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E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956" autoAdjust="0"/>
    <p:restoredTop sz="94434" autoAdjust="0"/>
  </p:normalViewPr>
  <p:slideViewPr>
    <p:cSldViewPr>
      <p:cViewPr varScale="1">
        <p:scale>
          <a:sx n="69" d="100"/>
          <a:sy n="69" d="100"/>
        </p:scale>
        <p:origin x="91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C8F61-5AE8-4521-91E5-2FCA777C379D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0F97A-5AE9-4F83-8D8C-8E05A1682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341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0188A-968D-462E-8EA1-84B5DC43D94E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5" name="ノート プレースホルダー 2"/>
          <p:cNvSpPr txBox="1">
            <a:spLocks/>
          </p:cNvSpPr>
          <p:nvPr/>
        </p:nvSpPr>
        <p:spPr>
          <a:xfrm>
            <a:off x="680722" y="4783310"/>
            <a:ext cx="5445760" cy="3913613"/>
          </a:xfrm>
          <a:prstGeom prst="rect">
            <a:avLst/>
          </a:prstGeom>
        </p:spPr>
        <p:txBody>
          <a:bodyPr vert="horz" lIns="91398" tIns="45699" rIns="91398" bIns="45699" rtlCol="0"/>
          <a:lstStyle>
            <a:lvl1pPr marL="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3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u="none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個々のケース支援を実施する中で、地域や圏域を超えて支援体制を構築していくために、顔に見える連携づくりをめざしてコーディネーター活動を継続しています。</a:t>
            </a:r>
            <a:endParaRPr lang="en-US" altLang="ja-JP" u="none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39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u="none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3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u="none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様々な地域の協議の場に参画し、情報の共有や必要な個別支援にあたりたいと考えています。</a:t>
            </a:r>
            <a:endParaRPr lang="en-US" altLang="ja-JP" u="none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39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u="none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3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u="none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地域の相談支援に従事される方との連携は、欠かせないものとなっています。</a:t>
            </a:r>
            <a:endParaRPr lang="en-US" altLang="ja-JP" u="none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39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u="none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3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u="none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これからの連携をどうぞよろしくお願いいたします。</a:t>
            </a:r>
            <a:endParaRPr lang="en-US" altLang="ja-JP" u="none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39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u="none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455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785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09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58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378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55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9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66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020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8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133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4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C00D9-CB80-4677-BF65-8E31AE31129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70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>
          <a:xfrm>
            <a:off x="0" y="1300971"/>
            <a:ext cx="9144000" cy="4389059"/>
          </a:xfrm>
          <a:prstGeom prst="rect">
            <a:avLst/>
          </a:prstGeom>
          <a:ln>
            <a:noFill/>
          </a:ln>
        </p:spPr>
        <p:txBody>
          <a:bodyPr lIns="0" tIns="0" rIns="0" bIns="0" anchor="ctr" anchorCtr="0"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endParaRPr lang="en-US" altLang="ja-JP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r>
              <a:rPr lang="ja-JP" alt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今後の長期入院</a:t>
            </a:r>
            <a:r>
              <a:rPr lang="ja-JP" alt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精神障がい</a:t>
            </a:r>
            <a:r>
              <a:rPr lang="ja-JP" alt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者の退院支援</a:t>
            </a:r>
            <a:endParaRPr lang="en-US" altLang="ja-JP" sz="3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について</a:t>
            </a:r>
            <a:endParaRPr lang="ja-JP" alt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1520" y="1141087"/>
            <a:ext cx="1729023" cy="319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78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令和４年度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88024" y="6047058"/>
            <a:ext cx="3932643" cy="319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478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大阪府福祉部障がい</a:t>
            </a:r>
            <a:r>
              <a:rPr lang="ja-JP" altLang="en-US" sz="1478" dirty="0">
                <a:latin typeface="メイリオ" panose="020B0604030504040204" pitchFamily="50" charset="-128"/>
                <a:ea typeface="メイリオ" panose="020B0604030504040204" pitchFamily="50" charset="-128"/>
              </a:rPr>
              <a:t>福祉室生活基盤推進課　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7280507" y="386794"/>
            <a:ext cx="1440160" cy="49044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資料２</a:t>
            </a:r>
            <a:r>
              <a:rPr lang="en-US" altLang="ja-JP" u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-3</a:t>
            </a:r>
          </a:p>
        </p:txBody>
      </p:sp>
    </p:spTree>
    <p:extLst>
      <p:ext uri="{BB962C8B-B14F-4D97-AF65-F5344CB8AC3E}">
        <p14:creationId xmlns:p14="http://schemas.microsoft.com/office/powerpoint/2010/main" val="227774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3060"/>
            <a:ext cx="9144000" cy="89180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今後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の長期入院</a:t>
            </a:r>
            <a:r>
              <a:rPr lang="ja-JP" altLang="en-US" sz="2400" b="1" dirty="0" err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精神障がい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者の退院支援について</a:t>
            </a:r>
            <a:endParaRPr lang="en-US" altLang="ja-JP" sz="2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～これからの地域精神医療体制整備広域コーディネーターの活動～</a:t>
            </a:r>
            <a:endParaRPr kumimoji="1"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629914" y="1810047"/>
            <a:ext cx="1198066" cy="1030647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rtlCol="0" anchor="ctr"/>
          <a:lstStyle/>
          <a:p>
            <a:pPr lvl="0" algn="ctr"/>
            <a:r>
              <a:rPr lang="ja-JP" altLang="en-US" sz="1050" b="1" spc="-7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精神科病院</a:t>
            </a:r>
            <a:r>
              <a:rPr lang="en-US" altLang="ja-JP" sz="1050" b="1" spc="-7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050" b="1" spc="-7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050" b="1" spc="-7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スタッフの</a:t>
            </a:r>
            <a:r>
              <a:rPr lang="en-US" altLang="ja-JP" sz="1050" b="1" spc="-7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050" b="1" spc="-7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050" b="1" spc="-7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退院促進に</a:t>
            </a:r>
            <a:r>
              <a:rPr lang="en-US" altLang="ja-JP" sz="1050" b="1" spc="-7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050" b="1" spc="-7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050" b="1" spc="-7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関する理解促進</a:t>
            </a:r>
            <a:endParaRPr lang="ja-JP" altLang="en-US" sz="1050" b="1" spc="-7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611741" y="2909357"/>
            <a:ext cx="1184460" cy="88138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rtlCol="0" anchor="ctr"/>
          <a:lstStyle/>
          <a:p>
            <a:pPr lvl="0" algn="ctr"/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退院</a:t>
            </a:r>
            <a:r>
              <a: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可能性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ある</a:t>
            </a:r>
            <a:r>
              <a: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入院患者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の把握</a:t>
            </a:r>
            <a:endParaRPr lang="en-US" altLang="ja-JP" sz="105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17861" y="1810048"/>
            <a:ext cx="339354" cy="19806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精神科病院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601703" y="4411972"/>
            <a:ext cx="1194498" cy="2237371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rtlCol="0" anchor="ctr"/>
          <a:lstStyle/>
          <a:p>
            <a:pPr lvl="0"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橋渡し</a:t>
            </a:r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03270" y="4404728"/>
            <a:ext cx="324000" cy="223516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市町村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加算 10"/>
          <p:cNvSpPr/>
          <p:nvPr/>
        </p:nvSpPr>
        <p:spPr>
          <a:xfrm>
            <a:off x="1628276" y="3832943"/>
            <a:ext cx="811059" cy="80726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2377673" y="4426247"/>
            <a:ext cx="1890817" cy="2244615"/>
          </a:xfrm>
          <a:prstGeom prst="roundRect">
            <a:avLst/>
          </a:prstGeom>
          <a:solidFill>
            <a:srgbClr val="C9E8FF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「市町村・圏域協議の場などの会議」への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可能な限りの参加参画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地域の状況を把握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・好事例対応を紹介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・先進的な他地域の　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情報を提供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2351330" y="1810047"/>
            <a:ext cx="1870138" cy="2069924"/>
          </a:xfrm>
          <a:prstGeom prst="roundRect">
            <a:avLst/>
          </a:prstGeom>
          <a:solidFill>
            <a:srgbClr val="C9E8FF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医療機関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窓口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との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定期的な情報交換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個別支援会議等への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参画</a:t>
            </a:r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4815301" y="5261071"/>
            <a:ext cx="1834281" cy="1404000"/>
          </a:xfrm>
          <a:prstGeom prst="roundRect">
            <a:avLst/>
          </a:prstGeom>
          <a:solidFill>
            <a:srgbClr val="0070C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地域における</a:t>
            </a:r>
            <a:endParaRPr lang="en-US" altLang="ja-JP" sz="1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UNMET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NEEDS</a:t>
            </a:r>
            <a:r>
              <a:rPr lang="ja-JP" altLang="en-US" sz="1400" b="1" dirty="0" err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への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力が向上</a:t>
            </a:r>
            <a:endParaRPr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フローチャート: 端子 15"/>
          <p:cNvSpPr/>
          <p:nvPr/>
        </p:nvSpPr>
        <p:spPr>
          <a:xfrm>
            <a:off x="83130" y="964147"/>
            <a:ext cx="1744850" cy="766858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～Ｒ</a:t>
            </a:r>
            <a:r>
              <a:rPr lang="en-US" altLang="ja-JP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5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 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長期入院患者の削減</a:t>
            </a:r>
            <a:endParaRPr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フローチャート: 端子 16"/>
          <p:cNvSpPr/>
          <p:nvPr/>
        </p:nvSpPr>
        <p:spPr>
          <a:xfrm>
            <a:off x="2326964" y="946658"/>
            <a:ext cx="6596122" cy="755370"/>
          </a:xfrm>
          <a:prstGeom prst="flowChartTermina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R5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精神科病院および地域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の支援力の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向上　長期入院患者のさらなる削減　</a:t>
            </a:r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4815301" y="1813529"/>
            <a:ext cx="1836000" cy="1404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/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病院だけでは地域移行が難しかったケースへの対応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可能に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星 24 21"/>
          <p:cNvSpPr/>
          <p:nvPr/>
        </p:nvSpPr>
        <p:spPr>
          <a:xfrm>
            <a:off x="4689478" y="3002610"/>
            <a:ext cx="1980000" cy="756000"/>
          </a:xfrm>
          <a:prstGeom prst="star24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/>
            <a:r>
              <a:rPr lang="ja-JP" altLang="en-US" sz="14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病院から</a:t>
            </a:r>
            <a:endParaRPr lang="en-US" altLang="ja-JP" sz="14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4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押し出す力</a:t>
            </a:r>
            <a:endParaRPr lang="en-US" altLang="ja-JP" sz="14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星 24 23"/>
          <p:cNvSpPr/>
          <p:nvPr/>
        </p:nvSpPr>
        <p:spPr>
          <a:xfrm>
            <a:off x="4733174" y="4657605"/>
            <a:ext cx="1980000" cy="756000"/>
          </a:xfrm>
          <a:prstGeom prst="star24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/>
            <a:r>
              <a:rPr lang="ja-JP" altLang="en-US" sz="14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地域から</a:t>
            </a:r>
            <a:endParaRPr lang="en-US" altLang="ja-JP" sz="14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4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引っ張る</a:t>
            </a:r>
            <a:r>
              <a:rPr lang="ja-JP" altLang="en-US" sz="14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力</a:t>
            </a:r>
            <a:endParaRPr lang="en-US" altLang="ja-JP" sz="14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上下矢印 24"/>
          <p:cNvSpPr/>
          <p:nvPr/>
        </p:nvSpPr>
        <p:spPr>
          <a:xfrm>
            <a:off x="5435869" y="3681142"/>
            <a:ext cx="487218" cy="1110874"/>
          </a:xfrm>
          <a:prstGeom prst="up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等号 26"/>
          <p:cNvSpPr/>
          <p:nvPr/>
        </p:nvSpPr>
        <p:spPr>
          <a:xfrm>
            <a:off x="6481370" y="4007912"/>
            <a:ext cx="669574" cy="457331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0" name="フローチャート: 準備 29"/>
          <p:cNvSpPr/>
          <p:nvPr/>
        </p:nvSpPr>
        <p:spPr>
          <a:xfrm>
            <a:off x="4795911" y="4072513"/>
            <a:ext cx="1667186" cy="296918"/>
          </a:xfrm>
          <a:prstGeom prst="flowChartPrepa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algn="ctr"/>
            <a:r>
              <a:rPr kumimoji="1" lang="ja-JP" altLang="en-US" sz="1200" b="1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マッチング</a:t>
            </a:r>
            <a:endParaRPr kumimoji="1" lang="ja-JP" altLang="en-US" sz="1200" b="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右矢印 28"/>
          <p:cNvSpPr/>
          <p:nvPr/>
        </p:nvSpPr>
        <p:spPr>
          <a:xfrm>
            <a:off x="4081968" y="5471253"/>
            <a:ext cx="825903" cy="110374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algn="ctr"/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支援力強化</a:t>
            </a:r>
            <a:endParaRPr kumimoji="1"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右矢印 27"/>
          <p:cNvSpPr/>
          <p:nvPr/>
        </p:nvSpPr>
        <p:spPr>
          <a:xfrm>
            <a:off x="4050340" y="1894390"/>
            <a:ext cx="825903" cy="110374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algn="ctr"/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支援力強化</a:t>
            </a:r>
            <a:endParaRPr kumimoji="1"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7193852" y="2060849"/>
            <a:ext cx="1771827" cy="4392488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/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複合的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な課題が</a:t>
            </a:r>
            <a:r>
              <a:rPr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あり退院が困難なケースの</a:t>
            </a:r>
            <a:endParaRPr lang="en-US" altLang="ja-JP" sz="1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伴走支援を</a:t>
            </a:r>
            <a:r>
              <a:rPr lang="en-US" altLang="ja-JP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強化</a:t>
            </a:r>
            <a:endParaRPr lang="en-US" altLang="ja-JP" b="1" dirty="0" smtClean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endParaRPr lang="en-US" altLang="ja-JP" b="1" dirty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endParaRPr lang="en-US" altLang="ja-JP" b="1" dirty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endParaRPr lang="en-US" altLang="ja-JP" b="1" dirty="0" smtClean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endParaRPr lang="en-US" altLang="ja-JP" b="1" dirty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endParaRPr lang="en-US" altLang="ja-JP" b="1" dirty="0" smtClean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endParaRPr lang="en-US" altLang="ja-JP" b="1" dirty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長期入院</a:t>
            </a:r>
            <a:r>
              <a:rPr lang="ja-JP" altLang="en-US" b="1" dirty="0" err="1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精神障がい</a:t>
            </a:r>
            <a:r>
              <a:rPr lang="ja-JP" altLang="en-US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者数のさらなる削減</a:t>
            </a:r>
            <a:endParaRPr lang="en-US" altLang="ja-JP" b="1" dirty="0" smtClean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下矢印 18"/>
          <p:cNvSpPr/>
          <p:nvPr/>
        </p:nvSpPr>
        <p:spPr>
          <a:xfrm>
            <a:off x="7794945" y="4285349"/>
            <a:ext cx="648072" cy="642936"/>
          </a:xfrm>
          <a:prstGeom prst="downArrow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197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8110</TotalTime>
  <Words>338</Words>
  <Application>Microsoft Office PowerPoint</Application>
  <PresentationFormat>画面に合わせる (4:3)</PresentationFormat>
  <Paragraphs>53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Ｐゴシック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髙田　梨恵</dc:creator>
  <cp:lastModifiedBy>中川　尚代</cp:lastModifiedBy>
  <cp:revision>564</cp:revision>
  <cp:lastPrinted>2022-07-28T03:57:47Z</cp:lastPrinted>
  <dcterms:created xsi:type="dcterms:W3CDTF">2016-09-23T07:06:13Z</dcterms:created>
  <dcterms:modified xsi:type="dcterms:W3CDTF">2022-09-12T06:04:44Z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