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handoutMasterIdLst>
    <p:handoutMasterId r:id="rId4"/>
  </p:handoutMasterIdLst>
  <p:sldIdLst>
    <p:sldId id="256" r:id="rId2"/>
    <p:sldId id="257" r:id="rId3"/>
  </p:sldIdLst>
  <p:sldSz cx="9906000" cy="6858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422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83" autoAdjust="0"/>
  </p:normalViewPr>
  <p:slideViewPr>
    <p:cSldViewPr snapToGrid="0">
      <p:cViewPr varScale="1">
        <p:scale>
          <a:sx n="90" d="100"/>
          <a:sy n="90" d="100"/>
        </p:scale>
        <p:origin x="1046" y="72"/>
      </p:cViewPr>
      <p:guideLst>
        <p:guide orient="horz" pos="2160"/>
        <p:guide pos="4225"/>
      </p:guideLst>
    </p:cSldViewPr>
  </p:slideViewPr>
  <p:notesTextViewPr>
    <p:cViewPr>
      <p:scale>
        <a:sx n="1" d="1"/>
        <a:sy n="1" d="1"/>
      </p:scale>
      <p:origin x="0" y="0"/>
    </p:cViewPr>
  </p:notesTextViewPr>
  <p:notesViewPr>
    <p:cSldViewPr snapToGrid="0" showGuides="1">
      <p:cViewPr varScale="1">
        <p:scale>
          <a:sx n="50" d="100"/>
          <a:sy n="50" d="100"/>
        </p:scale>
        <p:origin x="2898" y="4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3" y="3"/>
            <a:ext cx="2949575" cy="498475"/>
          </a:xfrm>
          <a:prstGeom prst="rect">
            <a:avLst/>
          </a:prstGeom>
        </p:spPr>
        <p:txBody>
          <a:bodyPr vert="horz" lIns="91433" tIns="45717" rIns="91433" bIns="4571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6041" y="3"/>
            <a:ext cx="2949575" cy="498475"/>
          </a:xfrm>
          <a:prstGeom prst="rect">
            <a:avLst/>
          </a:prstGeom>
        </p:spPr>
        <p:txBody>
          <a:bodyPr vert="horz" lIns="91433" tIns="45717" rIns="91433" bIns="45717" rtlCol="0"/>
          <a:lstStyle>
            <a:lvl1pPr algn="r">
              <a:defRPr sz="1200"/>
            </a:lvl1pPr>
          </a:lstStyle>
          <a:p>
            <a:fld id="{46149643-3AC5-49FE-BC1E-09206DD7A375}" type="datetimeFigureOut">
              <a:rPr kumimoji="1" lang="ja-JP" altLang="en-US" smtClean="0"/>
              <a:t>2026/10/14</a:t>
            </a:fld>
            <a:endParaRPr kumimoji="1" lang="ja-JP" altLang="en-US"/>
          </a:p>
        </p:txBody>
      </p:sp>
      <p:sp>
        <p:nvSpPr>
          <p:cNvPr id="4" name="フッター プレースホルダー 3"/>
          <p:cNvSpPr>
            <a:spLocks noGrp="1"/>
          </p:cNvSpPr>
          <p:nvPr>
            <p:ph type="ftr" sz="quarter" idx="2"/>
          </p:nvPr>
        </p:nvSpPr>
        <p:spPr>
          <a:xfrm>
            <a:off x="3" y="9440865"/>
            <a:ext cx="2949575" cy="498475"/>
          </a:xfrm>
          <a:prstGeom prst="rect">
            <a:avLst/>
          </a:prstGeom>
        </p:spPr>
        <p:txBody>
          <a:bodyPr vert="horz" lIns="91433" tIns="45717" rIns="91433" bIns="4571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6041" y="9440865"/>
            <a:ext cx="2949575" cy="498475"/>
          </a:xfrm>
          <a:prstGeom prst="rect">
            <a:avLst/>
          </a:prstGeom>
        </p:spPr>
        <p:txBody>
          <a:bodyPr vert="horz" lIns="91433" tIns="45717" rIns="91433" bIns="45717" rtlCol="0" anchor="b"/>
          <a:lstStyle>
            <a:lvl1pPr algn="r">
              <a:defRPr sz="1200"/>
            </a:lvl1pPr>
          </a:lstStyle>
          <a:p>
            <a:fld id="{80CBD5C3-3AF9-4F39-9D92-A36B5607BD93}" type="slidenum">
              <a:rPr kumimoji="1" lang="ja-JP" altLang="en-US" smtClean="0"/>
              <a:t>‹#›</a:t>
            </a:fld>
            <a:endParaRPr kumimoji="1" lang="ja-JP" altLang="en-US"/>
          </a:p>
        </p:txBody>
      </p:sp>
    </p:spTree>
    <p:extLst>
      <p:ext uri="{BB962C8B-B14F-4D97-AF65-F5344CB8AC3E}">
        <p14:creationId xmlns:p14="http://schemas.microsoft.com/office/powerpoint/2010/main" val="146400650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DB63D041-6AE9-4210-A96B-941ABB9ED564}" type="datetimeFigureOut">
              <a:rPr kumimoji="1" lang="ja-JP" altLang="en-US" smtClean="0"/>
              <a:t>2026/10/14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F05FB65-8E45-4020-9BAA-961873EE912C}" type="slidenum">
              <a:rPr kumimoji="1" lang="ja-JP" altLang="en-US" smtClean="0"/>
              <a:t>‹#›</a:t>
            </a:fld>
            <a:endParaRPr kumimoji="1" lang="ja-JP" altLang="en-US"/>
          </a:p>
        </p:txBody>
      </p:sp>
    </p:spTree>
    <p:extLst>
      <p:ext uri="{BB962C8B-B14F-4D97-AF65-F5344CB8AC3E}">
        <p14:creationId xmlns:p14="http://schemas.microsoft.com/office/powerpoint/2010/main" val="764786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B63D041-6AE9-4210-A96B-941ABB9ED564}" type="datetimeFigureOut">
              <a:rPr kumimoji="1" lang="ja-JP" altLang="en-US" smtClean="0"/>
              <a:t>2026/10/14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F05FB65-8E45-4020-9BAA-961873EE912C}" type="slidenum">
              <a:rPr kumimoji="1" lang="ja-JP" altLang="en-US" smtClean="0"/>
              <a:t>‹#›</a:t>
            </a:fld>
            <a:endParaRPr kumimoji="1" lang="ja-JP" altLang="en-US"/>
          </a:p>
        </p:txBody>
      </p:sp>
    </p:spTree>
    <p:extLst>
      <p:ext uri="{BB962C8B-B14F-4D97-AF65-F5344CB8AC3E}">
        <p14:creationId xmlns:p14="http://schemas.microsoft.com/office/powerpoint/2010/main" val="3268730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DB63D041-6AE9-4210-A96B-941ABB9ED564}" type="datetimeFigureOut">
              <a:rPr kumimoji="1" lang="ja-JP" altLang="en-US" smtClean="0"/>
              <a:t>2026/10/14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F05FB65-8E45-4020-9BAA-961873EE912C}" type="slidenum">
              <a:rPr kumimoji="1" lang="ja-JP" altLang="en-US" smtClean="0"/>
              <a:t>‹#›</a:t>
            </a:fld>
            <a:endParaRPr kumimoji="1" lang="ja-JP" altLang="en-US"/>
          </a:p>
        </p:txBody>
      </p:sp>
    </p:spTree>
    <p:extLst>
      <p:ext uri="{BB962C8B-B14F-4D97-AF65-F5344CB8AC3E}">
        <p14:creationId xmlns:p14="http://schemas.microsoft.com/office/powerpoint/2010/main" val="31747205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DB63D041-6AE9-4210-A96B-941ABB9ED564}" type="datetimeFigureOut">
              <a:rPr kumimoji="1" lang="ja-JP" altLang="en-US" smtClean="0"/>
              <a:t>2026/10/14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F05FB65-8E45-4020-9BAA-961873EE912C}" type="slidenum">
              <a:rPr kumimoji="1" lang="ja-JP" altLang="en-US" smtClean="0"/>
              <a:t>‹#›</a:t>
            </a:fld>
            <a:endParaRPr kumimoji="1" lang="ja-JP" altLang="en-US"/>
          </a:p>
        </p:txBody>
      </p:sp>
    </p:spTree>
    <p:extLst>
      <p:ext uri="{BB962C8B-B14F-4D97-AF65-F5344CB8AC3E}">
        <p14:creationId xmlns:p14="http://schemas.microsoft.com/office/powerpoint/2010/main" val="41763336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DB63D041-6AE9-4210-A96B-941ABB9ED564}" type="datetimeFigureOut">
              <a:rPr kumimoji="1" lang="ja-JP" altLang="en-US" smtClean="0"/>
              <a:t>2026/10/14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F05FB65-8E45-4020-9BAA-961873EE912C}" type="slidenum">
              <a:rPr kumimoji="1" lang="ja-JP" altLang="en-US" smtClean="0"/>
              <a:t>‹#›</a:t>
            </a:fld>
            <a:endParaRPr kumimoji="1" lang="ja-JP" altLang="en-US"/>
          </a:p>
        </p:txBody>
      </p:sp>
    </p:spTree>
    <p:extLst>
      <p:ext uri="{BB962C8B-B14F-4D97-AF65-F5344CB8AC3E}">
        <p14:creationId xmlns:p14="http://schemas.microsoft.com/office/powerpoint/2010/main" val="1310266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DB63D041-6AE9-4210-A96B-941ABB9ED564}" type="datetimeFigureOut">
              <a:rPr kumimoji="1" lang="ja-JP" altLang="en-US" smtClean="0"/>
              <a:t>2026/10/14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F05FB65-8E45-4020-9BAA-961873EE912C}" type="slidenum">
              <a:rPr kumimoji="1" lang="ja-JP" altLang="en-US" smtClean="0"/>
              <a:t>‹#›</a:t>
            </a:fld>
            <a:endParaRPr kumimoji="1" lang="ja-JP" altLang="en-US"/>
          </a:p>
        </p:txBody>
      </p:sp>
    </p:spTree>
    <p:extLst>
      <p:ext uri="{BB962C8B-B14F-4D97-AF65-F5344CB8AC3E}">
        <p14:creationId xmlns:p14="http://schemas.microsoft.com/office/powerpoint/2010/main" val="559540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B63D041-6AE9-4210-A96B-941ABB9ED564}" type="datetimeFigureOut">
              <a:rPr kumimoji="1" lang="ja-JP" altLang="en-US" smtClean="0"/>
              <a:t>2026/10/14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F05FB65-8E45-4020-9BAA-961873EE912C}" type="slidenum">
              <a:rPr kumimoji="1" lang="ja-JP" altLang="en-US" smtClean="0"/>
              <a:t>‹#›</a:t>
            </a:fld>
            <a:endParaRPr kumimoji="1" lang="ja-JP" altLang="en-US"/>
          </a:p>
        </p:txBody>
      </p:sp>
    </p:spTree>
    <p:extLst>
      <p:ext uri="{BB962C8B-B14F-4D97-AF65-F5344CB8AC3E}">
        <p14:creationId xmlns:p14="http://schemas.microsoft.com/office/powerpoint/2010/main" val="27354128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B63D041-6AE9-4210-A96B-941ABB9ED564}" type="datetimeFigureOut">
              <a:rPr kumimoji="1" lang="ja-JP" altLang="en-US" smtClean="0"/>
              <a:t>2026/10/14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F05FB65-8E45-4020-9BAA-961873EE912C}" type="slidenum">
              <a:rPr kumimoji="1" lang="ja-JP" altLang="en-US" smtClean="0"/>
              <a:t>‹#›</a:t>
            </a:fld>
            <a:endParaRPr kumimoji="1" lang="ja-JP" altLang="en-US"/>
          </a:p>
        </p:txBody>
      </p:sp>
    </p:spTree>
    <p:extLst>
      <p:ext uri="{BB962C8B-B14F-4D97-AF65-F5344CB8AC3E}">
        <p14:creationId xmlns:p14="http://schemas.microsoft.com/office/powerpoint/2010/main" val="679691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B63D041-6AE9-4210-A96B-941ABB9ED564}" type="datetimeFigureOut">
              <a:rPr kumimoji="1" lang="ja-JP" altLang="en-US" smtClean="0"/>
              <a:t>2026/10/14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F05FB65-8E45-4020-9BAA-961873EE912C}" type="slidenum">
              <a:rPr kumimoji="1" lang="ja-JP" altLang="en-US" smtClean="0"/>
              <a:t>‹#›</a:t>
            </a:fld>
            <a:endParaRPr kumimoji="1" lang="ja-JP" altLang="en-US"/>
          </a:p>
        </p:txBody>
      </p:sp>
    </p:spTree>
    <p:extLst>
      <p:ext uri="{BB962C8B-B14F-4D97-AF65-F5344CB8AC3E}">
        <p14:creationId xmlns:p14="http://schemas.microsoft.com/office/powerpoint/2010/main" val="17774059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B63D041-6AE9-4210-A96B-941ABB9ED564}" type="datetimeFigureOut">
              <a:rPr kumimoji="1" lang="ja-JP" altLang="en-US" smtClean="0"/>
              <a:t>2026/10/14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F05FB65-8E45-4020-9BAA-961873EE912C}" type="slidenum">
              <a:rPr kumimoji="1" lang="ja-JP" altLang="en-US" smtClean="0"/>
              <a:t>‹#›</a:t>
            </a:fld>
            <a:endParaRPr kumimoji="1" lang="ja-JP" altLang="en-US"/>
          </a:p>
        </p:txBody>
      </p:sp>
    </p:spTree>
    <p:extLst>
      <p:ext uri="{BB962C8B-B14F-4D97-AF65-F5344CB8AC3E}">
        <p14:creationId xmlns:p14="http://schemas.microsoft.com/office/powerpoint/2010/main" val="243258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B63D041-6AE9-4210-A96B-941ABB9ED564}" type="datetimeFigureOut">
              <a:rPr kumimoji="1" lang="ja-JP" altLang="en-US" smtClean="0"/>
              <a:t>2026/10/14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F05FB65-8E45-4020-9BAA-961873EE912C}" type="slidenum">
              <a:rPr kumimoji="1" lang="ja-JP" altLang="en-US" smtClean="0"/>
              <a:t>‹#›</a:t>
            </a:fld>
            <a:endParaRPr kumimoji="1" lang="ja-JP" altLang="en-US"/>
          </a:p>
        </p:txBody>
      </p:sp>
    </p:spTree>
    <p:extLst>
      <p:ext uri="{BB962C8B-B14F-4D97-AF65-F5344CB8AC3E}">
        <p14:creationId xmlns:p14="http://schemas.microsoft.com/office/powerpoint/2010/main" val="1819237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63D041-6AE9-4210-A96B-941ABB9ED564}" type="datetimeFigureOut">
              <a:rPr kumimoji="1" lang="ja-JP" altLang="en-US" smtClean="0"/>
              <a:t>2026/10/14</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05FB65-8E45-4020-9BAA-961873EE912C}" type="slidenum">
              <a:rPr kumimoji="1" lang="ja-JP" altLang="en-US" smtClean="0"/>
              <a:t>‹#›</a:t>
            </a:fld>
            <a:endParaRPr kumimoji="1" lang="ja-JP" altLang="en-US"/>
          </a:p>
        </p:txBody>
      </p:sp>
    </p:spTree>
    <p:extLst>
      <p:ext uri="{BB962C8B-B14F-4D97-AF65-F5344CB8AC3E}">
        <p14:creationId xmlns:p14="http://schemas.microsoft.com/office/powerpoint/2010/main" val="29134129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p:cNvPicPr>
            <a:picLocks noChangeAspect="1"/>
          </p:cNvPicPr>
          <p:nvPr/>
        </p:nvPicPr>
        <p:blipFill>
          <a:blip r:embed="rId2"/>
          <a:stretch>
            <a:fillRect/>
          </a:stretch>
        </p:blipFill>
        <p:spPr>
          <a:xfrm>
            <a:off x="8969150" y="2984200"/>
            <a:ext cx="883062" cy="883062"/>
          </a:xfrm>
          <a:prstGeom prst="rect">
            <a:avLst/>
          </a:prstGeom>
        </p:spPr>
      </p:pic>
      <p:sp>
        <p:nvSpPr>
          <p:cNvPr id="4" name="タイトル 1"/>
          <p:cNvSpPr txBox="1">
            <a:spLocks/>
          </p:cNvSpPr>
          <p:nvPr/>
        </p:nvSpPr>
        <p:spPr>
          <a:xfrm>
            <a:off x="6720212" y="493923"/>
            <a:ext cx="3132000" cy="405362"/>
          </a:xfrm>
          <a:prstGeom prst="rect">
            <a:avLst/>
          </a:prstGeom>
          <a:noFill/>
          <a:ln w="12700" cap="flat" cmpd="sng" algn="ctr">
            <a:noFill/>
            <a:prstDash val="solid"/>
            <a:miter lim="800000"/>
          </a:ln>
        </p:spPr>
        <p:style>
          <a:lnRef idx="2">
            <a:schemeClr val="accent1"/>
          </a:lnRef>
          <a:fillRef idx="1">
            <a:schemeClr val="lt1"/>
          </a:fillRef>
          <a:effectRef idx="0">
            <a:schemeClr val="accent1"/>
          </a:effectRef>
          <a:fontRef idx="minor">
            <a:schemeClr val="dk1"/>
          </a:fontRef>
        </p:style>
        <p:txBody>
          <a:bodyPr anchor="ctr" anchorCtr="0">
            <a:noAutofit/>
          </a:bodyPr>
          <a:lstStyle>
            <a:lvl1pPr algn="l" defTabSz="914400" rtl="0" eaLnBrk="1" latinLnBrk="0" hangingPunct="1">
              <a:lnSpc>
                <a:spcPct val="90000"/>
              </a:lnSpc>
              <a:spcBef>
                <a:spcPct val="0"/>
              </a:spcBef>
              <a:buNone/>
              <a:defRPr kumimoji="1"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spcBef>
                <a:spcPts val="866"/>
              </a:spcBef>
            </a:pPr>
            <a:r>
              <a:rPr lang="ja-JP" altLang="en-US" sz="2000" dirty="0">
                <a:ln w="0"/>
                <a:solidFill>
                  <a:schemeClr val="accent6">
                    <a:lumMod val="50000"/>
                  </a:schemeClr>
                </a:solidFill>
                <a:effectLst>
                  <a:outerShdw blurRad="38100" dist="19050" dir="2700000" algn="tl" rotWithShape="0">
                    <a:schemeClr val="dk1">
                      <a:alpha val="40000"/>
                    </a:schemeClr>
                  </a:outerShdw>
                </a:effectLst>
                <a:latin typeface="UD デジタル 教科書体 NK-B" panose="02020700000000000000" pitchFamily="18" charset="-128"/>
                <a:ea typeface="UD デジタル 教科書体 NK-B" panose="02020700000000000000" pitchFamily="18" charset="-128"/>
              </a:rPr>
              <a:t>自分らしい生活をめざして</a:t>
            </a:r>
          </a:p>
        </p:txBody>
      </p:sp>
      <p:sp>
        <p:nvSpPr>
          <p:cNvPr id="5" name="テキスト ボックス 4">
            <a:extLst>
              <a:ext uri="{FF2B5EF4-FFF2-40B4-BE49-F238E27FC236}">
                <a16:creationId xmlns:a16="http://schemas.microsoft.com/office/drawing/2014/main" id="{995B7270-196B-2B46-A7AE-8BFCD17C4971}"/>
              </a:ext>
            </a:extLst>
          </p:cNvPr>
          <p:cNvSpPr txBox="1"/>
          <p:nvPr/>
        </p:nvSpPr>
        <p:spPr>
          <a:xfrm>
            <a:off x="6798102" y="1194500"/>
            <a:ext cx="2988000" cy="677365"/>
          </a:xfrm>
          <a:prstGeom prst="rect">
            <a:avLst/>
          </a:prstGeom>
          <a:noFill/>
        </p:spPr>
        <p:txBody>
          <a:bodyPr wrap="square" lIns="0" tIns="0" rIns="0" bIns="0" rtlCol="0" anchor="ctr">
            <a:spAutoFit/>
          </a:bodyPr>
          <a:lstStyle/>
          <a:p>
            <a:pPr algn="ctr"/>
            <a:r>
              <a:rPr lang="ja-JP" altLang="en-US" sz="1401" dirty="0">
                <a:latin typeface="UD デジタル 教科書体 NK-B" panose="02020700000000000000" pitchFamily="18" charset="-128"/>
                <a:ea typeface="UD デジタル 教科書体 NK-B" panose="02020700000000000000" pitchFamily="18" charset="-128"/>
              </a:rPr>
              <a:t>脳のケガや病気によって起こる</a:t>
            </a:r>
            <a:endParaRPr lang="en-US" altLang="ja-JP" sz="1401" dirty="0">
              <a:latin typeface="UD デジタル 教科書体 NK-B" panose="02020700000000000000" pitchFamily="18" charset="-128"/>
              <a:ea typeface="UD デジタル 教科書体 NK-B" panose="02020700000000000000" pitchFamily="18" charset="-128"/>
            </a:endParaRPr>
          </a:p>
          <a:p>
            <a:pPr algn="ctr"/>
            <a:r>
              <a:rPr lang="en-US" altLang="ja-JP" sz="1600" dirty="0">
                <a:latin typeface="UD デジタル 教科書体 NK-B" panose="02020700000000000000" pitchFamily="18" charset="-128"/>
                <a:ea typeface="UD デジタル 教科書体 NK-B" panose="02020700000000000000" pitchFamily="18" charset="-128"/>
              </a:rPr>
              <a:t>『</a:t>
            </a:r>
            <a:r>
              <a:rPr lang="ja-JP" altLang="en-US" sz="1600" dirty="0">
                <a:latin typeface="UD デジタル 教科書体 NK-B" panose="02020700000000000000" pitchFamily="18" charset="-128"/>
                <a:ea typeface="UD デジタル 教科書体 NK-B" panose="02020700000000000000" pitchFamily="18" charset="-128"/>
              </a:rPr>
              <a:t>見えない</a:t>
            </a:r>
            <a:r>
              <a:rPr lang="ja-JP" altLang="en-US" sz="1600" dirty="0" err="1">
                <a:latin typeface="UD デジタル 教科書体 NK-B" panose="02020700000000000000" pitchFamily="18" charset="-128"/>
                <a:ea typeface="UD デジタル 教科書体 NK-B" panose="02020700000000000000" pitchFamily="18" charset="-128"/>
              </a:rPr>
              <a:t>障がい</a:t>
            </a:r>
            <a:r>
              <a:rPr lang="en-US" altLang="ja-JP" sz="1600" dirty="0">
                <a:latin typeface="UD デジタル 教科書体 NK-B" panose="02020700000000000000" pitchFamily="18" charset="-128"/>
                <a:ea typeface="UD デジタル 教科書体 NK-B" panose="02020700000000000000" pitchFamily="18" charset="-128"/>
              </a:rPr>
              <a:t>』</a:t>
            </a:r>
          </a:p>
          <a:p>
            <a:pPr algn="ctr"/>
            <a:r>
              <a:rPr lang="ja-JP" altLang="en-US" sz="1401" dirty="0">
                <a:latin typeface="UD デジタル 教科書体 NK-B" panose="02020700000000000000" pitchFamily="18" charset="-128"/>
                <a:ea typeface="UD デジタル 教科書体 NK-B" panose="02020700000000000000" pitchFamily="18" charset="-128"/>
              </a:rPr>
              <a:t>をご存じですか？</a:t>
            </a:r>
          </a:p>
        </p:txBody>
      </p:sp>
      <p:sp>
        <p:nvSpPr>
          <p:cNvPr id="6" name="メモ 5">
            <a:extLst>
              <a:ext uri="{FF2B5EF4-FFF2-40B4-BE49-F238E27FC236}">
                <a16:creationId xmlns:a16="http://schemas.microsoft.com/office/drawing/2014/main" id="{91448A53-20D6-00B3-C3E3-6C1E3E92F408}"/>
              </a:ext>
            </a:extLst>
          </p:cNvPr>
          <p:cNvSpPr/>
          <p:nvPr/>
        </p:nvSpPr>
        <p:spPr>
          <a:xfrm>
            <a:off x="6792212" y="1124207"/>
            <a:ext cx="3060000" cy="798111"/>
          </a:xfrm>
          <a:prstGeom prst="foldedCorner">
            <a:avLst>
              <a:gd name="adj" fmla="val 39471"/>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52000" tIns="208000" rIns="52000" bIns="0" rtlCol="0" anchor="ctr">
            <a:spAutoFit/>
          </a:bodyPr>
          <a:lstStyle/>
          <a:p>
            <a:pPr algn="ctr"/>
            <a:endParaRPr lang="ja-JP" altLang="en-US" sz="1801" dirty="0">
              <a:solidFill>
                <a:schemeClr val="tx1">
                  <a:lumMod val="65000"/>
                  <a:lumOff val="35000"/>
                </a:schemeClr>
              </a:solidFill>
              <a:latin typeface="UD デジタル 教科書体 NK-B" panose="02020700000000000000" pitchFamily="18" charset="-128"/>
              <a:ea typeface="UD デジタル 教科書体 NK-B" panose="02020700000000000000" pitchFamily="18" charset="-128"/>
            </a:endParaRPr>
          </a:p>
        </p:txBody>
      </p:sp>
      <p:pic>
        <p:nvPicPr>
          <p:cNvPr id="7" name="Picture 2" descr="困る男性のイラスト | かわいいフリー素材集 いらすとや">
            <a:extLst>
              <a:ext uri="{FF2B5EF4-FFF2-40B4-BE49-F238E27FC236}">
                <a16:creationId xmlns:a16="http://schemas.microsoft.com/office/drawing/2014/main" id="{209BB791-8905-1431-D227-93A745FCC64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4215" y="2031674"/>
            <a:ext cx="873644" cy="972000"/>
          </a:xfrm>
          <a:prstGeom prst="rect">
            <a:avLst/>
          </a:prstGeom>
          <a:noFill/>
          <a:extLst>
            <a:ext uri="{909E8E84-426E-40DD-AFC4-6F175D3DCCD1}">
              <a14:hiddenFill xmlns:a14="http://schemas.microsoft.com/office/drawing/2010/main">
                <a:solidFill>
                  <a:srgbClr val="FFFFFF"/>
                </a:solidFill>
              </a14:hiddenFill>
            </a:ext>
          </a:extLst>
        </p:spPr>
      </p:pic>
      <p:sp>
        <p:nvSpPr>
          <p:cNvPr id="8" name="テキスト ボックス 7">
            <a:extLst>
              <a:ext uri="{FF2B5EF4-FFF2-40B4-BE49-F238E27FC236}">
                <a16:creationId xmlns:a16="http://schemas.microsoft.com/office/drawing/2014/main" id="{9A424C25-60E1-81A9-E8CC-61EBB1D56E5F}"/>
              </a:ext>
            </a:extLst>
          </p:cNvPr>
          <p:cNvSpPr txBox="1"/>
          <p:nvPr/>
        </p:nvSpPr>
        <p:spPr>
          <a:xfrm>
            <a:off x="7817167" y="2313556"/>
            <a:ext cx="1968935" cy="431144"/>
          </a:xfrm>
          <a:prstGeom prst="rect">
            <a:avLst/>
          </a:prstGeom>
          <a:noFill/>
        </p:spPr>
        <p:txBody>
          <a:bodyPr wrap="square" lIns="0" tIns="0" rIns="0" bIns="0" rtlCol="0" anchor="ctr">
            <a:spAutoFit/>
          </a:bodyPr>
          <a:lstStyle/>
          <a:p>
            <a:pPr algn="ctr"/>
            <a:r>
              <a:rPr lang="ja-JP" altLang="en-US" sz="1401" dirty="0">
                <a:latin typeface="UD デジタル 教科書体 NK-B" panose="02020700000000000000" pitchFamily="18" charset="-128"/>
                <a:ea typeface="UD デジタル 教科書体 NK-B" panose="02020700000000000000" pitchFamily="18" charset="-128"/>
              </a:rPr>
              <a:t>事故の後、忘れっぽく</a:t>
            </a:r>
            <a:endParaRPr lang="en-US" altLang="ja-JP" sz="1401" dirty="0">
              <a:latin typeface="UD デジタル 教科書体 NK-B" panose="02020700000000000000" pitchFamily="18" charset="-128"/>
              <a:ea typeface="UD デジタル 教科書体 NK-B" panose="02020700000000000000" pitchFamily="18" charset="-128"/>
            </a:endParaRPr>
          </a:p>
          <a:p>
            <a:pPr algn="ctr"/>
            <a:r>
              <a:rPr lang="ja-JP" altLang="en-US" sz="1401" dirty="0">
                <a:latin typeface="UD デジタル 教科書体 NK-B" panose="02020700000000000000" pitchFamily="18" charset="-128"/>
                <a:ea typeface="UD デジタル 教科書体 NK-B" panose="02020700000000000000" pitchFamily="18" charset="-128"/>
              </a:rPr>
              <a:t>なったけど、そのこと？</a:t>
            </a:r>
          </a:p>
        </p:txBody>
      </p:sp>
      <p:sp>
        <p:nvSpPr>
          <p:cNvPr id="9" name="角丸四角形吹き出し 8">
            <a:extLst>
              <a:ext uri="{FF2B5EF4-FFF2-40B4-BE49-F238E27FC236}">
                <a16:creationId xmlns:a16="http://schemas.microsoft.com/office/drawing/2014/main" id="{FD599DB6-C0CA-3A1A-1508-558238AF5A85}"/>
              </a:ext>
            </a:extLst>
          </p:cNvPr>
          <p:cNvSpPr/>
          <p:nvPr/>
        </p:nvSpPr>
        <p:spPr>
          <a:xfrm>
            <a:off x="7748682" y="2220178"/>
            <a:ext cx="2103530" cy="612000"/>
          </a:xfrm>
          <a:prstGeom prst="wedgeRoundRectCallout">
            <a:avLst>
              <a:gd name="adj1" fmla="val -55256"/>
              <a:gd name="adj2" fmla="val 3502"/>
              <a:gd name="adj3" fmla="val 16667"/>
            </a:avLst>
          </a:prstGeom>
          <a:noFill/>
          <a:ln w="57150" cmpd="dbl">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50" b="1">
              <a:solidFill>
                <a:schemeClr val="tx1">
                  <a:lumMod val="65000"/>
                  <a:lumOff val="35000"/>
                </a:schemeClr>
              </a:solidFill>
            </a:endParaRPr>
          </a:p>
        </p:txBody>
      </p:sp>
      <p:sp>
        <p:nvSpPr>
          <p:cNvPr id="10" name="テキスト ボックス 9">
            <a:extLst>
              <a:ext uri="{FF2B5EF4-FFF2-40B4-BE49-F238E27FC236}">
                <a16:creationId xmlns:a16="http://schemas.microsoft.com/office/drawing/2014/main" id="{4B1E7A64-B719-6A82-44B9-149591A40A02}"/>
              </a:ext>
            </a:extLst>
          </p:cNvPr>
          <p:cNvSpPr txBox="1"/>
          <p:nvPr/>
        </p:nvSpPr>
        <p:spPr>
          <a:xfrm>
            <a:off x="6872441" y="3967322"/>
            <a:ext cx="2913661" cy="677365"/>
          </a:xfrm>
          <a:prstGeom prst="rect">
            <a:avLst/>
          </a:prstGeom>
          <a:noFill/>
        </p:spPr>
        <p:txBody>
          <a:bodyPr wrap="square" lIns="0" tIns="0" rIns="0" bIns="0" rtlCol="0" anchor="ctr">
            <a:spAutoFit/>
          </a:bodyPr>
          <a:lstStyle/>
          <a:p>
            <a:pPr algn="ctr"/>
            <a:r>
              <a:rPr lang="ja-JP" altLang="en-US" sz="1401" dirty="0">
                <a:latin typeface="UD デジタル 教科書体 NK-B" panose="02020700000000000000" pitchFamily="18" charset="-128"/>
                <a:ea typeface="UD デジタル 教科書体 NK-B" panose="02020700000000000000" pitchFamily="18" charset="-128"/>
              </a:rPr>
              <a:t>もしかしたら</a:t>
            </a:r>
            <a:endParaRPr lang="en-US" altLang="ja-JP" sz="1401" dirty="0">
              <a:latin typeface="UD デジタル 教科書体 NK-B" panose="02020700000000000000" pitchFamily="18" charset="-128"/>
              <a:ea typeface="UD デジタル 教科書体 NK-B" panose="02020700000000000000" pitchFamily="18" charset="-128"/>
            </a:endParaRPr>
          </a:p>
          <a:p>
            <a:pPr algn="ctr"/>
            <a:r>
              <a:rPr lang="en-US" altLang="ja-JP" sz="1401" dirty="0">
                <a:latin typeface="UD デジタル 教科書体 NK-B" panose="02020700000000000000" pitchFamily="18" charset="-128"/>
                <a:ea typeface="UD デジタル 教科書体 NK-B" panose="02020700000000000000" pitchFamily="18" charset="-128"/>
              </a:rPr>
              <a:t>『</a:t>
            </a:r>
            <a:r>
              <a:rPr lang="ja-JP" altLang="en-US" sz="1600" dirty="0" err="1">
                <a:latin typeface="UD デジタル 教科書体 NK-B" panose="02020700000000000000" pitchFamily="18" charset="-128"/>
                <a:ea typeface="UD デジタル 教科書体 NK-B" panose="02020700000000000000" pitchFamily="18" charset="-128"/>
              </a:rPr>
              <a:t>高次脳機能障がい</a:t>
            </a:r>
            <a:r>
              <a:rPr lang="en-US" altLang="ja-JP" sz="1401" dirty="0">
                <a:latin typeface="UD デジタル 教科書体 NK-B" panose="02020700000000000000" pitchFamily="18" charset="-128"/>
                <a:ea typeface="UD デジタル 教科書体 NK-B" panose="02020700000000000000" pitchFamily="18" charset="-128"/>
              </a:rPr>
              <a:t>』</a:t>
            </a:r>
          </a:p>
          <a:p>
            <a:pPr algn="ctr"/>
            <a:r>
              <a:rPr lang="ja-JP" altLang="en-US" sz="1401" dirty="0">
                <a:latin typeface="UD デジタル 教科書体 NK-B" panose="02020700000000000000" pitchFamily="18" charset="-128"/>
                <a:ea typeface="UD デジタル 教科書体 NK-B" panose="02020700000000000000" pitchFamily="18" charset="-128"/>
              </a:rPr>
              <a:t>かもしれません</a:t>
            </a:r>
          </a:p>
        </p:txBody>
      </p:sp>
      <p:sp>
        <p:nvSpPr>
          <p:cNvPr id="11" name="メモ 10">
            <a:extLst>
              <a:ext uri="{FF2B5EF4-FFF2-40B4-BE49-F238E27FC236}">
                <a16:creationId xmlns:a16="http://schemas.microsoft.com/office/drawing/2014/main" id="{2D939A36-0821-87F5-7CDA-7CC2752EAD7C}"/>
              </a:ext>
            </a:extLst>
          </p:cNvPr>
          <p:cNvSpPr/>
          <p:nvPr/>
        </p:nvSpPr>
        <p:spPr>
          <a:xfrm>
            <a:off x="6792212" y="3883881"/>
            <a:ext cx="3060000" cy="828000"/>
          </a:xfrm>
          <a:prstGeom prst="foldedCorner">
            <a:avLst>
              <a:gd name="adj" fmla="val 39471"/>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01" b="1">
              <a:solidFill>
                <a:schemeClr val="tx1">
                  <a:lumMod val="65000"/>
                  <a:lumOff val="35000"/>
                </a:schemeClr>
              </a:solidFill>
            </a:endParaRPr>
          </a:p>
        </p:txBody>
      </p:sp>
      <p:sp>
        <p:nvSpPr>
          <p:cNvPr id="12" name="テキスト ボックス 11">
            <a:extLst>
              <a:ext uri="{FF2B5EF4-FFF2-40B4-BE49-F238E27FC236}">
                <a16:creationId xmlns:a16="http://schemas.microsoft.com/office/drawing/2014/main" id="{A19054D1-7AB4-5BC5-EECD-B082B7D54A33}"/>
              </a:ext>
            </a:extLst>
          </p:cNvPr>
          <p:cNvSpPr txBox="1"/>
          <p:nvPr/>
        </p:nvSpPr>
        <p:spPr>
          <a:xfrm>
            <a:off x="6834416" y="3061499"/>
            <a:ext cx="2016000" cy="523477"/>
          </a:xfrm>
          <a:prstGeom prst="rect">
            <a:avLst/>
          </a:prstGeom>
          <a:noFill/>
        </p:spPr>
        <p:txBody>
          <a:bodyPr wrap="square" rtlCol="0" anchor="ctr">
            <a:spAutoFit/>
          </a:bodyPr>
          <a:lstStyle/>
          <a:p>
            <a:pPr algn="ctr"/>
            <a:r>
              <a:rPr lang="ja-JP" altLang="en-US" sz="1401" dirty="0">
                <a:latin typeface="UD デジタル 教科書体 NK-B" panose="02020700000000000000" pitchFamily="18" charset="-128"/>
                <a:ea typeface="UD デジタル 教科書体 NK-B" panose="02020700000000000000" pitchFamily="18" charset="-128"/>
              </a:rPr>
              <a:t>私は集中できなくなった気がする</a:t>
            </a:r>
          </a:p>
        </p:txBody>
      </p:sp>
      <p:sp>
        <p:nvSpPr>
          <p:cNvPr id="13" name="角丸四角形吹き出し 12">
            <a:extLst>
              <a:ext uri="{FF2B5EF4-FFF2-40B4-BE49-F238E27FC236}">
                <a16:creationId xmlns:a16="http://schemas.microsoft.com/office/drawing/2014/main" id="{FD74A946-97DD-C16F-4A98-62F86A00C089}"/>
              </a:ext>
            </a:extLst>
          </p:cNvPr>
          <p:cNvSpPr/>
          <p:nvPr/>
        </p:nvSpPr>
        <p:spPr>
          <a:xfrm>
            <a:off x="6836681" y="3003426"/>
            <a:ext cx="2052000" cy="612000"/>
          </a:xfrm>
          <a:prstGeom prst="wedgeRoundRectCallout">
            <a:avLst>
              <a:gd name="adj1" fmla="val 52287"/>
              <a:gd name="adj2" fmla="val 3502"/>
              <a:gd name="adj3" fmla="val 16667"/>
            </a:avLst>
          </a:prstGeom>
          <a:noFill/>
          <a:ln w="57150" cmpd="dbl">
            <a:solidFill>
              <a:schemeClr val="accent2">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401" b="1">
              <a:solidFill>
                <a:schemeClr val="tx1">
                  <a:lumMod val="65000"/>
                  <a:lumOff val="35000"/>
                </a:schemeClr>
              </a:solidFill>
            </a:endParaRPr>
          </a:p>
        </p:txBody>
      </p:sp>
      <p:sp>
        <p:nvSpPr>
          <p:cNvPr id="14" name="テキスト ボックス 13">
            <a:extLst>
              <a:ext uri="{FF2B5EF4-FFF2-40B4-BE49-F238E27FC236}">
                <a16:creationId xmlns:a16="http://schemas.microsoft.com/office/drawing/2014/main" id="{565AA5F1-625C-70E7-7475-A75B36736B57}"/>
              </a:ext>
            </a:extLst>
          </p:cNvPr>
          <p:cNvSpPr txBox="1"/>
          <p:nvPr/>
        </p:nvSpPr>
        <p:spPr>
          <a:xfrm>
            <a:off x="8541324" y="5801317"/>
            <a:ext cx="1332000" cy="166199"/>
          </a:xfrm>
          <a:prstGeom prst="rect">
            <a:avLst/>
          </a:prstGeom>
          <a:noFill/>
        </p:spPr>
        <p:txBody>
          <a:bodyPr wrap="square" lIns="0" tIns="0" rIns="0" bIns="0" rtlCol="0" anchor="ctr" anchorCtr="0">
            <a:spAutoFit/>
          </a:bodyPr>
          <a:lstStyle/>
          <a:p>
            <a:pPr>
              <a:lnSpc>
                <a:spcPct val="120000"/>
              </a:lnSpc>
            </a:pPr>
            <a:r>
              <a:rPr lang="ja-JP" altLang="en-US" sz="900" dirty="0">
                <a:latin typeface="UD デジタル 教科書体 N-B" panose="02020700000000000000" pitchFamily="17" charset="-128"/>
                <a:ea typeface="UD デジタル 教科書体 N-B" panose="02020700000000000000" pitchFamily="17" charset="-128"/>
              </a:rPr>
              <a:t>Ⓒ</a:t>
            </a:r>
            <a:r>
              <a:rPr lang="en-US" altLang="ja-JP" sz="900" dirty="0">
                <a:latin typeface="UD デジタル 教科書体 N-B" panose="02020700000000000000" pitchFamily="17" charset="-128"/>
                <a:ea typeface="UD デジタル 教科書体 N-B" panose="02020700000000000000" pitchFamily="17" charset="-128"/>
              </a:rPr>
              <a:t>2014 </a:t>
            </a:r>
            <a:r>
              <a:rPr lang="ja-JP" altLang="en-US" sz="900" dirty="0">
                <a:latin typeface="UD デジタル 教科書体 N-B" panose="02020700000000000000" pitchFamily="17" charset="-128"/>
                <a:ea typeface="UD デジタル 教科書体 N-B" panose="02020700000000000000" pitchFamily="17" charset="-128"/>
              </a:rPr>
              <a:t>大阪府も</a:t>
            </a:r>
            <a:r>
              <a:rPr lang="ja-JP" altLang="en-US" sz="900" dirty="0" err="1">
                <a:latin typeface="UD デジタル 教科書体 N-B" panose="02020700000000000000" pitchFamily="17" charset="-128"/>
                <a:ea typeface="UD デジタル 教科書体 N-B" panose="02020700000000000000" pitchFamily="17" charset="-128"/>
              </a:rPr>
              <a:t>ずやん</a:t>
            </a:r>
            <a:endParaRPr lang="en-US" altLang="ja-JP" sz="900" b="1" dirty="0">
              <a:solidFill>
                <a:schemeClr val="accent1">
                  <a:lumMod val="50000"/>
                </a:schemeClr>
              </a:solidFill>
              <a:latin typeface="UD デジタル 教科書体 N-B" panose="02020700000000000000" pitchFamily="17" charset="-128"/>
              <a:ea typeface="UD デジタル 教科書体 N-B" panose="02020700000000000000" pitchFamily="17" charset="-128"/>
            </a:endParaRPr>
          </a:p>
        </p:txBody>
      </p:sp>
      <p:pic>
        <p:nvPicPr>
          <p:cNvPr id="15" name="図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27771" y="4993021"/>
            <a:ext cx="928662" cy="1102369"/>
          </a:xfrm>
          <a:prstGeom prst="rect">
            <a:avLst/>
          </a:prstGeom>
        </p:spPr>
      </p:pic>
      <p:sp>
        <p:nvSpPr>
          <p:cNvPr id="17" name="タイトル 1"/>
          <p:cNvSpPr txBox="1">
            <a:spLocks/>
          </p:cNvSpPr>
          <p:nvPr/>
        </p:nvSpPr>
        <p:spPr bwMode="auto">
          <a:xfrm>
            <a:off x="6720212" y="6217771"/>
            <a:ext cx="3132000" cy="336142"/>
          </a:xfrm>
          <a:prstGeom prst="rect">
            <a:avLst/>
          </a:prstGeom>
          <a:noFill/>
          <a:ln w="25400" cap="flat" cmpd="sng" algn="ctr">
            <a:noFill/>
            <a:prstDash val="soli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tyle>
          <a:lnRef idx="2">
            <a:schemeClr val="accent1"/>
          </a:lnRef>
          <a:fillRef idx="1">
            <a:schemeClr val="lt1"/>
          </a:fillRef>
          <a:effectRef idx="0">
            <a:schemeClr val="accent1"/>
          </a:effectRef>
          <a:fontRef idx="minor">
            <a:schemeClr val="dk1"/>
          </a:fontRef>
        </p:style>
        <p:txBody>
          <a:bodyPr vert="horz" wrap="square" lIns="0" tIns="0" rIns="0" bIns="0" numCol="1" anchor="ctr" anchorCtr="0" compatLnSpc="1">
            <a:prstTxWarp prst="textNoShape">
              <a:avLst/>
            </a:prstTxWarp>
            <a:noAutofit/>
          </a:bodyPr>
          <a:lstStyle>
            <a:lvl1pPr algn="ctr" rtl="0" eaLnBrk="0" fontAlgn="base" hangingPunct="0">
              <a:spcBef>
                <a:spcPct val="0"/>
              </a:spcBef>
              <a:spcAft>
                <a:spcPct val="0"/>
              </a:spcAft>
              <a:defRPr kumimoji="1" sz="4400">
                <a:solidFill>
                  <a:schemeClr val="dk1"/>
                </a:solidFill>
                <a:latin typeface="+mn-lt"/>
                <a:ea typeface="+mn-ea"/>
                <a:cs typeface="+mn-cs"/>
              </a:defRPr>
            </a:lvl1pPr>
            <a:lvl2pPr algn="ctr" rtl="0" eaLnBrk="0" fontAlgn="base" hangingPunct="0">
              <a:spcBef>
                <a:spcPct val="0"/>
              </a:spcBef>
              <a:spcAft>
                <a:spcPct val="0"/>
              </a:spcAft>
              <a:defRPr kumimoji="1" sz="4400">
                <a:solidFill>
                  <a:schemeClr val="dk1"/>
                </a:solidFill>
                <a:latin typeface="+mn-lt"/>
                <a:ea typeface="+mn-ea"/>
                <a:cs typeface="+mn-cs"/>
              </a:defRPr>
            </a:lvl2pPr>
            <a:lvl3pPr algn="ctr" rtl="0" eaLnBrk="0" fontAlgn="base" hangingPunct="0">
              <a:spcBef>
                <a:spcPct val="0"/>
              </a:spcBef>
              <a:spcAft>
                <a:spcPct val="0"/>
              </a:spcAft>
              <a:defRPr kumimoji="1" sz="4400">
                <a:solidFill>
                  <a:schemeClr val="dk1"/>
                </a:solidFill>
                <a:latin typeface="+mn-lt"/>
                <a:ea typeface="+mn-ea"/>
                <a:cs typeface="+mn-cs"/>
              </a:defRPr>
            </a:lvl3pPr>
            <a:lvl4pPr algn="ctr" rtl="0" eaLnBrk="0" fontAlgn="base" hangingPunct="0">
              <a:spcBef>
                <a:spcPct val="0"/>
              </a:spcBef>
              <a:spcAft>
                <a:spcPct val="0"/>
              </a:spcAft>
              <a:defRPr kumimoji="1" sz="4400">
                <a:solidFill>
                  <a:schemeClr val="dk1"/>
                </a:solidFill>
                <a:latin typeface="+mn-lt"/>
                <a:ea typeface="+mn-ea"/>
                <a:cs typeface="+mn-cs"/>
              </a:defRPr>
            </a:lvl4pPr>
            <a:lvl5pPr algn="ctr" rtl="0" eaLnBrk="0" fontAlgn="base" hangingPunct="0">
              <a:spcBef>
                <a:spcPct val="0"/>
              </a:spcBef>
              <a:spcAft>
                <a:spcPct val="0"/>
              </a:spcAft>
              <a:defRPr kumimoji="1" sz="4400">
                <a:solidFill>
                  <a:schemeClr val="dk1"/>
                </a:solidFill>
                <a:latin typeface="+mn-lt"/>
                <a:ea typeface="+mn-ea"/>
                <a:cs typeface="+mn-cs"/>
              </a:defRPr>
            </a:lvl5pPr>
            <a:lvl6pPr marL="457200" algn="ctr" rtl="0" fontAlgn="base">
              <a:spcBef>
                <a:spcPct val="0"/>
              </a:spcBef>
              <a:spcAft>
                <a:spcPct val="0"/>
              </a:spcAft>
              <a:defRPr kumimoji="1" sz="4400">
                <a:solidFill>
                  <a:schemeClr val="dk1"/>
                </a:solidFill>
                <a:latin typeface="+mn-lt"/>
                <a:ea typeface="+mn-ea"/>
                <a:cs typeface="+mn-cs"/>
              </a:defRPr>
            </a:lvl6pPr>
            <a:lvl7pPr marL="914400" algn="ctr" rtl="0" fontAlgn="base">
              <a:spcBef>
                <a:spcPct val="0"/>
              </a:spcBef>
              <a:spcAft>
                <a:spcPct val="0"/>
              </a:spcAft>
              <a:defRPr kumimoji="1" sz="4400">
                <a:solidFill>
                  <a:schemeClr val="dk1"/>
                </a:solidFill>
                <a:latin typeface="+mn-lt"/>
                <a:ea typeface="+mn-ea"/>
                <a:cs typeface="+mn-cs"/>
              </a:defRPr>
            </a:lvl7pPr>
            <a:lvl8pPr marL="1371600" algn="ctr" rtl="0" fontAlgn="base">
              <a:spcBef>
                <a:spcPct val="0"/>
              </a:spcBef>
              <a:spcAft>
                <a:spcPct val="0"/>
              </a:spcAft>
              <a:defRPr kumimoji="1" sz="4400">
                <a:solidFill>
                  <a:schemeClr val="dk1"/>
                </a:solidFill>
                <a:latin typeface="+mn-lt"/>
                <a:ea typeface="+mn-ea"/>
                <a:cs typeface="+mn-cs"/>
              </a:defRPr>
            </a:lvl8pPr>
            <a:lvl9pPr marL="1828800" algn="ctr" rtl="0" fontAlgn="base">
              <a:spcBef>
                <a:spcPct val="0"/>
              </a:spcBef>
              <a:spcAft>
                <a:spcPct val="0"/>
              </a:spcAft>
              <a:defRPr kumimoji="1" sz="4400">
                <a:solidFill>
                  <a:schemeClr val="dk1"/>
                </a:solidFill>
                <a:latin typeface="+mn-lt"/>
                <a:ea typeface="+mn-ea"/>
                <a:cs typeface="+mn-cs"/>
              </a:defRPr>
            </a:lvl9pPr>
          </a:lstStyle>
          <a:p>
            <a:pPr defTabSz="1320759">
              <a:spcBef>
                <a:spcPts val="866"/>
              </a:spcBef>
            </a:pPr>
            <a:r>
              <a:rPr lang="ja-JP" altLang="en-US" sz="1801" kern="0" dirty="0" err="1">
                <a:solidFill>
                  <a:schemeClr val="tx1"/>
                </a:solidFill>
                <a:latin typeface="UD デジタル 教科書体 NK-B" panose="02020700000000000000" pitchFamily="18" charset="-128"/>
                <a:ea typeface="UD デジタル 教科書体 NK-B" panose="02020700000000000000" pitchFamily="18" charset="-128"/>
              </a:rPr>
              <a:t>大阪府立障がい</a:t>
            </a:r>
            <a:r>
              <a:rPr lang="ja-JP" altLang="en-US" sz="1801" kern="0" dirty="0">
                <a:solidFill>
                  <a:schemeClr val="tx1"/>
                </a:solidFill>
                <a:latin typeface="UD デジタル 教科書体 NK-B" panose="02020700000000000000" pitchFamily="18" charset="-128"/>
                <a:ea typeface="UD デジタル 教科書体 NK-B" panose="02020700000000000000" pitchFamily="18" charset="-128"/>
              </a:rPr>
              <a:t>者自立センター</a:t>
            </a:r>
            <a:endParaRPr lang="ja-JP" altLang="en-US" sz="2800" kern="0"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32" name="タイトル 1">
            <a:extLst>
              <a:ext uri="{FF2B5EF4-FFF2-40B4-BE49-F238E27FC236}">
                <a16:creationId xmlns:a16="http://schemas.microsoft.com/office/drawing/2014/main" id="{55D34941-8422-444E-A4EE-6B92627BBBC5}"/>
              </a:ext>
            </a:extLst>
          </p:cNvPr>
          <p:cNvSpPr txBox="1">
            <a:spLocks/>
          </p:cNvSpPr>
          <p:nvPr/>
        </p:nvSpPr>
        <p:spPr>
          <a:xfrm>
            <a:off x="3333000" y="18913"/>
            <a:ext cx="3240000" cy="360000"/>
          </a:xfrm>
          <a:prstGeom prst="rect">
            <a:avLst/>
          </a:prstGeom>
          <a:solidFill>
            <a:schemeClr val="accent6">
              <a:lumMod val="50000"/>
            </a:schemeClr>
          </a:solidFill>
          <a:ln w="12700" cap="flat" cmpd="sng" algn="ctr">
            <a:noFill/>
            <a:prstDash val="solid"/>
            <a:miter lim="800000"/>
          </a:ln>
        </p:spPr>
        <p:style>
          <a:lnRef idx="2">
            <a:schemeClr val="accent1"/>
          </a:lnRef>
          <a:fillRef idx="1">
            <a:schemeClr val="lt1"/>
          </a:fillRef>
          <a:effectRef idx="0">
            <a:schemeClr val="accent1"/>
          </a:effectRef>
          <a:fontRef idx="minor">
            <a:schemeClr val="dk1"/>
          </a:fontRef>
        </p:style>
        <p:txBody>
          <a:bodyPr vert="horz" lIns="132080" tIns="66041" rIns="132080" bIns="66041" rtlCol="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400" kern="1200">
                <a:solidFill>
                  <a:schemeClr val="dk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2000" kern="1200">
                <a:solidFill>
                  <a:schemeClr val="dk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600" kern="1200">
                <a:solidFill>
                  <a:schemeClr val="dk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400" kern="1200">
                <a:solidFill>
                  <a:schemeClr val="dk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400" kern="1200">
                <a:solidFill>
                  <a:schemeClr val="dk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dk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dk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dk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dk1"/>
                </a:solidFill>
                <a:latin typeface="+mn-lt"/>
                <a:ea typeface="+mn-ea"/>
                <a:cs typeface="+mn-cs"/>
              </a:defRPr>
            </a:lvl9pPr>
          </a:lstStyle>
          <a:p>
            <a:pPr marL="0" indent="0" algn="ctr">
              <a:buNone/>
            </a:pPr>
            <a:r>
              <a:rPr lang="ja-JP" altLang="en-US" sz="2000" b="1" dirty="0">
                <a:solidFill>
                  <a:schemeClr val="bg1"/>
                </a:solidFill>
                <a:latin typeface="UD デジタル 教科書体 NK-B" panose="02020700000000000000" pitchFamily="18" charset="-128"/>
                <a:ea typeface="UD デジタル 教科書体 NK-B" panose="02020700000000000000" pitchFamily="18" charset="-128"/>
              </a:rPr>
              <a:t>ご案内</a:t>
            </a:r>
            <a:endParaRPr lang="ja-JP" altLang="en-US" sz="2000"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36" name="テキスト ボックス 35">
            <a:extLst>
              <a:ext uri="{FF2B5EF4-FFF2-40B4-BE49-F238E27FC236}">
                <a16:creationId xmlns:a16="http://schemas.microsoft.com/office/drawing/2014/main" id="{8EB2E3F9-A87A-4D74-D7DA-090AA91D9A1C}"/>
              </a:ext>
            </a:extLst>
          </p:cNvPr>
          <p:cNvSpPr txBox="1"/>
          <p:nvPr/>
        </p:nvSpPr>
        <p:spPr>
          <a:xfrm>
            <a:off x="3512998" y="5314595"/>
            <a:ext cx="2880000" cy="830997"/>
          </a:xfrm>
          <a:prstGeom prst="rect">
            <a:avLst/>
          </a:prstGeom>
          <a:noFill/>
        </p:spPr>
        <p:txBody>
          <a:bodyPr wrap="square" lIns="0" tIns="0" rIns="0" bIns="0" rtlCol="0">
            <a:normAutofit/>
          </a:bodyPr>
          <a:lstStyle/>
          <a:p>
            <a:pPr algn="ctr"/>
            <a:r>
              <a:rPr lang="ja-JP" altLang="en-US" sz="1400" dirty="0" err="1">
                <a:latin typeface="UD デジタル 教科書体 NK-B" panose="02020700000000000000" pitchFamily="18" charset="-128"/>
                <a:ea typeface="UD デジタル 教科書体 NK-B" panose="02020700000000000000" pitchFamily="18" charset="-128"/>
              </a:rPr>
              <a:t>大阪府立障がい</a:t>
            </a:r>
            <a:r>
              <a:rPr lang="ja-JP" altLang="en-US" sz="1400" dirty="0">
                <a:latin typeface="UD デジタル 教科書体 NK-B" panose="02020700000000000000" pitchFamily="18" charset="-128"/>
                <a:ea typeface="UD デジタル 教科書体 NK-B" panose="02020700000000000000" pitchFamily="18" charset="-128"/>
              </a:rPr>
              <a:t>者自立センターの</a:t>
            </a:r>
            <a:endParaRPr lang="en-US" altLang="ja-JP" sz="1400" dirty="0">
              <a:latin typeface="UD デジタル 教科書体 NK-B" panose="02020700000000000000" pitchFamily="18" charset="-128"/>
              <a:ea typeface="UD デジタル 教科書体 NK-B" panose="02020700000000000000" pitchFamily="18" charset="-128"/>
            </a:endParaRPr>
          </a:p>
          <a:p>
            <a:pPr algn="ctr"/>
            <a:r>
              <a:rPr lang="ja-JP" altLang="en-US" sz="1400" dirty="0">
                <a:latin typeface="UD デジタル 教科書体 NK-B" panose="02020700000000000000" pitchFamily="18" charset="-128"/>
                <a:ea typeface="UD デジタル 教科書体 NK-B" panose="02020700000000000000" pitchFamily="18" charset="-128"/>
              </a:rPr>
              <a:t>見学や利用等のお問合せは、</a:t>
            </a:r>
            <a:endParaRPr lang="en-US" altLang="ja-JP" sz="1400" dirty="0">
              <a:latin typeface="UD デジタル 教科書体 NK-B" panose="02020700000000000000" pitchFamily="18" charset="-128"/>
              <a:ea typeface="UD デジタル 教科書体 NK-B" panose="02020700000000000000" pitchFamily="18" charset="-128"/>
            </a:endParaRPr>
          </a:p>
          <a:p>
            <a:pPr algn="ctr"/>
            <a:r>
              <a:rPr lang="ja-JP" altLang="en-US" sz="1400" dirty="0">
                <a:latin typeface="UD デジタル 教科書体 NK-B" panose="02020700000000000000" pitchFamily="18" charset="-128"/>
                <a:ea typeface="UD デジタル 教科書体 NK-B" panose="02020700000000000000" pitchFamily="18" charset="-128"/>
              </a:rPr>
              <a:t>利用相談担当者まで</a:t>
            </a:r>
            <a:endParaRPr lang="en-US" altLang="ja-JP" sz="1400" dirty="0">
              <a:latin typeface="UD デジタル 教科書体 NK-B" panose="02020700000000000000" pitchFamily="18" charset="-128"/>
              <a:ea typeface="UD デジタル 教科書体 NK-B" panose="02020700000000000000" pitchFamily="18" charset="-128"/>
            </a:endParaRPr>
          </a:p>
        </p:txBody>
      </p:sp>
      <p:sp>
        <p:nvSpPr>
          <p:cNvPr id="37" name="テキスト ボックス 36">
            <a:extLst>
              <a:ext uri="{FF2B5EF4-FFF2-40B4-BE49-F238E27FC236}">
                <a16:creationId xmlns:a16="http://schemas.microsoft.com/office/drawing/2014/main" id="{E2B07BA8-8AA3-8F24-202A-5A872685D31C}"/>
              </a:ext>
            </a:extLst>
          </p:cNvPr>
          <p:cNvSpPr txBox="1"/>
          <p:nvPr/>
        </p:nvSpPr>
        <p:spPr>
          <a:xfrm>
            <a:off x="3506636" y="6061561"/>
            <a:ext cx="2880000" cy="430887"/>
          </a:xfrm>
          <a:prstGeom prst="rect">
            <a:avLst/>
          </a:prstGeom>
          <a:noFill/>
        </p:spPr>
        <p:txBody>
          <a:bodyPr wrap="square" lIns="0" tIns="0" rIns="0" bIns="0" rtlCol="0">
            <a:spAutoFit/>
          </a:bodyPr>
          <a:lstStyle/>
          <a:p>
            <a:r>
              <a:rPr lang="ja-JP" altLang="en-US" sz="1400" dirty="0">
                <a:latin typeface="UD デジタル 教科書体 NK-B" panose="02020700000000000000" pitchFamily="18" charset="-128"/>
                <a:ea typeface="UD デジタル 教科書体 NK-B" panose="02020700000000000000" pitchFamily="18" charset="-128"/>
              </a:rPr>
              <a:t>電 話　</a:t>
            </a:r>
            <a:r>
              <a:rPr lang="en-US" altLang="ja-JP" sz="1400" dirty="0">
                <a:latin typeface="UD デジタル 教科書体 NK-B" panose="02020700000000000000" pitchFamily="18" charset="-128"/>
                <a:ea typeface="UD デジタル 教科書体 NK-B" panose="02020700000000000000" pitchFamily="18" charset="-128"/>
              </a:rPr>
              <a:t>:06-6692-2971</a:t>
            </a:r>
          </a:p>
          <a:p>
            <a:r>
              <a:rPr lang="ja-JP" altLang="en-US" sz="1400" dirty="0">
                <a:latin typeface="UD デジタル 教科書体 NK-B" panose="02020700000000000000" pitchFamily="18" charset="-128"/>
                <a:ea typeface="UD デジタル 教科書体 NK-B" panose="02020700000000000000" pitchFamily="18" charset="-128"/>
              </a:rPr>
              <a:t>所在地</a:t>
            </a:r>
            <a:r>
              <a:rPr lang="en-US" altLang="ja-JP" sz="1400" dirty="0">
                <a:latin typeface="UD デジタル 教科書体 NK-B" panose="02020700000000000000" pitchFamily="18" charset="-128"/>
                <a:ea typeface="UD デジタル 教科書体 NK-B" panose="02020700000000000000" pitchFamily="18" charset="-128"/>
              </a:rPr>
              <a:t>:</a:t>
            </a:r>
            <a:r>
              <a:rPr lang="ja-JP" altLang="en-US" sz="1400" dirty="0">
                <a:latin typeface="UD デジタル 教科書体 NK-B" panose="02020700000000000000" pitchFamily="18" charset="-128"/>
                <a:ea typeface="UD デジタル 教科書体 NK-B" panose="02020700000000000000" pitchFamily="18" charset="-128"/>
              </a:rPr>
              <a:t>大阪市住吉区大領 </a:t>
            </a:r>
            <a:r>
              <a:rPr lang="en-US" altLang="ja-JP" sz="1400" dirty="0">
                <a:latin typeface="UD デジタル 教科書体 NK-B" panose="02020700000000000000" pitchFamily="18" charset="-128"/>
                <a:ea typeface="UD デジタル 教科書体 NK-B" panose="02020700000000000000" pitchFamily="18" charset="-128"/>
              </a:rPr>
              <a:t>3-2-36</a:t>
            </a:r>
            <a:endParaRPr lang="ja-JP" altLang="en-US" sz="1400" dirty="0">
              <a:latin typeface="UD デジタル 教科書体 NK-B" panose="02020700000000000000" pitchFamily="18" charset="-128"/>
              <a:ea typeface="UD デジタル 教科書体 NK-B" panose="02020700000000000000" pitchFamily="18" charset="-128"/>
            </a:endParaRPr>
          </a:p>
        </p:txBody>
      </p:sp>
      <p:sp>
        <p:nvSpPr>
          <p:cNvPr id="38" name="テキスト ボックス 37"/>
          <p:cNvSpPr txBox="1"/>
          <p:nvPr/>
        </p:nvSpPr>
        <p:spPr>
          <a:xfrm>
            <a:off x="3779440" y="3187787"/>
            <a:ext cx="2335896" cy="307905"/>
          </a:xfrm>
          <a:prstGeom prst="rect">
            <a:avLst/>
          </a:prstGeom>
          <a:noFill/>
        </p:spPr>
        <p:txBody>
          <a:bodyPr wrap="none" rtlCol="0">
            <a:spAutoFit/>
          </a:bodyPr>
          <a:lstStyle/>
          <a:p>
            <a:r>
              <a:rPr lang="en-US" altLang="ja-JP" sz="1401" dirty="0">
                <a:latin typeface="UD デジタル 教科書体 NK-B" panose="02020700000000000000" pitchFamily="18" charset="-128"/>
                <a:ea typeface="UD デジタル 教科書体 NK-B" panose="02020700000000000000" pitchFamily="18" charset="-128"/>
              </a:rPr>
              <a:t>【</a:t>
            </a:r>
            <a:r>
              <a:rPr lang="ja-JP" altLang="en-US" sz="1401" dirty="0">
                <a:latin typeface="UD デジタル 教科書体 NK-B" panose="02020700000000000000" pitchFamily="18" charset="-128"/>
                <a:ea typeface="UD デジタル 教科書体 NK-B" panose="02020700000000000000" pitchFamily="18" charset="-128"/>
              </a:rPr>
              <a:t>ホームページの</a:t>
            </a:r>
            <a:r>
              <a:rPr lang="en-US" altLang="ja-JP" sz="1401" dirty="0">
                <a:latin typeface="UD デジタル 教科書体 NK-B" panose="02020700000000000000" pitchFamily="18" charset="-128"/>
                <a:ea typeface="UD デジタル 教科書体 NK-B" panose="02020700000000000000" pitchFamily="18" charset="-128"/>
              </a:rPr>
              <a:t>QR</a:t>
            </a:r>
            <a:r>
              <a:rPr lang="ja-JP" altLang="en-US" sz="1401" dirty="0">
                <a:latin typeface="UD デジタル 教科書体 NK-B" panose="02020700000000000000" pitchFamily="18" charset="-128"/>
                <a:ea typeface="UD デジタル 教科書体 NK-B" panose="02020700000000000000" pitchFamily="18" charset="-128"/>
              </a:rPr>
              <a:t>コード</a:t>
            </a:r>
            <a:r>
              <a:rPr lang="en-US" altLang="ja-JP" sz="1401" dirty="0">
                <a:latin typeface="UD デジタル 教科書体 NK-B" panose="02020700000000000000" pitchFamily="18" charset="-128"/>
                <a:ea typeface="UD デジタル 教科書体 NK-B" panose="02020700000000000000" pitchFamily="18" charset="-128"/>
              </a:rPr>
              <a:t>】</a:t>
            </a:r>
            <a:endParaRPr lang="ja-JP" altLang="en-US" sz="1401" dirty="0">
              <a:latin typeface="UD デジタル 教科書体 NK-B" panose="02020700000000000000" pitchFamily="18" charset="-128"/>
              <a:ea typeface="UD デジタル 教科書体 NK-B" panose="02020700000000000000" pitchFamily="18" charset="-128"/>
            </a:endParaRPr>
          </a:p>
        </p:txBody>
      </p:sp>
      <p:sp>
        <p:nvSpPr>
          <p:cNvPr id="39" name="テキスト ボックス 38"/>
          <p:cNvSpPr txBox="1"/>
          <p:nvPr/>
        </p:nvSpPr>
        <p:spPr>
          <a:xfrm>
            <a:off x="1531371" y="4343430"/>
            <a:ext cx="1224000" cy="693371"/>
          </a:xfrm>
          <a:prstGeom prst="wedgeRoundRectCallout">
            <a:avLst>
              <a:gd name="adj1" fmla="val -62771"/>
              <a:gd name="adj2" fmla="val 22330"/>
              <a:gd name="adj3" fmla="val 16667"/>
            </a:avLst>
          </a:prstGeom>
        </p:spPr>
        <p:style>
          <a:lnRef idx="2">
            <a:schemeClr val="dk1"/>
          </a:lnRef>
          <a:fillRef idx="1">
            <a:schemeClr val="lt1"/>
          </a:fillRef>
          <a:effectRef idx="0">
            <a:schemeClr val="dk1"/>
          </a:effectRef>
          <a:fontRef idx="minor">
            <a:schemeClr val="dk1"/>
          </a:fontRef>
        </p:style>
        <p:txBody>
          <a:bodyPr wrap="square" lIns="36000" tIns="36000" rIns="36000" bIns="36000" rtlCol="0" anchor="ctr" anchorCtr="0">
            <a:spAutoFit/>
          </a:bodyPr>
          <a:lstStyle/>
          <a:p>
            <a:r>
              <a:rPr lang="ja-JP" altLang="en-US" sz="1200" dirty="0">
                <a:latin typeface="UD デジタル 教科書体 NK-B" panose="02020700000000000000" pitchFamily="18" charset="-128"/>
                <a:ea typeface="UD デジタル 教科書体 NK-B" panose="02020700000000000000" pitchFamily="18" charset="-128"/>
              </a:rPr>
              <a:t>こちらから紹介動画をご覧いただけます。</a:t>
            </a:r>
          </a:p>
        </p:txBody>
      </p:sp>
      <p:sp>
        <p:nvSpPr>
          <p:cNvPr id="41" name="テキスト ボックス 40"/>
          <p:cNvSpPr txBox="1"/>
          <p:nvPr/>
        </p:nvSpPr>
        <p:spPr>
          <a:xfrm>
            <a:off x="128934" y="5405413"/>
            <a:ext cx="2914934" cy="1354217"/>
          </a:xfrm>
          <a:prstGeom prst="rect">
            <a:avLst/>
          </a:prstGeom>
          <a:noFill/>
        </p:spPr>
        <p:txBody>
          <a:bodyPr wrap="square" rtlCol="0">
            <a:spAutoFit/>
          </a:bodyPr>
          <a:lstStyle/>
          <a:p>
            <a:pPr algn="ctr"/>
            <a:r>
              <a:rPr lang="ja-JP" altLang="en-US" sz="1200" u="sng" dirty="0">
                <a:latin typeface="UD デジタル 教科書体 NK-B" panose="02020700000000000000" pitchFamily="18" charset="-128"/>
                <a:ea typeface="UD デジタル 教科書体 NK-B" panose="02020700000000000000" pitchFamily="18" charset="-128"/>
              </a:rPr>
              <a:t>面会・外出・外泊について</a:t>
            </a:r>
            <a:endParaRPr lang="en-US" altLang="ja-JP" sz="1200" dirty="0">
              <a:latin typeface="UD デジタル 教科書体 NK-B" panose="02020700000000000000" pitchFamily="18" charset="-128"/>
              <a:ea typeface="UD デジタル 教科書体 NK-B" panose="02020700000000000000" pitchFamily="18" charset="-128"/>
            </a:endParaRPr>
          </a:p>
          <a:p>
            <a:pPr>
              <a:spcBef>
                <a:spcPts val="600"/>
              </a:spcBef>
            </a:pPr>
            <a:r>
              <a:rPr lang="ja-JP" altLang="en-US" sz="1200" dirty="0">
                <a:latin typeface="UD デジタル 教科書体 NK-B" panose="02020700000000000000" pitchFamily="18" charset="-128"/>
                <a:ea typeface="UD デジタル 教科書体 NK-B" panose="02020700000000000000" pitchFamily="18" charset="-128"/>
              </a:rPr>
              <a:t>　外泊、外出、面会は可能です。</a:t>
            </a:r>
            <a:endParaRPr lang="en-US" altLang="ja-JP" sz="1200" dirty="0">
              <a:latin typeface="UD デジタル 教科書体 NK-B" panose="02020700000000000000" pitchFamily="18" charset="-128"/>
              <a:ea typeface="UD デジタル 教科書体 NK-B" panose="02020700000000000000" pitchFamily="18" charset="-128"/>
            </a:endParaRPr>
          </a:p>
          <a:p>
            <a:pPr>
              <a:spcBef>
                <a:spcPts val="300"/>
              </a:spcBef>
            </a:pPr>
            <a:r>
              <a:rPr lang="ja-JP" altLang="en-US" sz="1200" dirty="0">
                <a:latin typeface="UD デジタル 教科書体 NK-B" panose="02020700000000000000" pitchFamily="18" charset="-128"/>
                <a:ea typeface="UD デジタル 教科書体 NK-B" panose="02020700000000000000" pitchFamily="18" charset="-128"/>
              </a:rPr>
              <a:t>　但し、単独で外出や外泊する場合は、安全性が確認できてから可能となります。</a:t>
            </a:r>
            <a:endParaRPr lang="en-US" altLang="ja-JP" sz="1200" dirty="0">
              <a:latin typeface="UD デジタル 教科書体 NK-B" panose="02020700000000000000" pitchFamily="18" charset="-128"/>
              <a:ea typeface="UD デジタル 教科書体 NK-B" panose="02020700000000000000" pitchFamily="18" charset="-128"/>
            </a:endParaRPr>
          </a:p>
          <a:p>
            <a:pPr>
              <a:spcBef>
                <a:spcPts val="300"/>
              </a:spcBef>
            </a:pPr>
            <a:r>
              <a:rPr lang="en-US" altLang="ja-JP" sz="1200" dirty="0">
                <a:latin typeface="UD デジタル 教科書体 NK-B" panose="02020700000000000000" pitchFamily="18" charset="-128"/>
                <a:ea typeface="UD デジタル 教科書体 NK-B" panose="02020700000000000000" pitchFamily="18" charset="-128"/>
              </a:rPr>
              <a:t>※</a:t>
            </a:r>
            <a:r>
              <a:rPr lang="ja-JP" altLang="en-US" sz="1200" dirty="0">
                <a:latin typeface="UD デジタル 教科書体 NK-B" panose="02020700000000000000" pitchFamily="18" charset="-128"/>
                <a:ea typeface="UD デジタル 教科書体 NK-B" panose="02020700000000000000" pitchFamily="18" charset="-128"/>
              </a:rPr>
              <a:t>　週末や祝日、お盆、正月は外泊される方が多いです。</a:t>
            </a:r>
            <a:endParaRPr lang="ja-JP" altLang="en-US" sz="1200" dirty="0"/>
          </a:p>
        </p:txBody>
      </p:sp>
      <p:sp>
        <p:nvSpPr>
          <p:cNvPr id="42" name="下矢印 41"/>
          <p:cNvSpPr/>
          <p:nvPr/>
        </p:nvSpPr>
        <p:spPr bwMode="auto">
          <a:xfrm>
            <a:off x="1223694" y="1280587"/>
            <a:ext cx="540000" cy="2499252"/>
          </a:xfrm>
          <a:prstGeom prst="downArrow">
            <a:avLst/>
          </a:prstGeom>
          <a:solidFill>
            <a:srgbClr val="008000"/>
          </a:solidFill>
          <a:ln w="12700" cap="flat" cmpd="sng" algn="ctr">
            <a:solidFill>
              <a:srgbClr val="FFFF00"/>
            </a:solidFill>
            <a:prstDash val="solid"/>
            <a:round/>
            <a:headEnd type="none" w="med" len="med"/>
            <a:tailEnd type="none" w="med" len="med"/>
          </a:ln>
          <a:effectLst/>
        </p:spPr>
        <p:txBody>
          <a:bodyPr vert="horz" wrap="square" lIns="132080" tIns="66041" rIns="132080" bIns="66041" numCol="1" rtlCol="0" anchor="ctr" anchorCtr="0" compatLnSpc="1">
            <a:prstTxWarp prst="textNoShape">
              <a:avLst/>
            </a:prstTxWarp>
            <a:noAutofit/>
          </a:bodyPr>
          <a:lstStyle/>
          <a:p>
            <a:pPr algn="ctr" defTabSz="1320759" fontAlgn="base">
              <a:spcBef>
                <a:spcPct val="50000"/>
              </a:spcBef>
              <a:spcAft>
                <a:spcPct val="0"/>
              </a:spcAft>
            </a:pPr>
            <a:endParaRPr lang="ja-JP" altLang="en-US" sz="3200">
              <a:solidFill>
                <a:schemeClr val="accent2"/>
              </a:solidFill>
              <a:latin typeface="Arial" pitchFamily="34" charset="0"/>
              <a:ea typeface="ＭＳ Ｐゴシック" pitchFamily="50" charset="-128"/>
            </a:endParaRPr>
          </a:p>
        </p:txBody>
      </p:sp>
      <p:sp>
        <p:nvSpPr>
          <p:cNvPr id="43" name="タイトル 1"/>
          <p:cNvSpPr txBox="1">
            <a:spLocks/>
          </p:cNvSpPr>
          <p:nvPr/>
        </p:nvSpPr>
        <p:spPr>
          <a:xfrm>
            <a:off x="28575" y="18913"/>
            <a:ext cx="3096000" cy="864000"/>
          </a:xfrm>
          <a:prstGeom prst="rect">
            <a:avLst/>
          </a:prstGeom>
          <a:solidFill>
            <a:schemeClr val="accent6">
              <a:lumMod val="50000"/>
            </a:schemeClr>
          </a:solidFill>
          <a:ln w="12700" cap="flat" cmpd="sng" algn="ctr">
            <a:noFill/>
            <a:prstDash val="solid"/>
            <a:miter lim="800000"/>
          </a:ln>
        </p:spPr>
        <p:style>
          <a:lnRef idx="2">
            <a:schemeClr val="accent1"/>
          </a:lnRef>
          <a:fillRef idx="1">
            <a:schemeClr val="lt1"/>
          </a:fillRef>
          <a:effectRef idx="0">
            <a:schemeClr val="accent1"/>
          </a:effectRef>
          <a:fontRef idx="minor">
            <a:schemeClr val="dk1"/>
          </a:fontRef>
        </p:style>
        <p:txBody>
          <a:bodyPr vert="horz" lIns="91440" tIns="45721" rIns="91440" bIns="45721" rtlCol="0" anchor="ctr">
            <a:noAutofit/>
          </a:bodyPr>
          <a:lstStyle>
            <a:lvl1pPr algn="l" defTabSz="685800" rtl="0" eaLnBrk="1" latinLnBrk="0" hangingPunct="1">
              <a:lnSpc>
                <a:spcPct val="90000"/>
              </a:lnSpc>
              <a:spcBef>
                <a:spcPct val="0"/>
              </a:spcBef>
              <a:buNone/>
              <a:defRPr kumimoji="1" sz="33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ja-JP" altLang="en-US" sz="1600" b="1" dirty="0">
                <a:solidFill>
                  <a:schemeClr val="bg1"/>
                </a:solidFill>
                <a:latin typeface="UD デジタル 教科書体 NK-B" panose="02020700000000000000" pitchFamily="18" charset="-128"/>
                <a:ea typeface="UD デジタル 教科書体 NK-B" panose="02020700000000000000" pitchFamily="18" charset="-128"/>
              </a:rPr>
              <a:t>入所から退所までの流れ</a:t>
            </a:r>
            <a:endParaRPr lang="en-US" altLang="ja-JP" sz="1600" b="1" dirty="0">
              <a:solidFill>
                <a:schemeClr val="bg1"/>
              </a:solidFill>
              <a:latin typeface="UD デジタル 教科書体 NK-B" panose="02020700000000000000" pitchFamily="18" charset="-128"/>
              <a:ea typeface="UD デジタル 教科書体 NK-B" panose="02020700000000000000" pitchFamily="18" charset="-128"/>
            </a:endParaRPr>
          </a:p>
          <a:p>
            <a:pPr algn="ctr"/>
            <a:r>
              <a:rPr lang="ja-JP" altLang="en-US" sz="1400" dirty="0">
                <a:solidFill>
                  <a:schemeClr val="bg1"/>
                </a:solidFill>
                <a:latin typeface="UD デジタル 教科書体 NK-B" panose="02020700000000000000" pitchFamily="18" charset="-128"/>
                <a:ea typeface="UD デジタル 教科書体 NK-B" panose="02020700000000000000" pitchFamily="18" charset="-128"/>
              </a:rPr>
              <a:t>（標準</a:t>
            </a:r>
            <a:r>
              <a:rPr lang="en-US" altLang="ja-JP" sz="1400" dirty="0">
                <a:solidFill>
                  <a:schemeClr val="bg1"/>
                </a:solidFill>
                <a:latin typeface="UD デジタル 教科書体 NK-B" panose="02020700000000000000" pitchFamily="18" charset="-128"/>
                <a:ea typeface="UD デジタル 教科書体 NK-B" panose="02020700000000000000" pitchFamily="18" charset="-128"/>
              </a:rPr>
              <a:t>12</a:t>
            </a:r>
            <a:r>
              <a:rPr lang="ja-JP" altLang="en-US" sz="1400" dirty="0">
                <a:solidFill>
                  <a:schemeClr val="bg1"/>
                </a:solidFill>
                <a:latin typeface="UD デジタル 教科書体 NK-B" panose="02020700000000000000" pitchFamily="18" charset="-128"/>
                <a:ea typeface="UD デジタル 教科書体 NK-B" panose="02020700000000000000" pitchFamily="18" charset="-128"/>
              </a:rPr>
              <a:t>ヶ月）</a:t>
            </a:r>
            <a:endParaRPr lang="en-US" altLang="ja-JP" sz="1400" dirty="0">
              <a:solidFill>
                <a:schemeClr val="bg1"/>
              </a:solidFill>
              <a:latin typeface="UD デジタル 教科書体 NK-B" panose="02020700000000000000" pitchFamily="18" charset="-128"/>
              <a:ea typeface="UD デジタル 教科書体 NK-B" panose="02020700000000000000" pitchFamily="18" charset="-128"/>
            </a:endParaRPr>
          </a:p>
          <a:p>
            <a:pPr>
              <a:spcBef>
                <a:spcPts val="300"/>
              </a:spcBef>
            </a:pPr>
            <a:r>
              <a:rPr lang="en-US" altLang="ja-JP" sz="1200" dirty="0">
                <a:solidFill>
                  <a:schemeClr val="bg1"/>
                </a:solidFill>
                <a:latin typeface="UD デジタル 教科書体 NK-B" panose="02020700000000000000" pitchFamily="18" charset="-128"/>
                <a:ea typeface="UD デジタル 教科書体 NK-B" panose="02020700000000000000" pitchFamily="18" charset="-128"/>
              </a:rPr>
              <a:t>※</a:t>
            </a:r>
            <a:r>
              <a:rPr lang="ja-JP" altLang="en-US" sz="1200" dirty="0">
                <a:solidFill>
                  <a:schemeClr val="bg1"/>
                </a:solidFill>
                <a:latin typeface="UD デジタル 教科書体 NK-R" panose="02020400000000000000" pitchFamily="18" charset="-128"/>
                <a:ea typeface="UD デジタル 教科書体 NK-R" panose="02020400000000000000" pitchFamily="18" charset="-128"/>
              </a:rPr>
              <a:t>一人ひとりに担当がつき、今後の生活について一緒に考えていきます。</a:t>
            </a:r>
            <a:endParaRPr lang="ja-JP" altLang="en-US" sz="1800"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44" name="角丸四角形 43"/>
          <p:cNvSpPr/>
          <p:nvPr/>
        </p:nvSpPr>
        <p:spPr>
          <a:xfrm>
            <a:off x="413694" y="1504718"/>
            <a:ext cx="2160000" cy="720000"/>
          </a:xfrm>
          <a:prstGeom prst="roundRect">
            <a:avLst/>
          </a:prstGeom>
          <a:solidFill>
            <a:srgbClr val="CCFF99"/>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72000" rIns="36000" bIns="72000" rtlCol="0" anchor="ctr">
            <a:spAutoFit/>
          </a:bodyPr>
          <a:lstStyle/>
          <a:p>
            <a:pPr algn="ctr"/>
            <a:r>
              <a:rPr lang="ja-JP" altLang="en-US" sz="1400" dirty="0">
                <a:solidFill>
                  <a:schemeClr val="tx1"/>
                </a:solidFill>
                <a:latin typeface="UD デジタル 教科書体 NP-B" panose="02020700000000000000" pitchFamily="18" charset="-128"/>
                <a:ea typeface="UD デジタル 教科書体 NP-B" panose="02020700000000000000" pitchFamily="18" charset="-128"/>
              </a:rPr>
              <a:t>オリエンテーション</a:t>
            </a:r>
            <a:endParaRPr lang="en-US" altLang="ja-JP" sz="1400" dirty="0">
              <a:solidFill>
                <a:schemeClr val="tx1"/>
              </a:solidFill>
              <a:latin typeface="UD デジタル 教科書体 NP-B" panose="02020700000000000000" pitchFamily="18" charset="-128"/>
              <a:ea typeface="UD デジタル 教科書体 NP-B" panose="02020700000000000000" pitchFamily="18" charset="-128"/>
            </a:endParaRPr>
          </a:p>
          <a:p>
            <a:pPr algn="ctr"/>
            <a:r>
              <a:rPr lang="ja-JP" altLang="en-US" sz="1400" dirty="0">
                <a:solidFill>
                  <a:schemeClr val="tx1"/>
                </a:solidFill>
                <a:latin typeface="UD デジタル 教科書体 NP-B" panose="02020700000000000000" pitchFamily="18" charset="-128"/>
                <a:ea typeface="UD デジタル 教科書体 NP-B" panose="02020700000000000000" pitchFamily="18" charset="-128"/>
              </a:rPr>
              <a:t>プログラム</a:t>
            </a:r>
            <a:endParaRPr lang="en-US" altLang="ja-JP" sz="1400" dirty="0">
              <a:solidFill>
                <a:schemeClr val="tx1"/>
              </a:solidFill>
              <a:latin typeface="UD デジタル 教科書体 NP-B" panose="02020700000000000000" pitchFamily="18" charset="-128"/>
              <a:ea typeface="UD デジタル 教科書体 NP-B" panose="02020700000000000000" pitchFamily="18" charset="-128"/>
            </a:endParaRPr>
          </a:p>
          <a:p>
            <a:pPr algn="ctr"/>
            <a:r>
              <a:rPr lang="ja-JP" altLang="en-US" sz="1400" dirty="0">
                <a:solidFill>
                  <a:schemeClr val="tx1"/>
                </a:solidFill>
                <a:latin typeface="UD デジタル 教科書体 NP-B" panose="02020700000000000000" pitchFamily="18" charset="-128"/>
                <a:ea typeface="UD デジタル 教科書体 NP-B" panose="02020700000000000000" pitchFamily="18" charset="-128"/>
              </a:rPr>
              <a:t>（</a:t>
            </a:r>
            <a:r>
              <a:rPr lang="en-US" altLang="ja-JP" sz="1400" dirty="0">
                <a:solidFill>
                  <a:schemeClr val="tx1"/>
                </a:solidFill>
                <a:latin typeface="UD デジタル 教科書体 NP-B" panose="02020700000000000000" pitchFamily="18" charset="-128"/>
                <a:ea typeface="UD デジタル 教科書体 NP-B" panose="02020700000000000000" pitchFamily="18" charset="-128"/>
              </a:rPr>
              <a:t>3</a:t>
            </a:r>
            <a:r>
              <a:rPr lang="ja-JP" altLang="en-US" sz="1400" dirty="0">
                <a:solidFill>
                  <a:schemeClr val="tx1"/>
                </a:solidFill>
                <a:latin typeface="UD デジタル 教科書体 NP-B" panose="02020700000000000000" pitchFamily="18" charset="-128"/>
                <a:ea typeface="UD デジタル 教科書体 NP-B" panose="02020700000000000000" pitchFamily="18" charset="-128"/>
              </a:rPr>
              <a:t>週間）</a:t>
            </a:r>
          </a:p>
        </p:txBody>
      </p:sp>
      <p:sp>
        <p:nvSpPr>
          <p:cNvPr id="45" name="角丸四角形 44"/>
          <p:cNvSpPr/>
          <p:nvPr/>
        </p:nvSpPr>
        <p:spPr>
          <a:xfrm>
            <a:off x="413694" y="2377874"/>
            <a:ext cx="2160000" cy="540000"/>
          </a:xfrm>
          <a:prstGeom prst="roundRect">
            <a:avLst/>
          </a:prstGeom>
          <a:solidFill>
            <a:srgbClr val="CCFF99"/>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noAutofit/>
          </a:bodyPr>
          <a:lstStyle/>
          <a:p>
            <a:pPr algn="ctr"/>
            <a:r>
              <a:rPr lang="ja-JP" altLang="en-US" sz="1400" dirty="0">
                <a:solidFill>
                  <a:schemeClr val="tx1"/>
                </a:solidFill>
                <a:latin typeface="UD デジタル 教科書体 NP-B" panose="02020700000000000000" pitchFamily="18" charset="-128"/>
                <a:ea typeface="UD デジタル 教科書体 NP-B" panose="02020700000000000000" pitchFamily="18" charset="-128"/>
              </a:rPr>
              <a:t>訓練プログラム</a:t>
            </a:r>
            <a:endParaRPr lang="en-US" altLang="ja-JP" sz="1400" dirty="0">
              <a:solidFill>
                <a:schemeClr val="tx1"/>
              </a:solidFill>
              <a:latin typeface="UD デジタル 教科書体 NP-B" panose="02020700000000000000" pitchFamily="18" charset="-128"/>
              <a:ea typeface="UD デジタル 教科書体 NP-B" panose="02020700000000000000" pitchFamily="18" charset="-128"/>
            </a:endParaRPr>
          </a:p>
          <a:p>
            <a:pPr algn="ctr"/>
            <a:r>
              <a:rPr lang="en-US" altLang="ja-JP" sz="1400" dirty="0">
                <a:solidFill>
                  <a:schemeClr val="tx1"/>
                </a:solidFill>
                <a:latin typeface="UD デジタル 教科書体 NP-B" panose="02020700000000000000" pitchFamily="18" charset="-128"/>
                <a:ea typeface="UD デジタル 教科書体 NP-B" panose="02020700000000000000" pitchFamily="18" charset="-128"/>
              </a:rPr>
              <a:t>(1</a:t>
            </a:r>
            <a:r>
              <a:rPr lang="ja-JP" altLang="en-US" sz="1400" dirty="0">
                <a:solidFill>
                  <a:schemeClr val="tx1"/>
                </a:solidFill>
                <a:latin typeface="UD デジタル 教科書体 NP-B" panose="02020700000000000000" pitchFamily="18" charset="-128"/>
                <a:ea typeface="UD デジタル 教科書体 NP-B" panose="02020700000000000000" pitchFamily="18" charset="-128"/>
              </a:rPr>
              <a:t>クールは</a:t>
            </a:r>
            <a:r>
              <a:rPr lang="en-US" altLang="ja-JP" sz="1400" dirty="0">
                <a:solidFill>
                  <a:schemeClr val="tx1"/>
                </a:solidFill>
                <a:latin typeface="UD デジタル 教科書体 NP-B" panose="02020700000000000000" pitchFamily="18" charset="-128"/>
                <a:ea typeface="UD デジタル 教科書体 NP-B" panose="02020700000000000000" pitchFamily="18" charset="-128"/>
              </a:rPr>
              <a:t>4</a:t>
            </a:r>
            <a:r>
              <a:rPr lang="ja-JP" altLang="en-US" sz="1400" dirty="0">
                <a:solidFill>
                  <a:schemeClr val="tx1"/>
                </a:solidFill>
                <a:latin typeface="UD デジタル 教科書体 NP-B" panose="02020700000000000000" pitchFamily="18" charset="-128"/>
                <a:ea typeface="UD デジタル 教科書体 NP-B" panose="02020700000000000000" pitchFamily="18" charset="-128"/>
              </a:rPr>
              <a:t>ヶ月</a:t>
            </a:r>
            <a:r>
              <a:rPr lang="en-US" altLang="ja-JP" sz="1400" dirty="0">
                <a:solidFill>
                  <a:schemeClr val="tx1"/>
                </a:solidFill>
                <a:latin typeface="UD デジタル 教科書体 NP-B" panose="02020700000000000000" pitchFamily="18" charset="-128"/>
                <a:ea typeface="UD デジタル 教科書体 NP-B" panose="02020700000000000000" pitchFamily="18" charset="-128"/>
              </a:rPr>
              <a:t>)</a:t>
            </a:r>
            <a:endParaRPr lang="ja-JP" altLang="en-US" sz="1400" dirty="0">
              <a:solidFill>
                <a:schemeClr val="tx1"/>
              </a:solidFill>
              <a:latin typeface="UD デジタル 教科書体 NP-B" panose="02020700000000000000" pitchFamily="18" charset="-128"/>
              <a:ea typeface="UD デジタル 教科書体 NP-B" panose="02020700000000000000" pitchFamily="18" charset="-128"/>
            </a:endParaRPr>
          </a:p>
        </p:txBody>
      </p:sp>
      <p:sp>
        <p:nvSpPr>
          <p:cNvPr id="46" name="角丸四角形 45"/>
          <p:cNvSpPr/>
          <p:nvPr/>
        </p:nvSpPr>
        <p:spPr>
          <a:xfrm>
            <a:off x="413694" y="3062590"/>
            <a:ext cx="2160000" cy="540000"/>
          </a:xfrm>
          <a:prstGeom prst="roundRect">
            <a:avLst/>
          </a:prstGeom>
          <a:solidFill>
            <a:srgbClr val="CCFF99"/>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72000" rIns="36000" bIns="72000" rtlCol="0" anchor="ctr">
            <a:noAutofit/>
          </a:bodyPr>
          <a:lstStyle/>
          <a:p>
            <a:pPr algn="ctr"/>
            <a:r>
              <a:rPr lang="ja-JP" altLang="en-US" sz="1400" dirty="0">
                <a:solidFill>
                  <a:schemeClr val="tx1"/>
                </a:solidFill>
                <a:latin typeface="UD デジタル 教科書体 NP-B" panose="02020700000000000000" pitchFamily="18" charset="-128"/>
                <a:ea typeface="UD デジタル 教科書体 NP-B" panose="02020700000000000000" pitchFamily="18" charset="-128"/>
              </a:rPr>
              <a:t>地域移行支援</a:t>
            </a:r>
            <a:endParaRPr lang="en-US" altLang="ja-JP" sz="1400" dirty="0">
              <a:solidFill>
                <a:schemeClr val="tx1"/>
              </a:solidFill>
              <a:latin typeface="UD デジタル 教科書体 NP-B" panose="02020700000000000000" pitchFamily="18" charset="-128"/>
              <a:ea typeface="UD デジタル 教科書体 NP-B" panose="02020700000000000000" pitchFamily="18" charset="-128"/>
            </a:endParaRPr>
          </a:p>
          <a:p>
            <a:pPr algn="ctr"/>
            <a:r>
              <a:rPr lang="ja-JP" altLang="en-US" sz="1400" dirty="0">
                <a:solidFill>
                  <a:schemeClr val="tx1"/>
                </a:solidFill>
                <a:latin typeface="UD デジタル 教科書体 NP-B" panose="02020700000000000000" pitchFamily="18" charset="-128"/>
                <a:ea typeface="UD デジタル 教科書体 NP-B" panose="02020700000000000000" pitchFamily="18" charset="-128"/>
              </a:rPr>
              <a:t>プログラム</a:t>
            </a:r>
          </a:p>
        </p:txBody>
      </p:sp>
      <p:sp>
        <p:nvSpPr>
          <p:cNvPr id="40" name="テキスト ボックス 39"/>
          <p:cNvSpPr txBox="1"/>
          <p:nvPr/>
        </p:nvSpPr>
        <p:spPr>
          <a:xfrm>
            <a:off x="3332998" y="478245"/>
            <a:ext cx="3240000" cy="2602674"/>
          </a:xfrm>
          <a:prstGeom prst="roundRect">
            <a:avLst/>
          </a:prstGeom>
          <a:noFill/>
          <a:ln w="57150" cmpd="dbl">
            <a:solidFill>
              <a:srgbClr val="0070C0"/>
            </a:solidFill>
          </a:ln>
        </p:spPr>
        <p:txBody>
          <a:bodyPr wrap="square" tIns="208000" bIns="0" rtlCol="0">
            <a:noAutofit/>
          </a:bodyPr>
          <a:lstStyle/>
          <a:p>
            <a:pPr algn="ctr"/>
            <a:endParaRPr lang="ja-JP" altLang="en-US" sz="1801" dirty="0">
              <a:latin typeface="UD デジタル 教科書体 NK-B" panose="02020700000000000000" pitchFamily="18" charset="-128"/>
              <a:ea typeface="UD デジタル 教科書体 NK-B" panose="02020700000000000000" pitchFamily="18" charset="-128"/>
            </a:endParaRPr>
          </a:p>
        </p:txBody>
      </p:sp>
      <p:sp>
        <p:nvSpPr>
          <p:cNvPr id="2" name="テキスト ボックス 1"/>
          <p:cNvSpPr txBox="1"/>
          <p:nvPr/>
        </p:nvSpPr>
        <p:spPr>
          <a:xfrm>
            <a:off x="3444772" y="709995"/>
            <a:ext cx="3024000" cy="2150195"/>
          </a:xfrm>
          <a:prstGeom prst="rect">
            <a:avLst/>
          </a:prstGeom>
          <a:noFill/>
        </p:spPr>
        <p:txBody>
          <a:bodyPr wrap="square" lIns="72000" tIns="36000" rIns="72000" bIns="36000" rtlCol="0">
            <a:spAutoFit/>
          </a:bodyPr>
          <a:lstStyle/>
          <a:p>
            <a:pPr marL="216000" indent="-216000" defTabSz="914400" fontAlgn="base">
              <a:spcBef>
                <a:spcPts val="600"/>
              </a:spcBef>
              <a:spcAft>
                <a:spcPct val="0"/>
              </a:spcAft>
              <a:buFont typeface="Wingdings" panose="05000000000000000000" pitchFamily="2" charset="2"/>
              <a:buChar char="Ø"/>
              <a:tabLst>
                <a:tab pos="216000" algn="l"/>
              </a:tabLst>
            </a:pPr>
            <a:r>
              <a:rPr kumimoji="1" lang="ja-JP" altLang="en-US" sz="1200" b="1" dirty="0">
                <a:latin typeface="UD デジタル 教科書体 NK-R" panose="02020400000000000000" pitchFamily="18" charset="-128"/>
                <a:ea typeface="UD デジタル 教科書体 NK-R" panose="02020400000000000000" pitchFamily="18" charset="-128"/>
              </a:rPr>
              <a:t>対象年齢</a:t>
            </a:r>
            <a:r>
              <a:rPr kumimoji="1" lang="ja-JP" altLang="en-US" sz="1200" dirty="0">
                <a:latin typeface="UD デジタル 教科書体 NK-R" panose="02020400000000000000" pitchFamily="18" charset="-128"/>
                <a:ea typeface="UD デジタル 教科書体 NK-R" panose="02020400000000000000" pitchFamily="18" charset="-128"/>
              </a:rPr>
              <a:t>：　１５歳～６４歳</a:t>
            </a:r>
            <a:endParaRPr kumimoji="1" lang="en-US" altLang="ja-JP" sz="1200" dirty="0">
              <a:latin typeface="UD デジタル 教科書体 NK-R" panose="02020400000000000000" pitchFamily="18" charset="-128"/>
              <a:ea typeface="UD デジタル 教科書体 NK-R" panose="02020400000000000000" pitchFamily="18" charset="-128"/>
            </a:endParaRPr>
          </a:p>
          <a:p>
            <a:pPr marL="216000" indent="-216000" defTabSz="914400" fontAlgn="base">
              <a:spcBef>
                <a:spcPts val="600"/>
              </a:spcBef>
              <a:spcAft>
                <a:spcPct val="0"/>
              </a:spcAft>
              <a:buFont typeface="Wingdings" panose="05000000000000000000" pitchFamily="2" charset="2"/>
              <a:buChar char="Ø"/>
              <a:tabLst>
                <a:tab pos="216000" algn="l"/>
              </a:tabLst>
            </a:pPr>
            <a:r>
              <a:rPr kumimoji="1" lang="ja-JP" altLang="en-US" sz="1200" b="1" dirty="0">
                <a:latin typeface="UD デジタル 教科書体 NK-R" panose="02020400000000000000" pitchFamily="18" charset="-128"/>
                <a:ea typeface="UD デジタル 教科書体 NK-R" panose="02020400000000000000" pitchFamily="18" charset="-128"/>
              </a:rPr>
              <a:t>訓練の対象者</a:t>
            </a:r>
            <a:r>
              <a:rPr kumimoji="1" lang="ja-JP" altLang="en-US" sz="1200" dirty="0">
                <a:latin typeface="UD デジタル 教科書体 NK-R" panose="02020400000000000000" pitchFamily="18" charset="-128"/>
                <a:ea typeface="UD デジタル 教科書体 NK-R" panose="02020400000000000000" pitchFamily="18" charset="-128"/>
              </a:rPr>
              <a:t>：　病気や事故により、高次脳機能障がいのある方、身体に障がいのある方</a:t>
            </a:r>
            <a:endParaRPr kumimoji="1" lang="en-US" altLang="ja-JP" sz="1200" dirty="0">
              <a:latin typeface="UD デジタル 教科書体 NK-R" panose="02020400000000000000" pitchFamily="18" charset="-128"/>
              <a:ea typeface="UD デジタル 教科書体 NK-R" panose="02020400000000000000" pitchFamily="18" charset="-128"/>
            </a:endParaRPr>
          </a:p>
          <a:p>
            <a:pPr marL="216000" indent="-216000" defTabSz="914400" fontAlgn="base">
              <a:spcBef>
                <a:spcPts val="600"/>
              </a:spcBef>
              <a:spcAft>
                <a:spcPct val="0"/>
              </a:spcAft>
              <a:buFont typeface="Wingdings" panose="05000000000000000000" pitchFamily="2" charset="2"/>
              <a:buChar char="Ø"/>
              <a:tabLst>
                <a:tab pos="216000" algn="l"/>
              </a:tabLst>
            </a:pPr>
            <a:r>
              <a:rPr kumimoji="1" lang="ja-JP" altLang="en-US" sz="1200" b="1" dirty="0">
                <a:latin typeface="UD デジタル 教科書体 NK-R" panose="02020400000000000000" pitchFamily="18" charset="-128"/>
                <a:ea typeface="UD デジタル 教科書体 NK-R" panose="02020400000000000000" pitchFamily="18" charset="-128"/>
              </a:rPr>
              <a:t>利用開始にあたって</a:t>
            </a:r>
            <a:r>
              <a:rPr kumimoji="1" lang="ja-JP" altLang="en-US" sz="1200" dirty="0">
                <a:latin typeface="UD デジタル 教科書体 NK-R" panose="02020400000000000000" pitchFamily="18" charset="-128"/>
                <a:ea typeface="UD デジタル 教科書体 NK-R" panose="02020400000000000000" pitchFamily="18" charset="-128"/>
              </a:rPr>
              <a:t>：　お住いの市区町村が発行する「</a:t>
            </a:r>
            <a:r>
              <a:rPr kumimoji="1" lang="ja-JP" altLang="en-US" sz="1200" dirty="0" err="1">
                <a:latin typeface="UD デジタル 教科書体 NK-R" panose="02020400000000000000" pitchFamily="18" charset="-128"/>
                <a:ea typeface="UD デジタル 教科書体 NK-R" panose="02020400000000000000" pitchFamily="18" charset="-128"/>
              </a:rPr>
              <a:t>障がい</a:t>
            </a:r>
            <a:r>
              <a:rPr kumimoji="1" lang="ja-JP" altLang="en-US" sz="1200" dirty="0">
                <a:latin typeface="UD デジタル 教科書体 NK-R" panose="02020400000000000000" pitchFamily="18" charset="-128"/>
                <a:ea typeface="UD デジタル 教科書体 NK-R" panose="02020400000000000000" pitchFamily="18" charset="-128"/>
              </a:rPr>
              <a:t>福祉サービス受給者証」が必要です。</a:t>
            </a:r>
            <a:endParaRPr kumimoji="1" lang="en-US" altLang="ja-JP" sz="1200" dirty="0">
              <a:latin typeface="UD デジタル 教科書体 NK-R" panose="02020400000000000000" pitchFamily="18" charset="-128"/>
              <a:ea typeface="UD デジタル 教科書体 NK-R" panose="02020400000000000000" pitchFamily="18" charset="-128"/>
            </a:endParaRPr>
          </a:p>
          <a:p>
            <a:pPr marL="171450" indent="-171450" defTabSz="914400" fontAlgn="base">
              <a:spcBef>
                <a:spcPts val="600"/>
              </a:spcBef>
              <a:spcAft>
                <a:spcPct val="0"/>
              </a:spcAft>
              <a:buFont typeface="UD デジタル 教科書体 NK-R" panose="02020400000000000000" pitchFamily="18" charset="-128"/>
              <a:buChar char="※"/>
              <a:tabLst>
                <a:tab pos="216000" algn="l"/>
              </a:tabLst>
            </a:pPr>
            <a:r>
              <a:rPr kumimoji="1" lang="ja-JP" altLang="en-US" sz="1200" dirty="0">
                <a:latin typeface="UD デジタル 教科書体 NK-R" panose="02020400000000000000" pitchFamily="18" charset="-128"/>
                <a:ea typeface="UD デジタル 教科書体 NK-R" panose="02020400000000000000" pitchFamily="18" charset="-128"/>
              </a:rPr>
              <a:t>意識が低下している、全介助、常時見守り等が必要な方など、集団での生活や訓練に支障がある場合は、受け入れできません。</a:t>
            </a:r>
            <a:endParaRPr kumimoji="1" lang="ja-JP" altLang="en-US" sz="1200" dirty="0"/>
          </a:p>
        </p:txBody>
      </p:sp>
      <p:sp>
        <p:nvSpPr>
          <p:cNvPr id="3" name="正方形/長方形 2"/>
          <p:cNvSpPr/>
          <p:nvPr/>
        </p:nvSpPr>
        <p:spPr>
          <a:xfrm>
            <a:off x="6780628" y="6544660"/>
            <a:ext cx="3132000" cy="161583"/>
          </a:xfrm>
          <a:prstGeom prst="rect">
            <a:avLst/>
          </a:prstGeom>
        </p:spPr>
        <p:txBody>
          <a:bodyPr lIns="0" tIns="0" rIns="0" bIns="0">
            <a:normAutofit/>
          </a:bodyPr>
          <a:lstStyle/>
          <a:p>
            <a:r>
              <a:rPr lang="en-US" altLang="ja-JP" sz="1050" dirty="0">
                <a:latin typeface="UD デジタル 教科書体 NK-B" panose="02020700000000000000" pitchFamily="18" charset="-128"/>
                <a:ea typeface="UD デジタル 教科書体 NK-B" panose="02020700000000000000" pitchFamily="18" charset="-128"/>
              </a:rPr>
              <a:t>(</a:t>
            </a:r>
            <a:r>
              <a:rPr lang="ja-JP" altLang="en-US" sz="1050" dirty="0">
                <a:latin typeface="UD デジタル 教科書体 NK-B" panose="02020700000000000000" pitchFamily="18" charset="-128"/>
                <a:ea typeface="UD デジタル 教科書体 NK-B" panose="02020700000000000000" pitchFamily="18" charset="-128"/>
              </a:rPr>
              <a:t>障害者総合支援法に基づく</a:t>
            </a:r>
            <a:r>
              <a:rPr lang="ja-JP" altLang="en-US" sz="1050" dirty="0" err="1">
                <a:latin typeface="UD デジタル 教科書体 NK-B" panose="02020700000000000000" pitchFamily="18" charset="-128"/>
                <a:ea typeface="UD デジタル 教科書体 NK-B" panose="02020700000000000000" pitchFamily="18" charset="-128"/>
              </a:rPr>
              <a:t>障がい</a:t>
            </a:r>
            <a:r>
              <a:rPr lang="ja-JP" altLang="en-US" sz="1050" dirty="0">
                <a:latin typeface="UD デジタル 教科書体 NK-B" panose="02020700000000000000" pitchFamily="18" charset="-128"/>
                <a:ea typeface="UD デジタル 教科書体 NK-B" panose="02020700000000000000" pitchFamily="18" charset="-128"/>
              </a:rPr>
              <a:t>者支援施設です。</a:t>
            </a:r>
            <a:r>
              <a:rPr lang="en-US" altLang="ja-JP" sz="1050" dirty="0">
                <a:latin typeface="UD デジタル 教科書体 NK-B" panose="02020700000000000000" pitchFamily="18" charset="-128"/>
                <a:ea typeface="UD デジタル 教科書体 NK-B" panose="02020700000000000000" pitchFamily="18" charset="-128"/>
              </a:rPr>
              <a:t>)</a:t>
            </a:r>
            <a:endParaRPr lang="ja-JP" altLang="en-US" sz="1050" dirty="0">
              <a:latin typeface="UD デジタル 教科書体 NK-B" panose="02020700000000000000" pitchFamily="18" charset="-128"/>
              <a:ea typeface="UD デジタル 教科書体 NK-B" panose="02020700000000000000" pitchFamily="18" charset="-128"/>
            </a:endParaRPr>
          </a:p>
        </p:txBody>
      </p:sp>
      <p:sp>
        <p:nvSpPr>
          <p:cNvPr id="49" name="楕円 48"/>
          <p:cNvSpPr/>
          <p:nvPr/>
        </p:nvSpPr>
        <p:spPr>
          <a:xfrm>
            <a:off x="598500" y="917456"/>
            <a:ext cx="1800000" cy="448468"/>
          </a:xfrm>
          <a:prstGeom prst="ellipse">
            <a:avLst/>
          </a:prstGeom>
          <a:solidFill>
            <a:schemeClr val="accent1">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600" dirty="0">
                <a:solidFill>
                  <a:schemeClr val="tx1"/>
                </a:solidFill>
                <a:latin typeface="UD デジタル 教科書体 NP-B" panose="02020700000000000000" pitchFamily="18" charset="-128"/>
                <a:ea typeface="UD デジタル 教科書体 NP-B" panose="02020700000000000000" pitchFamily="18" charset="-128"/>
              </a:rPr>
              <a:t>入所</a:t>
            </a:r>
          </a:p>
        </p:txBody>
      </p:sp>
      <p:sp>
        <p:nvSpPr>
          <p:cNvPr id="47" name="楕円 46"/>
          <p:cNvSpPr/>
          <p:nvPr/>
        </p:nvSpPr>
        <p:spPr>
          <a:xfrm>
            <a:off x="598500" y="3756168"/>
            <a:ext cx="1800000" cy="448468"/>
          </a:xfrm>
          <a:prstGeom prst="ellipse">
            <a:avLst/>
          </a:prstGeom>
          <a:solidFill>
            <a:schemeClr val="accent1">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r>
              <a:rPr lang="ja-JP" altLang="en-US" sz="1600" dirty="0">
                <a:solidFill>
                  <a:schemeClr val="tx1"/>
                </a:solidFill>
                <a:latin typeface="UD デジタル 教科書体 NP-B" panose="02020700000000000000" pitchFamily="18" charset="-128"/>
                <a:ea typeface="UD デジタル 教科書体 NP-B" panose="02020700000000000000" pitchFamily="18" charset="-128"/>
              </a:rPr>
              <a:t>退所</a:t>
            </a:r>
          </a:p>
        </p:txBody>
      </p:sp>
      <p:pic>
        <p:nvPicPr>
          <p:cNvPr id="21" name="図 20">
            <a:extLst>
              <a:ext uri="{FF2B5EF4-FFF2-40B4-BE49-F238E27FC236}">
                <a16:creationId xmlns:a16="http://schemas.microsoft.com/office/drawing/2014/main" id="{2C5FC165-ABD1-41B5-A914-9E13559AD5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1125" y="4227288"/>
            <a:ext cx="1080000" cy="1080000"/>
          </a:xfrm>
          <a:prstGeom prst="rect">
            <a:avLst/>
          </a:prstGeom>
        </p:spPr>
      </p:pic>
      <p:pic>
        <p:nvPicPr>
          <p:cNvPr id="23" name="図 22">
            <a:extLst>
              <a:ext uri="{FF2B5EF4-FFF2-40B4-BE49-F238E27FC236}">
                <a16:creationId xmlns:a16="http://schemas.microsoft.com/office/drawing/2014/main" id="{1D0FFDEA-AB81-4A76-BEB6-3EF4F533F51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32897" y="3546157"/>
            <a:ext cx="1620000" cy="1620000"/>
          </a:xfrm>
          <a:prstGeom prst="rect">
            <a:avLst/>
          </a:prstGeom>
        </p:spPr>
      </p:pic>
      <p:sp>
        <p:nvSpPr>
          <p:cNvPr id="33" name="テキスト ボックス 32"/>
          <p:cNvSpPr txBox="1"/>
          <p:nvPr/>
        </p:nvSpPr>
        <p:spPr>
          <a:xfrm>
            <a:off x="38401" y="5314596"/>
            <a:ext cx="3096000" cy="1486692"/>
          </a:xfrm>
          <a:prstGeom prst="foldedCorner">
            <a:avLst/>
          </a:prstGeom>
          <a:noFill/>
          <a:ln w="28575">
            <a:solidFill>
              <a:srgbClr val="0070C0"/>
            </a:solidFill>
          </a:ln>
        </p:spPr>
        <p:txBody>
          <a:bodyPr wrap="square" tIns="208000" bIns="0" rtlCol="0">
            <a:noAutofit/>
          </a:bodyPr>
          <a:lstStyle/>
          <a:p>
            <a:pPr algn="ctr"/>
            <a:endParaRPr lang="ja-JP" altLang="en-US" sz="1801" dirty="0">
              <a:latin typeface="UD デジタル 教科書体 NK-B" panose="02020700000000000000" pitchFamily="18" charset="-128"/>
              <a:ea typeface="UD デジタル 教科書体 NK-B" panose="02020700000000000000" pitchFamily="18" charset="-128"/>
            </a:endParaRPr>
          </a:p>
        </p:txBody>
      </p:sp>
    </p:spTree>
    <p:extLst>
      <p:ext uri="{BB962C8B-B14F-4D97-AF65-F5344CB8AC3E}">
        <p14:creationId xmlns:p14="http://schemas.microsoft.com/office/powerpoint/2010/main" val="2876615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txBox="1">
            <a:spLocks/>
          </p:cNvSpPr>
          <p:nvPr/>
        </p:nvSpPr>
        <p:spPr>
          <a:xfrm>
            <a:off x="42204" y="0"/>
            <a:ext cx="6696000" cy="360000"/>
          </a:xfrm>
          <a:prstGeom prst="rect">
            <a:avLst/>
          </a:prstGeom>
          <a:solidFill>
            <a:schemeClr val="accent6">
              <a:lumMod val="50000"/>
            </a:schemeClr>
          </a:solidFill>
          <a:ln w="12700" cap="flat" cmpd="sng" algn="ctr">
            <a:noFill/>
            <a:prstDash val="solid"/>
            <a:miter lim="800000"/>
          </a:ln>
        </p:spPr>
        <p:style>
          <a:lnRef idx="2">
            <a:schemeClr val="accent1"/>
          </a:lnRef>
          <a:fillRef idx="1">
            <a:schemeClr val="lt1"/>
          </a:fillRef>
          <a:effectRef idx="0">
            <a:schemeClr val="accent1"/>
          </a:effectRef>
          <a:fontRef idx="minor">
            <a:schemeClr val="dk1"/>
          </a:fontRef>
        </p:style>
        <p:txBody>
          <a:bodyPr anchor="ctr" anchorCtr="0">
            <a:noAutofit/>
          </a:bodyPr>
          <a:lstStyle>
            <a:lvl1pPr algn="l" defTabSz="914400" rtl="0" eaLnBrk="1" latinLnBrk="0" hangingPunct="1">
              <a:lnSpc>
                <a:spcPct val="90000"/>
              </a:lnSpc>
              <a:spcBef>
                <a:spcPct val="0"/>
              </a:spcBef>
              <a:buNone/>
              <a:defRPr kumimoji="1"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ja-JP" altLang="en-US" sz="1800" b="1" dirty="0">
                <a:solidFill>
                  <a:schemeClr val="bg1"/>
                </a:solidFill>
                <a:latin typeface="UD デジタル 教科書体 NK-B" panose="02020700000000000000" pitchFamily="18" charset="-128"/>
                <a:ea typeface="UD デジタル 教科書体 NK-B" panose="02020700000000000000" pitchFamily="18" charset="-128"/>
              </a:rPr>
              <a:t>このような方が利用されています</a:t>
            </a:r>
            <a:endParaRPr lang="ja-JP" altLang="en-US" sz="1100"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4" name="片側の 2 つの角を切り取った四角形 3"/>
          <p:cNvSpPr/>
          <p:nvPr/>
        </p:nvSpPr>
        <p:spPr bwMode="auto">
          <a:xfrm>
            <a:off x="1630997" y="1493589"/>
            <a:ext cx="2592000" cy="782037"/>
          </a:xfrm>
          <a:prstGeom prst="snip2SameRect">
            <a:avLst/>
          </a:prstGeom>
          <a:noFill/>
          <a:ln>
            <a:solidFill>
              <a:srgbClr val="FFC000"/>
            </a:solidFill>
            <a:prstDash val="sys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0" tIns="0" rIns="36000" bIns="72000" numCol="1" rtlCol="0" anchor="ctr" anchorCtr="0" compatLnSpc="1">
            <a:prstTxWarp prst="textNoShape">
              <a:avLst/>
            </a:prstTxWarp>
            <a:spAutoFit/>
          </a:bodyPr>
          <a:lstStyle/>
          <a:p>
            <a:pPr algn="ctr" defTabSz="914399" fontAlgn="base"/>
            <a:r>
              <a:rPr lang="en-US" altLang="ja-JP" sz="1401" b="1" dirty="0">
                <a:solidFill>
                  <a:srgbClr val="FF0000"/>
                </a:solidFill>
                <a:latin typeface="UD デジタル 教科書体 NK-B" panose="02020700000000000000" pitchFamily="18" charset="-128"/>
                <a:ea typeface="UD デジタル 教科書体 NK-B" panose="02020700000000000000" pitchFamily="18" charset="-128"/>
              </a:rPr>
              <a:t>『</a:t>
            </a:r>
            <a:r>
              <a:rPr lang="ja-JP" altLang="en-US" sz="1401" b="1" dirty="0">
                <a:solidFill>
                  <a:srgbClr val="FF0000"/>
                </a:solidFill>
                <a:latin typeface="UD デジタル 教科書体 NK-B" panose="02020700000000000000" pitchFamily="18" charset="-128"/>
                <a:ea typeface="UD デジタル 教科書体 NK-B" panose="02020700000000000000" pitchFamily="18" charset="-128"/>
              </a:rPr>
              <a:t>自立センター</a:t>
            </a:r>
            <a:r>
              <a:rPr lang="en-US" altLang="ja-JP" sz="1401" b="1" dirty="0">
                <a:solidFill>
                  <a:srgbClr val="FF0000"/>
                </a:solidFill>
                <a:latin typeface="UD デジタル 教科書体 NK-B" panose="02020700000000000000" pitchFamily="18" charset="-128"/>
                <a:ea typeface="UD デジタル 教科書体 NK-B" panose="02020700000000000000" pitchFamily="18" charset="-128"/>
              </a:rPr>
              <a:t>』</a:t>
            </a:r>
            <a:r>
              <a:rPr lang="ja-JP" altLang="en-US" sz="1401" dirty="0">
                <a:solidFill>
                  <a:schemeClr val="tx1"/>
                </a:solidFill>
                <a:latin typeface="UD デジタル 教科書体 NK-B" panose="02020700000000000000" pitchFamily="18" charset="-128"/>
                <a:ea typeface="UD デジタル 教科書体 NK-B" panose="02020700000000000000" pitchFamily="18" charset="-128"/>
              </a:rPr>
              <a:t>は、この部分、</a:t>
            </a:r>
            <a:endParaRPr lang="en-US" altLang="ja-JP" sz="1401" dirty="0">
              <a:solidFill>
                <a:schemeClr val="tx1"/>
              </a:solidFill>
              <a:latin typeface="UD デジタル 教科書体 NK-B" panose="02020700000000000000" pitchFamily="18" charset="-128"/>
              <a:ea typeface="UD デジタル 教科書体 NK-B" panose="02020700000000000000" pitchFamily="18" charset="-128"/>
            </a:endParaRPr>
          </a:p>
          <a:p>
            <a:pPr algn="ctr" defTabSz="914399" fontAlgn="base"/>
            <a:r>
              <a:rPr lang="ja-JP" altLang="en-US" sz="1401" dirty="0">
                <a:solidFill>
                  <a:schemeClr val="tx1"/>
                </a:solidFill>
                <a:latin typeface="UD デジタル 教科書体 NK-B" panose="02020700000000000000" pitchFamily="18" charset="-128"/>
                <a:ea typeface="UD デジタル 教科書体 NK-B" panose="02020700000000000000" pitchFamily="18" charset="-128"/>
              </a:rPr>
              <a:t>「生活リハビリテーション」</a:t>
            </a:r>
            <a:endParaRPr lang="en-US" altLang="ja-JP" sz="1401" dirty="0">
              <a:solidFill>
                <a:schemeClr val="tx1"/>
              </a:solidFill>
              <a:latin typeface="UD デジタル 教科書体 NK-B" panose="02020700000000000000" pitchFamily="18" charset="-128"/>
              <a:ea typeface="UD デジタル 教科書体 NK-B" panose="02020700000000000000" pitchFamily="18" charset="-128"/>
            </a:endParaRPr>
          </a:p>
          <a:p>
            <a:pPr algn="ctr" defTabSz="914399" fontAlgn="base"/>
            <a:r>
              <a:rPr lang="ja-JP" altLang="en-US" sz="1401" dirty="0">
                <a:solidFill>
                  <a:schemeClr val="tx1"/>
                </a:solidFill>
                <a:latin typeface="UD デジタル 教科書体 NK-B" panose="02020700000000000000" pitchFamily="18" charset="-128"/>
                <a:ea typeface="UD デジタル 教科書体 NK-B" panose="02020700000000000000" pitchFamily="18" charset="-128"/>
              </a:rPr>
              <a:t>を行います。</a:t>
            </a:r>
            <a:endParaRPr lang="en-US" altLang="ja-JP" sz="1401"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5" name="矢印: 折線 20">
            <a:extLst>
              <a:ext uri="{FF2B5EF4-FFF2-40B4-BE49-F238E27FC236}">
                <a16:creationId xmlns:a16="http://schemas.microsoft.com/office/drawing/2014/main" id="{7D24698C-222C-AD21-9AA0-F7CF6CA0BFB1}"/>
              </a:ext>
            </a:extLst>
          </p:cNvPr>
          <p:cNvSpPr/>
          <p:nvPr/>
        </p:nvSpPr>
        <p:spPr bwMode="auto">
          <a:xfrm>
            <a:off x="675249" y="673015"/>
            <a:ext cx="3452844" cy="961574"/>
          </a:xfrm>
          <a:prstGeom prst="bentArrow">
            <a:avLst>
              <a:gd name="adj1" fmla="val 11061"/>
              <a:gd name="adj2" fmla="val 19890"/>
              <a:gd name="adj3" fmla="val 12074"/>
              <a:gd name="adj4" fmla="val 43750"/>
            </a:avLst>
          </a:prstGeom>
          <a:solidFill>
            <a:schemeClr val="accent6">
              <a:lumMod val="60000"/>
              <a:lumOff val="40000"/>
            </a:schemeClr>
          </a:solidFill>
          <a:ln w="19050" cap="flat" cmpd="sng" algn="ctr">
            <a:solidFill>
              <a:schemeClr val="accent6">
                <a:lumMod val="50000"/>
              </a:schemeClr>
            </a:solidFill>
            <a:prstDash val="solid"/>
            <a:round/>
            <a:headEnd type="none" w="med" len="med"/>
            <a:tailEnd type="none" w="med" len="med"/>
          </a:ln>
          <a:effectLst/>
        </p:spPr>
        <p:txBody>
          <a:bodyPr vert="horz" wrap="square" lIns="91440" tIns="45721" rIns="91440" bIns="45721" numCol="1" rtlCol="0" anchor="ctr" anchorCtr="0" compatLnSpc="1">
            <a:prstTxWarp prst="textNoShape">
              <a:avLst/>
            </a:prstTxWarp>
            <a:spAutoFit/>
          </a:bodyPr>
          <a:lstStyle/>
          <a:p>
            <a:pPr algn="ctr" defTabSz="914399" fontAlgn="base">
              <a:spcBef>
                <a:spcPct val="50000"/>
              </a:spcBef>
              <a:spcAft>
                <a:spcPct val="0"/>
              </a:spcAft>
            </a:pPr>
            <a:endParaRPr lang="ja-JP" altLang="en-US" sz="1801">
              <a:solidFill>
                <a:schemeClr val="accent2"/>
              </a:solidFill>
              <a:latin typeface="Arial" pitchFamily="34" charset="0"/>
              <a:ea typeface="ＭＳ Ｐゴシック" pitchFamily="50" charset="-128"/>
            </a:endParaRPr>
          </a:p>
        </p:txBody>
      </p:sp>
      <p:sp>
        <p:nvSpPr>
          <p:cNvPr id="6" name="テキスト ボックス 5"/>
          <p:cNvSpPr txBox="1"/>
          <p:nvPr/>
        </p:nvSpPr>
        <p:spPr>
          <a:xfrm>
            <a:off x="78625" y="2281279"/>
            <a:ext cx="1354741" cy="1316537"/>
          </a:xfrm>
          <a:prstGeom prst="cloud">
            <a:avLst/>
          </a:prstGeom>
          <a:solidFill>
            <a:schemeClr val="bg1">
              <a:lumMod val="95000"/>
            </a:schemeClr>
          </a:solidFill>
          <a:ln w="28575">
            <a:solidFill>
              <a:schemeClr val="accent1"/>
            </a:solidFill>
          </a:ln>
        </p:spPr>
        <p:txBody>
          <a:bodyPr wrap="square" lIns="144000" tIns="180000" rIns="144000" bIns="252000" rtlCol="0" anchor="ctr" anchorCtr="0">
            <a:noAutofit/>
          </a:bodyPr>
          <a:lstStyle/>
          <a:p>
            <a:pPr algn="ctr"/>
            <a:endParaRPr lang="en-US" altLang="ja-JP" sz="1401" dirty="0">
              <a:latin typeface="UD デジタル 教科書体 NK-B" panose="02020700000000000000" pitchFamily="18" charset="-128"/>
              <a:ea typeface="UD デジタル 教科書体 NK-B" panose="02020700000000000000" pitchFamily="18" charset="-128"/>
            </a:endParaRPr>
          </a:p>
          <a:p>
            <a:pPr algn="ctr"/>
            <a:endParaRPr lang="en-US" altLang="ja-JP" sz="1401" dirty="0">
              <a:latin typeface="UD デジタル 教科書体 NK-B" panose="02020700000000000000" pitchFamily="18" charset="-128"/>
              <a:ea typeface="UD デジタル 教科書体 NK-B" panose="02020700000000000000" pitchFamily="18" charset="-128"/>
            </a:endParaRPr>
          </a:p>
          <a:p>
            <a:pPr algn="ctr"/>
            <a:endParaRPr lang="en-US" altLang="ja-JP" sz="1401" dirty="0">
              <a:solidFill>
                <a:srgbClr val="002060"/>
              </a:solidFill>
              <a:latin typeface="UD デジタル 教科書体 NK-B" panose="02020700000000000000" pitchFamily="18" charset="-128"/>
              <a:ea typeface="UD デジタル 教科書体 NK-B" panose="02020700000000000000" pitchFamily="18" charset="-128"/>
            </a:endParaRPr>
          </a:p>
        </p:txBody>
      </p:sp>
      <p:sp>
        <p:nvSpPr>
          <p:cNvPr id="8" name="テキスト ボックス 7"/>
          <p:cNvSpPr txBox="1"/>
          <p:nvPr/>
        </p:nvSpPr>
        <p:spPr>
          <a:xfrm>
            <a:off x="158645" y="513383"/>
            <a:ext cx="1440000" cy="972000"/>
          </a:xfrm>
          <a:prstGeom prst="plus">
            <a:avLst/>
          </a:prstGeom>
          <a:solidFill>
            <a:schemeClr val="accent6">
              <a:lumMod val="20000"/>
              <a:lumOff val="80000"/>
            </a:schemeClr>
          </a:solidFill>
        </p:spPr>
        <p:style>
          <a:lnRef idx="2">
            <a:schemeClr val="accent2"/>
          </a:lnRef>
          <a:fillRef idx="1">
            <a:schemeClr val="lt1"/>
          </a:fillRef>
          <a:effectRef idx="0">
            <a:schemeClr val="accent2"/>
          </a:effectRef>
          <a:fontRef idx="minor">
            <a:schemeClr val="dk1"/>
          </a:fontRef>
        </p:style>
        <p:txBody>
          <a:bodyPr wrap="none" rtlCol="0">
            <a:noAutofit/>
          </a:bodyPr>
          <a:lstStyle/>
          <a:p>
            <a:pPr algn="ctr">
              <a:spcAft>
                <a:spcPts val="601"/>
              </a:spcAft>
            </a:pPr>
            <a:endParaRPr lang="ja-JP" altLang="en-US" sz="1401" dirty="0">
              <a:latin typeface="UD デジタル 教科書体 NK-B" panose="02020700000000000000" pitchFamily="18" charset="-128"/>
              <a:ea typeface="UD デジタル 教科書体 NK-B" panose="02020700000000000000" pitchFamily="18" charset="-128"/>
            </a:endParaRPr>
          </a:p>
        </p:txBody>
      </p:sp>
      <p:sp>
        <p:nvSpPr>
          <p:cNvPr id="9" name="下矢印吹き出し 8"/>
          <p:cNvSpPr/>
          <p:nvPr/>
        </p:nvSpPr>
        <p:spPr bwMode="auto">
          <a:xfrm>
            <a:off x="2069179" y="589046"/>
            <a:ext cx="1400473" cy="897281"/>
          </a:xfrm>
          <a:prstGeom prst="downArrowCallout">
            <a:avLst>
              <a:gd name="adj1" fmla="val 19640"/>
              <a:gd name="adj2" fmla="val 25000"/>
              <a:gd name="adj3" fmla="val 18696"/>
              <a:gd name="adj4" fmla="val 61133"/>
            </a:avLst>
          </a:prstGeom>
          <a:solidFill>
            <a:srgbClr val="FFFF99"/>
          </a:solidFill>
          <a:ln w="28575" cap="flat" cmpd="sng" algn="ctr">
            <a:solidFill>
              <a:srgbClr val="FFC000"/>
            </a:solidFill>
            <a:prstDash val="solid"/>
            <a:round/>
            <a:headEnd type="none" w="med" len="med"/>
            <a:tailEnd type="none" w="med" len="med"/>
          </a:ln>
          <a:effectLst/>
        </p:spPr>
        <p:txBody>
          <a:bodyPr vert="horz" wrap="square" lIns="91440" tIns="45721" rIns="91440" bIns="45721" numCol="1" rtlCol="0" anchor="ctr" anchorCtr="0" compatLnSpc="1">
            <a:prstTxWarp prst="textNoShape">
              <a:avLst/>
            </a:prstTxWarp>
            <a:noAutofit/>
          </a:bodyPr>
          <a:lstStyle/>
          <a:p>
            <a:pPr algn="ctr" defTabSz="914399" fontAlgn="base">
              <a:spcBef>
                <a:spcPct val="50000"/>
              </a:spcBef>
              <a:spcAft>
                <a:spcPct val="0"/>
              </a:spcAft>
            </a:pPr>
            <a:r>
              <a:rPr lang="ja-JP" altLang="en-US" sz="1600" dirty="0">
                <a:latin typeface="UD デジタル 教科書体 NK-B" panose="02020700000000000000" pitchFamily="18" charset="-128"/>
                <a:ea typeface="UD デジタル 教科書体 NK-B" panose="02020700000000000000" pitchFamily="18" charset="-128"/>
              </a:rPr>
              <a:t>生活リハビリ</a:t>
            </a:r>
          </a:p>
        </p:txBody>
      </p:sp>
      <p:sp>
        <p:nvSpPr>
          <p:cNvPr id="10" name="正方形/長方形 9"/>
          <p:cNvSpPr/>
          <p:nvPr/>
        </p:nvSpPr>
        <p:spPr bwMode="auto">
          <a:xfrm>
            <a:off x="1630997" y="2284211"/>
            <a:ext cx="4913553" cy="2193018"/>
          </a:xfrm>
          <a:prstGeom prst="rect">
            <a:avLst/>
          </a:prstGeom>
          <a:noFill/>
          <a:ln>
            <a:solidFill>
              <a:srgbClr val="FFC000"/>
            </a:solidFill>
            <a:prstDash val="sysDash"/>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0" tIns="144000" rIns="0" bIns="0" numCol="1" rtlCol="0" anchor="ctr" anchorCtr="0" compatLnSpc="1">
            <a:prstTxWarp prst="textNoShape">
              <a:avLst/>
            </a:prstTxWarp>
            <a:spAutoFit/>
          </a:bodyPr>
          <a:lstStyle/>
          <a:p>
            <a:pPr algn="ctr" defTabSz="914399" fontAlgn="base">
              <a:spcBef>
                <a:spcPts val="600"/>
              </a:spcBef>
              <a:spcAft>
                <a:spcPts val="601"/>
              </a:spcAft>
            </a:pPr>
            <a:r>
              <a:rPr lang="ja-JP" altLang="en-US" sz="1401" dirty="0">
                <a:solidFill>
                  <a:schemeClr val="tx1"/>
                </a:solidFill>
                <a:latin typeface="UD デジタル 教科書体 NK-B" panose="02020700000000000000" pitchFamily="18" charset="-128"/>
                <a:ea typeface="UD デジタル 教科書体 NK-B" panose="02020700000000000000" pitchFamily="18" charset="-128"/>
              </a:rPr>
              <a:t>就労世代の方が利用されています。</a:t>
            </a:r>
            <a:endParaRPr lang="en-US" altLang="ja-JP" sz="1401" dirty="0">
              <a:solidFill>
                <a:schemeClr val="tx1"/>
              </a:solidFill>
              <a:latin typeface="UD デジタル 教科書体 NK-B" panose="02020700000000000000" pitchFamily="18" charset="-128"/>
              <a:ea typeface="UD デジタル 教科書体 NK-B" panose="02020700000000000000" pitchFamily="18" charset="-128"/>
            </a:endParaRPr>
          </a:p>
          <a:p>
            <a:pPr defTabSz="914399" fontAlgn="base">
              <a:spcBef>
                <a:spcPts val="601"/>
              </a:spcBef>
              <a:spcAft>
                <a:spcPts val="601"/>
              </a:spcAft>
            </a:pPr>
            <a:endParaRPr lang="en-US" altLang="ja-JP" sz="1401" dirty="0">
              <a:solidFill>
                <a:schemeClr val="tx1"/>
              </a:solidFill>
              <a:latin typeface="UD デジタル 教科書体 NK-B" panose="02020700000000000000" pitchFamily="18" charset="-128"/>
              <a:ea typeface="UD デジタル 教科書体 NK-B" panose="02020700000000000000" pitchFamily="18" charset="-128"/>
            </a:endParaRPr>
          </a:p>
          <a:p>
            <a:pPr algn="ctr" defTabSz="914399" fontAlgn="base">
              <a:spcBef>
                <a:spcPts val="601"/>
              </a:spcBef>
              <a:spcAft>
                <a:spcPts val="601"/>
              </a:spcAft>
            </a:pPr>
            <a:endParaRPr lang="en-US" altLang="ja-JP" sz="1401" dirty="0">
              <a:solidFill>
                <a:schemeClr val="tx1"/>
              </a:solidFill>
              <a:latin typeface="UD デジタル 教科書体 NK-B" panose="02020700000000000000" pitchFamily="18" charset="-128"/>
              <a:ea typeface="UD デジタル 教科書体 NK-B" panose="02020700000000000000" pitchFamily="18" charset="-128"/>
            </a:endParaRPr>
          </a:p>
          <a:p>
            <a:pPr algn="ctr" defTabSz="914399" fontAlgn="base">
              <a:spcBef>
                <a:spcPts val="601"/>
              </a:spcBef>
              <a:spcAft>
                <a:spcPts val="601"/>
              </a:spcAft>
            </a:pPr>
            <a:endParaRPr lang="en-US" altLang="ja-JP" sz="1401" dirty="0">
              <a:solidFill>
                <a:schemeClr val="tx1"/>
              </a:solidFill>
              <a:latin typeface="UD デジタル 教科書体 NK-B" panose="02020700000000000000" pitchFamily="18" charset="-128"/>
              <a:ea typeface="UD デジタル 教科書体 NK-B" panose="02020700000000000000" pitchFamily="18" charset="-128"/>
            </a:endParaRPr>
          </a:p>
          <a:p>
            <a:pPr algn="ctr" defTabSz="914399" fontAlgn="base"/>
            <a:endParaRPr lang="en-US" altLang="ja-JP" sz="1401" dirty="0">
              <a:solidFill>
                <a:schemeClr val="tx1"/>
              </a:solidFill>
              <a:latin typeface="UD デジタル 教科書体 NK-B" panose="02020700000000000000" pitchFamily="18" charset="-128"/>
              <a:ea typeface="UD デジタル 教科書体 NK-B" panose="02020700000000000000" pitchFamily="18" charset="-128"/>
            </a:endParaRPr>
          </a:p>
          <a:p>
            <a:pPr algn="ctr" defTabSz="914399" fontAlgn="base"/>
            <a:endParaRPr lang="en-US" altLang="ja-JP" sz="1401" dirty="0">
              <a:solidFill>
                <a:schemeClr val="tx1"/>
              </a:solidFill>
              <a:latin typeface="UD デジタル 教科書体 NK-B" panose="02020700000000000000" pitchFamily="18" charset="-128"/>
              <a:ea typeface="UD デジタル 教科書体 NK-B" panose="02020700000000000000" pitchFamily="18" charset="-128"/>
            </a:endParaRPr>
          </a:p>
          <a:p>
            <a:pPr algn="ctr" defTabSz="914399" fontAlgn="base"/>
            <a:r>
              <a:rPr lang="ja-JP" altLang="en-US" sz="1401" dirty="0">
                <a:solidFill>
                  <a:schemeClr val="tx1"/>
                </a:solidFill>
                <a:latin typeface="UD デジタル 教科書体 NK-B" panose="02020700000000000000" pitchFamily="18" charset="-128"/>
                <a:ea typeface="UD デジタル 教科書体 NK-B" panose="02020700000000000000" pitchFamily="18" charset="-128"/>
              </a:rPr>
              <a:t>復職や再就労を目標とする方が多いです。</a:t>
            </a:r>
            <a:endParaRPr lang="en-US" altLang="ja-JP" sz="1401"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11" name="テキスト ボックス 10">
            <a:extLst>
              <a:ext uri="{FF2B5EF4-FFF2-40B4-BE49-F238E27FC236}">
                <a16:creationId xmlns:a16="http://schemas.microsoft.com/office/drawing/2014/main" id="{296F9C12-8267-6092-3331-5D5DFEF12DFB}"/>
              </a:ext>
            </a:extLst>
          </p:cNvPr>
          <p:cNvSpPr txBox="1"/>
          <p:nvPr/>
        </p:nvSpPr>
        <p:spPr>
          <a:xfrm>
            <a:off x="4184504" y="3960000"/>
            <a:ext cx="656681" cy="350994"/>
          </a:xfrm>
          <a:prstGeom prst="rect">
            <a:avLst/>
          </a:prstGeom>
          <a:noFill/>
        </p:spPr>
        <p:txBody>
          <a:bodyPr wrap="square" rtlCol="0">
            <a:spAutoFit/>
          </a:bodyPr>
          <a:lstStyle/>
          <a:p>
            <a:pPr algn="ctr">
              <a:lnSpc>
                <a:spcPct val="120000"/>
              </a:lnSpc>
            </a:pPr>
            <a:r>
              <a:rPr lang="ja-JP" altLang="en-US" sz="1401" b="1" dirty="0">
                <a:solidFill>
                  <a:schemeClr val="accent5">
                    <a:lumMod val="10000"/>
                  </a:schemeClr>
                </a:solidFill>
                <a:latin typeface="UD デジタル 教科書体 NK-B" panose="02020700000000000000" pitchFamily="18" charset="-128"/>
                <a:ea typeface="UD デジタル 教科書体 NK-B" panose="02020700000000000000" pitchFamily="18" charset="-128"/>
              </a:rPr>
              <a:t>年齢</a:t>
            </a:r>
            <a:endParaRPr lang="en-US" altLang="ja-JP" sz="1401" b="1" dirty="0">
              <a:solidFill>
                <a:schemeClr val="accent5">
                  <a:lumMod val="10000"/>
                </a:schemeClr>
              </a:solidFill>
              <a:latin typeface="UD デジタル 教科書体 NK-B" panose="02020700000000000000" pitchFamily="18" charset="-128"/>
              <a:ea typeface="UD デジタル 教科書体 NK-B" panose="02020700000000000000" pitchFamily="18" charset="-128"/>
            </a:endParaRPr>
          </a:p>
        </p:txBody>
      </p:sp>
      <p:sp>
        <p:nvSpPr>
          <p:cNvPr id="12" name="テキスト ボックス 11">
            <a:extLst>
              <a:ext uri="{FF2B5EF4-FFF2-40B4-BE49-F238E27FC236}">
                <a16:creationId xmlns:a16="http://schemas.microsoft.com/office/drawing/2014/main" id="{46652D47-351D-05A0-ED2E-502604DA978A}"/>
              </a:ext>
            </a:extLst>
          </p:cNvPr>
          <p:cNvSpPr txBox="1"/>
          <p:nvPr/>
        </p:nvSpPr>
        <p:spPr>
          <a:xfrm>
            <a:off x="2283471" y="3960000"/>
            <a:ext cx="749114" cy="350994"/>
          </a:xfrm>
          <a:prstGeom prst="rect">
            <a:avLst/>
          </a:prstGeom>
          <a:noFill/>
        </p:spPr>
        <p:txBody>
          <a:bodyPr wrap="square" rtlCol="0">
            <a:spAutoFit/>
          </a:bodyPr>
          <a:lstStyle/>
          <a:p>
            <a:pPr>
              <a:lnSpc>
                <a:spcPct val="120000"/>
              </a:lnSpc>
            </a:pPr>
            <a:r>
              <a:rPr lang="ja-JP" altLang="en-US" sz="1401" b="1" dirty="0">
                <a:solidFill>
                  <a:schemeClr val="accent5">
                    <a:lumMod val="10000"/>
                  </a:schemeClr>
                </a:solidFill>
                <a:latin typeface="UD デジタル 教科書体 NK-B" panose="02020700000000000000" pitchFamily="18" charset="-128"/>
                <a:ea typeface="UD デジタル 教科書体 NK-B" panose="02020700000000000000" pitchFamily="18" charset="-128"/>
              </a:rPr>
              <a:t>男女比</a:t>
            </a:r>
            <a:endParaRPr lang="en-US" altLang="ja-JP" sz="1401" b="1" dirty="0">
              <a:solidFill>
                <a:schemeClr val="accent5">
                  <a:lumMod val="10000"/>
                </a:schemeClr>
              </a:solidFill>
              <a:latin typeface="UD デジタル 教科書体 NK-B" panose="02020700000000000000" pitchFamily="18" charset="-128"/>
              <a:ea typeface="UD デジタル 教科書体 NK-B" panose="02020700000000000000" pitchFamily="18" charset="-128"/>
            </a:endParaRPr>
          </a:p>
        </p:txBody>
      </p:sp>
      <p:sp>
        <p:nvSpPr>
          <p:cNvPr id="13" name="テキスト ボックス 12">
            <a:extLst>
              <a:ext uri="{FF2B5EF4-FFF2-40B4-BE49-F238E27FC236}">
                <a16:creationId xmlns:a16="http://schemas.microsoft.com/office/drawing/2014/main" id="{7B9CB612-F409-55E3-7FD9-CDD5B002C538}"/>
              </a:ext>
            </a:extLst>
          </p:cNvPr>
          <p:cNvSpPr txBox="1"/>
          <p:nvPr/>
        </p:nvSpPr>
        <p:spPr>
          <a:xfrm>
            <a:off x="5497950" y="3960000"/>
            <a:ext cx="677105" cy="350994"/>
          </a:xfrm>
          <a:prstGeom prst="rect">
            <a:avLst/>
          </a:prstGeom>
          <a:noFill/>
        </p:spPr>
        <p:txBody>
          <a:bodyPr wrap="square" rtlCol="0">
            <a:spAutoFit/>
          </a:bodyPr>
          <a:lstStyle/>
          <a:p>
            <a:pPr algn="ctr">
              <a:lnSpc>
                <a:spcPct val="120000"/>
              </a:lnSpc>
            </a:pPr>
            <a:r>
              <a:rPr lang="ja-JP" altLang="en-US" sz="1401" b="1" dirty="0">
                <a:solidFill>
                  <a:schemeClr val="accent5">
                    <a:lumMod val="10000"/>
                  </a:schemeClr>
                </a:solidFill>
                <a:latin typeface="UD デジタル 教科書体 NK-B" panose="02020700000000000000" pitchFamily="18" charset="-128"/>
                <a:ea typeface="UD デジタル 教科書体 NK-B" panose="02020700000000000000" pitchFamily="18" charset="-128"/>
              </a:rPr>
              <a:t>目的</a:t>
            </a:r>
            <a:endParaRPr lang="en-US" altLang="ja-JP" sz="1401" b="1" dirty="0">
              <a:solidFill>
                <a:schemeClr val="accent5">
                  <a:lumMod val="10000"/>
                </a:schemeClr>
              </a:solidFill>
              <a:latin typeface="UD デジタル 教科書体 NK-B" panose="02020700000000000000" pitchFamily="18" charset="-128"/>
              <a:ea typeface="UD デジタル 教科書体 NK-B" panose="02020700000000000000" pitchFamily="18" charset="-128"/>
            </a:endParaRPr>
          </a:p>
        </p:txBody>
      </p:sp>
      <p:sp>
        <p:nvSpPr>
          <p:cNvPr id="14" name="角丸四角形 13">
            <a:extLst>
              <a:ext uri="{FF2B5EF4-FFF2-40B4-BE49-F238E27FC236}">
                <a16:creationId xmlns:a16="http://schemas.microsoft.com/office/drawing/2014/main" id="{FFE86DDF-012D-B4DE-06E6-A0F3D87AE0BF}"/>
              </a:ext>
            </a:extLst>
          </p:cNvPr>
          <p:cNvSpPr/>
          <p:nvPr/>
        </p:nvSpPr>
        <p:spPr>
          <a:xfrm>
            <a:off x="42204" y="4950737"/>
            <a:ext cx="3312000" cy="1848368"/>
          </a:xfrm>
          <a:prstGeom prst="roundRect">
            <a:avLst>
              <a:gd name="adj" fmla="val 6147"/>
            </a:avLst>
          </a:prstGeom>
          <a:solidFill>
            <a:schemeClr val="bg1"/>
          </a:solidFill>
          <a:ln w="38100" cmpd="dbl">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spcAft>
                <a:spcPts val="601"/>
              </a:spcAft>
            </a:pPr>
            <a:r>
              <a:rPr lang="ja-JP" altLang="en-US" sz="1600" b="1" dirty="0">
                <a:ln w="0"/>
                <a:solidFill>
                  <a:schemeClr val="tx1"/>
                </a:solidFill>
                <a:effectLst>
                  <a:outerShdw blurRad="38100" dist="25400" dir="5400000" algn="ctr" rotWithShape="0">
                    <a:srgbClr val="6E747A">
                      <a:alpha val="43000"/>
                    </a:srgbClr>
                  </a:outerShdw>
                </a:effectLst>
                <a:latin typeface="UD デジタル 教科書体 NK-B" panose="02020700000000000000" pitchFamily="18" charset="-128"/>
                <a:ea typeface="UD デジタル 教科書体 NK-B" panose="02020700000000000000" pitchFamily="18" charset="-128"/>
              </a:rPr>
              <a:t>生活の土台づくり</a:t>
            </a:r>
            <a:endParaRPr lang="en-US" altLang="ja-JP" sz="1600" b="1" dirty="0">
              <a:ln w="0"/>
              <a:solidFill>
                <a:schemeClr val="tx1"/>
              </a:solidFill>
              <a:effectLst>
                <a:outerShdw blurRad="38100" dist="25400" dir="5400000" algn="ctr" rotWithShape="0">
                  <a:srgbClr val="6E747A">
                    <a:alpha val="43000"/>
                  </a:srgbClr>
                </a:outerShdw>
              </a:effectLst>
              <a:latin typeface="UD デジタル 教科書体 NK-B" panose="02020700000000000000" pitchFamily="18" charset="-128"/>
              <a:ea typeface="UD デジタル 教科書体 NK-B" panose="02020700000000000000" pitchFamily="18" charset="-128"/>
            </a:endParaRPr>
          </a:p>
          <a:p>
            <a:pPr>
              <a:spcAft>
                <a:spcPts val="601"/>
              </a:spcAft>
            </a:pPr>
            <a:r>
              <a:rPr lang="ja-JP" altLang="en-US" sz="1600" b="1" dirty="0">
                <a:ln w="0"/>
                <a:solidFill>
                  <a:schemeClr val="tx1"/>
                </a:solidFill>
                <a:effectLst>
                  <a:outerShdw blurRad="38100" dist="25400" dir="5400000" algn="ctr" rotWithShape="0">
                    <a:srgbClr val="6E747A">
                      <a:alpha val="43000"/>
                    </a:srgbClr>
                  </a:outerShdw>
                </a:effectLst>
                <a:latin typeface="UD デジタル 教科書体 NK-B" panose="02020700000000000000" pitchFamily="18" charset="-128"/>
                <a:ea typeface="UD デジタル 教科書体 NK-B" panose="02020700000000000000" pitchFamily="18" charset="-128"/>
              </a:rPr>
              <a:t>　</a:t>
            </a:r>
            <a:r>
              <a:rPr lang="ja-JP" altLang="en-US" sz="1400" b="1" dirty="0">
                <a:solidFill>
                  <a:schemeClr val="tx1"/>
                </a:solidFill>
                <a:latin typeface="UD デジタル 教科書体 NK-B" panose="02020700000000000000" pitchFamily="18" charset="-128"/>
                <a:ea typeface="UD デジタル 教科書体 NK-B" panose="02020700000000000000" pitchFamily="18" charset="-128"/>
              </a:rPr>
              <a:t>生活リズムを整え、一日動ける体づくりをめざす</a:t>
            </a:r>
            <a:endParaRPr lang="en-US" altLang="ja-JP" sz="1400" b="1" dirty="0">
              <a:solidFill>
                <a:schemeClr val="tx1"/>
              </a:solidFill>
              <a:latin typeface="UD デジタル 教科書体 NK-B" panose="02020700000000000000" pitchFamily="18" charset="-128"/>
              <a:ea typeface="UD デジタル 教科書体 NK-B" panose="02020700000000000000" pitchFamily="18" charset="-128"/>
            </a:endParaRPr>
          </a:p>
          <a:p>
            <a:pPr marL="360000" lvl="0" indent="-342900">
              <a:buFont typeface="Wingdings" panose="05000000000000000000" pitchFamily="2" charset="2"/>
              <a:buChar char=""/>
              <a:tabLst>
                <a:tab pos="457200" algn="l"/>
              </a:tabLst>
            </a:pPr>
            <a:r>
              <a:rPr lang="ja-JP" altLang="ja-JP" sz="1400" kern="100" dirty="0">
                <a:solidFill>
                  <a:srgbClr val="000000"/>
                </a:solidFill>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時間割方式で生活を</a:t>
            </a:r>
            <a:r>
              <a:rPr lang="ja-JP" altLang="ja-JP" sz="1400" u="sng" kern="100" dirty="0">
                <a:solidFill>
                  <a:srgbClr val="000000"/>
                </a:solidFill>
                <a:highlight>
                  <a:srgbClr val="00FF00"/>
                </a:highligh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習慣化</a:t>
            </a:r>
            <a:endParaRPr lang="ja-JP" altLang="ja-JP" sz="1400" kern="100" dirty="0">
              <a:solidFill>
                <a:srgbClr val="000000"/>
              </a:solidFill>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marL="360000" lvl="0" indent="-342900">
              <a:buFont typeface="Wingdings" panose="05000000000000000000" pitchFamily="2" charset="2"/>
              <a:buChar char=""/>
              <a:tabLst>
                <a:tab pos="457200" algn="l"/>
              </a:tabLst>
            </a:pPr>
            <a:r>
              <a:rPr lang="en-US" altLang="ja-JP" sz="1400" kern="100" dirty="0">
                <a:solidFill>
                  <a:srgbClr val="000000"/>
                </a:solidFill>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1</a:t>
            </a:r>
            <a:r>
              <a:rPr lang="ja-JP" altLang="ja-JP" sz="1400" kern="100" dirty="0">
                <a:solidFill>
                  <a:srgbClr val="000000"/>
                </a:solidFill>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日の</a:t>
            </a:r>
            <a:r>
              <a:rPr lang="ja-JP" altLang="ja-JP" sz="1400" u="sng" kern="100" dirty="0">
                <a:solidFill>
                  <a:srgbClr val="000000"/>
                </a:solidFill>
                <a:highlight>
                  <a:srgbClr val="00FF00"/>
                </a:highligh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スケジュール管理力</a:t>
            </a:r>
            <a:endParaRPr lang="ja-JP" altLang="ja-JP" sz="1400" kern="100" dirty="0">
              <a:solidFill>
                <a:srgbClr val="000000"/>
              </a:solidFill>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marL="360000" lvl="0" indent="-342900">
              <a:buFont typeface="Wingdings" panose="05000000000000000000" pitchFamily="2" charset="2"/>
              <a:buChar char=""/>
              <a:tabLst>
                <a:tab pos="457200" algn="l"/>
              </a:tabLst>
            </a:pPr>
            <a:r>
              <a:rPr lang="ja-JP" altLang="ja-JP" sz="1400" kern="100" dirty="0">
                <a:solidFill>
                  <a:srgbClr val="000000"/>
                </a:solidFill>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家庭生活を想定した</a:t>
            </a:r>
            <a:r>
              <a:rPr lang="ja-JP" altLang="ja-JP" sz="1400" u="sng" kern="100" dirty="0">
                <a:solidFill>
                  <a:srgbClr val="000000"/>
                </a:solidFill>
                <a:highlight>
                  <a:srgbClr val="00FF00"/>
                </a:highligh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生活実習</a:t>
            </a:r>
            <a:endParaRPr lang="en-US" altLang="ja-JP" sz="1400" kern="100" dirty="0">
              <a:solidFill>
                <a:srgbClr val="000000"/>
              </a:solidFill>
              <a:highlight>
                <a:srgbClr val="00FF00"/>
              </a:highlight>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marL="360000" lvl="0" indent="-342900">
              <a:buFont typeface="Wingdings" panose="05000000000000000000" pitchFamily="2" charset="2"/>
              <a:buChar char=""/>
              <a:tabLst>
                <a:tab pos="457200" algn="l"/>
              </a:tabLst>
            </a:pPr>
            <a:r>
              <a:rPr lang="ja-JP" altLang="ja-JP" sz="1400" dirty="0">
                <a:solidFill>
                  <a:srgbClr val="000000"/>
                </a:solidFill>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外出泊で</a:t>
            </a:r>
            <a:r>
              <a:rPr lang="ja-JP" altLang="ja-JP" sz="1400" u="sng" dirty="0">
                <a:solidFill>
                  <a:srgbClr val="000000"/>
                </a:solidFill>
                <a:highlight>
                  <a:srgbClr val="00FF00"/>
                </a:highligh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実生活での実践</a:t>
            </a:r>
            <a:r>
              <a:rPr lang="ja-JP" altLang="ja-JP" sz="1400" dirty="0">
                <a:solidFill>
                  <a:srgbClr val="000000"/>
                </a:solidFill>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的</a:t>
            </a:r>
            <a:r>
              <a:rPr lang="ja-JP" altLang="en-US" sz="1400" dirty="0">
                <a:solidFill>
                  <a:srgbClr val="000000"/>
                </a:solidFill>
                <a:latin typeface="UD デジタル 教科書体 NK-B" panose="02020700000000000000" pitchFamily="18" charset="-128"/>
                <a:ea typeface="UD デジタル 教科書体 NK-B" panose="02020700000000000000" pitchFamily="18" charset="-128"/>
              </a:rPr>
              <a:t>リハビリ</a:t>
            </a:r>
          </a:p>
        </p:txBody>
      </p:sp>
      <p:sp>
        <p:nvSpPr>
          <p:cNvPr id="15" name="タイトル 1">
            <a:extLst>
              <a:ext uri="{FF2B5EF4-FFF2-40B4-BE49-F238E27FC236}">
                <a16:creationId xmlns:a16="http://schemas.microsoft.com/office/drawing/2014/main" id="{55D34941-8422-444E-A4EE-6B92627BBBC5}"/>
              </a:ext>
            </a:extLst>
          </p:cNvPr>
          <p:cNvSpPr txBox="1">
            <a:spLocks/>
          </p:cNvSpPr>
          <p:nvPr/>
        </p:nvSpPr>
        <p:spPr>
          <a:xfrm>
            <a:off x="42204" y="4531978"/>
            <a:ext cx="6696000" cy="360000"/>
          </a:xfrm>
          <a:prstGeom prst="rect">
            <a:avLst/>
          </a:prstGeom>
          <a:solidFill>
            <a:schemeClr val="accent6">
              <a:lumMod val="50000"/>
            </a:schemeClr>
          </a:solidFill>
          <a:ln w="12700" cap="flat" cmpd="sng" algn="ctr">
            <a:noFill/>
            <a:prstDash val="solid"/>
            <a:miter lim="800000"/>
          </a:ln>
        </p:spPr>
        <p:style>
          <a:lnRef idx="2">
            <a:schemeClr val="accent1"/>
          </a:lnRef>
          <a:fillRef idx="1">
            <a:schemeClr val="lt1"/>
          </a:fillRef>
          <a:effectRef idx="0">
            <a:schemeClr val="accent1"/>
          </a:effectRef>
          <a:fontRef idx="minor">
            <a:schemeClr val="dk1"/>
          </a:fontRef>
        </p:style>
        <p:txBody>
          <a:bodyPr vert="horz" lIns="132080" tIns="66041" rIns="132080" bIns="66041" rtlCol="0" anchor="ctr">
            <a:no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400" kern="1200">
                <a:solidFill>
                  <a:schemeClr val="dk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2000" kern="1200">
                <a:solidFill>
                  <a:schemeClr val="dk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600" kern="1200">
                <a:solidFill>
                  <a:schemeClr val="dk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400" kern="1200">
                <a:solidFill>
                  <a:schemeClr val="dk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400" kern="1200">
                <a:solidFill>
                  <a:schemeClr val="dk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dk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dk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dk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dk1"/>
                </a:solidFill>
                <a:latin typeface="+mn-lt"/>
                <a:ea typeface="+mn-ea"/>
                <a:cs typeface="+mn-cs"/>
              </a:defRPr>
            </a:lvl9pPr>
          </a:lstStyle>
          <a:p>
            <a:pPr marL="0" indent="0" algn="ctr">
              <a:buNone/>
            </a:pPr>
            <a:r>
              <a:rPr lang="ja-JP" altLang="en-US" sz="1800" b="1" dirty="0">
                <a:solidFill>
                  <a:schemeClr val="bg1"/>
                </a:solidFill>
                <a:latin typeface="UD デジタル 教科書体 NK-B" panose="02020700000000000000" pitchFamily="18" charset="-128"/>
                <a:ea typeface="UD デジタル 教科書体 NK-B" panose="02020700000000000000" pitchFamily="18" charset="-128"/>
              </a:rPr>
              <a:t>自立センターでの訓練</a:t>
            </a:r>
            <a:endParaRPr lang="ja-JP" altLang="en-US" sz="1800" dirty="0">
              <a:solidFill>
                <a:schemeClr val="bg1"/>
              </a:solidFill>
              <a:latin typeface="UD デジタル 教科書体 NK-B" panose="02020700000000000000" pitchFamily="18" charset="-128"/>
              <a:ea typeface="UD デジタル 教科書体 NK-B" panose="02020700000000000000" pitchFamily="18" charset="-128"/>
            </a:endParaRPr>
          </a:p>
        </p:txBody>
      </p:sp>
      <p:sp>
        <p:nvSpPr>
          <p:cNvPr id="16" name="角丸四角形 15">
            <a:extLst>
              <a:ext uri="{FF2B5EF4-FFF2-40B4-BE49-F238E27FC236}">
                <a16:creationId xmlns:a16="http://schemas.microsoft.com/office/drawing/2014/main" id="{FFE86DDF-012D-B4DE-06E6-A0F3D87AE0BF}"/>
              </a:ext>
            </a:extLst>
          </p:cNvPr>
          <p:cNvSpPr/>
          <p:nvPr/>
        </p:nvSpPr>
        <p:spPr>
          <a:xfrm>
            <a:off x="3397449" y="4911149"/>
            <a:ext cx="3312000" cy="1927544"/>
          </a:xfrm>
          <a:prstGeom prst="roundRect">
            <a:avLst>
              <a:gd name="adj" fmla="val 6147"/>
            </a:avLst>
          </a:prstGeom>
          <a:solidFill>
            <a:schemeClr val="bg1"/>
          </a:solidFill>
          <a:ln w="38100" cmpd="dbl">
            <a:solidFill>
              <a:srgbClr val="0070C0"/>
            </a:solidFill>
            <a:prstDash val="solid"/>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spAutoFit/>
          </a:bodyPr>
          <a:lstStyle/>
          <a:p>
            <a:pPr algn="ctr">
              <a:spcAft>
                <a:spcPts val="601"/>
              </a:spcAft>
            </a:pPr>
            <a:r>
              <a:rPr lang="ja-JP" altLang="en-US" sz="1600" dirty="0">
                <a:ln w="0"/>
                <a:solidFill>
                  <a:schemeClr val="tx1"/>
                </a:solidFill>
                <a:effectLst>
                  <a:outerShdw blurRad="38100" dist="25400" dir="5400000" algn="ctr" rotWithShape="0">
                    <a:srgbClr val="6E747A">
                      <a:alpha val="43000"/>
                    </a:srgbClr>
                  </a:outerShdw>
                </a:effectLst>
                <a:latin typeface="UD デジタル 教科書体 NK-B" panose="02020700000000000000" pitchFamily="18" charset="-128"/>
                <a:ea typeface="UD デジタル 教科書体 NK-B" panose="02020700000000000000" pitchFamily="18" charset="-128"/>
              </a:rPr>
              <a:t>仕事の土台づくり</a:t>
            </a:r>
            <a:endParaRPr lang="en-US" altLang="ja-JP" sz="1600" dirty="0">
              <a:ln w="0"/>
              <a:solidFill>
                <a:schemeClr val="tx1"/>
              </a:solidFill>
              <a:effectLst>
                <a:outerShdw blurRad="38100" dist="25400" dir="5400000" algn="ctr" rotWithShape="0">
                  <a:srgbClr val="6E747A">
                    <a:alpha val="43000"/>
                  </a:srgbClr>
                </a:outerShdw>
              </a:effectLst>
              <a:latin typeface="UD デジタル 教科書体 NK-B" panose="02020700000000000000" pitchFamily="18" charset="-128"/>
              <a:ea typeface="UD デジタル 教科書体 NK-B" panose="02020700000000000000" pitchFamily="18" charset="-128"/>
            </a:endParaRPr>
          </a:p>
          <a:p>
            <a:pPr>
              <a:spcAft>
                <a:spcPts val="601"/>
              </a:spcAft>
            </a:pPr>
            <a:r>
              <a:rPr lang="ja-JP" altLang="en-US" sz="1600" b="1" dirty="0">
                <a:solidFill>
                  <a:schemeClr val="tx1"/>
                </a:solidFill>
                <a:latin typeface="UD デジタル 教科書体 NK-B" panose="02020700000000000000" pitchFamily="18" charset="-128"/>
                <a:ea typeface="UD デジタル 教科書体 NK-B" panose="02020700000000000000" pitchFamily="18" charset="-128"/>
              </a:rPr>
              <a:t>　</a:t>
            </a:r>
            <a:r>
              <a:rPr lang="ja-JP" altLang="en-US" sz="1400" b="1" dirty="0" err="1">
                <a:solidFill>
                  <a:schemeClr val="tx1"/>
                </a:solidFill>
                <a:latin typeface="UD デジタル 教科書体 NK-B" panose="02020700000000000000" pitchFamily="18" charset="-128"/>
                <a:ea typeface="UD デジタル 教科書体 NK-B" panose="02020700000000000000" pitchFamily="18" charset="-128"/>
              </a:rPr>
              <a:t>障がいを</a:t>
            </a:r>
            <a:r>
              <a:rPr lang="ja-JP" altLang="en-US" sz="1400" b="1" dirty="0">
                <a:solidFill>
                  <a:schemeClr val="tx1"/>
                </a:solidFill>
                <a:latin typeface="UD デジタル 教科書体 NK-B" panose="02020700000000000000" pitchFamily="18" charset="-128"/>
                <a:ea typeface="UD デジタル 教科書体 NK-B" panose="02020700000000000000" pitchFamily="18" charset="-128"/>
              </a:rPr>
              <a:t>正しく理解できることが再就労の一歩です</a:t>
            </a:r>
          </a:p>
          <a:p>
            <a:pPr marL="360000" lvl="0" indent="-342900">
              <a:buFont typeface="Wingdings" panose="05000000000000000000" pitchFamily="2" charset="2"/>
              <a:buChar char=""/>
              <a:tabLst>
                <a:tab pos="457200" algn="l"/>
              </a:tabLst>
            </a:pPr>
            <a:r>
              <a:rPr lang="ja-JP" altLang="ja-JP" sz="1400" u="sng" kern="100" dirty="0">
                <a:solidFill>
                  <a:srgbClr val="000000"/>
                </a:solidFill>
                <a:highlight>
                  <a:srgbClr val="00FF00"/>
                </a:highligh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グループワーク</a:t>
            </a:r>
            <a:r>
              <a:rPr lang="ja-JP" altLang="ja-JP" sz="1400" kern="100" dirty="0">
                <a:solidFill>
                  <a:srgbClr val="000000"/>
                </a:solidFill>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で症状と対処方法、利用できる制度について学ぶ</a:t>
            </a:r>
            <a:endParaRPr lang="en-US" altLang="ja-JP" sz="1400" kern="100" dirty="0">
              <a:solidFill>
                <a:srgbClr val="000000"/>
              </a:solidFill>
              <a:latin typeface="UD デジタル 教科書体 NK-B" panose="02020700000000000000" pitchFamily="18" charset="-128"/>
              <a:ea typeface="UD デジタル 教科書体 NK-B" panose="02020700000000000000" pitchFamily="18" charset="-128"/>
              <a:cs typeface="Times New Roman" panose="02020603050405020304" pitchFamily="18" charset="0"/>
            </a:endParaRPr>
          </a:p>
          <a:p>
            <a:pPr marL="360000" lvl="0" indent="-342900">
              <a:buFont typeface="Wingdings" panose="05000000000000000000" pitchFamily="2" charset="2"/>
              <a:buChar char=""/>
              <a:tabLst>
                <a:tab pos="457200" algn="l"/>
              </a:tabLst>
            </a:pPr>
            <a:r>
              <a:rPr lang="ja-JP" altLang="ja-JP" sz="1400" u="sng" dirty="0">
                <a:solidFill>
                  <a:srgbClr val="000000"/>
                </a:solidFill>
                <a:highlight>
                  <a:srgbClr val="00FF00"/>
                </a:highlight>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模擬的な就労課題</a:t>
            </a:r>
            <a:r>
              <a:rPr lang="ja-JP" altLang="ja-JP" sz="1400" dirty="0">
                <a:solidFill>
                  <a:srgbClr val="000000"/>
                </a:solidFill>
                <a:latin typeface="UD デジタル 教科書体 NK-B" panose="02020700000000000000" pitchFamily="18" charset="-128"/>
                <a:ea typeface="UD デジタル 教科書体 NK-B" panose="02020700000000000000" pitchFamily="18" charset="-128"/>
                <a:cs typeface="Times New Roman" panose="02020603050405020304" pitchFamily="18" charset="0"/>
              </a:rPr>
              <a:t>を通して仕事への影響度を把握する</a:t>
            </a:r>
            <a:endParaRPr lang="ja-JP" altLang="en-US" sz="1401" dirty="0">
              <a:solidFill>
                <a:schemeClr val="tx1"/>
              </a:solidFill>
              <a:latin typeface="UD デジタル 教科書体 NK-B" panose="02020700000000000000" pitchFamily="18" charset="-128"/>
              <a:ea typeface="UD デジタル 教科書体 NK-B" panose="02020700000000000000" pitchFamily="18" charset="-128"/>
            </a:endParaRPr>
          </a:p>
        </p:txBody>
      </p:sp>
      <p:pic>
        <p:nvPicPr>
          <p:cNvPr id="17" name="図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54319" y="3119759"/>
            <a:ext cx="980057" cy="1484546"/>
          </a:xfrm>
          <a:prstGeom prst="rect">
            <a:avLst/>
          </a:prstGeom>
        </p:spPr>
      </p:pic>
      <p:sp>
        <p:nvSpPr>
          <p:cNvPr id="18" name="テキスト ボックス 17">
            <a:extLst>
              <a:ext uri="{FF2B5EF4-FFF2-40B4-BE49-F238E27FC236}">
                <a16:creationId xmlns:a16="http://schemas.microsoft.com/office/drawing/2014/main" id="{565AA5F1-625C-70E7-7475-A75B36736B57}"/>
              </a:ext>
            </a:extLst>
          </p:cNvPr>
          <p:cNvSpPr txBox="1"/>
          <p:nvPr/>
        </p:nvSpPr>
        <p:spPr>
          <a:xfrm>
            <a:off x="126612" y="4304026"/>
            <a:ext cx="1615958" cy="166199"/>
          </a:xfrm>
          <a:prstGeom prst="rect">
            <a:avLst/>
          </a:prstGeom>
          <a:noFill/>
        </p:spPr>
        <p:txBody>
          <a:bodyPr wrap="square" lIns="0" tIns="0" rIns="0" bIns="0" rtlCol="0">
            <a:spAutoFit/>
          </a:bodyPr>
          <a:lstStyle/>
          <a:p>
            <a:pPr>
              <a:lnSpc>
                <a:spcPct val="120000"/>
              </a:lnSpc>
            </a:pPr>
            <a:r>
              <a:rPr lang="ja-JP" altLang="en-US" sz="900" dirty="0">
                <a:latin typeface="UD デジタル 教科書体 N-B" panose="02020700000000000000" pitchFamily="17" charset="-128"/>
                <a:ea typeface="UD デジタル 教科書体 N-B" panose="02020700000000000000" pitchFamily="17" charset="-128"/>
              </a:rPr>
              <a:t>Ⓒ</a:t>
            </a:r>
            <a:r>
              <a:rPr lang="en-US" altLang="ja-JP" sz="900" dirty="0">
                <a:latin typeface="UD デジタル 教科書体 N-B" panose="02020700000000000000" pitchFamily="17" charset="-128"/>
                <a:ea typeface="UD デジタル 教科書体 N-B" panose="02020700000000000000" pitchFamily="17" charset="-128"/>
              </a:rPr>
              <a:t>2014 </a:t>
            </a:r>
            <a:r>
              <a:rPr lang="ja-JP" altLang="en-US" sz="800" dirty="0">
                <a:latin typeface="UD デジタル 教科書体 N-B" panose="02020700000000000000" pitchFamily="17" charset="-128"/>
                <a:ea typeface="UD デジタル 教科書体 N-B" panose="02020700000000000000" pitchFamily="17" charset="-128"/>
              </a:rPr>
              <a:t>大阪府</a:t>
            </a:r>
            <a:r>
              <a:rPr lang="ja-JP" altLang="en-US" sz="900" dirty="0">
                <a:latin typeface="UD デジタル 教科書体 N-B" panose="02020700000000000000" pitchFamily="17" charset="-128"/>
                <a:ea typeface="UD デジタル 教科書体 N-B" panose="02020700000000000000" pitchFamily="17" charset="-128"/>
              </a:rPr>
              <a:t>も</a:t>
            </a:r>
            <a:r>
              <a:rPr lang="ja-JP" altLang="en-US" sz="900" dirty="0" err="1">
                <a:latin typeface="UD デジタル 教科書体 N-B" panose="02020700000000000000" pitchFamily="17" charset="-128"/>
                <a:ea typeface="UD デジタル 教科書体 N-B" panose="02020700000000000000" pitchFamily="17" charset="-128"/>
              </a:rPr>
              <a:t>ずやん</a:t>
            </a:r>
            <a:endParaRPr lang="en-US" altLang="ja-JP" sz="900" b="1" dirty="0">
              <a:solidFill>
                <a:schemeClr val="accent1">
                  <a:lumMod val="50000"/>
                </a:schemeClr>
              </a:solidFill>
              <a:latin typeface="UD デジタル 教科書体 N-B" panose="02020700000000000000" pitchFamily="17" charset="-128"/>
              <a:ea typeface="UD デジタル 教科書体 N-B" panose="02020700000000000000" pitchFamily="17" charset="-128"/>
            </a:endParaRPr>
          </a:p>
        </p:txBody>
      </p:sp>
      <p:sp>
        <p:nvSpPr>
          <p:cNvPr id="22" name="タイトル 1"/>
          <p:cNvSpPr txBox="1">
            <a:spLocks/>
          </p:cNvSpPr>
          <p:nvPr/>
        </p:nvSpPr>
        <p:spPr>
          <a:xfrm>
            <a:off x="6810000" y="40340"/>
            <a:ext cx="3060000" cy="5580000"/>
          </a:xfrm>
          <a:prstGeom prst="roundRect">
            <a:avLst>
              <a:gd name="adj" fmla="val 11394"/>
            </a:avLst>
          </a:prstGeom>
          <a:noFill/>
          <a:ln w="38100" cap="flat" cmpd="sng" algn="ctr">
            <a:solidFill>
              <a:schemeClr val="accent6">
                <a:lumMod val="50000"/>
              </a:schemeClr>
            </a:solidFill>
            <a:prstDash val="sysDot"/>
            <a:miter lim="800000"/>
          </a:ln>
        </p:spPr>
        <p:style>
          <a:lnRef idx="2">
            <a:schemeClr val="accent1"/>
          </a:lnRef>
          <a:fillRef idx="1">
            <a:schemeClr val="lt1"/>
          </a:fillRef>
          <a:effectRef idx="0">
            <a:schemeClr val="accent1"/>
          </a:effectRef>
          <a:fontRef idx="minor">
            <a:schemeClr val="dk1"/>
          </a:fontRef>
        </p:style>
        <p:txBody>
          <a:bodyPr lIns="0" tIns="72000" rIns="0" bIns="0" anchor="t" anchorCtr="0">
            <a:noAutofit/>
          </a:bodyPr>
          <a:lstStyle>
            <a:lvl1pPr algn="l" defTabSz="914400" rtl="0" eaLnBrk="1" latinLnBrk="0" hangingPunct="1">
              <a:lnSpc>
                <a:spcPct val="90000"/>
              </a:lnSpc>
              <a:spcBef>
                <a:spcPct val="0"/>
              </a:spcBef>
              <a:buNone/>
              <a:defRPr kumimoji="1"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r>
              <a:rPr lang="ja-JP" altLang="en-US" sz="1600" b="1" dirty="0">
                <a:solidFill>
                  <a:schemeClr val="tx1"/>
                </a:solidFill>
                <a:latin typeface="UD デジタル 教科書体 NK-B" panose="02020700000000000000" pitchFamily="18" charset="-128"/>
                <a:ea typeface="UD デジタル 教科書体 NK-B" panose="02020700000000000000" pitchFamily="18" charset="-128"/>
              </a:rPr>
              <a:t>生活リハビリテーションを経て</a:t>
            </a:r>
            <a:endParaRPr lang="en-US" altLang="ja-JP" sz="1600" b="1">
              <a:solidFill>
                <a:schemeClr val="tx1"/>
              </a:solidFill>
              <a:latin typeface="UD デジタル 教科書体 NK-B" panose="02020700000000000000" pitchFamily="18" charset="-128"/>
              <a:ea typeface="UD デジタル 教科書体 NK-B" panose="02020700000000000000" pitchFamily="18" charset="-128"/>
            </a:endParaRPr>
          </a:p>
          <a:p>
            <a:pPr algn="ctr"/>
            <a:r>
              <a:rPr lang="ja-JP" altLang="en-US" sz="1600" b="1">
                <a:solidFill>
                  <a:schemeClr val="tx1"/>
                </a:solidFill>
                <a:latin typeface="UD デジタル 教科書体 NK-B" panose="02020700000000000000" pitchFamily="18" charset="-128"/>
                <a:ea typeface="UD デジタル 教科書体 NK-B" panose="02020700000000000000" pitchFamily="18" charset="-128"/>
              </a:rPr>
              <a:t>再スタートした事例</a:t>
            </a:r>
            <a:endParaRPr lang="ja-JP" altLang="en-US" sz="1600" b="1"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23" name="角丸四角形 22"/>
          <p:cNvSpPr/>
          <p:nvPr/>
        </p:nvSpPr>
        <p:spPr bwMode="auto">
          <a:xfrm>
            <a:off x="6858621" y="742367"/>
            <a:ext cx="2952000" cy="408623"/>
          </a:xfrm>
          <a:prstGeom prst="roundRect">
            <a:avLst/>
          </a:prstGeom>
          <a:solidFill>
            <a:srgbClr val="FFFF99"/>
          </a:solidFill>
          <a:ln w="28575" cap="flat" cmpd="sng" algn="ctr">
            <a:solidFill>
              <a:srgbClr val="008000"/>
            </a:solidFill>
            <a:prstDash val="solid"/>
            <a:round/>
            <a:headEnd type="none" w="med" len="med"/>
            <a:tailEnd type="none" w="med" len="med"/>
          </a:ln>
          <a:effectLst/>
        </p:spPr>
        <p:txBody>
          <a:bodyPr vert="horz" wrap="square" lIns="36000" tIns="0" rIns="36000" bIns="0" numCol="1" rtlCol="0" anchor="ctr" anchorCtr="0" compatLnSpc="1">
            <a:prstTxWarp prst="textNoShape">
              <a:avLst/>
            </a:prstTxWarp>
            <a:spAutoFit/>
          </a:bodyPr>
          <a:lstStyle/>
          <a:p>
            <a:pPr defTabSz="1320759" fontAlgn="base">
              <a:spcAft>
                <a:spcPts val="73"/>
              </a:spcAft>
            </a:pPr>
            <a:r>
              <a:rPr lang="ja-JP" altLang="en-US" sz="1200" dirty="0">
                <a:latin typeface="UD デジタル 教科書体 NK-B" panose="02020700000000000000" pitchFamily="18" charset="-128"/>
                <a:ea typeface="UD デジタル 教科書体 NK-B" panose="02020700000000000000" pitchFamily="18" charset="-128"/>
              </a:rPr>
              <a:t>「病院では何も困らないし、早く仕事に戻らないと！」と、自宅へ退院して会社へ復職</a:t>
            </a:r>
            <a:endParaRPr lang="ja-JP" altLang="en-US" sz="1200" dirty="0">
              <a:latin typeface="Arial" pitchFamily="34" charset="0"/>
              <a:ea typeface="ＭＳ Ｐゴシック" pitchFamily="50" charset="-128"/>
            </a:endParaRPr>
          </a:p>
        </p:txBody>
      </p:sp>
      <p:sp>
        <p:nvSpPr>
          <p:cNvPr id="25" name="角丸四角形 24"/>
          <p:cNvSpPr/>
          <p:nvPr/>
        </p:nvSpPr>
        <p:spPr bwMode="auto">
          <a:xfrm>
            <a:off x="6864000" y="3489537"/>
            <a:ext cx="2938443" cy="2043113"/>
          </a:xfrm>
          <a:prstGeom prst="roundRect">
            <a:avLst>
              <a:gd name="adj" fmla="val 10085"/>
            </a:avLst>
          </a:prstGeom>
          <a:solidFill>
            <a:srgbClr val="CCFFCC"/>
          </a:solidFill>
          <a:ln w="28575" cap="flat" cmpd="sng" algn="ctr">
            <a:solidFill>
              <a:srgbClr val="008000"/>
            </a:solidFill>
            <a:prstDash val="solid"/>
            <a:round/>
            <a:headEnd type="none" w="med" len="med"/>
            <a:tailEnd type="none" w="med" len="med"/>
          </a:ln>
          <a:effectLst/>
        </p:spPr>
        <p:txBody>
          <a:bodyPr vert="horz" wrap="square" lIns="36000" tIns="0" rIns="36000" bIns="0" numCol="1" rtlCol="0" anchor="ctr" anchorCtr="0" compatLnSpc="1">
            <a:prstTxWarp prst="textNoShape">
              <a:avLst/>
            </a:prstTxWarp>
            <a:spAutoFit/>
          </a:bodyPr>
          <a:lstStyle/>
          <a:p>
            <a:pPr marL="72000" defTabSz="1320759" fontAlgn="base">
              <a:spcAft>
                <a:spcPct val="0"/>
              </a:spcAft>
              <a:tabLst>
                <a:tab pos="216000" algn="l"/>
              </a:tabLst>
            </a:pPr>
            <a:r>
              <a:rPr lang="ja-JP" altLang="en-US" sz="1200" dirty="0">
                <a:latin typeface="UD デジタル 教科書体 NK-B" panose="02020700000000000000" pitchFamily="18" charset="-128"/>
                <a:ea typeface="UD デジタル 教科書体 NK-B" panose="02020700000000000000" pitchFamily="18" charset="-128"/>
              </a:rPr>
              <a:t>「自立センター」のことを知って、入所</a:t>
            </a:r>
            <a:endParaRPr lang="en-US" altLang="ja-JP" sz="1200" dirty="0">
              <a:latin typeface="UD デジタル 教科書体 NK-B" panose="02020700000000000000" pitchFamily="18" charset="-128"/>
              <a:ea typeface="UD デジタル 教科書体 NK-B" panose="02020700000000000000" pitchFamily="18" charset="-128"/>
            </a:endParaRPr>
          </a:p>
          <a:p>
            <a:pPr marL="180000" indent="-171450" defTabSz="1320759" fontAlgn="base">
              <a:spcAft>
                <a:spcPct val="0"/>
              </a:spcAft>
              <a:buFont typeface="Wingdings" panose="05000000000000000000" pitchFamily="2" charset="2"/>
              <a:buChar char="Ø"/>
              <a:tabLst>
                <a:tab pos="216000" algn="l"/>
              </a:tabLst>
            </a:pPr>
            <a:r>
              <a:rPr lang="ja-JP" altLang="en-US" sz="1200" dirty="0">
                <a:latin typeface="UD デジタル 教科書体 NK-B" panose="02020700000000000000" pitchFamily="18" charset="-128"/>
                <a:ea typeface="UD デジタル 教科書体 NK-B" panose="02020700000000000000" pitchFamily="18" charset="-128"/>
              </a:rPr>
              <a:t>入所して同じような仲間がいることを知った。</a:t>
            </a:r>
            <a:endParaRPr lang="en-US" altLang="ja-JP" sz="1200" dirty="0">
              <a:latin typeface="UD デジタル 教科書体 NK-B" panose="02020700000000000000" pitchFamily="18" charset="-128"/>
              <a:ea typeface="UD デジタル 教科書体 NK-B" panose="02020700000000000000" pitchFamily="18" charset="-128"/>
            </a:endParaRPr>
          </a:p>
          <a:p>
            <a:pPr marL="180000" indent="-171450" defTabSz="1320759" fontAlgn="base">
              <a:spcAft>
                <a:spcPct val="0"/>
              </a:spcAft>
              <a:buFont typeface="Wingdings" panose="05000000000000000000" pitchFamily="2" charset="2"/>
              <a:buChar char="Ø"/>
              <a:tabLst>
                <a:tab pos="216000" algn="l"/>
              </a:tabLst>
            </a:pPr>
            <a:r>
              <a:rPr lang="ja-JP" altLang="en-US" sz="1200" dirty="0">
                <a:latin typeface="UD デジタル 教科書体 NK-B" panose="02020700000000000000" pitchFamily="18" charset="-128"/>
                <a:ea typeface="UD デジタル 教科書体 NK-B" panose="02020700000000000000" pitchFamily="18" charset="-128"/>
              </a:rPr>
              <a:t>プログラムや専門スタッフからのアドバイスで自分のことを知ることができた。</a:t>
            </a:r>
            <a:endParaRPr lang="en-US" altLang="ja-JP" sz="1200" dirty="0">
              <a:latin typeface="UD デジタル 教科書体 NK-B" panose="02020700000000000000" pitchFamily="18" charset="-128"/>
              <a:ea typeface="UD デジタル 教科書体 NK-B" panose="02020700000000000000" pitchFamily="18" charset="-128"/>
            </a:endParaRPr>
          </a:p>
          <a:p>
            <a:pPr marL="180000" indent="-171450" defTabSz="1320759" fontAlgn="base">
              <a:spcAft>
                <a:spcPct val="0"/>
              </a:spcAft>
              <a:buFont typeface="Wingdings" panose="05000000000000000000" pitchFamily="2" charset="2"/>
              <a:buChar char="Ø"/>
              <a:tabLst>
                <a:tab pos="216000" algn="l"/>
              </a:tabLst>
            </a:pPr>
            <a:r>
              <a:rPr lang="ja-JP" altLang="en-US" sz="1200" dirty="0">
                <a:latin typeface="UD デジタル 教科書体 NK-B" panose="02020700000000000000" pitchFamily="18" charset="-128"/>
                <a:ea typeface="UD デジタル 教科書体 NK-B" panose="02020700000000000000" pitchFamily="18" charset="-128"/>
              </a:rPr>
              <a:t>苦手になっているのは、後遺症（障がい）が原因だとわかった。</a:t>
            </a:r>
            <a:endParaRPr lang="en-US" altLang="ja-JP" sz="1200" dirty="0">
              <a:latin typeface="UD デジタル 教科書体 NK-B" panose="02020700000000000000" pitchFamily="18" charset="-128"/>
              <a:ea typeface="UD デジタル 教科書体 NK-B" panose="02020700000000000000" pitchFamily="18" charset="-128"/>
            </a:endParaRPr>
          </a:p>
          <a:p>
            <a:pPr marL="180000" indent="-171450" defTabSz="1320759" fontAlgn="base">
              <a:spcAft>
                <a:spcPct val="0"/>
              </a:spcAft>
              <a:buFont typeface="Wingdings" panose="05000000000000000000" pitchFamily="2" charset="2"/>
              <a:buChar char="Ø"/>
              <a:tabLst>
                <a:tab pos="216000" algn="l"/>
              </a:tabLst>
            </a:pPr>
            <a:r>
              <a:rPr lang="ja-JP" altLang="en-US" sz="1200" dirty="0">
                <a:latin typeface="UD デジタル 教科書体 NK-B" panose="02020700000000000000" pitchFamily="18" charset="-128"/>
                <a:ea typeface="UD デジタル 教科書体 NK-B" panose="02020700000000000000" pitchFamily="18" charset="-128"/>
              </a:rPr>
              <a:t>トレーニング方法と苦手なことを補完する方法（代償手段）を学んだ。</a:t>
            </a:r>
            <a:endParaRPr lang="en-US" altLang="ja-JP" sz="1200" dirty="0">
              <a:latin typeface="UD デジタル 教科書体 NK-B" panose="02020700000000000000" pitchFamily="18" charset="-128"/>
              <a:ea typeface="UD デジタル 教科書体 NK-B" panose="02020700000000000000" pitchFamily="18" charset="-128"/>
            </a:endParaRPr>
          </a:p>
          <a:p>
            <a:pPr marL="180000" indent="-171450" defTabSz="1320759" fontAlgn="base">
              <a:spcAft>
                <a:spcPct val="0"/>
              </a:spcAft>
              <a:buFont typeface="Wingdings" panose="05000000000000000000" pitchFamily="2" charset="2"/>
              <a:buChar char="Ø"/>
              <a:tabLst>
                <a:tab pos="216000" algn="l"/>
              </a:tabLst>
            </a:pPr>
            <a:r>
              <a:rPr lang="ja-JP" altLang="en-US" sz="1200" dirty="0">
                <a:latin typeface="UD デジタル 教科書体 NK-B" panose="02020700000000000000" pitchFamily="18" charset="-128"/>
                <a:ea typeface="UD デジタル 教科書体 NK-B" panose="02020700000000000000" pitchFamily="18" charset="-128"/>
              </a:rPr>
              <a:t>生活や就労に関するサービスを知った。</a:t>
            </a:r>
            <a:endParaRPr lang="ja-JP" altLang="en-US" sz="1200" dirty="0">
              <a:solidFill>
                <a:schemeClr val="accent2"/>
              </a:solidFill>
              <a:latin typeface="Arial" pitchFamily="34" charset="0"/>
              <a:ea typeface="ＭＳ Ｐゴシック" pitchFamily="50" charset="-128"/>
            </a:endParaRPr>
          </a:p>
        </p:txBody>
      </p:sp>
      <p:sp>
        <p:nvSpPr>
          <p:cNvPr id="26" name="テキスト ボックス 25"/>
          <p:cNvSpPr txBox="1"/>
          <p:nvPr/>
        </p:nvSpPr>
        <p:spPr>
          <a:xfrm>
            <a:off x="6752694" y="5634597"/>
            <a:ext cx="3049749" cy="1188000"/>
          </a:xfrm>
          <a:prstGeom prst="cloud">
            <a:avLst/>
          </a:prstGeom>
          <a:noFill/>
          <a:ln w="28575">
            <a:solidFill>
              <a:srgbClr val="008000"/>
            </a:solidFill>
          </a:ln>
        </p:spPr>
        <p:txBody>
          <a:bodyPr wrap="square" lIns="104000" tIns="156000" rIns="0" bIns="0" rtlCol="0">
            <a:noAutofit/>
          </a:bodyPr>
          <a:lstStyle/>
          <a:p>
            <a:endParaRPr lang="ja-JP" altLang="en-US" sz="1801" dirty="0">
              <a:latin typeface="UD デジタル 教科書体 NK-B" panose="02020700000000000000" pitchFamily="18" charset="-128"/>
              <a:ea typeface="UD デジタル 教科書体 NK-B" panose="02020700000000000000" pitchFamily="18" charset="-128"/>
            </a:endParaRPr>
          </a:p>
        </p:txBody>
      </p:sp>
      <p:sp>
        <p:nvSpPr>
          <p:cNvPr id="27" name="下矢印 26"/>
          <p:cNvSpPr/>
          <p:nvPr/>
        </p:nvSpPr>
        <p:spPr bwMode="auto">
          <a:xfrm>
            <a:off x="8100621" y="1165248"/>
            <a:ext cx="468000" cy="216000"/>
          </a:xfrm>
          <a:prstGeom prst="downArrow">
            <a:avLst/>
          </a:prstGeom>
          <a:solidFill>
            <a:srgbClr val="008000"/>
          </a:solidFill>
          <a:ln w="12700" cap="flat" cmpd="sng" algn="ctr">
            <a:solidFill>
              <a:srgbClr val="FFFF00"/>
            </a:solidFill>
            <a:prstDash val="solid"/>
            <a:round/>
            <a:headEnd type="none" w="med" len="med"/>
            <a:tailEnd type="none" w="med" len="med"/>
          </a:ln>
          <a:effectLst/>
        </p:spPr>
        <p:txBody>
          <a:bodyPr vert="horz" wrap="square" lIns="132080" tIns="66041" rIns="132080" bIns="66041" numCol="1" rtlCol="0" anchor="ctr" anchorCtr="0" compatLnSpc="1">
            <a:prstTxWarp prst="textNoShape">
              <a:avLst/>
            </a:prstTxWarp>
            <a:spAutoFit/>
          </a:bodyPr>
          <a:lstStyle/>
          <a:p>
            <a:pPr algn="ctr" defTabSz="1320759" fontAlgn="base">
              <a:spcBef>
                <a:spcPct val="50000"/>
              </a:spcBef>
              <a:spcAft>
                <a:spcPct val="0"/>
              </a:spcAft>
            </a:pPr>
            <a:endParaRPr lang="ja-JP" altLang="en-US" sz="4044">
              <a:solidFill>
                <a:schemeClr val="accent2"/>
              </a:solidFill>
              <a:latin typeface="Arial" pitchFamily="34" charset="0"/>
              <a:ea typeface="ＭＳ Ｐゴシック" pitchFamily="50" charset="-128"/>
            </a:endParaRPr>
          </a:p>
        </p:txBody>
      </p:sp>
      <p:sp>
        <p:nvSpPr>
          <p:cNvPr id="30" name="テキスト ボックス 29">
            <a:extLst>
              <a:ext uri="{FF2B5EF4-FFF2-40B4-BE49-F238E27FC236}">
                <a16:creationId xmlns:a16="http://schemas.microsoft.com/office/drawing/2014/main" id="{995B7270-196B-2B46-A7AE-8BFCD17C4971}"/>
              </a:ext>
            </a:extLst>
          </p:cNvPr>
          <p:cNvSpPr txBox="1"/>
          <p:nvPr/>
        </p:nvSpPr>
        <p:spPr>
          <a:xfrm>
            <a:off x="279744" y="2684554"/>
            <a:ext cx="942304" cy="492443"/>
          </a:xfrm>
          <a:prstGeom prst="rect">
            <a:avLst/>
          </a:prstGeom>
          <a:noFill/>
        </p:spPr>
        <p:txBody>
          <a:bodyPr wrap="square" lIns="0" tIns="0" rIns="0" bIns="0" rtlCol="0" anchor="ctr">
            <a:spAutoFit/>
          </a:bodyPr>
          <a:lstStyle/>
          <a:p>
            <a:pPr algn="ctr"/>
            <a:r>
              <a:rPr lang="ja-JP" altLang="en-US" sz="1600" dirty="0">
                <a:solidFill>
                  <a:srgbClr val="002060"/>
                </a:solidFill>
                <a:latin typeface="UD デジタル 教科書体 NK-B" panose="02020700000000000000" pitchFamily="18" charset="-128"/>
                <a:ea typeface="UD デジタル 教科書体 NK-B" panose="02020700000000000000" pitchFamily="18" charset="-128"/>
              </a:rPr>
              <a:t>普段の</a:t>
            </a:r>
            <a:endParaRPr lang="en-US" altLang="ja-JP" sz="1600" dirty="0">
              <a:solidFill>
                <a:srgbClr val="002060"/>
              </a:solidFill>
              <a:latin typeface="UD デジタル 教科書体 NK-B" panose="02020700000000000000" pitchFamily="18" charset="-128"/>
              <a:ea typeface="UD デジタル 教科書体 NK-B" panose="02020700000000000000" pitchFamily="18" charset="-128"/>
            </a:endParaRPr>
          </a:p>
          <a:p>
            <a:pPr algn="ctr"/>
            <a:r>
              <a:rPr lang="ja-JP" altLang="en-US" sz="1600" dirty="0">
                <a:solidFill>
                  <a:srgbClr val="002060"/>
                </a:solidFill>
                <a:latin typeface="UD デジタル 教科書体 NK-B" panose="02020700000000000000" pitchFamily="18" charset="-128"/>
                <a:ea typeface="UD デジタル 教科書体 NK-B" panose="02020700000000000000" pitchFamily="18" charset="-128"/>
              </a:rPr>
              <a:t>生活</a:t>
            </a:r>
          </a:p>
        </p:txBody>
      </p:sp>
      <p:sp>
        <p:nvSpPr>
          <p:cNvPr id="31" name="テキスト ボックス 30">
            <a:extLst>
              <a:ext uri="{FF2B5EF4-FFF2-40B4-BE49-F238E27FC236}">
                <a16:creationId xmlns:a16="http://schemas.microsoft.com/office/drawing/2014/main" id="{995B7270-196B-2B46-A7AE-8BFCD17C4971}"/>
              </a:ext>
            </a:extLst>
          </p:cNvPr>
          <p:cNvSpPr txBox="1"/>
          <p:nvPr/>
        </p:nvSpPr>
        <p:spPr>
          <a:xfrm>
            <a:off x="241977" y="677797"/>
            <a:ext cx="1277443" cy="492443"/>
          </a:xfrm>
          <a:prstGeom prst="rect">
            <a:avLst/>
          </a:prstGeom>
          <a:noFill/>
        </p:spPr>
        <p:txBody>
          <a:bodyPr wrap="square" lIns="0" tIns="0" rIns="0" bIns="0" rtlCol="0" anchor="ctr">
            <a:spAutoFit/>
          </a:bodyPr>
          <a:lstStyle/>
          <a:p>
            <a:pPr algn="ctr"/>
            <a:r>
              <a:rPr lang="ja-JP" altLang="en-US" sz="1600" dirty="0">
                <a:latin typeface="UD デジタル 教科書体 NK-B" panose="02020700000000000000" pitchFamily="18" charset="-128"/>
                <a:ea typeface="UD デジタル 教科書体 NK-B" panose="02020700000000000000" pitchFamily="18" charset="-128"/>
              </a:rPr>
              <a:t>病院</a:t>
            </a:r>
            <a:endParaRPr lang="en-US" altLang="ja-JP" sz="1600" dirty="0">
              <a:latin typeface="UD デジタル 教科書体 NK-B" panose="02020700000000000000" pitchFamily="18" charset="-128"/>
              <a:ea typeface="UD デジタル 教科書体 NK-B" panose="02020700000000000000" pitchFamily="18" charset="-128"/>
            </a:endParaRPr>
          </a:p>
          <a:p>
            <a:pPr algn="ctr"/>
            <a:r>
              <a:rPr lang="ja-JP" altLang="en-US" sz="1600" dirty="0">
                <a:latin typeface="UD デジタル 教科書体 NK-B" panose="02020700000000000000" pitchFamily="18" charset="-128"/>
                <a:ea typeface="UD デジタル 教科書体 NK-B" panose="02020700000000000000" pitchFamily="18" charset="-128"/>
              </a:rPr>
              <a:t>治療・リハビリ</a:t>
            </a:r>
          </a:p>
        </p:txBody>
      </p:sp>
      <p:sp>
        <p:nvSpPr>
          <p:cNvPr id="32" name="テキスト ボックス 31">
            <a:extLst>
              <a:ext uri="{FF2B5EF4-FFF2-40B4-BE49-F238E27FC236}">
                <a16:creationId xmlns:a16="http://schemas.microsoft.com/office/drawing/2014/main" id="{995B7270-196B-2B46-A7AE-8BFCD17C4971}"/>
              </a:ext>
            </a:extLst>
          </p:cNvPr>
          <p:cNvSpPr txBox="1"/>
          <p:nvPr/>
        </p:nvSpPr>
        <p:spPr>
          <a:xfrm>
            <a:off x="7140388" y="5839837"/>
            <a:ext cx="2465305" cy="738664"/>
          </a:xfrm>
          <a:prstGeom prst="rect">
            <a:avLst/>
          </a:prstGeom>
          <a:noFill/>
        </p:spPr>
        <p:txBody>
          <a:bodyPr wrap="square" lIns="0" tIns="0" rIns="0" bIns="0" rtlCol="0" anchor="ctr">
            <a:spAutoFit/>
          </a:bodyPr>
          <a:lstStyle/>
          <a:p>
            <a:r>
              <a:rPr lang="ja-JP" altLang="en-US" sz="1200" dirty="0">
                <a:latin typeface="UD デジタル 教科書体 NK-B" panose="02020700000000000000" pitchFamily="18" charset="-128"/>
                <a:ea typeface="UD デジタル 教科書体 NK-B" panose="02020700000000000000" pitchFamily="18" charset="-128"/>
              </a:rPr>
              <a:t>　単身生活と新規就労を実現できた。</a:t>
            </a:r>
            <a:endParaRPr lang="en-US" altLang="ja-JP" sz="1200" dirty="0">
              <a:latin typeface="UD デジタル 教科書体 NK-B" panose="02020700000000000000" pitchFamily="18" charset="-128"/>
              <a:ea typeface="UD デジタル 教科書体 NK-B" panose="02020700000000000000" pitchFamily="18" charset="-128"/>
            </a:endParaRPr>
          </a:p>
          <a:p>
            <a:r>
              <a:rPr lang="ja-JP" altLang="en-US" sz="1200" dirty="0">
                <a:latin typeface="UD デジタル 教科書体 NK-B" panose="02020700000000000000" pitchFamily="18" charset="-128"/>
                <a:ea typeface="UD デジタル 教科書体 NK-B" panose="02020700000000000000" pitchFamily="18" charset="-128"/>
              </a:rPr>
              <a:t>　現在は、いつでも相談できる相談機関と連絡を取り合いながら、</a:t>
            </a:r>
            <a:endParaRPr lang="en-US" altLang="ja-JP" sz="1200" dirty="0">
              <a:latin typeface="UD デジタル 教科書体 NK-B" panose="02020700000000000000" pitchFamily="18" charset="-128"/>
              <a:ea typeface="UD デジタル 教科書体 NK-B" panose="02020700000000000000" pitchFamily="18" charset="-128"/>
            </a:endParaRPr>
          </a:p>
          <a:p>
            <a:r>
              <a:rPr lang="ja-JP" altLang="en-US" sz="1200" dirty="0">
                <a:latin typeface="UD デジタル 教科書体 NK-B" panose="02020700000000000000" pitchFamily="18" charset="-128"/>
                <a:ea typeface="UD デジタル 教科書体 NK-B" panose="02020700000000000000" pitchFamily="18" charset="-128"/>
              </a:rPr>
              <a:t>元気に生活を楽しんでいる。</a:t>
            </a:r>
          </a:p>
        </p:txBody>
      </p:sp>
      <p:sp>
        <p:nvSpPr>
          <p:cNvPr id="7" name="テキスト ボックス 6"/>
          <p:cNvSpPr txBox="1"/>
          <p:nvPr/>
        </p:nvSpPr>
        <p:spPr>
          <a:xfrm>
            <a:off x="84408" y="1545674"/>
            <a:ext cx="1320738" cy="1069139"/>
          </a:xfrm>
          <a:prstGeom prst="star12">
            <a:avLst/>
          </a:prstGeom>
          <a:solidFill>
            <a:srgbClr val="FFCCCC"/>
          </a:solidFill>
          <a:ln>
            <a:solidFill>
              <a:srgbClr val="FF0000"/>
            </a:solidFill>
          </a:ln>
        </p:spPr>
        <p:style>
          <a:lnRef idx="2">
            <a:schemeClr val="accent1"/>
          </a:lnRef>
          <a:fillRef idx="1">
            <a:schemeClr val="lt1"/>
          </a:fillRef>
          <a:effectRef idx="0">
            <a:schemeClr val="accent1"/>
          </a:effectRef>
          <a:fontRef idx="minor">
            <a:schemeClr val="dk1"/>
          </a:fontRef>
        </p:style>
        <p:txBody>
          <a:bodyPr wrap="square" lIns="0" tIns="108000" rIns="0" bIns="108000" rtlCol="0" anchor="ctr" anchorCtr="0">
            <a:noAutofit/>
          </a:bodyPr>
          <a:lstStyle/>
          <a:p>
            <a:endParaRPr lang="en-US" altLang="ja-JP" sz="1401" b="1" dirty="0">
              <a:solidFill>
                <a:schemeClr val="tx1"/>
              </a:solidFill>
              <a:latin typeface="UD デジタル 教科書体 NK-B" panose="02020700000000000000" pitchFamily="18" charset="-128"/>
              <a:ea typeface="UD デジタル 教科書体 NK-B" panose="02020700000000000000" pitchFamily="18" charset="-128"/>
            </a:endParaRPr>
          </a:p>
        </p:txBody>
      </p:sp>
      <p:sp>
        <p:nvSpPr>
          <p:cNvPr id="29" name="テキスト ボックス 28">
            <a:extLst>
              <a:ext uri="{FF2B5EF4-FFF2-40B4-BE49-F238E27FC236}">
                <a16:creationId xmlns:a16="http://schemas.microsoft.com/office/drawing/2014/main" id="{995B7270-196B-2B46-A7AE-8BFCD17C4971}"/>
              </a:ext>
            </a:extLst>
          </p:cNvPr>
          <p:cNvSpPr txBox="1"/>
          <p:nvPr/>
        </p:nvSpPr>
        <p:spPr>
          <a:xfrm>
            <a:off x="301761" y="1877722"/>
            <a:ext cx="942304" cy="492443"/>
          </a:xfrm>
          <a:prstGeom prst="rect">
            <a:avLst/>
          </a:prstGeom>
          <a:noFill/>
        </p:spPr>
        <p:txBody>
          <a:bodyPr wrap="square" lIns="0" tIns="0" rIns="0" bIns="0" rtlCol="0" anchor="ctr">
            <a:spAutoFit/>
          </a:bodyPr>
          <a:lstStyle/>
          <a:p>
            <a:pPr algn="ctr"/>
            <a:r>
              <a:rPr lang="ja-JP" altLang="en-US" sz="1600" dirty="0">
                <a:latin typeface="UD デジタル 教科書体 NK-B" panose="02020700000000000000" pitchFamily="18" charset="-128"/>
                <a:ea typeface="UD デジタル 教科書体 NK-B" panose="02020700000000000000" pitchFamily="18" charset="-128"/>
              </a:rPr>
              <a:t>病気・ケガの発症</a:t>
            </a:r>
          </a:p>
        </p:txBody>
      </p:sp>
      <p:sp>
        <p:nvSpPr>
          <p:cNvPr id="3" name="角丸四角形 2"/>
          <p:cNvSpPr/>
          <p:nvPr/>
        </p:nvSpPr>
        <p:spPr bwMode="auto">
          <a:xfrm>
            <a:off x="4160445" y="377199"/>
            <a:ext cx="2556000" cy="1992744"/>
          </a:xfrm>
          <a:prstGeom prst="roundRect">
            <a:avLst/>
          </a:prstGeom>
          <a:solidFill>
            <a:srgbClr val="CCFF99"/>
          </a:solidFill>
          <a:ln w="28575" cap="flat" cmpd="sng" algn="ctr">
            <a:solidFill>
              <a:srgbClr val="008000"/>
            </a:solidFill>
            <a:prstDash val="solid"/>
            <a:round/>
            <a:headEnd type="none" w="med" len="med"/>
            <a:tailEnd type="none" w="med" len="med"/>
          </a:ln>
          <a:effectLst/>
        </p:spPr>
        <p:txBody>
          <a:bodyPr vert="horz" wrap="square" lIns="36000" tIns="0" rIns="36000" bIns="0" numCol="1" rtlCol="0" anchor="ctr" anchorCtr="0" compatLnSpc="1">
            <a:prstTxWarp prst="textNoShape">
              <a:avLst/>
            </a:prstTxWarp>
            <a:spAutoFit/>
          </a:bodyPr>
          <a:lstStyle/>
          <a:p>
            <a:pPr algn="ctr" defTabSz="914399" fontAlgn="base">
              <a:spcAft>
                <a:spcPts val="601"/>
              </a:spcAft>
            </a:pPr>
            <a:r>
              <a:rPr lang="ja-JP" altLang="en-US" sz="1600" b="1" dirty="0">
                <a:latin typeface="UD デジタル 教科書体 NK-B" panose="02020700000000000000" pitchFamily="18" charset="-128"/>
                <a:ea typeface="UD デジタル 教科書体 NK-B" panose="02020700000000000000" pitchFamily="18" charset="-128"/>
              </a:rPr>
              <a:t>暮らしたい場所</a:t>
            </a:r>
            <a:endParaRPr lang="en-US" altLang="ja-JP" sz="1600" b="1" dirty="0">
              <a:latin typeface="UD デジタル 教科書体 NK-B" panose="02020700000000000000" pitchFamily="18" charset="-128"/>
              <a:ea typeface="UD デジタル 教科書体 NK-B" panose="02020700000000000000" pitchFamily="18" charset="-128"/>
            </a:endParaRPr>
          </a:p>
          <a:p>
            <a:pPr defTabSz="914399" fontAlgn="base">
              <a:spcAft>
                <a:spcPct val="0"/>
              </a:spcAft>
            </a:pPr>
            <a:r>
              <a:rPr lang="ja-JP" altLang="en-US" sz="1401" dirty="0">
                <a:latin typeface="UD デジタル 教科書体 NK-R" panose="02020400000000000000" pitchFamily="18" charset="-128"/>
                <a:ea typeface="UD デジタル 教科書体 NK-R" panose="02020400000000000000" pitchFamily="18" charset="-128"/>
              </a:rPr>
              <a:t>・単身生活、家庭</a:t>
            </a:r>
            <a:endParaRPr lang="en-US" altLang="ja-JP" sz="1401" dirty="0">
              <a:latin typeface="UD デジタル 教科書体 NK-R" panose="02020400000000000000" pitchFamily="18" charset="-128"/>
              <a:ea typeface="UD デジタル 教科書体 NK-R" panose="02020400000000000000" pitchFamily="18" charset="-128"/>
            </a:endParaRPr>
          </a:p>
          <a:p>
            <a:pPr defTabSz="914399" fontAlgn="base">
              <a:spcAft>
                <a:spcPts val="600"/>
              </a:spcAft>
            </a:pPr>
            <a:r>
              <a:rPr lang="ja-JP" altLang="en-US" sz="1401" dirty="0">
                <a:latin typeface="UD デジタル 教科書体 NK-R" panose="02020400000000000000" pitchFamily="18" charset="-128"/>
                <a:ea typeface="UD デジタル 教科書体 NK-R" panose="02020400000000000000" pitchFamily="18" charset="-128"/>
              </a:rPr>
              <a:t>・グループホーム　など</a:t>
            </a:r>
            <a:endParaRPr lang="en-US" altLang="ja-JP" sz="1401" dirty="0">
              <a:latin typeface="UD デジタル 教科書体 NK-R" panose="02020400000000000000" pitchFamily="18" charset="-128"/>
              <a:ea typeface="UD デジタル 教科書体 NK-R" panose="02020400000000000000" pitchFamily="18" charset="-128"/>
            </a:endParaRPr>
          </a:p>
          <a:p>
            <a:pPr algn="ctr" defTabSz="914399" fontAlgn="base">
              <a:spcAft>
                <a:spcPts val="601"/>
              </a:spcAft>
            </a:pPr>
            <a:r>
              <a:rPr lang="ja-JP" altLang="en-US" sz="1600" b="1" dirty="0">
                <a:latin typeface="UD デジタル 教科書体 NK-B" panose="02020700000000000000" pitchFamily="18" charset="-128"/>
                <a:ea typeface="UD デジタル 教科書体 NK-B" panose="02020700000000000000" pitchFamily="18" charset="-128"/>
              </a:rPr>
              <a:t>やりたいこと</a:t>
            </a:r>
            <a:endParaRPr lang="en-US" altLang="ja-JP" sz="1600" b="1" dirty="0">
              <a:latin typeface="UD デジタル 教科書体 NK-B" panose="02020700000000000000" pitchFamily="18" charset="-128"/>
              <a:ea typeface="UD デジタル 教科書体 NK-B" panose="02020700000000000000" pitchFamily="18" charset="-128"/>
            </a:endParaRPr>
          </a:p>
          <a:p>
            <a:pPr defTabSz="914399" fontAlgn="base">
              <a:spcAft>
                <a:spcPct val="0"/>
              </a:spcAft>
            </a:pPr>
            <a:r>
              <a:rPr lang="ja-JP" altLang="en-US" sz="1401" dirty="0">
                <a:latin typeface="UD デジタル 教科書体 NK-R" panose="02020400000000000000" pitchFamily="18" charset="-128"/>
                <a:ea typeface="UD デジタル 教科書体 NK-R" panose="02020400000000000000" pitchFamily="18" charset="-128"/>
              </a:rPr>
              <a:t>・仕事（復職、新規就労）、復学</a:t>
            </a:r>
            <a:endParaRPr lang="en-US" altLang="ja-JP" sz="1401" dirty="0">
              <a:latin typeface="UD デジタル 教科書体 NK-R" panose="02020400000000000000" pitchFamily="18" charset="-128"/>
              <a:ea typeface="UD デジタル 教科書体 NK-R" panose="02020400000000000000" pitchFamily="18" charset="-128"/>
            </a:endParaRPr>
          </a:p>
          <a:p>
            <a:pPr defTabSz="914399" fontAlgn="base">
              <a:spcAft>
                <a:spcPct val="0"/>
              </a:spcAft>
            </a:pPr>
            <a:r>
              <a:rPr lang="ja-JP" altLang="en-US" sz="1401" dirty="0">
                <a:latin typeface="UD デジタル 教科書体 NK-R" panose="02020400000000000000" pitchFamily="18" charset="-128"/>
                <a:ea typeface="UD デジタル 教科書体 NK-R" panose="02020400000000000000" pitchFamily="18" charset="-128"/>
              </a:rPr>
              <a:t>・福祉的就労（就</a:t>
            </a:r>
            <a:r>
              <a:rPr lang="en-US" altLang="ja-JP" sz="1401" dirty="0">
                <a:latin typeface="UD デジタル 教科書体 NK-R" panose="02020400000000000000" pitchFamily="18" charset="-128"/>
                <a:ea typeface="UD デジタル 教科書体 NK-R" panose="02020400000000000000" pitchFamily="18" charset="-128"/>
              </a:rPr>
              <a:t>A</a:t>
            </a:r>
            <a:r>
              <a:rPr lang="ja-JP" altLang="en-US" sz="1401" dirty="0">
                <a:latin typeface="UD デジタル 教科書体 NK-R" panose="02020400000000000000" pitchFamily="18" charset="-128"/>
                <a:ea typeface="UD デジタル 教科書体 NK-R" panose="02020400000000000000" pitchFamily="18" charset="-128"/>
              </a:rPr>
              <a:t>・</a:t>
            </a:r>
            <a:r>
              <a:rPr lang="en-US" altLang="ja-JP" sz="1401" dirty="0">
                <a:latin typeface="UD デジタル 教科書体 NK-R" panose="02020400000000000000" pitchFamily="18" charset="-128"/>
                <a:ea typeface="UD デジタル 教科書体 NK-R" panose="02020400000000000000" pitchFamily="18" charset="-128"/>
              </a:rPr>
              <a:t>B</a:t>
            </a:r>
            <a:r>
              <a:rPr lang="ja-JP" altLang="en-US" sz="1401" dirty="0">
                <a:latin typeface="UD デジタル 教科書体 NK-R" panose="02020400000000000000" pitchFamily="18" charset="-128"/>
                <a:ea typeface="UD デジタル 教科書体 NK-R" panose="02020400000000000000" pitchFamily="18" charset="-128"/>
              </a:rPr>
              <a:t>）</a:t>
            </a:r>
            <a:endParaRPr lang="en-US" altLang="ja-JP" sz="1401" dirty="0">
              <a:latin typeface="UD デジタル 教科書体 NK-R" panose="02020400000000000000" pitchFamily="18" charset="-128"/>
              <a:ea typeface="UD デジタル 教科書体 NK-R" panose="02020400000000000000" pitchFamily="18" charset="-128"/>
            </a:endParaRPr>
          </a:p>
          <a:p>
            <a:pPr defTabSz="914399" fontAlgn="base">
              <a:spcAft>
                <a:spcPct val="0"/>
              </a:spcAft>
            </a:pPr>
            <a:r>
              <a:rPr lang="ja-JP" altLang="en-US" sz="1401" dirty="0">
                <a:latin typeface="UD デジタル 教科書体 NK-R" panose="02020400000000000000" pitchFamily="18" charset="-128"/>
                <a:ea typeface="UD デジタル 教科書体 NK-R" panose="02020400000000000000" pitchFamily="18" charset="-128"/>
              </a:rPr>
              <a:t>・スポーツ、ボランティア　など</a:t>
            </a:r>
            <a:endParaRPr lang="en-US" altLang="ja-JP" sz="1401" dirty="0">
              <a:latin typeface="UD デジタル 教科書体 NK-R" panose="02020400000000000000" pitchFamily="18" charset="-128"/>
              <a:ea typeface="UD デジタル 教科書体 NK-R" panose="02020400000000000000" pitchFamily="18" charset="-128"/>
            </a:endParaRPr>
          </a:p>
        </p:txBody>
      </p:sp>
      <p:sp>
        <p:nvSpPr>
          <p:cNvPr id="33" name="角丸四角形 32"/>
          <p:cNvSpPr/>
          <p:nvPr/>
        </p:nvSpPr>
        <p:spPr bwMode="auto">
          <a:xfrm>
            <a:off x="6864000" y="1377684"/>
            <a:ext cx="2938443" cy="627122"/>
          </a:xfrm>
          <a:prstGeom prst="roundRect">
            <a:avLst/>
          </a:prstGeom>
          <a:solidFill>
            <a:srgbClr val="FFFF99"/>
          </a:solidFill>
          <a:ln w="28575" cap="flat" cmpd="sng" algn="ctr">
            <a:solidFill>
              <a:srgbClr val="008000"/>
            </a:solidFill>
            <a:prstDash val="solid"/>
            <a:round/>
            <a:headEnd type="none" w="med" len="med"/>
            <a:tailEnd type="none" w="med" len="med"/>
          </a:ln>
          <a:effectLst/>
        </p:spPr>
        <p:txBody>
          <a:bodyPr vert="horz" wrap="square" lIns="36000" tIns="0" rIns="36000" bIns="0" numCol="1" rtlCol="0" anchor="ctr" anchorCtr="0" compatLnSpc="1">
            <a:prstTxWarp prst="textNoShape">
              <a:avLst/>
            </a:prstTxWarp>
            <a:spAutoFit/>
          </a:bodyPr>
          <a:lstStyle/>
          <a:p>
            <a:pPr defTabSz="1320759" fontAlgn="base">
              <a:spcAft>
                <a:spcPts val="73"/>
              </a:spcAft>
            </a:pPr>
            <a:r>
              <a:rPr lang="ja-JP" altLang="en-US" sz="1200" dirty="0">
                <a:latin typeface="UD デジタル 教科書体 NK-B" panose="02020700000000000000" pitchFamily="18" charset="-128"/>
                <a:ea typeface="UD デジタル 教科書体 NK-B" panose="02020700000000000000" pitchFamily="18" charset="-128"/>
              </a:rPr>
              <a:t>復職したけれど</a:t>
            </a:r>
            <a:r>
              <a:rPr lang="en-US" altLang="ja-JP" sz="1200" dirty="0">
                <a:latin typeface="UD デジタル 教科書体 NK-B" panose="02020700000000000000" pitchFamily="18" charset="-128"/>
                <a:ea typeface="UD デジタル 教科書体 NK-B" panose="02020700000000000000" pitchFamily="18" charset="-128"/>
              </a:rPr>
              <a:t>…</a:t>
            </a:r>
          </a:p>
          <a:p>
            <a:pPr defTabSz="1320759" fontAlgn="base">
              <a:spcAft>
                <a:spcPts val="73"/>
              </a:spcAft>
            </a:pPr>
            <a:r>
              <a:rPr lang="ja-JP" altLang="en-US" sz="1200" dirty="0">
                <a:latin typeface="UD デジタル 教科書体 NK-B" panose="02020700000000000000" pitchFamily="18" charset="-128"/>
                <a:ea typeface="UD デジタル 教科書体 NK-B" panose="02020700000000000000" pitchFamily="18" charset="-128"/>
              </a:rPr>
              <a:t>「集中力が続かない、ミスが多い」と指摘を受け、会社を解雇された。</a:t>
            </a:r>
            <a:endParaRPr lang="ja-JP" altLang="en-US" sz="1200" dirty="0">
              <a:latin typeface="Arial" pitchFamily="34" charset="0"/>
              <a:ea typeface="ＭＳ Ｐゴシック" pitchFamily="50" charset="-128"/>
            </a:endParaRPr>
          </a:p>
        </p:txBody>
      </p:sp>
      <p:sp>
        <p:nvSpPr>
          <p:cNvPr id="34" name="角丸四角形 33"/>
          <p:cNvSpPr/>
          <p:nvPr/>
        </p:nvSpPr>
        <p:spPr bwMode="auto">
          <a:xfrm>
            <a:off x="6854746" y="2229144"/>
            <a:ext cx="2947698" cy="1035745"/>
          </a:xfrm>
          <a:prstGeom prst="roundRect">
            <a:avLst/>
          </a:prstGeom>
          <a:solidFill>
            <a:srgbClr val="FFFF99"/>
          </a:solidFill>
          <a:ln w="28575" cap="flat" cmpd="sng" algn="ctr">
            <a:solidFill>
              <a:srgbClr val="008000"/>
            </a:solidFill>
            <a:prstDash val="solid"/>
            <a:round/>
            <a:headEnd type="none" w="med" len="med"/>
            <a:tailEnd type="none" w="med" len="med"/>
          </a:ln>
          <a:effectLst/>
        </p:spPr>
        <p:txBody>
          <a:bodyPr vert="horz" wrap="square" lIns="36000" tIns="0" rIns="36000" bIns="0" numCol="1" rtlCol="0" anchor="ctr" anchorCtr="0" compatLnSpc="1">
            <a:prstTxWarp prst="textNoShape">
              <a:avLst/>
            </a:prstTxWarp>
            <a:spAutoFit/>
          </a:bodyPr>
          <a:lstStyle/>
          <a:p>
            <a:pPr defTabSz="1320759" fontAlgn="base">
              <a:spcAft>
                <a:spcPts val="73"/>
              </a:spcAft>
            </a:pPr>
            <a:r>
              <a:rPr lang="ja-JP" altLang="en-US" sz="1200" dirty="0">
                <a:latin typeface="UD デジタル 教科書体 NK-B" panose="02020700000000000000" pitchFamily="18" charset="-128"/>
                <a:ea typeface="UD デジタル 教科書体 NK-B" panose="02020700000000000000" pitchFamily="18" charset="-128"/>
              </a:rPr>
              <a:t>再就職をめざして</a:t>
            </a:r>
            <a:r>
              <a:rPr lang="en-US" altLang="ja-JP" sz="1200" dirty="0">
                <a:latin typeface="UD デジタル 教科書体 NK-B" panose="02020700000000000000" pitchFamily="18" charset="-128"/>
                <a:ea typeface="UD デジタル 教科書体 NK-B" panose="02020700000000000000" pitchFamily="18" charset="-128"/>
              </a:rPr>
              <a:t>…</a:t>
            </a:r>
          </a:p>
          <a:p>
            <a:pPr defTabSz="1320759" fontAlgn="base">
              <a:spcAft>
                <a:spcPts val="73"/>
              </a:spcAft>
            </a:pPr>
            <a:r>
              <a:rPr lang="ja-JP" altLang="en-US" sz="1200" dirty="0">
                <a:latin typeface="UD デジタル 教科書体 NK-B" panose="02020700000000000000" pitchFamily="18" charset="-128"/>
                <a:ea typeface="UD デジタル 教科書体 NK-B" panose="02020700000000000000" pitchFamily="18" charset="-128"/>
              </a:rPr>
              <a:t>「面接でうまくいかない」「就職できたけど、研修期間が終わって契約を継続してもらえなかった」と再就職は何度挑戦してもうまくいかなかった。</a:t>
            </a:r>
            <a:endParaRPr lang="ja-JP" altLang="en-US" sz="1200" dirty="0">
              <a:latin typeface="Arial" pitchFamily="34" charset="0"/>
              <a:ea typeface="ＭＳ Ｐゴシック" pitchFamily="50" charset="-128"/>
            </a:endParaRPr>
          </a:p>
        </p:txBody>
      </p:sp>
      <p:sp>
        <p:nvSpPr>
          <p:cNvPr id="38" name="下矢印 37"/>
          <p:cNvSpPr/>
          <p:nvPr/>
        </p:nvSpPr>
        <p:spPr bwMode="auto">
          <a:xfrm>
            <a:off x="8091657" y="2003445"/>
            <a:ext cx="468000" cy="216000"/>
          </a:xfrm>
          <a:prstGeom prst="downArrow">
            <a:avLst/>
          </a:prstGeom>
          <a:solidFill>
            <a:srgbClr val="008000"/>
          </a:solidFill>
          <a:ln w="12700" cap="flat" cmpd="sng" algn="ctr">
            <a:solidFill>
              <a:srgbClr val="FFFF00"/>
            </a:solidFill>
            <a:prstDash val="solid"/>
            <a:round/>
            <a:headEnd type="none" w="med" len="med"/>
            <a:tailEnd type="none" w="med" len="med"/>
          </a:ln>
          <a:effectLst/>
        </p:spPr>
        <p:txBody>
          <a:bodyPr vert="horz" wrap="square" lIns="132080" tIns="66041" rIns="132080" bIns="66041" numCol="1" rtlCol="0" anchor="ctr" anchorCtr="0" compatLnSpc="1">
            <a:prstTxWarp prst="textNoShape">
              <a:avLst/>
            </a:prstTxWarp>
            <a:spAutoFit/>
          </a:bodyPr>
          <a:lstStyle/>
          <a:p>
            <a:pPr algn="ctr" defTabSz="1320759" fontAlgn="base">
              <a:spcBef>
                <a:spcPct val="50000"/>
              </a:spcBef>
              <a:spcAft>
                <a:spcPct val="0"/>
              </a:spcAft>
            </a:pPr>
            <a:endParaRPr lang="ja-JP" altLang="en-US" sz="4044">
              <a:solidFill>
                <a:schemeClr val="accent2"/>
              </a:solidFill>
              <a:latin typeface="Arial" pitchFamily="34" charset="0"/>
              <a:ea typeface="ＭＳ Ｐゴシック" pitchFamily="50" charset="-128"/>
            </a:endParaRPr>
          </a:p>
        </p:txBody>
      </p:sp>
      <p:sp>
        <p:nvSpPr>
          <p:cNvPr id="39" name="下矢印 38"/>
          <p:cNvSpPr/>
          <p:nvPr/>
        </p:nvSpPr>
        <p:spPr bwMode="auto">
          <a:xfrm>
            <a:off x="8105104" y="3280910"/>
            <a:ext cx="468000" cy="216000"/>
          </a:xfrm>
          <a:prstGeom prst="downArrow">
            <a:avLst/>
          </a:prstGeom>
          <a:solidFill>
            <a:srgbClr val="008000"/>
          </a:solidFill>
          <a:ln w="12700" cap="flat" cmpd="sng" algn="ctr">
            <a:solidFill>
              <a:srgbClr val="FFFF00"/>
            </a:solidFill>
            <a:prstDash val="solid"/>
            <a:round/>
            <a:headEnd type="none" w="med" len="med"/>
            <a:tailEnd type="none" w="med" len="med"/>
          </a:ln>
          <a:effectLst/>
        </p:spPr>
        <p:txBody>
          <a:bodyPr vert="horz" wrap="square" lIns="132080" tIns="66041" rIns="132080" bIns="66041" numCol="1" rtlCol="0" anchor="ctr" anchorCtr="0" compatLnSpc="1">
            <a:prstTxWarp prst="textNoShape">
              <a:avLst/>
            </a:prstTxWarp>
            <a:spAutoFit/>
          </a:bodyPr>
          <a:lstStyle/>
          <a:p>
            <a:pPr algn="ctr" defTabSz="1320759" fontAlgn="base">
              <a:spcBef>
                <a:spcPct val="50000"/>
              </a:spcBef>
              <a:spcAft>
                <a:spcPct val="0"/>
              </a:spcAft>
            </a:pPr>
            <a:endParaRPr lang="ja-JP" altLang="en-US" sz="4044">
              <a:solidFill>
                <a:schemeClr val="accent2"/>
              </a:solidFill>
              <a:latin typeface="Arial" pitchFamily="34" charset="0"/>
              <a:ea typeface="ＭＳ Ｐゴシック" pitchFamily="50" charset="-128"/>
            </a:endParaRPr>
          </a:p>
        </p:txBody>
      </p:sp>
      <p:pic>
        <p:nvPicPr>
          <p:cNvPr id="35" name="図 34"/>
          <p:cNvPicPr>
            <a:picLocks noChangeAspect="1"/>
          </p:cNvPicPr>
          <p:nvPr/>
        </p:nvPicPr>
        <p:blipFill rotWithShape="1">
          <a:blip r:embed="rId3"/>
          <a:srcRect l="29710" t="19012" r="29569" b="13586"/>
          <a:stretch/>
        </p:blipFill>
        <p:spPr>
          <a:xfrm>
            <a:off x="2042891" y="2776910"/>
            <a:ext cx="1230273" cy="1224000"/>
          </a:xfrm>
          <a:prstGeom prst="rect">
            <a:avLst/>
          </a:prstGeom>
        </p:spPr>
      </p:pic>
      <p:pic>
        <p:nvPicPr>
          <p:cNvPr id="36" name="図 35"/>
          <p:cNvPicPr>
            <a:picLocks noChangeAspect="1"/>
          </p:cNvPicPr>
          <p:nvPr/>
        </p:nvPicPr>
        <p:blipFill rotWithShape="1">
          <a:blip r:embed="rId4"/>
          <a:srcRect l="10193" t="8296" r="29684" b="14623"/>
          <a:stretch/>
        </p:blipFill>
        <p:spPr>
          <a:xfrm>
            <a:off x="3249245" y="2595092"/>
            <a:ext cx="1866183" cy="1440000"/>
          </a:xfrm>
          <a:prstGeom prst="rect">
            <a:avLst/>
          </a:prstGeom>
        </p:spPr>
      </p:pic>
      <p:pic>
        <p:nvPicPr>
          <p:cNvPr id="37" name="図 36"/>
          <p:cNvPicPr>
            <a:picLocks noChangeAspect="1"/>
          </p:cNvPicPr>
          <p:nvPr/>
        </p:nvPicPr>
        <p:blipFill>
          <a:blip r:embed="rId5"/>
          <a:stretch>
            <a:fillRect/>
          </a:stretch>
        </p:blipFill>
        <p:spPr>
          <a:xfrm>
            <a:off x="5198940" y="2671353"/>
            <a:ext cx="1244752" cy="1368000"/>
          </a:xfrm>
          <a:prstGeom prst="rect">
            <a:avLst/>
          </a:prstGeom>
        </p:spPr>
      </p:pic>
    </p:spTree>
    <p:extLst>
      <p:ext uri="{BB962C8B-B14F-4D97-AF65-F5344CB8AC3E}">
        <p14:creationId xmlns:p14="http://schemas.microsoft.com/office/powerpoint/2010/main" val="238824137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718</Words>
  <PresentationFormat>A4 210 x 297 mm</PresentationFormat>
  <Paragraphs>97</Paragraphs>
  <Slides>2</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vt:i4>
      </vt:variant>
    </vt:vector>
  </HeadingPairs>
  <TitlesOfParts>
    <vt:vector size="12" baseType="lpstr">
      <vt:lpstr>UD デジタル 教科書体 N-B</vt:lpstr>
      <vt:lpstr>UD デジタル 教科書体 NK-B</vt:lpstr>
      <vt:lpstr>UD デジタル 教科書体 NK-R</vt:lpstr>
      <vt:lpstr>UD デジタル 教科書体 NP-B</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dcterms:created xsi:type="dcterms:W3CDTF">2026-10-14T01:59:13Z</dcterms:created>
  <dcterms:modified xsi:type="dcterms:W3CDTF">2026-10-14T02:00:43Z</dcterms:modified>
</cp:coreProperties>
</file>