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showGuides="1">
      <p:cViewPr varScale="1">
        <p:scale>
          <a:sx n="68" d="100"/>
          <a:sy n="68" d="100"/>
        </p:scale>
        <p:origin x="2304" y="6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064DD24-268F-4C5C-9B0F-DB3D3FE143CE}" type="datetimeFigureOut">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4134505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064DD24-268F-4C5C-9B0F-DB3D3FE143CE}" type="datetimeFigureOut">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2238026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064DD24-268F-4C5C-9B0F-DB3D3FE143CE}" type="datetimeFigureOut">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300427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064DD24-268F-4C5C-9B0F-DB3D3FE143CE}" type="datetimeFigureOut">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3248269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064DD24-268F-4C5C-9B0F-DB3D3FE143CE}" type="datetimeFigureOut">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1377789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064DD24-268F-4C5C-9B0F-DB3D3FE143CE}" type="datetimeFigureOut">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3811300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064DD24-268F-4C5C-9B0F-DB3D3FE143CE}" type="datetimeFigureOut">
              <a:rPr kumimoji="1" lang="ja-JP" altLang="en-US" smtClean="0"/>
              <a:t>2026/3/31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1309548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064DD24-268F-4C5C-9B0F-DB3D3FE143CE}" type="datetimeFigureOut">
              <a:rPr kumimoji="1" lang="ja-JP" altLang="en-US" smtClean="0"/>
              <a:t>2026/3/31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544381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64DD24-268F-4C5C-9B0F-DB3D3FE143CE}" type="datetimeFigureOut">
              <a:rPr kumimoji="1" lang="ja-JP" altLang="en-US" smtClean="0"/>
              <a:t>2026/3/31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3453683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64DD24-268F-4C5C-9B0F-DB3D3FE143CE}" type="datetimeFigureOut">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1659011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64DD24-268F-4C5C-9B0F-DB3D3FE143CE}" type="datetimeFigureOut">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3497341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064DD24-268F-4C5C-9B0F-DB3D3FE143CE}" type="datetimeFigureOut">
              <a:rPr kumimoji="1" lang="ja-JP" altLang="en-US" smtClean="0"/>
              <a:t>2026/3/31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07EADF0-B6BA-45EF-92CE-23EC651AE859}" type="slidenum">
              <a:rPr kumimoji="1" lang="ja-JP" altLang="en-US" smtClean="0"/>
              <a:t>‹#›</a:t>
            </a:fld>
            <a:endParaRPr kumimoji="1" lang="ja-JP" altLang="en-US"/>
          </a:p>
        </p:txBody>
      </p:sp>
    </p:spTree>
    <p:extLst>
      <p:ext uri="{BB962C8B-B14F-4D97-AF65-F5344CB8AC3E}">
        <p14:creationId xmlns:p14="http://schemas.microsoft.com/office/powerpoint/2010/main" val="22122949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10">
            <a:extLst>
              <a:ext uri="{FF2B5EF4-FFF2-40B4-BE49-F238E27FC236}">
                <a16:creationId xmlns:a16="http://schemas.microsoft.com/office/drawing/2014/main" id="{C16FCDF5-1A0F-4DC9-BE97-52E1897EF5A9}"/>
              </a:ext>
            </a:extLst>
          </p:cNvPr>
          <p:cNvSpPr txBox="1"/>
          <p:nvPr/>
        </p:nvSpPr>
        <p:spPr>
          <a:xfrm>
            <a:off x="952500" y="183495"/>
            <a:ext cx="4953000" cy="5143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sz="2000" b="1" u="sng" kern="100" dirty="0">
                <a:effectLst/>
                <a:latin typeface="Century" panose="02040604050505020304" pitchFamily="18" charset="0"/>
                <a:ea typeface="BIZ UDゴシック" panose="020B0400000000000000" pitchFamily="49" charset="-128"/>
                <a:cs typeface="Times New Roman" panose="02020603050405020304" pitchFamily="18" charset="0"/>
              </a:rPr>
              <a:t>大阪府立障がい者自立センターのご案内</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5" name="角丸四角形 46">
            <a:extLst>
              <a:ext uri="{FF2B5EF4-FFF2-40B4-BE49-F238E27FC236}">
                <a16:creationId xmlns:a16="http://schemas.microsoft.com/office/drawing/2014/main" id="{BA0F36DE-58E9-46A8-A163-FEB81039A393}"/>
              </a:ext>
            </a:extLst>
          </p:cNvPr>
          <p:cNvSpPr/>
          <p:nvPr/>
        </p:nvSpPr>
        <p:spPr>
          <a:xfrm>
            <a:off x="189230" y="597459"/>
            <a:ext cx="6479540" cy="1306305"/>
          </a:xfrm>
          <a:prstGeom prst="roundRect">
            <a:avLst/>
          </a:prstGeom>
          <a:solidFill>
            <a:schemeClr val="accent1">
              <a:alpha val="11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indent="76200" algn="l"/>
            <a:r>
              <a:rPr 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立センターは、病院での医学的リハビリテーションを終えた方が、家庭や地域で自分らしい生活をめざして、生活リハビリテーションを行う施設です。（身体（肢体）障がいのある方、もしくは、高次脳機能障がいの診断を受けている方が対象です）</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r>
              <a:rPr 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病院から引き続き利用される方もいますし、一旦家庭・地域に戻ってから、より自立的な生活をめざして、自立センターを利用される方もいます。（約</a:t>
            </a:r>
            <a:r>
              <a:rPr lang="en-US"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割は病院から、</a:t>
            </a:r>
            <a:r>
              <a:rPr lang="en-US"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割はご自宅に一旦戻ってからの利用です）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9CA967C3-C759-4C18-A353-0561DC1BC1F7}"/>
              </a:ext>
            </a:extLst>
          </p:cNvPr>
          <p:cNvSpPr txBox="1"/>
          <p:nvPr/>
        </p:nvSpPr>
        <p:spPr>
          <a:xfrm>
            <a:off x="189000" y="1965406"/>
            <a:ext cx="6480000" cy="646331"/>
          </a:xfrm>
          <a:prstGeom prst="rect">
            <a:avLst/>
          </a:prstGeom>
          <a:noFill/>
        </p:spPr>
        <p:txBody>
          <a:bodyPr wrap="square" lIns="72000" tIns="36000" rIns="72000" bIns="36000" anchor="ctr" anchorCtr="0">
            <a:spAutoFit/>
          </a:bodyPr>
          <a:lstStyle/>
          <a:p>
            <a:r>
              <a:rPr lang="ja-JP" altLang="en-US" sz="12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200" dirty="0">
                <a:effectLst/>
                <a:latin typeface="BIZ UDPゴシック" panose="020B0400000000000000" pitchFamily="50" charset="-128"/>
                <a:ea typeface="BIZ UDPゴシック" panose="020B0400000000000000" pitchFamily="50" charset="-128"/>
                <a:cs typeface="Times New Roman" panose="02020603050405020304" pitchFamily="18" charset="0"/>
              </a:rPr>
              <a:t>自立センターでは、お一人おひとりの特性や個別支援計画を勘案したうえで、</a:t>
            </a:r>
            <a:endParaRPr lang="en-US" altLang="ja-JP" sz="12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r>
              <a:rPr lang="en-US" altLang="ja-JP" sz="1200" dirty="0">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altLang="ja-JP" sz="1200" dirty="0">
                <a:effectLst/>
                <a:latin typeface="BIZ UDPゴシック" panose="020B0400000000000000" pitchFamily="50" charset="-128"/>
                <a:ea typeface="BIZ UDPゴシック" panose="020B0400000000000000" pitchFamily="50" charset="-128"/>
                <a:cs typeface="Times New Roman" panose="02020603050405020304" pitchFamily="18" charset="0"/>
              </a:rPr>
              <a:t>週間単位でプログラムを組み立て、月曜日から金曜日まで実施しています。</a:t>
            </a:r>
            <a:endParaRPr lang="en-US" altLang="ja-JP" sz="12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r>
              <a:rPr lang="ja-JP" altLang="ja-JP" sz="1200" dirty="0">
                <a:effectLst/>
                <a:latin typeface="BIZ UDPゴシック" panose="020B0400000000000000" pitchFamily="50" charset="-128"/>
                <a:ea typeface="BIZ UDPゴシック" panose="020B0400000000000000" pitchFamily="50" charset="-128"/>
                <a:cs typeface="Times New Roman" panose="02020603050405020304" pitchFamily="18" charset="0"/>
              </a:rPr>
              <a:t>プログラムは、原則３名～２０名の小集団で行います。</a:t>
            </a:r>
            <a:endParaRPr lang="ja-JP" altLang="en-US" sz="1200"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9C7AC8D8-F2C4-4CC8-994A-351E111AD914}"/>
              </a:ext>
            </a:extLst>
          </p:cNvPr>
          <p:cNvSpPr txBox="1"/>
          <p:nvPr/>
        </p:nvSpPr>
        <p:spPr>
          <a:xfrm>
            <a:off x="189000" y="2682582"/>
            <a:ext cx="3432628" cy="292388"/>
          </a:xfrm>
          <a:prstGeom prst="rect">
            <a:avLst/>
          </a:prstGeom>
          <a:noFill/>
        </p:spPr>
        <p:txBody>
          <a:bodyPr wrap="square">
            <a:spAutoFit/>
          </a:bodyPr>
          <a:lstStyle/>
          <a:p>
            <a:r>
              <a:rPr lang="ja-JP" altLang="ja-JP" sz="1300" b="1" dirty="0">
                <a:effectLst/>
                <a:ea typeface="BIZ UDゴシック" panose="020B0400000000000000" pitchFamily="49" charset="-128"/>
                <a:cs typeface="Times New Roman" panose="02020603050405020304" pitchFamily="18" charset="0"/>
              </a:rPr>
              <a:t>週間プログラム一例（入所）</a:t>
            </a:r>
            <a:endParaRPr lang="ja-JP" altLang="en-US" sz="1300" dirty="0"/>
          </a:p>
        </p:txBody>
      </p:sp>
      <p:graphicFrame>
        <p:nvGraphicFramePr>
          <p:cNvPr id="10" name="表 9">
            <a:extLst>
              <a:ext uri="{FF2B5EF4-FFF2-40B4-BE49-F238E27FC236}">
                <a16:creationId xmlns:a16="http://schemas.microsoft.com/office/drawing/2014/main" id="{CF28339A-0523-44C0-AA49-08F05A2EB8C3}"/>
              </a:ext>
            </a:extLst>
          </p:cNvPr>
          <p:cNvGraphicFramePr>
            <a:graphicFrameLocks noGrp="1"/>
          </p:cNvGraphicFramePr>
          <p:nvPr>
            <p:extLst>
              <p:ext uri="{D42A27DB-BD31-4B8C-83A1-F6EECF244321}">
                <p14:modId xmlns:p14="http://schemas.microsoft.com/office/powerpoint/2010/main" val="3442496315"/>
              </p:ext>
            </p:extLst>
          </p:nvPr>
        </p:nvGraphicFramePr>
        <p:xfrm>
          <a:off x="189227" y="2945226"/>
          <a:ext cx="6479542" cy="1629120"/>
        </p:xfrm>
        <a:graphic>
          <a:graphicData uri="http://schemas.openxmlformats.org/drawingml/2006/table">
            <a:tbl>
              <a:tblPr firstRow="1" firstCol="1" bandRow="1">
                <a:tableStyleId>{5C22544A-7EE6-4342-B048-85BDC9FD1C3A}</a:tableStyleId>
              </a:tblPr>
              <a:tblGrid>
                <a:gridCol w="288262">
                  <a:extLst>
                    <a:ext uri="{9D8B030D-6E8A-4147-A177-3AD203B41FA5}">
                      <a16:colId xmlns:a16="http://schemas.microsoft.com/office/drawing/2014/main" val="1708312941"/>
                    </a:ext>
                  </a:extLst>
                </a:gridCol>
                <a:gridCol w="1238129">
                  <a:extLst>
                    <a:ext uri="{9D8B030D-6E8A-4147-A177-3AD203B41FA5}">
                      <a16:colId xmlns:a16="http://schemas.microsoft.com/office/drawing/2014/main" val="1704989677"/>
                    </a:ext>
                  </a:extLst>
                </a:gridCol>
                <a:gridCol w="1238129">
                  <a:extLst>
                    <a:ext uri="{9D8B030D-6E8A-4147-A177-3AD203B41FA5}">
                      <a16:colId xmlns:a16="http://schemas.microsoft.com/office/drawing/2014/main" val="3925869004"/>
                    </a:ext>
                  </a:extLst>
                </a:gridCol>
                <a:gridCol w="1238129">
                  <a:extLst>
                    <a:ext uri="{9D8B030D-6E8A-4147-A177-3AD203B41FA5}">
                      <a16:colId xmlns:a16="http://schemas.microsoft.com/office/drawing/2014/main" val="763549902"/>
                    </a:ext>
                  </a:extLst>
                </a:gridCol>
                <a:gridCol w="1238129">
                  <a:extLst>
                    <a:ext uri="{9D8B030D-6E8A-4147-A177-3AD203B41FA5}">
                      <a16:colId xmlns:a16="http://schemas.microsoft.com/office/drawing/2014/main" val="2504327405"/>
                    </a:ext>
                  </a:extLst>
                </a:gridCol>
                <a:gridCol w="1238764">
                  <a:extLst>
                    <a:ext uri="{9D8B030D-6E8A-4147-A177-3AD203B41FA5}">
                      <a16:colId xmlns:a16="http://schemas.microsoft.com/office/drawing/2014/main" val="3143029852"/>
                    </a:ext>
                  </a:extLst>
                </a:gridCol>
              </a:tblGrid>
              <a:tr h="198000">
                <a:tc>
                  <a:txBody>
                    <a:bodyPr/>
                    <a:lstStyle/>
                    <a:p>
                      <a:pPr algn="just"/>
                      <a:r>
                        <a:rPr lang="en-US" sz="1100" b="0" kern="100" dirty="0">
                          <a:effectLst/>
                          <a:latin typeface="BIZ UDPゴシック" panose="020B0400000000000000" pitchFamily="50" charset="-128"/>
                          <a:ea typeface="BIZ UDPゴシック" panose="020B0400000000000000" pitchFamily="50" charset="-128"/>
                        </a:rPr>
                        <a:t> </a:t>
                      </a:r>
                      <a:endParaRPr lang="ja-JP" sz="11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ctr"/>
                      <a:r>
                        <a:rPr lang="ja-JP" sz="1100" kern="100">
                          <a:effectLst/>
                          <a:latin typeface="BIZ UDPゴシック" panose="020B0400000000000000" pitchFamily="50" charset="-128"/>
                          <a:ea typeface="BIZ UDPゴシック" panose="020B0400000000000000" pitchFamily="50" charset="-128"/>
                        </a:rPr>
                        <a:t>月</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ctr"/>
                      <a:r>
                        <a:rPr lang="ja-JP" sz="1100" kern="100">
                          <a:effectLst/>
                          <a:latin typeface="BIZ UDPゴシック" panose="020B0400000000000000" pitchFamily="50" charset="-128"/>
                          <a:ea typeface="BIZ UDPゴシック" panose="020B0400000000000000" pitchFamily="50" charset="-128"/>
                        </a:rPr>
                        <a:t>火</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ctr"/>
                      <a:r>
                        <a:rPr lang="ja-JP" sz="1100" kern="100">
                          <a:effectLst/>
                          <a:latin typeface="BIZ UDPゴシック" panose="020B0400000000000000" pitchFamily="50" charset="-128"/>
                          <a:ea typeface="BIZ UDPゴシック" panose="020B0400000000000000" pitchFamily="50" charset="-128"/>
                        </a:rPr>
                        <a:t>水</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ctr"/>
                      <a:r>
                        <a:rPr lang="ja-JP" sz="1100" kern="100">
                          <a:effectLst/>
                          <a:latin typeface="BIZ UDPゴシック" panose="020B0400000000000000" pitchFamily="50" charset="-128"/>
                          <a:ea typeface="BIZ UDPゴシック" panose="020B0400000000000000" pitchFamily="50" charset="-128"/>
                        </a:rPr>
                        <a:t>木</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ctr"/>
                      <a:r>
                        <a:rPr lang="ja-JP" sz="1100" kern="100">
                          <a:effectLst/>
                          <a:latin typeface="BIZ UDPゴシック" panose="020B0400000000000000" pitchFamily="50" charset="-128"/>
                          <a:ea typeface="BIZ UDPゴシック" panose="020B0400000000000000" pitchFamily="50" charset="-128"/>
                        </a:rPr>
                        <a:t>金</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extLst>
                  <a:ext uri="{0D108BD9-81ED-4DB2-BD59-A6C34878D82A}">
                    <a16:rowId xmlns:a16="http://schemas.microsoft.com/office/drawing/2014/main" val="2608292459"/>
                  </a:ext>
                </a:extLst>
              </a:tr>
              <a:tr h="198000">
                <a:tc gridSpan="6">
                  <a:txBody>
                    <a:bodyPr/>
                    <a:lstStyle/>
                    <a:p>
                      <a:pPr algn="ctr"/>
                      <a:r>
                        <a:rPr lang="ja-JP" sz="1100" kern="100" dirty="0">
                          <a:effectLst/>
                          <a:latin typeface="BIZ UDPゴシック" panose="020B0400000000000000" pitchFamily="50" charset="-128"/>
                          <a:ea typeface="BIZ UDPゴシック" panose="020B0400000000000000" pitchFamily="50" charset="-128"/>
                        </a:rPr>
                        <a:t>朝の会（予定・連絡事項確認、見当識確認、ストレッチ）</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12550739"/>
                  </a:ext>
                </a:extLst>
              </a:tr>
              <a:tr h="198000">
                <a:tc>
                  <a:txBody>
                    <a:bodyPr/>
                    <a:lstStyle/>
                    <a:p>
                      <a:pPr algn="just"/>
                      <a:r>
                        <a:rPr lang="ja-JP" sz="1100" kern="100">
                          <a:effectLst/>
                          <a:latin typeface="BIZ UDPゴシック" panose="020B0400000000000000" pitchFamily="50" charset="-128"/>
                          <a:ea typeface="BIZ UDPゴシック" panose="020B0400000000000000" pitchFamily="50" charset="-128"/>
                        </a:rPr>
                        <a:t>１</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歩行・車いす走行</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歩行・車いす走行</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歩行・車いす走行</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歩行・車いす走行</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居室清掃</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extLst>
                  <a:ext uri="{0D108BD9-81ED-4DB2-BD59-A6C34878D82A}">
                    <a16:rowId xmlns:a16="http://schemas.microsoft.com/office/drawing/2014/main" val="4291407869"/>
                  </a:ext>
                </a:extLst>
              </a:tr>
              <a:tr h="198000">
                <a:tc>
                  <a:txBody>
                    <a:bodyPr/>
                    <a:lstStyle/>
                    <a:p>
                      <a:pPr algn="just"/>
                      <a:r>
                        <a:rPr lang="ja-JP" sz="1100" kern="100">
                          <a:effectLst/>
                          <a:latin typeface="BIZ UDPゴシック" panose="020B0400000000000000" pitchFamily="50" charset="-128"/>
                          <a:ea typeface="BIZ UDPゴシック" panose="020B0400000000000000" pitchFamily="50" charset="-128"/>
                        </a:rPr>
                        <a:t>２</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入浴</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en-US" sz="1100" kern="100">
                          <a:effectLst/>
                          <a:latin typeface="BIZ UDPゴシック" panose="020B0400000000000000" pitchFamily="50" charset="-128"/>
                          <a:ea typeface="BIZ UDPゴシック" panose="020B0400000000000000" pitchFamily="50" charset="-128"/>
                        </a:rPr>
                        <a:t>PT</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入浴</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グループワーク</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入浴</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extLst>
                  <a:ext uri="{0D108BD9-81ED-4DB2-BD59-A6C34878D82A}">
                    <a16:rowId xmlns:a16="http://schemas.microsoft.com/office/drawing/2014/main" val="3903765222"/>
                  </a:ext>
                </a:extLst>
              </a:tr>
              <a:tr h="198000">
                <a:tc gridSpan="6">
                  <a:txBody>
                    <a:bodyPr/>
                    <a:lstStyle/>
                    <a:p>
                      <a:pPr algn="ctr"/>
                      <a:r>
                        <a:rPr lang="ja-JP" sz="1100" kern="100" dirty="0">
                          <a:effectLst/>
                          <a:latin typeface="BIZ UDPゴシック" panose="020B0400000000000000" pitchFamily="50" charset="-128"/>
                          <a:ea typeface="BIZ UDPゴシック" panose="020B0400000000000000" pitchFamily="50" charset="-128"/>
                        </a:rPr>
                        <a:t>昼　食</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37306279"/>
                  </a:ext>
                </a:extLst>
              </a:tr>
              <a:tr h="198000">
                <a:tc>
                  <a:txBody>
                    <a:bodyPr/>
                    <a:lstStyle/>
                    <a:p>
                      <a:pPr algn="just"/>
                      <a:r>
                        <a:rPr lang="ja-JP" sz="1100" kern="100">
                          <a:effectLst/>
                          <a:latin typeface="BIZ UDPゴシック" panose="020B0400000000000000" pitchFamily="50" charset="-128"/>
                          <a:ea typeface="BIZ UDPゴシック" panose="020B0400000000000000" pitchFamily="50" charset="-128"/>
                        </a:rPr>
                        <a:t>３</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運動と生活力</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運動と生活力</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運動と生活力</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運動と生活力</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運動と生活力</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extLst>
                  <a:ext uri="{0D108BD9-81ED-4DB2-BD59-A6C34878D82A}">
                    <a16:rowId xmlns:a16="http://schemas.microsoft.com/office/drawing/2014/main" val="4157014872"/>
                  </a:ext>
                </a:extLst>
              </a:tr>
              <a:tr h="198000">
                <a:tc>
                  <a:txBody>
                    <a:bodyPr/>
                    <a:lstStyle/>
                    <a:p>
                      <a:pPr algn="just"/>
                      <a:r>
                        <a:rPr lang="ja-JP" sz="1100" kern="100">
                          <a:effectLst/>
                          <a:latin typeface="BIZ UDPゴシック" panose="020B0400000000000000" pitchFamily="50" charset="-128"/>
                          <a:ea typeface="BIZ UDPゴシック" panose="020B0400000000000000" pitchFamily="50" charset="-128"/>
                        </a:rPr>
                        <a:t>４</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自己活動</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脳リハ</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自己活動</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自己活動</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自己活動</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extLst>
                  <a:ext uri="{0D108BD9-81ED-4DB2-BD59-A6C34878D82A}">
                    <a16:rowId xmlns:a16="http://schemas.microsoft.com/office/drawing/2014/main" val="3253550402"/>
                  </a:ext>
                </a:extLst>
              </a:tr>
              <a:tr h="198000">
                <a:tc>
                  <a:txBody>
                    <a:bodyPr/>
                    <a:lstStyle/>
                    <a:p>
                      <a:pPr algn="just"/>
                      <a:r>
                        <a:rPr lang="ja-JP" sz="1100" kern="100">
                          <a:effectLst/>
                          <a:latin typeface="BIZ UDPゴシック" panose="020B0400000000000000" pitchFamily="50" charset="-128"/>
                          <a:ea typeface="BIZ UDPゴシック" panose="020B0400000000000000" pitchFamily="50" charset="-128"/>
                        </a:rPr>
                        <a:t>５</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自己活動</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スポーツ</a:t>
                      </a:r>
                      <a:r>
                        <a:rPr lang="en-US" sz="1100" kern="100" dirty="0">
                          <a:effectLst/>
                          <a:latin typeface="BIZ UDPゴシック" panose="020B0400000000000000" pitchFamily="50" charset="-128"/>
                          <a:ea typeface="BIZ UDPゴシック" panose="020B0400000000000000" pitchFamily="50" charset="-128"/>
                        </a:rPr>
                        <a:t>/S</a:t>
                      </a:r>
                      <a:r>
                        <a:rPr lang="ja-JP" sz="1100" kern="100" dirty="0">
                          <a:effectLst/>
                          <a:latin typeface="BIZ UDPゴシック" panose="020B0400000000000000" pitchFamily="50" charset="-128"/>
                          <a:ea typeface="BIZ UDPゴシック" panose="020B0400000000000000" pitchFamily="50" charset="-128"/>
                        </a:rPr>
                        <a:t>トレ</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en-US" sz="1100" kern="100">
                          <a:effectLst/>
                          <a:latin typeface="BIZ UDPゴシック" panose="020B0400000000000000" pitchFamily="50" charset="-128"/>
                          <a:ea typeface="BIZ UDPゴシック" panose="020B0400000000000000" pitchFamily="50" charset="-128"/>
                        </a:rPr>
                        <a:t>OT</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趣味活動</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自己活動</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extLst>
                  <a:ext uri="{0D108BD9-81ED-4DB2-BD59-A6C34878D82A}">
                    <a16:rowId xmlns:a16="http://schemas.microsoft.com/office/drawing/2014/main" val="102396056"/>
                  </a:ext>
                </a:extLst>
              </a:tr>
            </a:tbl>
          </a:graphicData>
        </a:graphic>
      </p:graphicFrame>
      <p:sp>
        <p:nvSpPr>
          <p:cNvPr id="12" name="テキスト ボックス 11">
            <a:extLst>
              <a:ext uri="{FF2B5EF4-FFF2-40B4-BE49-F238E27FC236}">
                <a16:creationId xmlns:a16="http://schemas.microsoft.com/office/drawing/2014/main" id="{7DDF419D-BBE2-4BFB-B1FC-67809A6CBB25}"/>
              </a:ext>
            </a:extLst>
          </p:cNvPr>
          <p:cNvSpPr txBox="1"/>
          <p:nvPr/>
        </p:nvSpPr>
        <p:spPr>
          <a:xfrm>
            <a:off x="189000" y="4641545"/>
            <a:ext cx="3432628" cy="292388"/>
          </a:xfrm>
          <a:prstGeom prst="rect">
            <a:avLst/>
          </a:prstGeom>
          <a:noFill/>
        </p:spPr>
        <p:txBody>
          <a:bodyPr wrap="square">
            <a:spAutoFit/>
          </a:bodyPr>
          <a:lstStyle/>
          <a:p>
            <a:pPr algn="just"/>
            <a:r>
              <a:rPr lang="ja-JP" altLang="ja-JP" sz="1300" b="1" kern="100" dirty="0">
                <a:effectLst/>
                <a:latin typeface="Century" panose="02040604050505020304" pitchFamily="18" charset="0"/>
                <a:ea typeface="BIZ UDゴシック" panose="020B0400000000000000" pitchFamily="49" charset="-128"/>
                <a:cs typeface="Times New Roman" panose="02020603050405020304" pitchFamily="18" charset="0"/>
              </a:rPr>
              <a:t>週間プログラム一例（通所）</a:t>
            </a:r>
            <a:endParaRPr lang="ja-JP" altLang="ja-JP" sz="13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13" name="表 12">
            <a:extLst>
              <a:ext uri="{FF2B5EF4-FFF2-40B4-BE49-F238E27FC236}">
                <a16:creationId xmlns:a16="http://schemas.microsoft.com/office/drawing/2014/main" id="{1064206E-8C7C-4120-9A7C-0BC4C640F102}"/>
              </a:ext>
            </a:extLst>
          </p:cNvPr>
          <p:cNvGraphicFramePr>
            <a:graphicFrameLocks noGrp="1"/>
          </p:cNvGraphicFramePr>
          <p:nvPr>
            <p:extLst>
              <p:ext uri="{D42A27DB-BD31-4B8C-83A1-F6EECF244321}">
                <p14:modId xmlns:p14="http://schemas.microsoft.com/office/powerpoint/2010/main" val="2577358935"/>
              </p:ext>
            </p:extLst>
          </p:nvPr>
        </p:nvGraphicFramePr>
        <p:xfrm>
          <a:off x="189000" y="4907408"/>
          <a:ext cx="6479540" cy="1425480"/>
        </p:xfrm>
        <a:graphic>
          <a:graphicData uri="http://schemas.openxmlformats.org/drawingml/2006/table">
            <a:tbl>
              <a:tblPr firstRow="1" firstCol="1" bandRow="1">
                <a:tableStyleId>{5C22544A-7EE6-4342-B048-85BDC9FD1C3A}</a:tableStyleId>
              </a:tblPr>
              <a:tblGrid>
                <a:gridCol w="288290">
                  <a:extLst>
                    <a:ext uri="{9D8B030D-6E8A-4147-A177-3AD203B41FA5}">
                      <a16:colId xmlns:a16="http://schemas.microsoft.com/office/drawing/2014/main" val="77543555"/>
                    </a:ext>
                  </a:extLst>
                </a:gridCol>
                <a:gridCol w="1238250">
                  <a:extLst>
                    <a:ext uri="{9D8B030D-6E8A-4147-A177-3AD203B41FA5}">
                      <a16:colId xmlns:a16="http://schemas.microsoft.com/office/drawing/2014/main" val="1328758923"/>
                    </a:ext>
                  </a:extLst>
                </a:gridCol>
                <a:gridCol w="1238250">
                  <a:extLst>
                    <a:ext uri="{9D8B030D-6E8A-4147-A177-3AD203B41FA5}">
                      <a16:colId xmlns:a16="http://schemas.microsoft.com/office/drawing/2014/main" val="1952443154"/>
                    </a:ext>
                  </a:extLst>
                </a:gridCol>
                <a:gridCol w="1238250">
                  <a:extLst>
                    <a:ext uri="{9D8B030D-6E8A-4147-A177-3AD203B41FA5}">
                      <a16:colId xmlns:a16="http://schemas.microsoft.com/office/drawing/2014/main" val="1742204215"/>
                    </a:ext>
                  </a:extLst>
                </a:gridCol>
                <a:gridCol w="1238250">
                  <a:extLst>
                    <a:ext uri="{9D8B030D-6E8A-4147-A177-3AD203B41FA5}">
                      <a16:colId xmlns:a16="http://schemas.microsoft.com/office/drawing/2014/main" val="2355960458"/>
                    </a:ext>
                  </a:extLst>
                </a:gridCol>
                <a:gridCol w="1238250">
                  <a:extLst>
                    <a:ext uri="{9D8B030D-6E8A-4147-A177-3AD203B41FA5}">
                      <a16:colId xmlns:a16="http://schemas.microsoft.com/office/drawing/2014/main" val="2780671661"/>
                    </a:ext>
                  </a:extLst>
                </a:gridCol>
              </a:tblGrid>
              <a:tr h="198000">
                <a:tc>
                  <a:txBody>
                    <a:bodyPr/>
                    <a:lstStyle/>
                    <a:p>
                      <a:pPr algn="just"/>
                      <a:r>
                        <a:rPr lang="en-US" sz="1100" kern="100" dirty="0">
                          <a:effectLst/>
                          <a:latin typeface="BIZ UDPゴシック" panose="020B0400000000000000" pitchFamily="50" charset="-128"/>
                          <a:ea typeface="BIZ UDPゴシック" panose="020B0400000000000000" pitchFamily="50" charset="-128"/>
                        </a:rPr>
                        <a:t> </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ctr"/>
                      <a:r>
                        <a:rPr lang="ja-JP" sz="1100" kern="100" dirty="0">
                          <a:effectLst/>
                          <a:latin typeface="BIZ UDPゴシック" panose="020B0400000000000000" pitchFamily="50" charset="-128"/>
                          <a:ea typeface="BIZ UDPゴシック" panose="020B0400000000000000" pitchFamily="50" charset="-128"/>
                        </a:rPr>
                        <a:t>月</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ctr"/>
                      <a:r>
                        <a:rPr lang="ja-JP" sz="1100" kern="100">
                          <a:effectLst/>
                          <a:latin typeface="BIZ UDPゴシック" panose="020B0400000000000000" pitchFamily="50" charset="-128"/>
                          <a:ea typeface="BIZ UDPゴシック" panose="020B0400000000000000" pitchFamily="50" charset="-128"/>
                        </a:rPr>
                        <a:t>火</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ctr"/>
                      <a:r>
                        <a:rPr lang="ja-JP" sz="1100" kern="100">
                          <a:effectLst/>
                          <a:latin typeface="BIZ UDPゴシック" panose="020B0400000000000000" pitchFamily="50" charset="-128"/>
                          <a:ea typeface="BIZ UDPゴシック" panose="020B0400000000000000" pitchFamily="50" charset="-128"/>
                        </a:rPr>
                        <a:t>水</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ctr"/>
                      <a:r>
                        <a:rPr lang="ja-JP" sz="1100" kern="100">
                          <a:effectLst/>
                          <a:latin typeface="BIZ UDPゴシック" panose="020B0400000000000000" pitchFamily="50" charset="-128"/>
                          <a:ea typeface="BIZ UDPゴシック" panose="020B0400000000000000" pitchFamily="50" charset="-128"/>
                        </a:rPr>
                        <a:t>木</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ctr"/>
                      <a:r>
                        <a:rPr lang="ja-JP" sz="1100" kern="100">
                          <a:effectLst/>
                          <a:latin typeface="BIZ UDPゴシック" panose="020B0400000000000000" pitchFamily="50" charset="-128"/>
                          <a:ea typeface="BIZ UDPゴシック" panose="020B0400000000000000" pitchFamily="50" charset="-128"/>
                        </a:rPr>
                        <a:t>金</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extLst>
                  <a:ext uri="{0D108BD9-81ED-4DB2-BD59-A6C34878D82A}">
                    <a16:rowId xmlns:a16="http://schemas.microsoft.com/office/drawing/2014/main" val="2542199619"/>
                  </a:ext>
                </a:extLst>
              </a:tr>
              <a:tr h="198000">
                <a:tc gridSpan="6">
                  <a:txBody>
                    <a:bodyPr/>
                    <a:lstStyle/>
                    <a:p>
                      <a:pPr algn="ctr"/>
                      <a:r>
                        <a:rPr lang="ja-JP" sz="1100" kern="100" dirty="0">
                          <a:effectLst/>
                          <a:latin typeface="BIZ UDPゴシック" panose="020B0400000000000000" pitchFamily="50" charset="-128"/>
                          <a:ea typeface="BIZ UDPゴシック" panose="020B0400000000000000" pitchFamily="50" charset="-128"/>
                        </a:rPr>
                        <a:t>朝の会（予定・連絡事項確認、見当識確認、ストレッチ）</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96135720"/>
                  </a:ext>
                </a:extLst>
              </a:tr>
              <a:tr h="198000">
                <a:tc>
                  <a:txBody>
                    <a:bodyPr/>
                    <a:lstStyle/>
                    <a:p>
                      <a:pPr algn="just"/>
                      <a:r>
                        <a:rPr lang="ja-JP" sz="1100" kern="100">
                          <a:effectLst/>
                          <a:latin typeface="BIZ UDPゴシック" panose="020B0400000000000000" pitchFamily="50" charset="-128"/>
                          <a:ea typeface="BIZ UDPゴシック" panose="020B0400000000000000" pitchFamily="50" charset="-128"/>
                        </a:rPr>
                        <a:t>１</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900" kern="0" dirty="0">
                          <a:effectLst/>
                          <a:latin typeface="BIZ UDPゴシック" panose="020B0400000000000000" pitchFamily="50" charset="-128"/>
                          <a:ea typeface="BIZ UDPゴシック" panose="020B0400000000000000" pitchFamily="50" charset="-128"/>
                        </a:rPr>
                        <a:t>グループトレーニング</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en-US" sz="1100" kern="100" dirty="0">
                          <a:effectLst/>
                          <a:latin typeface="BIZ UDPゴシック" panose="020B0400000000000000" pitchFamily="50" charset="-128"/>
                          <a:ea typeface="BIZ UDPゴシック" panose="020B0400000000000000" pitchFamily="50" charset="-128"/>
                        </a:rPr>
                        <a:t>OT</a:t>
                      </a:r>
                      <a:r>
                        <a:rPr lang="ja-JP" sz="1100" kern="100" dirty="0">
                          <a:effectLst/>
                          <a:latin typeface="BIZ UDPゴシック" panose="020B0400000000000000" pitchFamily="50" charset="-128"/>
                          <a:ea typeface="BIZ UDPゴシック" panose="020B0400000000000000" pitchFamily="50" charset="-128"/>
                        </a:rPr>
                        <a:t>ワーク</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歩行・車いす走行</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歩行・車いす走行</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altLang="en-US" sz="1100" kern="100" dirty="0">
                          <a:effectLst/>
                          <a:latin typeface="BIZ UDPゴシック" panose="020B0400000000000000" pitchFamily="50" charset="-128"/>
                          <a:ea typeface="BIZ UDPゴシック" panose="020B0400000000000000" pitchFamily="50" charset="-128"/>
                        </a:rPr>
                        <a:t>パソコン</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extLst>
                  <a:ext uri="{0D108BD9-81ED-4DB2-BD59-A6C34878D82A}">
                    <a16:rowId xmlns:a16="http://schemas.microsoft.com/office/drawing/2014/main" val="988001339"/>
                  </a:ext>
                </a:extLst>
              </a:tr>
              <a:tr h="198000">
                <a:tc>
                  <a:txBody>
                    <a:bodyPr/>
                    <a:lstStyle/>
                    <a:p>
                      <a:pPr algn="just"/>
                      <a:r>
                        <a:rPr lang="ja-JP" sz="1100" kern="100">
                          <a:effectLst/>
                          <a:latin typeface="BIZ UDPゴシック" panose="020B0400000000000000" pitchFamily="50" charset="-128"/>
                          <a:ea typeface="BIZ UDPゴシック" panose="020B0400000000000000" pitchFamily="50" charset="-128"/>
                        </a:rPr>
                        <a:t>２</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自己活動</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自己活動</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自己活動</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自己活動</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グループワーク</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extLst>
                  <a:ext uri="{0D108BD9-81ED-4DB2-BD59-A6C34878D82A}">
                    <a16:rowId xmlns:a16="http://schemas.microsoft.com/office/drawing/2014/main" val="3918570660"/>
                  </a:ext>
                </a:extLst>
              </a:tr>
              <a:tr h="198000">
                <a:tc gridSpan="6">
                  <a:txBody>
                    <a:bodyPr/>
                    <a:lstStyle/>
                    <a:p>
                      <a:pPr algn="ctr"/>
                      <a:r>
                        <a:rPr lang="ja-JP" sz="1100" kern="100" dirty="0">
                          <a:effectLst/>
                          <a:latin typeface="BIZ UDPゴシック" panose="020B0400000000000000" pitchFamily="50" charset="-128"/>
                          <a:ea typeface="BIZ UDPゴシック" panose="020B0400000000000000" pitchFamily="50" charset="-128"/>
                        </a:rPr>
                        <a:t>昼　食</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63817334"/>
                  </a:ext>
                </a:extLst>
              </a:tr>
              <a:tr h="198000">
                <a:tc>
                  <a:txBody>
                    <a:bodyPr/>
                    <a:lstStyle/>
                    <a:p>
                      <a:pPr algn="just"/>
                      <a:r>
                        <a:rPr lang="ja-JP" sz="1100" kern="100">
                          <a:effectLst/>
                          <a:latin typeface="BIZ UDPゴシック" panose="020B0400000000000000" pitchFamily="50" charset="-128"/>
                          <a:ea typeface="BIZ UDPゴシック" panose="020B0400000000000000" pitchFamily="50" charset="-128"/>
                        </a:rPr>
                        <a:t>３</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運動と生活力</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運動と生活力</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運動と生活力</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運動と生活力</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運動と生活力</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extLst>
                  <a:ext uri="{0D108BD9-81ED-4DB2-BD59-A6C34878D82A}">
                    <a16:rowId xmlns:a16="http://schemas.microsoft.com/office/drawing/2014/main" val="906698733"/>
                  </a:ext>
                </a:extLst>
              </a:tr>
              <a:tr h="198000">
                <a:tc>
                  <a:txBody>
                    <a:bodyPr/>
                    <a:lstStyle/>
                    <a:p>
                      <a:pPr algn="just"/>
                      <a:r>
                        <a:rPr lang="ja-JP" sz="1100" kern="100">
                          <a:effectLst/>
                          <a:latin typeface="BIZ UDPゴシック" panose="020B0400000000000000" pitchFamily="50" charset="-128"/>
                          <a:ea typeface="BIZ UDPゴシック" panose="020B0400000000000000" pitchFamily="50" charset="-128"/>
                        </a:rPr>
                        <a:t>４</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脳リハ</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自己活動</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a:effectLst/>
                          <a:latin typeface="BIZ UDPゴシック" panose="020B0400000000000000" pitchFamily="50" charset="-128"/>
                          <a:ea typeface="BIZ UDPゴシック" panose="020B0400000000000000" pitchFamily="50" charset="-128"/>
                        </a:rPr>
                        <a:t>自己活動</a:t>
                      </a:r>
                      <a:endParaRPr lang="ja-JP" sz="11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en-US" sz="1100" kern="100" dirty="0">
                          <a:effectLst/>
                          <a:latin typeface="BIZ UDPゴシック" panose="020B0400000000000000" pitchFamily="50" charset="-128"/>
                          <a:ea typeface="BIZ UDPゴシック" panose="020B0400000000000000" pitchFamily="50" charset="-128"/>
                        </a:rPr>
                        <a:t>J</a:t>
                      </a:r>
                      <a:r>
                        <a:rPr lang="ja-JP" sz="1100" kern="100" dirty="0">
                          <a:effectLst/>
                          <a:latin typeface="BIZ UDPゴシック" panose="020B0400000000000000" pitchFamily="50" charset="-128"/>
                          <a:ea typeface="BIZ UDPゴシック" panose="020B0400000000000000" pitchFamily="50" charset="-128"/>
                        </a:rPr>
                        <a:t>トレ</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tc>
                  <a:txBody>
                    <a:bodyPr/>
                    <a:lstStyle/>
                    <a:p>
                      <a:pPr algn="just"/>
                      <a:r>
                        <a:rPr lang="ja-JP" sz="1100" kern="100" dirty="0">
                          <a:effectLst/>
                          <a:latin typeface="BIZ UDPゴシック" panose="020B0400000000000000" pitchFamily="50" charset="-128"/>
                          <a:ea typeface="BIZ UDPゴシック" panose="020B0400000000000000" pitchFamily="50" charset="-128"/>
                        </a:rPr>
                        <a:t>自己活動</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000" marR="36000" marT="18000" marB="18000" anchor="ctr"/>
                </a:tc>
                <a:extLst>
                  <a:ext uri="{0D108BD9-81ED-4DB2-BD59-A6C34878D82A}">
                    <a16:rowId xmlns:a16="http://schemas.microsoft.com/office/drawing/2014/main" val="2565311460"/>
                  </a:ext>
                </a:extLst>
              </a:tr>
            </a:tbl>
          </a:graphicData>
        </a:graphic>
      </p:graphicFrame>
      <p:sp>
        <p:nvSpPr>
          <p:cNvPr id="14" name="正方形/長方形 13">
            <a:extLst>
              <a:ext uri="{FF2B5EF4-FFF2-40B4-BE49-F238E27FC236}">
                <a16:creationId xmlns:a16="http://schemas.microsoft.com/office/drawing/2014/main" id="{B7DD1658-66E1-4539-90C2-530D6DDD96B3}"/>
              </a:ext>
            </a:extLst>
          </p:cNvPr>
          <p:cNvSpPr/>
          <p:nvPr/>
        </p:nvSpPr>
        <p:spPr>
          <a:xfrm>
            <a:off x="188999" y="6442691"/>
            <a:ext cx="3852000" cy="3337699"/>
          </a:xfrm>
          <a:prstGeom prst="rect">
            <a:avLst/>
          </a:prstGeom>
          <a:noFill/>
          <a:ln cmpd="sng">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just">
              <a:spcAft>
                <a:spcPts val="300"/>
              </a:spcAft>
            </a:pPr>
            <a:r>
              <a:rPr lang="ja-JP" sz="11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【週間プログラム概要】</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朝の会（本日の予定・連絡事項の確認、見当識、ストレッチ）</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歩行・車いす走行</a:t>
            </a:r>
            <a:r>
              <a:rPr lang="en-US"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(PT)</a:t>
            </a: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（基礎体力づくり、歩行維持・向上）</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脳リハ（机上での認知リハビリテーション）</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運動と生活力（移動しながら行う認知リハビリテーション、注意障がい等の方を対象とした安全に移動するための訓練、歩行訓練、社会生活力の向上、ストレッチ等）</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spcAft>
                <a:spcPts val="360"/>
              </a:spcAft>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グループワーク（社会生活の自立度の向上）</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spcAft>
                <a:spcPts val="360"/>
              </a:spcAft>
              <a:buFont typeface="Wingdings" panose="05000000000000000000" pitchFamily="2" charset="2"/>
              <a:buChar char=""/>
            </a:pPr>
            <a:r>
              <a:rPr lang="en-US"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PT</a:t>
            </a: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（理学療法）、</a:t>
            </a:r>
            <a:r>
              <a:rPr lang="en-US"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OT</a:t>
            </a: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（作業療法）、</a:t>
            </a:r>
            <a:r>
              <a:rPr lang="en-US"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ST</a:t>
            </a: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（言語療法）</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メモリーノート（記憶の代償手段の獲得）</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グループトレーニング（目標設定、振り返り）</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en-US"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ST</a:t>
            </a: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プログラム（失語症等の方を対象とした意思疎通、交流の場）</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spcAft>
                <a:spcPts val="600"/>
              </a:spcAft>
              <a:buFont typeface="Wingdings" panose="05000000000000000000" pitchFamily="2" charset="2"/>
              <a:buChar char=""/>
            </a:pPr>
            <a:r>
              <a:rPr lang="en-US"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J</a:t>
            </a: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トレ（就労をイメージした事務作業やパソコン入力）</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スポーツ（心身のリフレッシュ、身体機能の向上）</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en-US"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S</a:t>
            </a: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トレ（対人コミュニケーションスキルの向上）</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趣味活動（陶芸、カラオケ、書道、筆ペン、塗り絵等）</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パソコン（パソコン室で自由にタイピング練習ができます）</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5" name="正方形/長方形 14">
            <a:extLst>
              <a:ext uri="{FF2B5EF4-FFF2-40B4-BE49-F238E27FC236}">
                <a16:creationId xmlns:a16="http://schemas.microsoft.com/office/drawing/2014/main" id="{005BCC5E-F48F-4674-8209-6E4B3F7AD265}"/>
              </a:ext>
            </a:extLst>
          </p:cNvPr>
          <p:cNvSpPr/>
          <p:nvPr/>
        </p:nvSpPr>
        <p:spPr>
          <a:xfrm>
            <a:off x="4069080" y="8145721"/>
            <a:ext cx="2599460" cy="1634669"/>
          </a:xfrm>
          <a:prstGeom prst="rect">
            <a:avLst/>
          </a:prstGeom>
          <a:noFill/>
          <a:ln cmpd="sng">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marL="63500" indent="-63500" algn="l">
              <a:spcAft>
                <a:spcPts val="300"/>
              </a:spcAft>
            </a:pPr>
            <a:r>
              <a:rPr lang="ja-JP" sz="11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【その他の自立生活に向けたプログラム】</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講座（制度や健康管理等の情報提供）</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外出訓練（単独外出範囲拡大の訓練、評価）</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交通外出（交通機関利用の訓練、評価）</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職能評価（職業能力の評価）</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調理評価（調理動作等の評価）</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80000" lvl="0" indent="-108000" algn="l">
              <a:buFont typeface="Wingdings" panose="05000000000000000000" pitchFamily="2" charset="2"/>
              <a:buChar char=""/>
            </a:pP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生活実習（地域生活を想定した生活の訓練、評価）</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pic>
        <p:nvPicPr>
          <p:cNvPr id="16" name="図 15" descr="グループワーク に対する画像結果">
            <a:extLst>
              <a:ext uri="{FF2B5EF4-FFF2-40B4-BE49-F238E27FC236}">
                <a16:creationId xmlns:a16="http://schemas.microsoft.com/office/drawing/2014/main" id="{C2673EF3-9F40-4329-8FE7-0B4B8FA1A11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213202" y="6442691"/>
            <a:ext cx="1463040" cy="1222375"/>
          </a:xfrm>
          <a:prstGeom prst="rect">
            <a:avLst/>
          </a:prstGeom>
          <a:noFill/>
          <a:ln>
            <a:noFill/>
          </a:ln>
        </p:spPr>
      </p:pic>
      <p:pic>
        <p:nvPicPr>
          <p:cNvPr id="17" name="図 16" descr="車椅子  に対する画像結果">
            <a:extLst>
              <a:ext uri="{FF2B5EF4-FFF2-40B4-BE49-F238E27FC236}">
                <a16:creationId xmlns:a16="http://schemas.microsoft.com/office/drawing/2014/main" id="{1C67FC5A-17F8-40A3-8358-32C475D44A5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807480" y="7296200"/>
            <a:ext cx="861060" cy="815340"/>
          </a:xfrm>
          <a:prstGeom prst="rect">
            <a:avLst/>
          </a:prstGeom>
          <a:noFill/>
          <a:ln>
            <a:noFill/>
          </a:ln>
        </p:spPr>
      </p:pic>
      <p:pic>
        <p:nvPicPr>
          <p:cNvPr id="18" name="図 17">
            <a:extLst>
              <a:ext uri="{FF2B5EF4-FFF2-40B4-BE49-F238E27FC236}">
                <a16:creationId xmlns:a16="http://schemas.microsoft.com/office/drawing/2014/main" id="{38150513-79E4-4608-B52B-0EFC218A6EB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06352" y="2108642"/>
            <a:ext cx="720000" cy="720000"/>
          </a:xfrm>
          <a:prstGeom prst="rect">
            <a:avLst/>
          </a:prstGeom>
          <a:noFill/>
          <a:ln>
            <a:noFill/>
          </a:ln>
        </p:spPr>
      </p:pic>
      <p:sp>
        <p:nvSpPr>
          <p:cNvPr id="19" name="角丸四角形吹き出し 7">
            <a:extLst>
              <a:ext uri="{FF2B5EF4-FFF2-40B4-BE49-F238E27FC236}">
                <a16:creationId xmlns:a16="http://schemas.microsoft.com/office/drawing/2014/main" id="{61563B33-C569-43A3-8606-3E9CB3E46E81}"/>
              </a:ext>
            </a:extLst>
          </p:cNvPr>
          <p:cNvSpPr/>
          <p:nvPr/>
        </p:nvSpPr>
        <p:spPr>
          <a:xfrm>
            <a:off x="4213202" y="2465484"/>
            <a:ext cx="1342047" cy="386904"/>
          </a:xfrm>
          <a:prstGeom prst="wedgeRoundRectCallout">
            <a:avLst>
              <a:gd name="adj1" fmla="val 64140"/>
              <a:gd name="adj2" fmla="val -21149"/>
              <a:gd name="adj3" fmla="val 16667"/>
            </a:avLst>
          </a:prstGeom>
          <a:noFill/>
          <a:ln w="9525"/>
        </p:spPr>
        <p:style>
          <a:lnRef idx="2">
            <a:schemeClr val="dk1"/>
          </a:lnRef>
          <a:fillRef idx="1">
            <a:schemeClr val="lt1"/>
          </a:fillRef>
          <a:effectRef idx="0">
            <a:schemeClr val="dk1"/>
          </a:effectRef>
          <a:fontRef idx="minor">
            <a:schemeClr val="dk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ctr"/>
            <a:r>
              <a:rPr lang="ja-JP" sz="900" kern="100">
                <a:effectLst/>
                <a:ea typeface="BIZ UDPゴシック" panose="020B0400000000000000" pitchFamily="50" charset="-128"/>
                <a:cs typeface="Times New Roman" panose="02020603050405020304" pitchFamily="18" charset="0"/>
              </a:rPr>
              <a:t>こちらから、紹介動画を</a:t>
            </a:r>
            <a:endParaRPr lang="ja-JP" sz="1050" kern="100">
              <a:effectLst/>
              <a:ea typeface="ＭＳ 明朝" panose="02020609040205080304" pitchFamily="17" charset="-128"/>
              <a:cs typeface="Times New Roman" panose="02020603050405020304" pitchFamily="18" charset="0"/>
            </a:endParaRPr>
          </a:p>
          <a:p>
            <a:pPr algn="ctr"/>
            <a:r>
              <a:rPr lang="ja-JP" sz="900" kern="100">
                <a:effectLst/>
                <a:ea typeface="BIZ UDPゴシック" panose="020B0400000000000000" pitchFamily="50" charset="-128"/>
                <a:cs typeface="Times New Roman" panose="02020603050405020304" pitchFamily="18" charset="0"/>
              </a:rPr>
              <a:t>ご覧いただけます。</a:t>
            </a:r>
            <a:endParaRPr lang="ja-JP" sz="1050" kern="100">
              <a:effectLst/>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4184120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55076D8-C812-4B4C-8267-5C7A71683BC6}"/>
              </a:ext>
            </a:extLst>
          </p:cNvPr>
          <p:cNvSpPr txBox="1"/>
          <p:nvPr/>
        </p:nvSpPr>
        <p:spPr>
          <a:xfrm>
            <a:off x="189000" y="188500"/>
            <a:ext cx="6480000" cy="303536"/>
          </a:xfrm>
          <a:prstGeom prst="rect">
            <a:avLst/>
          </a:prstGeom>
        </p:spPr>
        <p:style>
          <a:lnRef idx="2">
            <a:schemeClr val="accent1"/>
          </a:lnRef>
          <a:fillRef idx="1">
            <a:schemeClr val="lt1"/>
          </a:fillRef>
          <a:effectRef idx="0">
            <a:schemeClr val="accent1"/>
          </a:effectRef>
          <a:fontRef idx="minor">
            <a:schemeClr val="dk1"/>
          </a:fontRef>
        </p:style>
        <p:txBody>
          <a:bodyPr wrap="square" lIns="0" tIns="36000" rIns="0" bIns="36000" anchor="ctr" anchorCtr="0">
            <a:spAutoFit/>
          </a:bodyPr>
          <a:lstStyle/>
          <a:p>
            <a:pPr algn="ctr"/>
            <a:r>
              <a:rPr lang="ja-JP" altLang="ja-JP" sz="1500" b="1" dirty="0">
                <a:effectLst/>
                <a:ea typeface="BIZ UDゴシック" panose="020B0400000000000000" pitchFamily="49" charset="-128"/>
                <a:cs typeface="Times New Roman" panose="02020603050405020304" pitchFamily="18" charset="0"/>
              </a:rPr>
              <a:t>「プログラム」と「生活支援」で地域生活への移行をサポートします！</a:t>
            </a:r>
            <a:endParaRPr lang="ja-JP" altLang="en-US" sz="1500" dirty="0"/>
          </a:p>
        </p:txBody>
      </p:sp>
      <p:sp>
        <p:nvSpPr>
          <p:cNvPr id="5" name="テキスト ボックス 4">
            <a:extLst>
              <a:ext uri="{FF2B5EF4-FFF2-40B4-BE49-F238E27FC236}">
                <a16:creationId xmlns:a16="http://schemas.microsoft.com/office/drawing/2014/main" id="{730DB363-CFBC-46DB-9B63-E93AB0558C17}"/>
              </a:ext>
            </a:extLst>
          </p:cNvPr>
          <p:cNvSpPr txBox="1"/>
          <p:nvPr/>
        </p:nvSpPr>
        <p:spPr>
          <a:xfrm>
            <a:off x="189000" y="558438"/>
            <a:ext cx="6480000" cy="261610"/>
          </a:xfrm>
          <a:prstGeom prst="rect">
            <a:avLst/>
          </a:prstGeom>
          <a:noFill/>
        </p:spPr>
        <p:txBody>
          <a:bodyPr wrap="square">
            <a:spAutoFit/>
          </a:bodyPr>
          <a:lstStyle/>
          <a:p>
            <a:r>
              <a:rPr lang="ja-JP" altLang="ja-JP" sz="1100" dirty="0">
                <a:effectLst/>
                <a:latin typeface="BIZ UDPゴシック" panose="020B0400000000000000" pitchFamily="50" charset="-128"/>
                <a:ea typeface="BIZ UDPゴシック" panose="020B0400000000000000" pitchFamily="50" charset="-128"/>
                <a:cs typeface="Times New Roman" panose="02020603050405020304" pitchFamily="18" charset="0"/>
              </a:rPr>
              <a:t>☆施設利用後は、約半数の方が、復職、復学、就労準備活動に入っておられます。（令和</a:t>
            </a:r>
            <a:r>
              <a:rPr lang="en-US" altLang="ja-JP" sz="1100" dirty="0">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altLang="ja-JP" sz="1100" dirty="0">
                <a:effectLst/>
                <a:latin typeface="BIZ UDPゴシック" panose="020B0400000000000000" pitchFamily="50" charset="-128"/>
                <a:ea typeface="BIZ UDPゴシック" panose="020B0400000000000000" pitchFamily="50" charset="-128"/>
                <a:cs typeface="Times New Roman" panose="02020603050405020304" pitchFamily="18" charset="0"/>
              </a:rPr>
              <a:t>年度実績）</a:t>
            </a:r>
            <a:endParaRPr lang="ja-JP" altLang="en-US" sz="1100" dirty="0">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061BB009-1683-4C66-9D58-F4F0E4ED1396}"/>
              </a:ext>
            </a:extLst>
          </p:cNvPr>
          <p:cNvSpPr txBox="1"/>
          <p:nvPr/>
        </p:nvSpPr>
        <p:spPr>
          <a:xfrm>
            <a:off x="189000" y="899691"/>
            <a:ext cx="3432628" cy="338554"/>
          </a:xfrm>
          <a:prstGeom prst="rect">
            <a:avLst/>
          </a:prstGeom>
          <a:noFill/>
        </p:spPr>
        <p:txBody>
          <a:bodyPr wrap="square">
            <a:spAutoFit/>
          </a:bodyPr>
          <a:lstStyle/>
          <a:p>
            <a:r>
              <a:rPr lang="ja-JP" altLang="ja-JP" sz="1600" dirty="0">
                <a:effectLst/>
                <a:ea typeface="BIZ UDゴシック" panose="020B0400000000000000" pitchFamily="49" charset="-128"/>
                <a:cs typeface="Times New Roman" panose="02020603050405020304" pitchFamily="18" charset="0"/>
              </a:rPr>
              <a:t>【利用された方の声】</a:t>
            </a:r>
            <a:endParaRPr lang="ja-JP" altLang="en-US" sz="1600" dirty="0"/>
          </a:p>
        </p:txBody>
      </p:sp>
      <p:sp>
        <p:nvSpPr>
          <p:cNvPr id="8" name="角丸四角形吹き出し 34">
            <a:extLst>
              <a:ext uri="{FF2B5EF4-FFF2-40B4-BE49-F238E27FC236}">
                <a16:creationId xmlns:a16="http://schemas.microsoft.com/office/drawing/2014/main" id="{124AAAC9-7A53-460B-9CB2-D0A81AFB1DD9}"/>
              </a:ext>
            </a:extLst>
          </p:cNvPr>
          <p:cNvSpPr/>
          <p:nvPr/>
        </p:nvSpPr>
        <p:spPr>
          <a:xfrm>
            <a:off x="1921740" y="1259134"/>
            <a:ext cx="4747260" cy="1510616"/>
          </a:xfrm>
          <a:prstGeom prst="wedgeRoundRectCallout">
            <a:avLst>
              <a:gd name="adj1" fmla="val 33484"/>
              <a:gd name="adj2" fmla="val 6179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indent="139700" algn="l"/>
            <a:r>
              <a:rPr 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自立センターを利用して、規則正しい生活ができるようになりました。服薬管理や、ある程度の家事も自分でできるようになったし、バスや電車を使って、外に出る機会も増えました。</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39700" algn="l"/>
            <a:r>
              <a:rPr 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自分の意思をしっかり周りの人に伝えられるようになったのもよかったと思います。</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r>
              <a:rPr 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色々忘れてしまうことが多かったんですが、メモリーノートを使う訓練をしたので、生活の助けになっています。</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pic>
        <p:nvPicPr>
          <p:cNvPr id="9" name="図 8">
            <a:extLst>
              <a:ext uri="{FF2B5EF4-FFF2-40B4-BE49-F238E27FC236}">
                <a16:creationId xmlns:a16="http://schemas.microsoft.com/office/drawing/2014/main" id="{C36FBE15-9A8A-4057-9ABB-53EC33B6EA3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7457" y="1360359"/>
            <a:ext cx="893445" cy="1207135"/>
          </a:xfrm>
          <a:prstGeom prst="rect">
            <a:avLst/>
          </a:prstGeom>
          <a:noFill/>
          <a:ln>
            <a:noFill/>
          </a:ln>
        </p:spPr>
      </p:pic>
      <p:sp>
        <p:nvSpPr>
          <p:cNvPr id="10" name="角丸四角形吹き出し 32">
            <a:extLst>
              <a:ext uri="{FF2B5EF4-FFF2-40B4-BE49-F238E27FC236}">
                <a16:creationId xmlns:a16="http://schemas.microsoft.com/office/drawing/2014/main" id="{C3722C42-121F-40BD-9DE7-ABB22D17045B}"/>
              </a:ext>
            </a:extLst>
          </p:cNvPr>
          <p:cNvSpPr/>
          <p:nvPr/>
        </p:nvSpPr>
        <p:spPr>
          <a:xfrm>
            <a:off x="189000" y="2973435"/>
            <a:ext cx="5198340" cy="1306305"/>
          </a:xfrm>
          <a:prstGeom prst="wedgeRoundRectCallout">
            <a:avLst>
              <a:gd name="adj1" fmla="val -33483"/>
              <a:gd name="adj2" fmla="val -74920"/>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indent="69850" algn="l"/>
            <a:r>
              <a:rPr lang="ja-JP" sz="12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自立センターの職員は、すぐに顔と名前を覚えて声をかけてくれました。</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69850" algn="l"/>
            <a:r>
              <a:rPr lang="ja-JP" sz="12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わからないことを質問したら、的確に返答してくれて、本当に助かりました。</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69850" algn="l"/>
            <a:r>
              <a:rPr lang="ja-JP" sz="12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わたしは、病気になってからうまくできないことが増えていたんですが、どこが苦手なのかを見つけて、スムーズに行えるようサポートしてくれました。</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69850" algn="l"/>
            <a:r>
              <a:rPr lang="ja-JP" sz="12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自立センター退所後に、どこで、どんな生活をするかについても、話をしっかり聞いて、一緒に考え動いてくれたので、心強かったですね。</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pic>
        <p:nvPicPr>
          <p:cNvPr id="11" name="図 10">
            <a:extLst>
              <a:ext uri="{FF2B5EF4-FFF2-40B4-BE49-F238E27FC236}">
                <a16:creationId xmlns:a16="http://schemas.microsoft.com/office/drawing/2014/main" id="{19482CFB-1CBB-4E1E-82AB-FD68051B1B2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91735" y="2891337"/>
            <a:ext cx="977265" cy="1522095"/>
          </a:xfrm>
          <a:prstGeom prst="rect">
            <a:avLst/>
          </a:prstGeom>
          <a:noFill/>
          <a:ln>
            <a:noFill/>
          </a:ln>
        </p:spPr>
      </p:pic>
      <p:sp>
        <p:nvSpPr>
          <p:cNvPr id="12" name="テキスト ボックス 2">
            <a:extLst>
              <a:ext uri="{FF2B5EF4-FFF2-40B4-BE49-F238E27FC236}">
                <a16:creationId xmlns:a16="http://schemas.microsoft.com/office/drawing/2014/main" id="{05803C49-A53D-47C6-89F7-3C5D4F308B2C}"/>
              </a:ext>
            </a:extLst>
          </p:cNvPr>
          <p:cNvSpPr txBox="1"/>
          <p:nvPr/>
        </p:nvSpPr>
        <p:spPr>
          <a:xfrm>
            <a:off x="2453640" y="4468942"/>
            <a:ext cx="4215360" cy="281940"/>
          </a:xfrm>
          <a:prstGeom prst="rect">
            <a:avLst/>
          </a:prstGeom>
          <a:solidFill>
            <a:schemeClr val="lt1"/>
          </a:solidFill>
          <a:ln w="6350">
            <a:solidFill>
              <a:schemeClr val="tx1"/>
            </a:solidFill>
            <a:prstDash val="sysDot"/>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algn="ctr"/>
            <a:r>
              <a:rPr lang="en-US" sz="1000" kern="100" dirty="0">
                <a:effectLst/>
                <a:latin typeface="BIZ UDゴシック" panose="020B0400000000000000" pitchFamily="49" charset="-128"/>
                <a:ea typeface="ＭＳ 明朝" panose="02020609040205080304" pitchFamily="17" charset="-128"/>
                <a:cs typeface="Times New Roman" panose="02020603050405020304" pitchFamily="18" charset="0"/>
              </a:rPr>
              <a:t>H28-29</a:t>
            </a:r>
            <a:r>
              <a:rPr lang="ja-JP" sz="1000" kern="100" dirty="0">
                <a:effectLst/>
                <a:ea typeface="BIZ UDゴシック" panose="020B0400000000000000" pitchFamily="49" charset="-128"/>
                <a:cs typeface="Times New Roman" panose="02020603050405020304" pitchFamily="18" charset="0"/>
              </a:rPr>
              <a:t>退所者アンケートに記載された内容より。（個人の感想です。）</a:t>
            </a:r>
            <a:endParaRPr lang="ja-JP" sz="1050" kern="100" dirty="0">
              <a:effectLst/>
              <a:ea typeface="ＭＳ 明朝" panose="02020609040205080304" pitchFamily="17" charset="-128"/>
              <a:cs typeface="Times New Roman" panose="02020603050405020304" pitchFamily="18" charset="0"/>
            </a:endParaRPr>
          </a:p>
        </p:txBody>
      </p:sp>
      <p:pic>
        <p:nvPicPr>
          <p:cNvPr id="13" name="図 12">
            <a:extLst>
              <a:ext uri="{FF2B5EF4-FFF2-40B4-BE49-F238E27FC236}">
                <a16:creationId xmlns:a16="http://schemas.microsoft.com/office/drawing/2014/main" id="{647B13A0-F37E-4B0C-8706-9817F2E45CA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9000" y="5111599"/>
            <a:ext cx="2895600" cy="2422525"/>
          </a:xfrm>
          <a:prstGeom prst="rect">
            <a:avLst/>
          </a:prstGeom>
          <a:noFill/>
          <a:ln>
            <a:noFill/>
          </a:ln>
        </p:spPr>
      </p:pic>
      <p:pic>
        <p:nvPicPr>
          <p:cNvPr id="14" name="図 13">
            <a:extLst>
              <a:ext uri="{FF2B5EF4-FFF2-40B4-BE49-F238E27FC236}">
                <a16:creationId xmlns:a16="http://schemas.microsoft.com/office/drawing/2014/main" id="{19C8E9B3-DC75-4753-B454-F5B398FCB13C}"/>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63800" y="4962084"/>
            <a:ext cx="3505200" cy="2835275"/>
          </a:xfrm>
          <a:prstGeom prst="rect">
            <a:avLst/>
          </a:prstGeom>
          <a:noFill/>
          <a:ln>
            <a:noFill/>
          </a:ln>
        </p:spPr>
      </p:pic>
      <p:sp>
        <p:nvSpPr>
          <p:cNvPr id="15" name="正方形/長方形 14">
            <a:extLst>
              <a:ext uri="{FF2B5EF4-FFF2-40B4-BE49-F238E27FC236}">
                <a16:creationId xmlns:a16="http://schemas.microsoft.com/office/drawing/2014/main" id="{C6C0059B-FEAB-4747-9092-898C04869746}"/>
              </a:ext>
            </a:extLst>
          </p:cNvPr>
          <p:cNvSpPr/>
          <p:nvPr/>
        </p:nvSpPr>
        <p:spPr>
          <a:xfrm>
            <a:off x="163332" y="7889137"/>
            <a:ext cx="6460490" cy="1515012"/>
          </a:xfrm>
          <a:prstGeom prst="rect">
            <a:avLst/>
          </a:prstGeom>
          <a:noFill/>
          <a:ln w="25400" cap="flat" cmpd="sng" algn="ctr">
            <a:solidFill>
              <a:srgbClr val="4F81BD">
                <a:shade val="50000"/>
              </a:srgbClr>
            </a:solidFill>
            <a:prstDash val="sysDash"/>
          </a:ln>
          <a:effectLst/>
        </p:spPr>
        <p:txBody>
          <a:bodyPr rot="0" spcFirstLastPara="0" vert="horz" wrap="square" lIns="72000" tIns="72000" rIns="72000" bIns="72000" numCol="1" spcCol="0" rtlCol="0" fromWordArt="0" anchor="ctr" anchorCtr="0" forceAA="0" compatLnSpc="1">
            <a:prstTxWarp prst="textNoShape">
              <a:avLst/>
            </a:prstTxWarp>
            <a:spAutoFit/>
          </a:bodyPr>
          <a:lstStyle/>
          <a:p>
            <a:pPr algn="just">
              <a:spcAft>
                <a:spcPts val="300"/>
              </a:spcAft>
            </a:pPr>
            <a:r>
              <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大阪府立障がい者自立センター </a:t>
            </a:r>
            <a:r>
              <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（障害者総合支援法に基づく自立訓練施設）</a:t>
            </a:r>
          </a:p>
          <a:p>
            <a:pPr indent="76200" algn="just">
              <a:spcAft>
                <a:spcPts val="300"/>
              </a:spcAft>
            </a:pPr>
            <a:r>
              <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見学や利用等のお問い合わせは、下記までお気軽にご連絡ください。</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76200" algn="just">
              <a:spcAft>
                <a:spcPts val="300"/>
              </a:spcAft>
            </a:pPr>
            <a:r>
              <a:rPr 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電　話：０６－６６９２－２９７１</a:t>
            </a:r>
            <a:r>
              <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入所相談担当者まで</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76200" algn="just">
              <a:spcAft>
                <a:spcPts val="300"/>
              </a:spcAft>
            </a:pPr>
            <a:r>
              <a:rPr 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所在地：大阪市住吉区大領</a:t>
            </a:r>
            <a:r>
              <a:rPr lang="en-US"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36</a:t>
            </a:r>
            <a:r>
              <a:rPr 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（大阪急性期・総合医療センター敷地・北東角）</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76200" algn="just">
              <a:spcAft>
                <a:spcPts val="300"/>
              </a:spcAft>
            </a:pPr>
            <a:r>
              <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※ホームページもご覧ください。　　</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66675" algn="just">
              <a:spcAft>
                <a:spcPts val="300"/>
              </a:spcAft>
            </a:pPr>
            <a:r>
              <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URL</a:t>
            </a:r>
            <a:r>
              <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https://www.pref.osaka.lg.jp/o090140/shogaishajiritsu/jiritsu01/index.html</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pic>
        <p:nvPicPr>
          <p:cNvPr id="16" name="図 15">
            <a:extLst>
              <a:ext uri="{FF2B5EF4-FFF2-40B4-BE49-F238E27FC236}">
                <a16:creationId xmlns:a16="http://schemas.microsoft.com/office/drawing/2014/main" id="{942E23C9-D31A-4896-949E-FB095650C9B8}"/>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28730" y="8241272"/>
            <a:ext cx="899795" cy="899795"/>
          </a:xfrm>
          <a:prstGeom prst="rect">
            <a:avLst/>
          </a:prstGeom>
          <a:noFill/>
          <a:ln>
            <a:noFill/>
          </a:ln>
        </p:spPr>
      </p:pic>
      <p:sp>
        <p:nvSpPr>
          <p:cNvPr id="18" name="テキスト ボックス 17">
            <a:extLst>
              <a:ext uri="{FF2B5EF4-FFF2-40B4-BE49-F238E27FC236}">
                <a16:creationId xmlns:a16="http://schemas.microsoft.com/office/drawing/2014/main" id="{3F119584-7437-4889-8007-7F56D1847AF5}"/>
              </a:ext>
            </a:extLst>
          </p:cNvPr>
          <p:cNvSpPr txBox="1"/>
          <p:nvPr/>
        </p:nvSpPr>
        <p:spPr>
          <a:xfrm>
            <a:off x="4854168" y="9454949"/>
            <a:ext cx="1769654" cy="261610"/>
          </a:xfrm>
          <a:prstGeom prst="rect">
            <a:avLst/>
          </a:prstGeom>
          <a:noFill/>
        </p:spPr>
        <p:txBody>
          <a:bodyPr wrap="square">
            <a:spAutoFit/>
          </a:bodyPr>
          <a:lstStyle/>
          <a:p>
            <a:pPr algn="r"/>
            <a:r>
              <a:rPr lang="ja-JP" altLang="ja-JP" sz="1100" dirty="0">
                <a:effectLst/>
                <a:ea typeface="BIZ UDゴシック" panose="020B0400000000000000" pitchFamily="49" charset="-128"/>
                <a:cs typeface="Times New Roman" panose="02020603050405020304" pitchFamily="18" charset="0"/>
              </a:rPr>
              <a:t>（</a:t>
            </a:r>
            <a:r>
              <a:rPr lang="en-US" altLang="ja-JP" sz="1100" dirty="0">
                <a:effectLst/>
                <a:ea typeface="BIZ UDゴシック" panose="020B0400000000000000" pitchFamily="49" charset="-128"/>
                <a:cs typeface="Times New Roman" panose="02020603050405020304" pitchFamily="18" charset="0"/>
              </a:rPr>
              <a:t>2026.3.23</a:t>
            </a:r>
            <a:r>
              <a:rPr lang="ja-JP" altLang="ja-JP" sz="1100" dirty="0">
                <a:effectLst/>
                <a:ea typeface="BIZ UDゴシック" panose="020B0400000000000000" pitchFamily="49" charset="-128"/>
                <a:cs typeface="Times New Roman" panose="02020603050405020304" pitchFamily="18" charset="0"/>
              </a:rPr>
              <a:t>）</a:t>
            </a:r>
            <a:endParaRPr lang="ja-JP" altLang="en-US" sz="1100" dirty="0"/>
          </a:p>
        </p:txBody>
      </p:sp>
    </p:spTree>
    <p:extLst>
      <p:ext uri="{BB962C8B-B14F-4D97-AF65-F5344CB8AC3E}">
        <p14:creationId xmlns:p14="http://schemas.microsoft.com/office/powerpoint/2010/main" val="69989660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988</Words>
  <Application>Microsoft Office PowerPoint</Application>
  <PresentationFormat>A4 210 x 297 mm</PresentationFormat>
  <Paragraphs>120</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BIZ UDゴシック</vt:lpstr>
      <vt:lpstr>Arial</vt:lpstr>
      <vt:lpstr>Calibri</vt:lpstr>
      <vt:lpstr>Calibri Light</vt:lpstr>
      <vt:lpstr>Century</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2026-03-31T05:26:48Z</dcterms:created>
  <dcterms:modified xsi:type="dcterms:W3CDTF">2026-03-31T05:26:58Z</dcterms:modified>
</cp:coreProperties>
</file>