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7" r:id="rId2"/>
    <p:sldId id="258" r:id="rId3"/>
    <p:sldId id="259" r:id="rId4"/>
    <p:sldId id="256" r:id="rId5"/>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97"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showGuides="1">
      <p:cViewPr varScale="1">
        <p:scale>
          <a:sx n="68" d="100"/>
          <a:sy n="68" d="100"/>
        </p:scale>
        <p:origin x="2304" y="62"/>
      </p:cViewPr>
      <p:guideLst>
        <p:guide orient="horz" pos="3097"/>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DE79DDC-10AA-47B3-BC5E-2EA8ED587057}" type="datetimeFigureOut">
              <a:rPr kumimoji="1" lang="ja-JP" altLang="en-US" smtClean="0"/>
              <a:t>2026/3/31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272ECCE-02BE-4415-BD5E-3E8792420E4B}" type="slidenum">
              <a:rPr kumimoji="1" lang="ja-JP" altLang="en-US" smtClean="0"/>
              <a:t>‹#›</a:t>
            </a:fld>
            <a:endParaRPr kumimoji="1" lang="ja-JP" altLang="en-US"/>
          </a:p>
        </p:txBody>
      </p:sp>
    </p:spTree>
    <p:extLst>
      <p:ext uri="{BB962C8B-B14F-4D97-AF65-F5344CB8AC3E}">
        <p14:creationId xmlns:p14="http://schemas.microsoft.com/office/powerpoint/2010/main" val="456124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DE79DDC-10AA-47B3-BC5E-2EA8ED587057}" type="datetimeFigureOut">
              <a:rPr kumimoji="1" lang="ja-JP" altLang="en-US" smtClean="0"/>
              <a:t>2026/3/31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272ECCE-02BE-4415-BD5E-3E8792420E4B}" type="slidenum">
              <a:rPr kumimoji="1" lang="ja-JP" altLang="en-US" smtClean="0"/>
              <a:t>‹#›</a:t>
            </a:fld>
            <a:endParaRPr kumimoji="1" lang="ja-JP" altLang="en-US"/>
          </a:p>
        </p:txBody>
      </p:sp>
    </p:spTree>
    <p:extLst>
      <p:ext uri="{BB962C8B-B14F-4D97-AF65-F5344CB8AC3E}">
        <p14:creationId xmlns:p14="http://schemas.microsoft.com/office/powerpoint/2010/main" val="248658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DE79DDC-10AA-47B3-BC5E-2EA8ED587057}" type="datetimeFigureOut">
              <a:rPr kumimoji="1" lang="ja-JP" altLang="en-US" smtClean="0"/>
              <a:t>2026/3/31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272ECCE-02BE-4415-BD5E-3E8792420E4B}" type="slidenum">
              <a:rPr kumimoji="1" lang="ja-JP" altLang="en-US" smtClean="0"/>
              <a:t>‹#›</a:t>
            </a:fld>
            <a:endParaRPr kumimoji="1" lang="ja-JP" altLang="en-US"/>
          </a:p>
        </p:txBody>
      </p:sp>
    </p:spTree>
    <p:extLst>
      <p:ext uri="{BB962C8B-B14F-4D97-AF65-F5344CB8AC3E}">
        <p14:creationId xmlns:p14="http://schemas.microsoft.com/office/powerpoint/2010/main" val="2625197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DE79DDC-10AA-47B3-BC5E-2EA8ED587057}" type="datetimeFigureOut">
              <a:rPr kumimoji="1" lang="ja-JP" altLang="en-US" smtClean="0"/>
              <a:t>2026/3/31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272ECCE-02BE-4415-BD5E-3E8792420E4B}" type="slidenum">
              <a:rPr kumimoji="1" lang="ja-JP" altLang="en-US" smtClean="0"/>
              <a:t>‹#›</a:t>
            </a:fld>
            <a:endParaRPr kumimoji="1" lang="ja-JP" altLang="en-US"/>
          </a:p>
        </p:txBody>
      </p:sp>
    </p:spTree>
    <p:extLst>
      <p:ext uri="{BB962C8B-B14F-4D97-AF65-F5344CB8AC3E}">
        <p14:creationId xmlns:p14="http://schemas.microsoft.com/office/powerpoint/2010/main" val="2421489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DE79DDC-10AA-47B3-BC5E-2EA8ED587057}" type="datetimeFigureOut">
              <a:rPr kumimoji="1" lang="ja-JP" altLang="en-US" smtClean="0"/>
              <a:t>2026/3/31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272ECCE-02BE-4415-BD5E-3E8792420E4B}" type="slidenum">
              <a:rPr kumimoji="1" lang="ja-JP" altLang="en-US" smtClean="0"/>
              <a:t>‹#›</a:t>
            </a:fld>
            <a:endParaRPr kumimoji="1" lang="ja-JP" altLang="en-US"/>
          </a:p>
        </p:txBody>
      </p:sp>
    </p:spTree>
    <p:extLst>
      <p:ext uri="{BB962C8B-B14F-4D97-AF65-F5344CB8AC3E}">
        <p14:creationId xmlns:p14="http://schemas.microsoft.com/office/powerpoint/2010/main" val="1545923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DE79DDC-10AA-47B3-BC5E-2EA8ED587057}" type="datetimeFigureOut">
              <a:rPr kumimoji="1" lang="ja-JP" altLang="en-US" smtClean="0"/>
              <a:t>2026/3/31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272ECCE-02BE-4415-BD5E-3E8792420E4B}" type="slidenum">
              <a:rPr kumimoji="1" lang="ja-JP" altLang="en-US" smtClean="0"/>
              <a:t>‹#›</a:t>
            </a:fld>
            <a:endParaRPr kumimoji="1" lang="ja-JP" altLang="en-US"/>
          </a:p>
        </p:txBody>
      </p:sp>
    </p:spTree>
    <p:extLst>
      <p:ext uri="{BB962C8B-B14F-4D97-AF65-F5344CB8AC3E}">
        <p14:creationId xmlns:p14="http://schemas.microsoft.com/office/powerpoint/2010/main" val="550748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DE79DDC-10AA-47B3-BC5E-2EA8ED587057}" type="datetimeFigureOut">
              <a:rPr kumimoji="1" lang="ja-JP" altLang="en-US" smtClean="0"/>
              <a:t>2026/3/31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272ECCE-02BE-4415-BD5E-3E8792420E4B}" type="slidenum">
              <a:rPr kumimoji="1" lang="ja-JP" altLang="en-US" smtClean="0"/>
              <a:t>‹#›</a:t>
            </a:fld>
            <a:endParaRPr kumimoji="1" lang="ja-JP" altLang="en-US"/>
          </a:p>
        </p:txBody>
      </p:sp>
    </p:spTree>
    <p:extLst>
      <p:ext uri="{BB962C8B-B14F-4D97-AF65-F5344CB8AC3E}">
        <p14:creationId xmlns:p14="http://schemas.microsoft.com/office/powerpoint/2010/main" val="1816921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DE79DDC-10AA-47B3-BC5E-2EA8ED587057}" type="datetimeFigureOut">
              <a:rPr kumimoji="1" lang="ja-JP" altLang="en-US" smtClean="0"/>
              <a:t>2026/3/31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272ECCE-02BE-4415-BD5E-3E8792420E4B}" type="slidenum">
              <a:rPr kumimoji="1" lang="ja-JP" altLang="en-US" smtClean="0"/>
              <a:t>‹#›</a:t>
            </a:fld>
            <a:endParaRPr kumimoji="1" lang="ja-JP" altLang="en-US"/>
          </a:p>
        </p:txBody>
      </p:sp>
    </p:spTree>
    <p:extLst>
      <p:ext uri="{BB962C8B-B14F-4D97-AF65-F5344CB8AC3E}">
        <p14:creationId xmlns:p14="http://schemas.microsoft.com/office/powerpoint/2010/main" val="414692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E79DDC-10AA-47B3-BC5E-2EA8ED587057}" type="datetimeFigureOut">
              <a:rPr kumimoji="1" lang="ja-JP" altLang="en-US" smtClean="0"/>
              <a:t>2026/3/31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272ECCE-02BE-4415-BD5E-3E8792420E4B}" type="slidenum">
              <a:rPr kumimoji="1" lang="ja-JP" altLang="en-US" smtClean="0"/>
              <a:t>‹#›</a:t>
            </a:fld>
            <a:endParaRPr kumimoji="1" lang="ja-JP" altLang="en-US"/>
          </a:p>
        </p:txBody>
      </p:sp>
    </p:spTree>
    <p:extLst>
      <p:ext uri="{BB962C8B-B14F-4D97-AF65-F5344CB8AC3E}">
        <p14:creationId xmlns:p14="http://schemas.microsoft.com/office/powerpoint/2010/main" val="3043014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DE79DDC-10AA-47B3-BC5E-2EA8ED587057}" type="datetimeFigureOut">
              <a:rPr kumimoji="1" lang="ja-JP" altLang="en-US" smtClean="0"/>
              <a:t>2026/3/31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272ECCE-02BE-4415-BD5E-3E8792420E4B}" type="slidenum">
              <a:rPr kumimoji="1" lang="ja-JP" altLang="en-US" smtClean="0"/>
              <a:t>‹#›</a:t>
            </a:fld>
            <a:endParaRPr kumimoji="1" lang="ja-JP" altLang="en-US"/>
          </a:p>
        </p:txBody>
      </p:sp>
    </p:spTree>
    <p:extLst>
      <p:ext uri="{BB962C8B-B14F-4D97-AF65-F5344CB8AC3E}">
        <p14:creationId xmlns:p14="http://schemas.microsoft.com/office/powerpoint/2010/main" val="1761716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DE79DDC-10AA-47B3-BC5E-2EA8ED587057}" type="datetimeFigureOut">
              <a:rPr kumimoji="1" lang="ja-JP" altLang="en-US" smtClean="0"/>
              <a:t>2026/3/31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272ECCE-02BE-4415-BD5E-3E8792420E4B}" type="slidenum">
              <a:rPr kumimoji="1" lang="ja-JP" altLang="en-US" smtClean="0"/>
              <a:t>‹#›</a:t>
            </a:fld>
            <a:endParaRPr kumimoji="1" lang="ja-JP" altLang="en-US"/>
          </a:p>
        </p:txBody>
      </p:sp>
    </p:spTree>
    <p:extLst>
      <p:ext uri="{BB962C8B-B14F-4D97-AF65-F5344CB8AC3E}">
        <p14:creationId xmlns:p14="http://schemas.microsoft.com/office/powerpoint/2010/main" val="3246079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DE79DDC-10AA-47B3-BC5E-2EA8ED587057}" type="datetimeFigureOut">
              <a:rPr kumimoji="1" lang="ja-JP" altLang="en-US" smtClean="0"/>
              <a:t>2026/3/31</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9272ECCE-02BE-4415-BD5E-3E8792420E4B}" type="slidenum">
              <a:rPr kumimoji="1" lang="ja-JP" altLang="en-US" smtClean="0"/>
              <a:t>‹#›</a:t>
            </a:fld>
            <a:endParaRPr kumimoji="1" lang="ja-JP" altLang="en-US"/>
          </a:p>
        </p:txBody>
      </p:sp>
    </p:spTree>
    <p:extLst>
      <p:ext uri="{BB962C8B-B14F-4D97-AF65-F5344CB8AC3E}">
        <p14:creationId xmlns:p14="http://schemas.microsoft.com/office/powerpoint/2010/main" val="37265713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hyperlink" Target="https://4.bp.blogspot.com/-bPQubyFjHAI/VUIJ9aQleNI/AAAAAAAAtb4/rhpwhNIlC60/s800/sick_noiroze_man.png" TargetMode="Externa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0F2613C-DC36-4FA1-9BCE-BD46DDCC78B4}"/>
              </a:ext>
            </a:extLst>
          </p:cNvPr>
          <p:cNvSpPr txBox="1"/>
          <p:nvPr/>
        </p:nvSpPr>
        <p:spPr>
          <a:xfrm>
            <a:off x="4389360" y="9456273"/>
            <a:ext cx="2279640" cy="276999"/>
          </a:xfrm>
          <a:prstGeom prst="rect">
            <a:avLst/>
          </a:prstGeom>
          <a:noFill/>
        </p:spPr>
        <p:txBody>
          <a:bodyPr wrap="square">
            <a:spAutoFit/>
          </a:bodyPr>
          <a:lstStyle/>
          <a:p>
            <a:pPr algn="r"/>
            <a:r>
              <a:rPr lang="ja-JP" altLang="en-US"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en-US" altLang="ja-JP" sz="1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a:t>
            </a:r>
            <a:r>
              <a:rPr lang="en-US"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/4</a:t>
            </a:r>
            <a:endParaRPr lang="ja-JP"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3" name="正方形/長方形 2">
            <a:extLst>
              <a:ext uri="{FF2B5EF4-FFF2-40B4-BE49-F238E27FC236}">
                <a16:creationId xmlns:a16="http://schemas.microsoft.com/office/drawing/2014/main" id="{FA9FC46B-3B3F-479D-8D41-7EA9BCA56B26}"/>
              </a:ext>
            </a:extLst>
          </p:cNvPr>
          <p:cNvSpPr/>
          <p:nvPr/>
        </p:nvSpPr>
        <p:spPr>
          <a:xfrm>
            <a:off x="549000" y="448953"/>
            <a:ext cx="5760000" cy="540000"/>
          </a:xfrm>
          <a:prstGeom prst="rect">
            <a:avLst/>
          </a:prstGeom>
          <a:noFill/>
          <a:ln w="15875" cmpd="thickThin">
            <a:solidFill>
              <a:srgbClr val="002060"/>
            </a:solidFill>
          </a:ln>
        </p:spPr>
        <p:style>
          <a:lnRef idx="2">
            <a:schemeClr val="accent6"/>
          </a:lnRef>
          <a:fillRef idx="1">
            <a:schemeClr val="lt1"/>
          </a:fillRef>
          <a:effectRef idx="0">
            <a:schemeClr val="accent6"/>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r>
              <a:rPr lang="ja-JP" sz="2400" b="1" kern="100" dirty="0">
                <a:ln w="9525" cap="flat" cmpd="dbl" algn="ctr">
                  <a:solidFill>
                    <a:srgbClr val="FFFFFF"/>
                  </a:solidFill>
                  <a:prstDash val="solid"/>
                  <a:round/>
                </a:ln>
                <a:solidFill>
                  <a:srgbClr val="0070C0"/>
                </a:solidFill>
                <a:effectLst>
                  <a:outerShdw blurRad="12700" dist="38100" dir="2700000" algn="tl">
                    <a:schemeClr val="bg1">
                      <a:lumMod val="50000"/>
                    </a:schemeClr>
                  </a:outerShdw>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大阪府立障がい者自立センターのご案内</a:t>
            </a:r>
            <a:endPar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518475EA-A045-42AE-8EFF-657DA481547A}"/>
              </a:ext>
            </a:extLst>
          </p:cNvPr>
          <p:cNvSpPr txBox="1"/>
          <p:nvPr/>
        </p:nvSpPr>
        <p:spPr>
          <a:xfrm>
            <a:off x="189000" y="1156160"/>
            <a:ext cx="6480000" cy="601630"/>
          </a:xfrm>
          <a:prstGeom prst="rect">
            <a:avLst/>
          </a:prstGeom>
          <a:noFill/>
        </p:spPr>
        <p:txBody>
          <a:bodyPr wrap="square" lIns="36000" tIns="36000" rIns="36000" bIns="36000">
            <a:spAutoFit/>
          </a:bodyPr>
          <a:lstStyle/>
          <a:p>
            <a:pPr marL="133350" algn="just">
              <a:lnSpc>
                <a:spcPct val="150000"/>
              </a:lnSpc>
            </a:pPr>
            <a:r>
              <a:rPr lang="ja-JP" altLang="en-US"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大阪府立障がい者自立センターは、障害者総合支援法に基づく障がい福祉サービス（施設入所支援、自立訓練【機能訓練、生活訓練】）を提供する障がい者支援施設です。</a:t>
            </a:r>
            <a:endParaRPr lang="ja-JP"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6" name="角丸四角形 46">
            <a:extLst>
              <a:ext uri="{FF2B5EF4-FFF2-40B4-BE49-F238E27FC236}">
                <a16:creationId xmlns:a16="http://schemas.microsoft.com/office/drawing/2014/main" id="{8CB92218-4897-4633-B705-0C0539D0357A}"/>
              </a:ext>
            </a:extLst>
          </p:cNvPr>
          <p:cNvSpPr/>
          <p:nvPr/>
        </p:nvSpPr>
        <p:spPr>
          <a:xfrm>
            <a:off x="189000" y="1945027"/>
            <a:ext cx="6480000" cy="1359005"/>
          </a:xfrm>
          <a:prstGeom prst="roundRect">
            <a:avLst/>
          </a:prstGeom>
          <a:solidFill>
            <a:schemeClr val="accent1">
              <a:alpha val="11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72000" rIns="72000" bIns="72000" numCol="1" spcCol="0" rtlCol="0" fromWordArt="0" anchor="ctr" anchorCtr="0" forceAA="0" compatLnSpc="1">
            <a:prstTxWarp prst="textNoShape">
              <a:avLst/>
            </a:prstTxWarp>
            <a:spAutoFit/>
          </a:bodyPr>
          <a:lstStyle/>
          <a:p>
            <a:pPr algn="just">
              <a:lnSpc>
                <a:spcPct val="150000"/>
              </a:lnSpc>
            </a:pPr>
            <a:r>
              <a:rPr lang="ja-JP" altLang="en-US" sz="1200" kern="1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1200" kern="1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自立センターでは、</a:t>
            </a:r>
            <a:r>
              <a:rPr lang="ja-JP" sz="1200" u="sng" kern="1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脳卒中や事故等の後</a:t>
            </a:r>
            <a:r>
              <a:rPr lang="ja-JP" sz="1200" kern="1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、病院での医学的リハビリテーションを終えた方が、家庭や地域での自分らしい生活を目指して、</a:t>
            </a:r>
            <a:r>
              <a:rPr lang="ja-JP" sz="1200" u="sng" kern="1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生活リハビリテーション</a:t>
            </a:r>
            <a:r>
              <a:rPr lang="ja-JP" sz="1200" kern="1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を行っています。病院から引き続き利用される方もいますし、</a:t>
            </a:r>
            <a:r>
              <a:rPr lang="ja-JP" sz="1200" b="1" kern="100" dirty="0">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一旦家庭・地域に戻ってから、より自立的な生活を目指して、自立センターを利用される方もいます。</a:t>
            </a:r>
            <a:r>
              <a:rPr lang="ja-JP" sz="1200" kern="1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（約</a:t>
            </a:r>
            <a:r>
              <a:rPr lang="en-US" sz="1200" kern="1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7</a:t>
            </a:r>
            <a:r>
              <a:rPr lang="ja-JP" sz="1200" kern="1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割は病院から、</a:t>
            </a:r>
            <a:r>
              <a:rPr lang="en-US" sz="1200" u="sng" kern="1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3</a:t>
            </a:r>
            <a:r>
              <a:rPr lang="ja-JP" sz="1200" u="sng" kern="1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割はご自宅に一旦戻ってからの利用</a:t>
            </a:r>
            <a:r>
              <a:rPr lang="ja-JP" sz="1200" kern="1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です）</a:t>
            </a:r>
            <a:r>
              <a:rPr lang="en-US"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endPar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2F3225B2-E8D4-403A-9387-043F5C9C0089}"/>
              </a:ext>
            </a:extLst>
          </p:cNvPr>
          <p:cNvSpPr txBox="1"/>
          <p:nvPr/>
        </p:nvSpPr>
        <p:spPr>
          <a:xfrm>
            <a:off x="560475" y="3620861"/>
            <a:ext cx="4506825" cy="969496"/>
          </a:xfrm>
          <a:prstGeom prst="rect">
            <a:avLst/>
          </a:prstGeom>
          <a:noFill/>
        </p:spPr>
        <p:txBody>
          <a:bodyPr wrap="square">
            <a:spAutoFit/>
          </a:bodyPr>
          <a:lstStyle/>
          <a:p>
            <a:pPr algn="just">
              <a:spcAft>
                <a:spcPts val="600"/>
              </a:spcAft>
            </a:pPr>
            <a:r>
              <a:rPr lang="ja-JP" altLang="ja-JP" sz="1600" kern="100" dirty="0">
                <a:solidFill>
                  <a:srgbClr val="00B05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自宅に戻ったのに、また訓練って、どういうこと？</a:t>
            </a:r>
            <a:endParaRPr lang="ja-JP" alt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152400" algn="just"/>
            <a:r>
              <a:rPr lang="ja-JP"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たとえば・・・</a:t>
            </a:r>
          </a:p>
          <a:p>
            <a:pPr marL="266700" algn="just"/>
            <a:r>
              <a:rPr lang="ja-JP"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退院し復職したものの職場でうまくいかず、</a:t>
            </a:r>
            <a:endParaRPr lang="en-US"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266700" algn="just"/>
            <a:r>
              <a:rPr lang="ja-JP"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自立センターで訓練をした</a:t>
            </a:r>
            <a:r>
              <a:rPr lang="en-US"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a:t>
            </a:r>
            <a:r>
              <a:rPr lang="ja-JP"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さんの場合</a:t>
            </a:r>
          </a:p>
        </p:txBody>
      </p:sp>
      <p:pic>
        <p:nvPicPr>
          <p:cNvPr id="9" name="図 8">
            <a:extLst>
              <a:ext uri="{FF2B5EF4-FFF2-40B4-BE49-F238E27FC236}">
                <a16:creationId xmlns:a16="http://schemas.microsoft.com/office/drawing/2014/main" id="{E2F3F76F-B65B-4EC8-B134-5F04A8A8C1F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6950" y="3592286"/>
            <a:ext cx="838200" cy="1129665"/>
          </a:xfrm>
          <a:prstGeom prst="rect">
            <a:avLst/>
          </a:prstGeom>
          <a:noFill/>
          <a:ln>
            <a:noFill/>
          </a:ln>
        </p:spPr>
      </p:pic>
      <p:sp>
        <p:nvSpPr>
          <p:cNvPr id="10" name="角丸四角形 57">
            <a:extLst>
              <a:ext uri="{FF2B5EF4-FFF2-40B4-BE49-F238E27FC236}">
                <a16:creationId xmlns:a16="http://schemas.microsoft.com/office/drawing/2014/main" id="{12DBBD01-B734-4690-977E-40586F5B5505}"/>
              </a:ext>
            </a:extLst>
          </p:cNvPr>
          <p:cNvSpPr/>
          <p:nvPr/>
        </p:nvSpPr>
        <p:spPr>
          <a:xfrm>
            <a:off x="189000" y="4688842"/>
            <a:ext cx="6480000" cy="4640371"/>
          </a:xfrm>
          <a:prstGeom prst="roundRect">
            <a:avLst>
              <a:gd name="adj" fmla="val 3705"/>
            </a:avLst>
          </a:prstGeom>
        </p:spPr>
        <p:style>
          <a:lnRef idx="2">
            <a:schemeClr val="accent2"/>
          </a:lnRef>
          <a:fillRef idx="1">
            <a:schemeClr val="lt1"/>
          </a:fillRef>
          <a:effectRef idx="0">
            <a:schemeClr val="accent2"/>
          </a:effectRef>
          <a:fontRef idx="minor">
            <a:schemeClr val="dk1"/>
          </a:fontRef>
        </p:style>
        <p:txBody>
          <a:bodyPr rot="0" spcFirstLastPara="0" vert="horz" wrap="square" lIns="72000" tIns="72000" rIns="72000" bIns="72000" numCol="1" spcCol="0" rtlCol="0" fromWordArt="0" anchor="ctr" anchorCtr="0" forceAA="0" compatLnSpc="1">
            <a:prstTxWarp prst="textNoShape">
              <a:avLst/>
            </a:prstTxWarp>
            <a:spAutoFit/>
          </a:bodyPr>
          <a:lstStyle/>
          <a:p>
            <a:pPr>
              <a:lnSpc>
                <a:spcPct val="150000"/>
              </a:lnSpc>
            </a:pPr>
            <a:r>
              <a:rPr lang="ja-JP" altLang="en-US" sz="1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en-US"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a:t>
            </a:r>
            <a:r>
              <a:rPr lang="ja-JP"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さんは、脳卒中で緊急入院をしたあと、病院でリハビリテーションを受け、身体の機能はすっかり回復したので、「一日も早く家に帰りたい」と退院し、復職しました。</a:t>
            </a:r>
          </a:p>
          <a:p>
            <a:pPr>
              <a:lnSpc>
                <a:spcPct val="150000"/>
              </a:lnSpc>
            </a:pPr>
            <a:r>
              <a:rPr lang="ja-JP" altLang="en-US"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ところが、以前とちがって、聞き間違いや聞き落としが多く、さっき言われたことも覚えていないため、仕事がはかどらず、残業が増えていきました。</a:t>
            </a:r>
          </a:p>
          <a:p>
            <a:pPr>
              <a:lnSpc>
                <a:spcPct val="150000"/>
              </a:lnSpc>
            </a:pPr>
            <a:r>
              <a:rPr lang="ja-JP" altLang="en-US" sz="1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疲れやすくなっているところにそのような状況が重なり、朝起き上がれなくなって欠勤が続き、とうとう退職することになりました。家庭でも、疲れから些細なことでイライラして家族とぶつかることが増えていきました。</a:t>
            </a:r>
          </a:p>
          <a:p>
            <a:pPr>
              <a:lnSpc>
                <a:spcPct val="150000"/>
              </a:lnSpc>
            </a:pPr>
            <a:r>
              <a:rPr lang="ja-JP" altLang="en-US"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そんななか、インターネットで自分自身の状態が</a:t>
            </a:r>
            <a:r>
              <a:rPr lang="ja-JP" altLang="ja-JP" sz="1200" b="1" u="sng" kern="1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高次脳機能障がい</a:t>
            </a:r>
            <a:r>
              <a:rPr lang="ja-JP"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の症状にあてはまることを知り、専門医を検索して診断を受け、そこで自立センターでの訓練を勧められました。</a:t>
            </a:r>
            <a:endParaRPr lang="en-US"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nSpc>
                <a:spcPct val="150000"/>
              </a:lnSpc>
            </a:pPr>
            <a:r>
              <a:rPr lang="ja-JP" altLang="en-US" sz="1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自立センターでは、</a:t>
            </a:r>
            <a:r>
              <a:rPr lang="ja-JP" altLang="ja-JP" sz="12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作業療法</a:t>
            </a:r>
            <a:r>
              <a:rPr lang="ja-JP"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や</a:t>
            </a:r>
            <a:r>
              <a:rPr lang="ja-JP" altLang="ja-JP" sz="12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言語療法</a:t>
            </a:r>
            <a:r>
              <a:rPr lang="ja-JP"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を受けたり、メモリーノートという</a:t>
            </a:r>
            <a:r>
              <a:rPr lang="ja-JP" altLang="ja-JP" sz="12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記憶の代償手段</a:t>
            </a:r>
            <a:r>
              <a:rPr lang="ja-JP"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を身につけたりする中で、</a:t>
            </a:r>
            <a:r>
              <a:rPr lang="ja-JP" altLang="ja-JP" sz="12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生活の自己管理</a:t>
            </a:r>
            <a:r>
              <a:rPr lang="ja-JP"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ができるようになっていきました。また、</a:t>
            </a:r>
            <a:r>
              <a:rPr lang="en-US"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a:t>
            </a:r>
            <a:r>
              <a:rPr lang="ja-JP"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日</a:t>
            </a:r>
            <a:r>
              <a:rPr lang="ja-JP" altLang="ja-JP" sz="12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を通してプログラムに参加することで、徐々に</a:t>
            </a:r>
            <a:r>
              <a:rPr lang="ja-JP" altLang="ja-JP" sz="1200" b="1"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体力・持久力</a:t>
            </a:r>
            <a:r>
              <a:rPr lang="ja-JP" altLang="ja-JP" sz="12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もつき、また、どのくらい作業したら休憩が</a:t>
            </a:r>
            <a:endParaRPr lang="en-US" altLang="ja-JP" sz="12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nSpc>
                <a:spcPct val="150000"/>
              </a:lnSpc>
            </a:pPr>
            <a:r>
              <a:rPr lang="ja-JP" altLang="ja-JP" sz="12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必要かも把握でき、自分に合った働き方に気づけるようになりました。</a:t>
            </a:r>
            <a:endParaRPr lang="en-US" altLang="ja-JP" sz="12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nSpc>
                <a:spcPct val="150000"/>
              </a:lnSpc>
            </a:pPr>
            <a:r>
              <a:rPr lang="ja-JP" altLang="ja-JP" sz="12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職能評価等を通して、より</a:t>
            </a:r>
            <a:r>
              <a:rPr lang="ja-JP" altLang="ja-JP" sz="1200" b="1"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自分の状態への理解</a:t>
            </a:r>
            <a:r>
              <a:rPr lang="ja-JP" altLang="ja-JP" sz="12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が深まり、自立センター</a:t>
            </a:r>
            <a:endParaRPr lang="en-US" altLang="ja-JP" sz="12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nSpc>
                <a:spcPct val="150000"/>
              </a:lnSpc>
            </a:pPr>
            <a:r>
              <a:rPr lang="ja-JP" altLang="ja-JP" sz="12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退所後は、就労移行支援事業所に通い、職場実習等を重ねる中で、</a:t>
            </a:r>
            <a:endParaRPr lang="en-US" altLang="ja-JP" sz="12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nSpc>
                <a:spcPct val="150000"/>
              </a:lnSpc>
            </a:pPr>
            <a:r>
              <a:rPr lang="ja-JP" altLang="ja-JP" sz="12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スーパーの品出しの仕事につながりました</a:t>
            </a:r>
            <a:r>
              <a:rPr lang="ja-JP" altLang="en-US" sz="12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altLang="en-US" sz="1200" dirty="0">
              <a:latin typeface="UD デジタル 教科書体 NK-R" panose="02020400000000000000" pitchFamily="18" charset="-128"/>
              <a:ea typeface="UD デジタル 教科書体 NK-R" panose="02020400000000000000" pitchFamily="18" charset="-128"/>
            </a:endParaRPr>
          </a:p>
        </p:txBody>
      </p:sp>
      <p:pic>
        <p:nvPicPr>
          <p:cNvPr id="16" name="図 15">
            <a:extLst>
              <a:ext uri="{FF2B5EF4-FFF2-40B4-BE49-F238E27FC236}">
                <a16:creationId xmlns:a16="http://schemas.microsoft.com/office/drawing/2014/main" id="{7CCCE6D4-B848-455D-BE0B-549321FA20B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8100" y="7967966"/>
            <a:ext cx="1440000" cy="1361247"/>
          </a:xfrm>
          <a:prstGeom prst="rect">
            <a:avLst/>
          </a:prstGeom>
          <a:noFill/>
          <a:ln>
            <a:noFill/>
          </a:ln>
        </p:spPr>
      </p:pic>
    </p:spTree>
    <p:extLst>
      <p:ext uri="{BB962C8B-B14F-4D97-AF65-F5344CB8AC3E}">
        <p14:creationId xmlns:p14="http://schemas.microsoft.com/office/powerpoint/2010/main" val="3322777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23B006F-9498-4211-A6B6-3A485F4AC8BD}"/>
              </a:ext>
            </a:extLst>
          </p:cNvPr>
          <p:cNvSpPr txBox="1"/>
          <p:nvPr/>
        </p:nvSpPr>
        <p:spPr>
          <a:xfrm>
            <a:off x="4389360" y="9456273"/>
            <a:ext cx="2279640" cy="276999"/>
          </a:xfrm>
          <a:prstGeom prst="rect">
            <a:avLst/>
          </a:prstGeom>
          <a:noFill/>
        </p:spPr>
        <p:txBody>
          <a:bodyPr wrap="square">
            <a:spAutoFit/>
          </a:bodyPr>
          <a:lstStyle/>
          <a:p>
            <a:pPr algn="r"/>
            <a:r>
              <a:rPr lang="ja-JP" altLang="en-US"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en-US"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2/4</a:t>
            </a:r>
            <a:endParaRPr lang="ja-JP"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3" name="角丸四角形 38">
            <a:extLst>
              <a:ext uri="{FF2B5EF4-FFF2-40B4-BE49-F238E27FC236}">
                <a16:creationId xmlns:a16="http://schemas.microsoft.com/office/drawing/2014/main" id="{796AF610-28C4-4FA6-B72C-8679B4391935}"/>
              </a:ext>
            </a:extLst>
          </p:cNvPr>
          <p:cNvSpPr/>
          <p:nvPr/>
        </p:nvSpPr>
        <p:spPr>
          <a:xfrm>
            <a:off x="189000" y="1638760"/>
            <a:ext cx="3132000" cy="1469526"/>
          </a:xfrm>
          <a:prstGeom prst="roundRect">
            <a:avLst/>
          </a:prstGeom>
          <a:ln w="19050"/>
        </p:spPr>
        <p:style>
          <a:lnRef idx="2">
            <a:schemeClr val="accent2"/>
          </a:lnRef>
          <a:fillRef idx="1">
            <a:schemeClr val="lt1"/>
          </a:fillRef>
          <a:effectRef idx="0">
            <a:schemeClr val="accent2"/>
          </a:effectRef>
          <a:fontRef idx="minor">
            <a:schemeClr val="dk1"/>
          </a:fontRef>
        </p:style>
        <p:txBody>
          <a:bodyPr rot="0" spcFirstLastPara="0" vert="horz" wrap="square" lIns="72000" tIns="108000" rIns="72000" bIns="72000" numCol="1" spcCol="0" rtlCol="0" fromWordArt="0" anchor="ctr" anchorCtr="0" forceAA="0" compatLnSpc="1">
            <a:prstTxWarp prst="textNoShape">
              <a:avLst/>
            </a:prstTxWarp>
            <a:spAutoFit/>
          </a:bodyPr>
          <a:lstStyle/>
          <a:p>
            <a:pPr algn="l">
              <a:spcAft>
                <a:spcPts val="600"/>
              </a:spcAft>
            </a:pPr>
            <a:r>
              <a:rPr lang="ja-JP" sz="1400" b="1" kern="100" dirty="0">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en-US" sz="1400" b="1" kern="100" dirty="0" err="1">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記憶障</a:t>
            </a:r>
            <a:r>
              <a:rPr lang="ja-JP" sz="1400" b="1" kern="100" dirty="0">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がい</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l">
              <a:spcAft>
                <a:spcPts val="300"/>
              </a:spcAft>
            </a:pPr>
            <a:r>
              <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道を覚えられず迷う</a:t>
            </a:r>
          </a:p>
          <a:p>
            <a:pPr algn="l">
              <a:spcAft>
                <a:spcPts val="300"/>
              </a:spcAft>
            </a:pPr>
            <a:r>
              <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人との約束を守れない</a:t>
            </a:r>
          </a:p>
          <a:p>
            <a:pPr algn="l">
              <a:spcAft>
                <a:spcPts val="300"/>
              </a:spcAft>
            </a:pPr>
            <a:r>
              <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同じことを何度も聞いたり話したりする</a:t>
            </a:r>
          </a:p>
          <a:p>
            <a:pPr algn="l">
              <a:spcAft>
                <a:spcPts val="300"/>
              </a:spcAft>
            </a:pPr>
            <a:r>
              <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その日の予定を思い出せない　等</a:t>
            </a:r>
          </a:p>
        </p:txBody>
      </p:sp>
      <p:sp>
        <p:nvSpPr>
          <p:cNvPr id="4" name="角丸四角形 37">
            <a:extLst>
              <a:ext uri="{FF2B5EF4-FFF2-40B4-BE49-F238E27FC236}">
                <a16:creationId xmlns:a16="http://schemas.microsoft.com/office/drawing/2014/main" id="{68383C09-6B0D-49FA-9F93-05024F6DF76C}"/>
              </a:ext>
            </a:extLst>
          </p:cNvPr>
          <p:cNvSpPr/>
          <p:nvPr/>
        </p:nvSpPr>
        <p:spPr>
          <a:xfrm>
            <a:off x="3537000" y="1638939"/>
            <a:ext cx="3132000" cy="1469526"/>
          </a:xfrm>
          <a:prstGeom prst="roundRect">
            <a:avLst/>
          </a:prstGeom>
          <a:ln w="19050"/>
        </p:spPr>
        <p:style>
          <a:lnRef idx="2">
            <a:schemeClr val="accent2"/>
          </a:lnRef>
          <a:fillRef idx="1">
            <a:schemeClr val="lt1"/>
          </a:fillRef>
          <a:effectRef idx="0">
            <a:schemeClr val="accent2"/>
          </a:effectRef>
          <a:fontRef idx="minor">
            <a:schemeClr val="dk1"/>
          </a:fontRef>
        </p:style>
        <p:txBody>
          <a:bodyPr rot="0" spcFirstLastPara="0" vert="horz" wrap="square" lIns="72000" tIns="108000" rIns="72000" bIns="72000" numCol="1" spcCol="0" rtlCol="0" fromWordArt="0" anchor="ctr" anchorCtr="0" forceAA="0" compatLnSpc="1">
            <a:prstTxWarp prst="textNoShape">
              <a:avLst/>
            </a:prstTxWarp>
            <a:spAutoFit/>
          </a:bodyPr>
          <a:lstStyle/>
          <a:p>
            <a:pPr algn="l">
              <a:spcAft>
                <a:spcPts val="600"/>
              </a:spcAft>
            </a:pPr>
            <a:r>
              <a:rPr lang="ja-JP" sz="1400" b="1" kern="100" dirty="0">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en-US" sz="1400" b="1" kern="100" dirty="0" err="1">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注意障</a:t>
            </a:r>
            <a:r>
              <a:rPr lang="ja-JP" sz="1400" b="1" kern="100" dirty="0">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がい</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l">
              <a:spcAft>
                <a:spcPts val="300"/>
              </a:spcAft>
            </a:pPr>
            <a:r>
              <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気が散りやすく、注意散漫になる</a:t>
            </a:r>
          </a:p>
          <a:p>
            <a:pPr algn="l">
              <a:spcAft>
                <a:spcPts val="300"/>
              </a:spcAft>
            </a:pPr>
            <a:r>
              <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ぼんやりしていて、反応が鈍い</a:t>
            </a:r>
          </a:p>
          <a:p>
            <a:pPr algn="l">
              <a:spcAft>
                <a:spcPts val="300"/>
              </a:spcAft>
            </a:pPr>
            <a:r>
              <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集中力を維持できない</a:t>
            </a:r>
          </a:p>
          <a:p>
            <a:pPr algn="l">
              <a:spcAft>
                <a:spcPts val="300"/>
              </a:spcAft>
            </a:pPr>
            <a:r>
              <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同時に二つ以上のことができない　等</a:t>
            </a:r>
          </a:p>
        </p:txBody>
      </p:sp>
      <p:sp>
        <p:nvSpPr>
          <p:cNvPr id="5" name="角丸四角形 40">
            <a:extLst>
              <a:ext uri="{FF2B5EF4-FFF2-40B4-BE49-F238E27FC236}">
                <a16:creationId xmlns:a16="http://schemas.microsoft.com/office/drawing/2014/main" id="{43401866-D617-44E7-8DDD-F9BAD1FE80A6}"/>
              </a:ext>
            </a:extLst>
          </p:cNvPr>
          <p:cNvSpPr/>
          <p:nvPr/>
        </p:nvSpPr>
        <p:spPr>
          <a:xfrm>
            <a:off x="189000" y="3241972"/>
            <a:ext cx="3132000" cy="1682350"/>
          </a:xfrm>
          <a:prstGeom prst="roundRect">
            <a:avLst/>
          </a:prstGeom>
          <a:ln w="19050"/>
        </p:spPr>
        <p:style>
          <a:lnRef idx="2">
            <a:schemeClr val="accent2"/>
          </a:lnRef>
          <a:fillRef idx="1">
            <a:schemeClr val="lt1"/>
          </a:fillRef>
          <a:effectRef idx="0">
            <a:schemeClr val="accent2"/>
          </a:effectRef>
          <a:fontRef idx="minor">
            <a:schemeClr val="dk1"/>
          </a:fontRef>
        </p:style>
        <p:txBody>
          <a:bodyPr rot="0" spcFirstLastPara="0" vert="horz" wrap="square" lIns="72000" tIns="108000" rIns="72000" bIns="72000" numCol="1" spcCol="0" rtlCol="0" fromWordArt="0" anchor="ctr" anchorCtr="0" forceAA="0" compatLnSpc="1">
            <a:prstTxWarp prst="textNoShape">
              <a:avLst/>
            </a:prstTxWarp>
            <a:spAutoFit/>
          </a:bodyPr>
          <a:lstStyle/>
          <a:p>
            <a:pPr algn="l">
              <a:spcAft>
                <a:spcPts val="600"/>
              </a:spcAft>
            </a:pPr>
            <a:r>
              <a:rPr lang="ja-JP" sz="1200" b="1" kern="100" dirty="0">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en-US" sz="1200" b="1" kern="100" dirty="0" err="1">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遂行機能障</a:t>
            </a:r>
            <a:r>
              <a:rPr lang="ja-JP" sz="1200" b="1" kern="100" dirty="0">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がい</a:t>
            </a:r>
            <a:endPar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l">
              <a:spcAft>
                <a:spcPts val="300"/>
              </a:spcAft>
            </a:pPr>
            <a:r>
              <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一つ一つ指示しなければ行動できない</a:t>
            </a:r>
          </a:p>
          <a:p>
            <a:pPr algn="l">
              <a:spcAft>
                <a:spcPts val="300"/>
              </a:spcAft>
            </a:pPr>
            <a:r>
              <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自ら行動を開始できない</a:t>
            </a:r>
          </a:p>
          <a:p>
            <a:pPr algn="l">
              <a:spcAft>
                <a:spcPts val="300"/>
              </a:spcAft>
            </a:pPr>
            <a:r>
              <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物事の優先順位が決められない</a:t>
            </a:r>
          </a:p>
          <a:p>
            <a:pPr algn="l">
              <a:spcAft>
                <a:spcPts val="300"/>
              </a:spcAft>
            </a:pPr>
            <a:r>
              <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段取りよく進めることができない　</a:t>
            </a:r>
          </a:p>
          <a:p>
            <a:pPr algn="l">
              <a:spcAft>
                <a:spcPts val="300"/>
              </a:spcAft>
            </a:pPr>
            <a:r>
              <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計画を変更することができない　等</a:t>
            </a:r>
            <a:r>
              <a:rPr lang="en-US" sz="1200" u="none" strike="noStrike" kern="100" dirty="0">
                <a:solidFill>
                  <a:srgbClr val="666666"/>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hlinkClick r:id="rId2"/>
              </a:rPr>
              <a:t> </a:t>
            </a:r>
            <a:endPar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6" name="角丸四角形 39">
            <a:extLst>
              <a:ext uri="{FF2B5EF4-FFF2-40B4-BE49-F238E27FC236}">
                <a16:creationId xmlns:a16="http://schemas.microsoft.com/office/drawing/2014/main" id="{CAF94FF0-2DE2-4714-88E2-C09AFB609813}"/>
              </a:ext>
            </a:extLst>
          </p:cNvPr>
          <p:cNvSpPr/>
          <p:nvPr/>
        </p:nvSpPr>
        <p:spPr>
          <a:xfrm>
            <a:off x="3537000" y="3224946"/>
            <a:ext cx="3132000" cy="1716402"/>
          </a:xfrm>
          <a:prstGeom prst="roundRect">
            <a:avLst/>
          </a:prstGeom>
          <a:ln w="19050"/>
        </p:spPr>
        <p:style>
          <a:lnRef idx="2">
            <a:schemeClr val="accent2"/>
          </a:lnRef>
          <a:fillRef idx="1">
            <a:schemeClr val="lt1"/>
          </a:fillRef>
          <a:effectRef idx="0">
            <a:schemeClr val="accent2"/>
          </a:effectRef>
          <a:fontRef idx="minor">
            <a:schemeClr val="dk1"/>
          </a:fontRef>
        </p:style>
        <p:txBody>
          <a:bodyPr rot="0" spcFirstLastPara="0" vert="horz" wrap="square" lIns="72000" tIns="108000" rIns="72000" bIns="72000" numCol="1" spcCol="0" rtlCol="0" fromWordArt="0" anchor="ctr" anchorCtr="0" forceAA="0" compatLnSpc="1">
            <a:prstTxWarp prst="textNoShape">
              <a:avLst/>
            </a:prstTxWarp>
            <a:spAutoFit/>
          </a:bodyPr>
          <a:lstStyle/>
          <a:p>
            <a:pPr algn="l">
              <a:spcAft>
                <a:spcPts val="600"/>
              </a:spcAft>
            </a:pPr>
            <a:r>
              <a:rPr lang="ja-JP" sz="1400" b="1" kern="100" dirty="0">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en-US" sz="1400" b="1" kern="100" dirty="0" err="1">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社会的行動障</a:t>
            </a:r>
            <a:r>
              <a:rPr lang="ja-JP" sz="1400" b="1" kern="100" dirty="0">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がい</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l">
              <a:spcAft>
                <a:spcPts val="300"/>
              </a:spcAft>
            </a:pPr>
            <a:r>
              <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すぐ人を頼ったり、幼い態度をとる</a:t>
            </a:r>
          </a:p>
          <a:p>
            <a:pPr algn="l">
              <a:spcAft>
                <a:spcPts val="300"/>
              </a:spcAft>
            </a:pPr>
            <a:r>
              <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欲求のコントロールが難しい</a:t>
            </a:r>
          </a:p>
          <a:p>
            <a:pPr algn="l">
              <a:spcAft>
                <a:spcPts val="300"/>
              </a:spcAft>
            </a:pPr>
            <a:r>
              <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些細なことに対して急に怒り出す</a:t>
            </a:r>
          </a:p>
          <a:p>
            <a:pPr algn="l">
              <a:spcAft>
                <a:spcPts val="300"/>
              </a:spcAft>
            </a:pPr>
            <a:r>
              <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泣いたり、笑ったりが止まらない</a:t>
            </a:r>
          </a:p>
          <a:p>
            <a:pPr algn="l">
              <a:spcAft>
                <a:spcPts val="300"/>
              </a:spcAft>
            </a:pPr>
            <a:r>
              <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無関心になり意欲が低下する　等</a:t>
            </a:r>
          </a:p>
        </p:txBody>
      </p:sp>
      <p:sp>
        <p:nvSpPr>
          <p:cNvPr id="7" name="角丸四角形 42">
            <a:extLst>
              <a:ext uri="{FF2B5EF4-FFF2-40B4-BE49-F238E27FC236}">
                <a16:creationId xmlns:a16="http://schemas.microsoft.com/office/drawing/2014/main" id="{3592E92B-E6D5-4387-A28A-D47629982111}"/>
              </a:ext>
            </a:extLst>
          </p:cNvPr>
          <p:cNvSpPr/>
          <p:nvPr/>
        </p:nvSpPr>
        <p:spPr>
          <a:xfrm>
            <a:off x="189000" y="5058143"/>
            <a:ext cx="3132000" cy="1716402"/>
          </a:xfrm>
          <a:prstGeom prst="roundRect">
            <a:avLst/>
          </a:prstGeom>
          <a:ln w="19050"/>
        </p:spPr>
        <p:style>
          <a:lnRef idx="2">
            <a:schemeClr val="accent2"/>
          </a:lnRef>
          <a:fillRef idx="1">
            <a:schemeClr val="lt1"/>
          </a:fillRef>
          <a:effectRef idx="0">
            <a:schemeClr val="accent2"/>
          </a:effectRef>
          <a:fontRef idx="minor">
            <a:schemeClr val="dk1"/>
          </a:fontRef>
        </p:style>
        <p:txBody>
          <a:bodyPr rot="0" spcFirstLastPara="0" vert="horz" wrap="square" lIns="72000" tIns="108000" rIns="72000" bIns="72000" numCol="1" spcCol="0" rtlCol="0" fromWordArt="0" anchor="ctr" anchorCtr="0" forceAA="0" compatLnSpc="1">
            <a:prstTxWarp prst="textNoShape">
              <a:avLst/>
            </a:prstTxWarp>
            <a:spAutoFit/>
          </a:bodyPr>
          <a:lstStyle/>
          <a:p>
            <a:pPr algn="l">
              <a:spcAft>
                <a:spcPts val="600"/>
              </a:spcAft>
            </a:pPr>
            <a:r>
              <a:rPr lang="ja-JP" sz="1400" b="1" kern="100" dirty="0">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■コミュニケーション</a:t>
            </a:r>
            <a:r>
              <a:rPr lang="en-US" sz="1400" b="1" kern="100" dirty="0">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障</a:t>
            </a:r>
            <a:r>
              <a:rPr lang="ja-JP" sz="1400" b="1" kern="100" dirty="0">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がい</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l">
              <a:spcAft>
                <a:spcPts val="300"/>
              </a:spcAft>
            </a:pPr>
            <a:r>
              <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言いたいことがあるのに言葉が出ない</a:t>
            </a:r>
          </a:p>
          <a:p>
            <a:pPr algn="l">
              <a:spcAft>
                <a:spcPts val="300"/>
              </a:spcAft>
            </a:pPr>
            <a:r>
              <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言われたことの内容が理解できない</a:t>
            </a:r>
          </a:p>
          <a:p>
            <a:pPr algn="l">
              <a:spcAft>
                <a:spcPts val="300"/>
              </a:spcAft>
            </a:pPr>
            <a:r>
              <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文字が理解できない、書けない</a:t>
            </a:r>
          </a:p>
          <a:p>
            <a:pPr algn="l">
              <a:spcAft>
                <a:spcPts val="300"/>
              </a:spcAft>
            </a:pPr>
            <a:r>
              <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話がそれて何の話かわからなくなる</a:t>
            </a:r>
          </a:p>
          <a:p>
            <a:pPr algn="l">
              <a:spcAft>
                <a:spcPts val="300"/>
              </a:spcAft>
            </a:pPr>
            <a:r>
              <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一方的に話し続ける　等</a:t>
            </a:r>
          </a:p>
        </p:txBody>
      </p:sp>
      <p:sp>
        <p:nvSpPr>
          <p:cNvPr id="8" name="角丸四角形 41">
            <a:extLst>
              <a:ext uri="{FF2B5EF4-FFF2-40B4-BE49-F238E27FC236}">
                <a16:creationId xmlns:a16="http://schemas.microsoft.com/office/drawing/2014/main" id="{3C9DEC82-BFDC-4A68-ABBE-283FD6F02F4A}"/>
              </a:ext>
            </a:extLst>
          </p:cNvPr>
          <p:cNvSpPr/>
          <p:nvPr/>
        </p:nvSpPr>
        <p:spPr>
          <a:xfrm>
            <a:off x="3545690" y="5061278"/>
            <a:ext cx="3132000" cy="1716402"/>
          </a:xfrm>
          <a:prstGeom prst="roundRect">
            <a:avLst/>
          </a:prstGeom>
          <a:ln w="19050"/>
        </p:spPr>
        <p:style>
          <a:lnRef idx="2">
            <a:schemeClr val="accent2"/>
          </a:lnRef>
          <a:fillRef idx="1">
            <a:schemeClr val="lt1"/>
          </a:fillRef>
          <a:effectRef idx="0">
            <a:schemeClr val="accent2"/>
          </a:effectRef>
          <a:fontRef idx="minor">
            <a:schemeClr val="dk1"/>
          </a:fontRef>
        </p:style>
        <p:txBody>
          <a:bodyPr rot="0" spcFirstLastPara="0" vert="horz" wrap="square" lIns="72000" tIns="108000" rIns="72000" bIns="72000" numCol="1" spcCol="0" rtlCol="0" fromWordArt="0" anchor="ctr" anchorCtr="0" forceAA="0" compatLnSpc="1">
            <a:prstTxWarp prst="textNoShape">
              <a:avLst/>
            </a:prstTxWarp>
            <a:spAutoFit/>
          </a:bodyPr>
          <a:lstStyle/>
          <a:p>
            <a:pPr algn="l">
              <a:spcAft>
                <a:spcPts val="600"/>
              </a:spcAft>
            </a:pPr>
            <a:r>
              <a:rPr lang="ja-JP" sz="1400" b="1" kern="100" dirty="0">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en-US" sz="1400" b="1" kern="100" dirty="0" err="1">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失行</a:t>
            </a:r>
            <a:r>
              <a:rPr lang="ja-JP" sz="1400" b="1" kern="100" dirty="0">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en-US" sz="1400" b="1" kern="100" dirty="0" err="1">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失認</a:t>
            </a:r>
            <a:r>
              <a:rPr lang="ja-JP" sz="1400" b="1" kern="100" dirty="0">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en-US" sz="1400" b="1" kern="100" dirty="0" err="1">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半側空間無視</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l">
              <a:spcAft>
                <a:spcPts val="300"/>
              </a:spcAft>
            </a:pPr>
            <a:r>
              <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衣服の着方がわからなくなる</a:t>
            </a:r>
          </a:p>
          <a:p>
            <a:pPr algn="l">
              <a:spcAft>
                <a:spcPts val="300"/>
              </a:spcAft>
            </a:pPr>
            <a:r>
              <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日常の道具の使い方がわからなくなる</a:t>
            </a:r>
          </a:p>
          <a:p>
            <a:pPr algn="l">
              <a:spcAft>
                <a:spcPts val="300"/>
              </a:spcAft>
            </a:pPr>
            <a:r>
              <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ハサミなどを見ても、何かわからない</a:t>
            </a:r>
          </a:p>
          <a:p>
            <a:pPr algn="l">
              <a:spcAft>
                <a:spcPts val="300"/>
              </a:spcAft>
            </a:pPr>
            <a:r>
              <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片側にある皿に気づかず食べない</a:t>
            </a:r>
          </a:p>
          <a:p>
            <a:pPr algn="l">
              <a:spcAft>
                <a:spcPts val="300"/>
              </a:spcAft>
            </a:pPr>
            <a:r>
              <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片側の物や壁にぶつかる　等</a:t>
            </a:r>
          </a:p>
        </p:txBody>
      </p:sp>
      <p:sp>
        <p:nvSpPr>
          <p:cNvPr id="9" name="角丸四角形 52">
            <a:extLst>
              <a:ext uri="{FF2B5EF4-FFF2-40B4-BE49-F238E27FC236}">
                <a16:creationId xmlns:a16="http://schemas.microsoft.com/office/drawing/2014/main" id="{4B2D1C58-05E2-4131-A644-17EAF765CDEC}"/>
              </a:ext>
            </a:extLst>
          </p:cNvPr>
          <p:cNvSpPr/>
          <p:nvPr/>
        </p:nvSpPr>
        <p:spPr>
          <a:xfrm>
            <a:off x="189000" y="6869910"/>
            <a:ext cx="6480000" cy="1267561"/>
          </a:xfrm>
          <a:prstGeom prst="roundRect">
            <a:avLst/>
          </a:prstGeom>
          <a:ln w="19050"/>
        </p:spPr>
        <p:style>
          <a:lnRef idx="2">
            <a:schemeClr val="accent2"/>
          </a:lnRef>
          <a:fillRef idx="1">
            <a:schemeClr val="lt1"/>
          </a:fillRef>
          <a:effectRef idx="0">
            <a:schemeClr val="accent2"/>
          </a:effectRef>
          <a:fontRef idx="minor">
            <a:schemeClr val="dk1"/>
          </a:fontRef>
        </p:style>
        <p:txBody>
          <a:bodyPr rot="0" spcFirstLastPara="0" vert="horz" wrap="square" lIns="72000" tIns="72000" rIns="72000" bIns="72000" numCol="1" spcCol="0" rtlCol="0" fromWordArt="0" anchor="ctr" anchorCtr="0" forceAA="0" compatLnSpc="1">
            <a:prstTxWarp prst="textNoShape">
              <a:avLst/>
            </a:prstTxWarp>
            <a:spAutoFit/>
          </a:bodyPr>
          <a:lstStyle/>
          <a:p>
            <a:pPr algn="l">
              <a:spcAft>
                <a:spcPts val="1200"/>
              </a:spcAft>
            </a:pPr>
            <a:r>
              <a:rPr lang="ja-JP" sz="1400" b="1" kern="100" dirty="0">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■その他</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l">
              <a:spcAft>
                <a:spcPts val="300"/>
              </a:spcAft>
            </a:pPr>
            <a:r>
              <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en-US" sz="1200" b="1" kern="100" dirty="0" err="1">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病識欠如</a:t>
            </a:r>
            <a:r>
              <a:rPr lang="ja-JP" sz="12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：自身に障がいがあることに気づかなかったり、症状を十分に理解できていない</a:t>
            </a:r>
            <a:endPar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l">
              <a:spcAft>
                <a:spcPts val="300"/>
              </a:spcAft>
            </a:pPr>
            <a:r>
              <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12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疲れやすさ</a:t>
            </a:r>
            <a:r>
              <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：脳が疲れやすいため、心身ともに疲れやすくなる</a:t>
            </a:r>
          </a:p>
          <a:p>
            <a:pPr algn="l">
              <a:spcAft>
                <a:spcPts val="300"/>
              </a:spcAft>
            </a:pPr>
            <a:r>
              <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12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抑うつ</a:t>
            </a:r>
            <a:r>
              <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：気持ちが落ち込んだり、何もやる気が起こらなくなったりする</a:t>
            </a:r>
          </a:p>
        </p:txBody>
      </p:sp>
      <p:sp>
        <p:nvSpPr>
          <p:cNvPr id="11" name="テキスト ボックス 10">
            <a:extLst>
              <a:ext uri="{FF2B5EF4-FFF2-40B4-BE49-F238E27FC236}">
                <a16:creationId xmlns:a16="http://schemas.microsoft.com/office/drawing/2014/main" id="{A817FE53-00C3-44C8-A8E5-DBFA2A0F02F5}"/>
              </a:ext>
            </a:extLst>
          </p:cNvPr>
          <p:cNvSpPr txBox="1"/>
          <p:nvPr/>
        </p:nvSpPr>
        <p:spPr>
          <a:xfrm>
            <a:off x="189000" y="953989"/>
            <a:ext cx="6480000" cy="646331"/>
          </a:xfrm>
          <a:prstGeom prst="rect">
            <a:avLst/>
          </a:prstGeom>
          <a:noFill/>
        </p:spPr>
        <p:txBody>
          <a:bodyPr wrap="square">
            <a:spAutoFit/>
          </a:bodyPr>
          <a:lstStyle/>
          <a:p>
            <a:r>
              <a:rPr lang="ja-JP" altLang="en-US" sz="1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脳血管障がいや事故などによる外傷、脳炎などによって、注意・感情・記憶・行動などの「高次の脳機能」を司る部位が主に損傷された時に、さまざまな症状が起こります。主な症状は以下のようなものです。</a:t>
            </a:r>
            <a:endParaRPr lang="ja-JP" alt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2" name="Rectangle 1">
            <a:extLst>
              <a:ext uri="{FF2B5EF4-FFF2-40B4-BE49-F238E27FC236}">
                <a16:creationId xmlns:a16="http://schemas.microsoft.com/office/drawing/2014/main" id="{CF243F46-1301-470A-BEF3-9DD71D1FD3D7}"/>
              </a:ext>
            </a:extLst>
          </p:cNvPr>
          <p:cNvSpPr>
            <a:spLocks noChangeArrowheads="1"/>
          </p:cNvSpPr>
          <p:nvPr/>
        </p:nvSpPr>
        <p:spPr bwMode="auto">
          <a:xfrm>
            <a:off x="335368" y="475698"/>
            <a:ext cx="45434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000" b="1" i="0" u="none" strike="noStrike" cap="none" normalizeH="0" baseline="0" dirty="0">
                <a:ln>
                  <a:noFill/>
                </a:ln>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「高次脳機能障がい」ってご存じですか？</a:t>
            </a:r>
            <a:r>
              <a:rPr kumimoji="0" lang="ja-JP" altLang="en-US" sz="2000" b="1"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 </a:t>
            </a:r>
          </a:p>
        </p:txBody>
      </p:sp>
      <p:pic>
        <p:nvPicPr>
          <p:cNvPr id="13" name="図 12">
            <a:extLst>
              <a:ext uri="{FF2B5EF4-FFF2-40B4-BE49-F238E27FC236}">
                <a16:creationId xmlns:a16="http://schemas.microsoft.com/office/drawing/2014/main" id="{407648CD-FCD5-4E2F-9D20-AA5CC9CFF8C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570" y="8218586"/>
            <a:ext cx="963930" cy="1333500"/>
          </a:xfrm>
          <a:prstGeom prst="rect">
            <a:avLst/>
          </a:prstGeom>
          <a:noFill/>
          <a:ln>
            <a:noFill/>
          </a:ln>
        </p:spPr>
      </p:pic>
      <p:sp>
        <p:nvSpPr>
          <p:cNvPr id="14" name="円形吹き出し 56">
            <a:extLst>
              <a:ext uri="{FF2B5EF4-FFF2-40B4-BE49-F238E27FC236}">
                <a16:creationId xmlns:a16="http://schemas.microsoft.com/office/drawing/2014/main" id="{98AE157E-8E53-4FB5-AED9-6626C51B6D4E}"/>
              </a:ext>
            </a:extLst>
          </p:cNvPr>
          <p:cNvSpPr/>
          <p:nvPr/>
        </p:nvSpPr>
        <p:spPr>
          <a:xfrm>
            <a:off x="2177486" y="8388415"/>
            <a:ext cx="3990975" cy="1038225"/>
          </a:xfrm>
          <a:prstGeom prst="wedgeEllipseCallout">
            <a:avLst>
              <a:gd name="adj1" fmla="val -59967"/>
              <a:gd name="adj2" fmla="val -1611"/>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ja-JP" sz="2000" kern="1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こんなに色々な症状が</a:t>
            </a:r>
            <a:endParaRPr lang="en-US" altLang="ja-JP" sz="2000" kern="1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ctr"/>
            <a:r>
              <a:rPr lang="ja-JP" sz="2000" kern="1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あるのね！</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pic>
        <p:nvPicPr>
          <p:cNvPr id="15" name="図 14">
            <a:extLst>
              <a:ext uri="{FF2B5EF4-FFF2-40B4-BE49-F238E27FC236}">
                <a16:creationId xmlns:a16="http://schemas.microsoft.com/office/drawing/2014/main" id="{F2CE4AB0-FDD0-47B1-9436-48D26BA453C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959437" y="7334684"/>
            <a:ext cx="608965" cy="655955"/>
          </a:xfrm>
          <a:prstGeom prst="rect">
            <a:avLst/>
          </a:prstGeom>
          <a:noFill/>
          <a:ln>
            <a:noFill/>
          </a:ln>
        </p:spPr>
      </p:pic>
      <p:pic>
        <p:nvPicPr>
          <p:cNvPr id="16" name="図 15" descr="中年男性の表情のイラスト「疑問」">
            <a:extLst>
              <a:ext uri="{FF2B5EF4-FFF2-40B4-BE49-F238E27FC236}">
                <a16:creationId xmlns:a16="http://schemas.microsoft.com/office/drawing/2014/main" id="{F6558691-87E2-4044-B924-B866BF457D7D}"/>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4785" y="5826563"/>
            <a:ext cx="606425" cy="699770"/>
          </a:xfrm>
          <a:prstGeom prst="rect">
            <a:avLst/>
          </a:prstGeom>
          <a:noFill/>
          <a:ln>
            <a:noFill/>
          </a:ln>
        </p:spPr>
      </p:pic>
      <p:pic>
        <p:nvPicPr>
          <p:cNvPr id="17" name="図 16" descr="服を後ろ前に着た人のイラスト">
            <a:extLst>
              <a:ext uri="{FF2B5EF4-FFF2-40B4-BE49-F238E27FC236}">
                <a16:creationId xmlns:a16="http://schemas.microsoft.com/office/drawing/2014/main" id="{ABB0FA68-493F-4928-9360-43E5024031E0}"/>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58435" y="5941814"/>
            <a:ext cx="701040" cy="742950"/>
          </a:xfrm>
          <a:prstGeom prst="rect">
            <a:avLst/>
          </a:prstGeom>
          <a:noFill/>
          <a:ln>
            <a:noFill/>
          </a:ln>
        </p:spPr>
      </p:pic>
      <p:pic>
        <p:nvPicPr>
          <p:cNvPr id="18" name="図 17" descr="ノイローゼの人のイラスト（男性）">
            <a:extLst>
              <a:ext uri="{FF2B5EF4-FFF2-40B4-BE49-F238E27FC236}">
                <a16:creationId xmlns:a16="http://schemas.microsoft.com/office/drawing/2014/main" id="{A1FD7622-28F5-40DE-A6BD-28DD384AD9E9}"/>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01608" y="3867084"/>
            <a:ext cx="714375" cy="714375"/>
          </a:xfrm>
          <a:prstGeom prst="rect">
            <a:avLst/>
          </a:prstGeom>
          <a:noFill/>
          <a:ln>
            <a:noFill/>
          </a:ln>
        </p:spPr>
      </p:pic>
      <p:pic>
        <p:nvPicPr>
          <p:cNvPr id="19" name="図 18">
            <a:extLst>
              <a:ext uri="{FF2B5EF4-FFF2-40B4-BE49-F238E27FC236}">
                <a16:creationId xmlns:a16="http://schemas.microsoft.com/office/drawing/2014/main" id="{4D91DBEB-C2B6-42C0-829F-B508BE0E8F8F}"/>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36825" y="3317092"/>
            <a:ext cx="502285" cy="557530"/>
          </a:xfrm>
          <a:prstGeom prst="rect">
            <a:avLst/>
          </a:prstGeom>
          <a:noFill/>
          <a:ln>
            <a:noFill/>
          </a:ln>
        </p:spPr>
      </p:pic>
      <p:pic>
        <p:nvPicPr>
          <p:cNvPr id="20" name="図 19" descr="泣いている女性のイラスト">
            <a:extLst>
              <a:ext uri="{FF2B5EF4-FFF2-40B4-BE49-F238E27FC236}">
                <a16:creationId xmlns:a16="http://schemas.microsoft.com/office/drawing/2014/main" id="{32C77856-FFDB-4961-AFD1-B6491AE28718}"/>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80050" y="3726329"/>
            <a:ext cx="441325" cy="571500"/>
          </a:xfrm>
          <a:prstGeom prst="rect">
            <a:avLst/>
          </a:prstGeom>
          <a:noFill/>
          <a:ln>
            <a:noFill/>
          </a:ln>
        </p:spPr>
      </p:pic>
      <p:pic>
        <p:nvPicPr>
          <p:cNvPr id="21" name="図 20" descr="大笑いしている男性のイラスト">
            <a:extLst>
              <a:ext uri="{FF2B5EF4-FFF2-40B4-BE49-F238E27FC236}">
                <a16:creationId xmlns:a16="http://schemas.microsoft.com/office/drawing/2014/main" id="{BD6D52B3-B144-41DF-B2BA-2221E184C888}"/>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41035" y="4240679"/>
            <a:ext cx="557530" cy="609600"/>
          </a:xfrm>
          <a:prstGeom prst="rect">
            <a:avLst/>
          </a:prstGeom>
          <a:noFill/>
          <a:ln>
            <a:noFill/>
          </a:ln>
        </p:spPr>
      </p:pic>
      <p:pic>
        <p:nvPicPr>
          <p:cNvPr id="22" name="図 21" descr="無気力な人のイラスト（男性）">
            <a:extLst>
              <a:ext uri="{FF2B5EF4-FFF2-40B4-BE49-F238E27FC236}">
                <a16:creationId xmlns:a16="http://schemas.microsoft.com/office/drawing/2014/main" id="{D9B079F2-D446-4731-9CD2-47E7711B5BBE}"/>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30800" y="1825854"/>
            <a:ext cx="723900" cy="775970"/>
          </a:xfrm>
          <a:prstGeom prst="rect">
            <a:avLst/>
          </a:prstGeom>
          <a:noFill/>
          <a:ln>
            <a:noFill/>
          </a:ln>
        </p:spPr>
      </p:pic>
      <p:pic>
        <p:nvPicPr>
          <p:cNvPr id="23" name="図 22" descr="道に迷った人のイラスト（男性）">
            <a:extLst>
              <a:ext uri="{FF2B5EF4-FFF2-40B4-BE49-F238E27FC236}">
                <a16:creationId xmlns:a16="http://schemas.microsoft.com/office/drawing/2014/main" id="{08452C49-D680-46B0-B639-9B489A383FDA}"/>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73005" y="1688984"/>
            <a:ext cx="821055" cy="821055"/>
          </a:xfrm>
          <a:prstGeom prst="rect">
            <a:avLst/>
          </a:prstGeom>
          <a:noFill/>
          <a:ln>
            <a:noFill/>
          </a:ln>
        </p:spPr>
      </p:pic>
      <p:pic>
        <p:nvPicPr>
          <p:cNvPr id="24" name="図 23">
            <a:extLst>
              <a:ext uri="{FF2B5EF4-FFF2-40B4-BE49-F238E27FC236}">
                <a16:creationId xmlns:a16="http://schemas.microsoft.com/office/drawing/2014/main" id="{2E70D445-3B83-40FB-9F44-0AD5B994FEE1}"/>
              </a:ext>
            </a:extLst>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200885" y="159067"/>
            <a:ext cx="656590" cy="850720"/>
          </a:xfrm>
          <a:prstGeom prst="rect">
            <a:avLst/>
          </a:prstGeom>
          <a:noFill/>
          <a:ln>
            <a:noFill/>
          </a:ln>
        </p:spPr>
      </p:pic>
      <p:sp>
        <p:nvSpPr>
          <p:cNvPr id="25" name="テキスト ボックス 24">
            <a:extLst>
              <a:ext uri="{FF2B5EF4-FFF2-40B4-BE49-F238E27FC236}">
                <a16:creationId xmlns:a16="http://schemas.microsoft.com/office/drawing/2014/main" id="{565C2C6A-6425-4414-A957-A6C1EF1D4CA5}"/>
              </a:ext>
            </a:extLst>
          </p:cNvPr>
          <p:cNvSpPr txBox="1"/>
          <p:nvPr/>
        </p:nvSpPr>
        <p:spPr>
          <a:xfrm>
            <a:off x="534848" y="311792"/>
            <a:ext cx="1646377" cy="246221"/>
          </a:xfrm>
          <a:prstGeom prst="rect">
            <a:avLst/>
          </a:prstGeom>
          <a:noFill/>
        </p:spPr>
        <p:txBody>
          <a:bodyPr wrap="square" rtlCol="0">
            <a:spAutoFit/>
          </a:bodyPr>
          <a:lstStyle/>
          <a:p>
            <a:pPr algn="dist"/>
            <a:r>
              <a:rPr kumimoji="1" lang="ja-JP" altLang="en-US" sz="1000" dirty="0">
                <a:solidFill>
                  <a:schemeClr val="accent1"/>
                </a:solidFill>
                <a:latin typeface="UD デジタル 教科書体 NK-R" panose="02020400000000000000" pitchFamily="18" charset="-128"/>
                <a:ea typeface="UD デジタル 教科書体 NK-R" panose="02020400000000000000" pitchFamily="18" charset="-128"/>
              </a:rPr>
              <a:t>こうじのうきのうしょう</a:t>
            </a:r>
          </a:p>
        </p:txBody>
      </p:sp>
      <p:sp>
        <p:nvSpPr>
          <p:cNvPr id="26" name="テキスト ボックス 25">
            <a:extLst>
              <a:ext uri="{FF2B5EF4-FFF2-40B4-BE49-F238E27FC236}">
                <a16:creationId xmlns:a16="http://schemas.microsoft.com/office/drawing/2014/main" id="{E22260C4-DC86-47C2-B98D-7C234F303313}"/>
              </a:ext>
            </a:extLst>
          </p:cNvPr>
          <p:cNvSpPr txBox="1"/>
          <p:nvPr/>
        </p:nvSpPr>
        <p:spPr>
          <a:xfrm>
            <a:off x="487223" y="1692917"/>
            <a:ext cx="540000" cy="123111"/>
          </a:xfrm>
          <a:prstGeom prst="rect">
            <a:avLst/>
          </a:prstGeom>
          <a:noFill/>
        </p:spPr>
        <p:txBody>
          <a:bodyPr wrap="square" lIns="0" tIns="0" rIns="0" bIns="0" rtlCol="0">
            <a:spAutoFit/>
          </a:bodyPr>
          <a:lstStyle/>
          <a:p>
            <a:r>
              <a:rPr kumimoji="1" lang="ja-JP" altLang="en-US" sz="800" dirty="0">
                <a:solidFill>
                  <a:schemeClr val="accent1"/>
                </a:solidFill>
                <a:latin typeface="UD デジタル 教科書体 NK-R" panose="02020400000000000000" pitchFamily="18" charset="-128"/>
                <a:ea typeface="UD デジタル 教科書体 NK-R" panose="02020400000000000000" pitchFamily="18" charset="-128"/>
              </a:rPr>
              <a:t>きおくしょう</a:t>
            </a:r>
          </a:p>
        </p:txBody>
      </p:sp>
      <p:sp>
        <p:nvSpPr>
          <p:cNvPr id="27" name="テキスト ボックス 26">
            <a:extLst>
              <a:ext uri="{FF2B5EF4-FFF2-40B4-BE49-F238E27FC236}">
                <a16:creationId xmlns:a16="http://schemas.microsoft.com/office/drawing/2014/main" id="{496AFF74-7AD5-4FBB-B0B6-B595346FDCE7}"/>
              </a:ext>
            </a:extLst>
          </p:cNvPr>
          <p:cNvSpPr txBox="1"/>
          <p:nvPr/>
        </p:nvSpPr>
        <p:spPr>
          <a:xfrm>
            <a:off x="3730786" y="1657613"/>
            <a:ext cx="884377" cy="215444"/>
          </a:xfrm>
          <a:prstGeom prst="rect">
            <a:avLst/>
          </a:prstGeom>
          <a:noFill/>
        </p:spPr>
        <p:txBody>
          <a:bodyPr wrap="square" rtlCol="0">
            <a:spAutoFit/>
          </a:bodyPr>
          <a:lstStyle/>
          <a:p>
            <a:r>
              <a:rPr kumimoji="1" lang="ja-JP" altLang="en-US" sz="800" dirty="0">
                <a:solidFill>
                  <a:schemeClr val="accent1"/>
                </a:solidFill>
                <a:latin typeface="UD デジタル 教科書体 NK-R" panose="02020400000000000000" pitchFamily="18" charset="-128"/>
                <a:ea typeface="UD デジタル 教科書体 NK-R" panose="02020400000000000000" pitchFamily="18" charset="-128"/>
              </a:rPr>
              <a:t>ちゅういしょう</a:t>
            </a:r>
          </a:p>
        </p:txBody>
      </p:sp>
      <p:sp>
        <p:nvSpPr>
          <p:cNvPr id="28" name="テキスト ボックス 27">
            <a:extLst>
              <a:ext uri="{FF2B5EF4-FFF2-40B4-BE49-F238E27FC236}">
                <a16:creationId xmlns:a16="http://schemas.microsoft.com/office/drawing/2014/main" id="{D241CECA-ED6C-4670-9659-CC59F18EB16B}"/>
              </a:ext>
            </a:extLst>
          </p:cNvPr>
          <p:cNvSpPr txBox="1"/>
          <p:nvPr/>
        </p:nvSpPr>
        <p:spPr>
          <a:xfrm>
            <a:off x="375323" y="3279918"/>
            <a:ext cx="1379677" cy="215444"/>
          </a:xfrm>
          <a:prstGeom prst="rect">
            <a:avLst/>
          </a:prstGeom>
          <a:noFill/>
        </p:spPr>
        <p:txBody>
          <a:bodyPr wrap="square" rtlCol="0">
            <a:spAutoFit/>
          </a:bodyPr>
          <a:lstStyle/>
          <a:p>
            <a:r>
              <a:rPr kumimoji="1" lang="ja-JP" altLang="en-US" sz="800" dirty="0">
                <a:solidFill>
                  <a:schemeClr val="accent1"/>
                </a:solidFill>
                <a:latin typeface="UD デジタル 教科書体 NK-R" panose="02020400000000000000" pitchFamily="18" charset="-128"/>
                <a:ea typeface="UD デジタル 教科書体 NK-R" panose="02020400000000000000" pitchFamily="18" charset="-128"/>
              </a:rPr>
              <a:t>すいこうきのうしょう</a:t>
            </a:r>
          </a:p>
        </p:txBody>
      </p:sp>
      <p:sp>
        <p:nvSpPr>
          <p:cNvPr id="29" name="テキスト ボックス 28">
            <a:extLst>
              <a:ext uri="{FF2B5EF4-FFF2-40B4-BE49-F238E27FC236}">
                <a16:creationId xmlns:a16="http://schemas.microsoft.com/office/drawing/2014/main" id="{356C1175-4931-4510-A18C-1F6E69C0F2F6}"/>
              </a:ext>
            </a:extLst>
          </p:cNvPr>
          <p:cNvSpPr txBox="1"/>
          <p:nvPr/>
        </p:nvSpPr>
        <p:spPr>
          <a:xfrm>
            <a:off x="3768886" y="3263950"/>
            <a:ext cx="1260314" cy="215444"/>
          </a:xfrm>
          <a:prstGeom prst="rect">
            <a:avLst/>
          </a:prstGeom>
          <a:noFill/>
        </p:spPr>
        <p:txBody>
          <a:bodyPr wrap="square" rtlCol="0">
            <a:spAutoFit/>
          </a:bodyPr>
          <a:lstStyle/>
          <a:p>
            <a:r>
              <a:rPr kumimoji="1" lang="ja-JP" altLang="en-US" sz="800" dirty="0">
                <a:solidFill>
                  <a:schemeClr val="accent1"/>
                </a:solidFill>
                <a:latin typeface="UD デジタル 教科書体 NK-R" panose="02020400000000000000" pitchFamily="18" charset="-128"/>
                <a:ea typeface="UD デジタル 教科書体 NK-R" panose="02020400000000000000" pitchFamily="18" charset="-128"/>
              </a:rPr>
              <a:t>しゃかいてきこうどうしょう</a:t>
            </a:r>
          </a:p>
        </p:txBody>
      </p:sp>
      <p:sp>
        <p:nvSpPr>
          <p:cNvPr id="30" name="テキスト ボックス 29">
            <a:extLst>
              <a:ext uri="{FF2B5EF4-FFF2-40B4-BE49-F238E27FC236}">
                <a16:creationId xmlns:a16="http://schemas.microsoft.com/office/drawing/2014/main" id="{6764B849-73C8-4FDC-A42E-9B56916661E5}"/>
              </a:ext>
            </a:extLst>
          </p:cNvPr>
          <p:cNvSpPr txBox="1"/>
          <p:nvPr/>
        </p:nvSpPr>
        <p:spPr>
          <a:xfrm>
            <a:off x="3820747" y="5091929"/>
            <a:ext cx="2037128" cy="215444"/>
          </a:xfrm>
          <a:prstGeom prst="rect">
            <a:avLst/>
          </a:prstGeom>
          <a:noFill/>
        </p:spPr>
        <p:txBody>
          <a:bodyPr wrap="square" rtlCol="0">
            <a:spAutoFit/>
          </a:bodyPr>
          <a:lstStyle/>
          <a:p>
            <a:r>
              <a:rPr kumimoji="1" lang="ja-JP" altLang="en-US" sz="800" dirty="0">
                <a:solidFill>
                  <a:schemeClr val="accent1"/>
                </a:solidFill>
                <a:latin typeface="UD デジタル 教科書体 NK-R" panose="02020400000000000000" pitchFamily="18" charset="-128"/>
                <a:ea typeface="UD デジタル 教科書体 NK-R" panose="02020400000000000000" pitchFamily="18" charset="-128"/>
              </a:rPr>
              <a:t>しっこう  　しつにん   　はんそく くうかん むし</a:t>
            </a:r>
          </a:p>
        </p:txBody>
      </p:sp>
      <p:sp>
        <p:nvSpPr>
          <p:cNvPr id="31" name="テキスト ボックス 30">
            <a:extLst>
              <a:ext uri="{FF2B5EF4-FFF2-40B4-BE49-F238E27FC236}">
                <a16:creationId xmlns:a16="http://schemas.microsoft.com/office/drawing/2014/main" id="{39CF7FED-D2D1-48A9-861B-256123776E4E}"/>
              </a:ext>
            </a:extLst>
          </p:cNvPr>
          <p:cNvSpPr txBox="1"/>
          <p:nvPr/>
        </p:nvSpPr>
        <p:spPr>
          <a:xfrm>
            <a:off x="1743075" y="5097823"/>
            <a:ext cx="476250" cy="215444"/>
          </a:xfrm>
          <a:prstGeom prst="rect">
            <a:avLst/>
          </a:prstGeom>
          <a:noFill/>
        </p:spPr>
        <p:txBody>
          <a:bodyPr wrap="square" rtlCol="0">
            <a:spAutoFit/>
          </a:bodyPr>
          <a:lstStyle/>
          <a:p>
            <a:r>
              <a:rPr kumimoji="1" lang="ja-JP" altLang="en-US" sz="800" dirty="0">
                <a:solidFill>
                  <a:schemeClr val="accent1"/>
                </a:solidFill>
                <a:latin typeface="UD デジタル 教科書体 NK-R" panose="02020400000000000000" pitchFamily="18" charset="-128"/>
                <a:ea typeface="UD デジタル 教科書体 NK-R" panose="02020400000000000000" pitchFamily="18" charset="-128"/>
              </a:rPr>
              <a:t>しょう</a:t>
            </a:r>
          </a:p>
        </p:txBody>
      </p:sp>
      <p:sp>
        <p:nvSpPr>
          <p:cNvPr id="32" name="テキスト ボックス 31">
            <a:extLst>
              <a:ext uri="{FF2B5EF4-FFF2-40B4-BE49-F238E27FC236}">
                <a16:creationId xmlns:a16="http://schemas.microsoft.com/office/drawing/2014/main" id="{F2FE1BFC-7E1A-49C0-9D11-D943AC593286}"/>
              </a:ext>
            </a:extLst>
          </p:cNvPr>
          <p:cNvSpPr txBox="1"/>
          <p:nvPr/>
        </p:nvSpPr>
        <p:spPr>
          <a:xfrm>
            <a:off x="289598" y="7202630"/>
            <a:ext cx="936000" cy="215444"/>
          </a:xfrm>
          <a:prstGeom prst="rect">
            <a:avLst/>
          </a:prstGeom>
          <a:noFill/>
        </p:spPr>
        <p:txBody>
          <a:bodyPr wrap="square" rtlCol="0">
            <a:spAutoFit/>
          </a:bodyPr>
          <a:lstStyle/>
          <a:p>
            <a:r>
              <a:rPr kumimoji="1" lang="ja-JP" altLang="en-US" sz="800" dirty="0">
                <a:latin typeface="UD デジタル 教科書体 NK-R" panose="02020400000000000000" pitchFamily="18" charset="-128"/>
                <a:ea typeface="UD デジタル 教科書体 NK-R" panose="02020400000000000000" pitchFamily="18" charset="-128"/>
              </a:rPr>
              <a:t>びょうしきけつじょ</a:t>
            </a:r>
          </a:p>
        </p:txBody>
      </p:sp>
    </p:spTree>
    <p:extLst>
      <p:ext uri="{BB962C8B-B14F-4D97-AF65-F5344CB8AC3E}">
        <p14:creationId xmlns:p14="http://schemas.microsoft.com/office/powerpoint/2010/main" val="3469105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a:extLst>
              <a:ext uri="{FF2B5EF4-FFF2-40B4-BE49-F238E27FC236}">
                <a16:creationId xmlns:a16="http://schemas.microsoft.com/office/drawing/2014/main" id="{26A23879-3302-4DD7-9C65-851047F4251F}"/>
              </a:ext>
            </a:extLst>
          </p:cNvPr>
          <p:cNvSpPr txBox="1"/>
          <p:nvPr/>
        </p:nvSpPr>
        <p:spPr>
          <a:xfrm>
            <a:off x="189000" y="1948722"/>
            <a:ext cx="6480000" cy="2908489"/>
          </a:xfrm>
          <a:prstGeom prst="rect">
            <a:avLst/>
          </a:prstGeom>
          <a:noFill/>
        </p:spPr>
        <p:txBody>
          <a:bodyPr wrap="square" lIns="0" tIns="0" rIns="0" bIns="0" anchor="ctr" anchorCtr="0">
            <a:spAutoFit/>
          </a:bodyPr>
          <a:lstStyle/>
          <a:p>
            <a:pPr>
              <a:spcAft>
                <a:spcPts val="600"/>
              </a:spcAft>
            </a:pPr>
            <a:r>
              <a:rPr lang="ja-JP" altLang="ja-JP" sz="1200" b="1"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《自立訓練プログラムの概要》</a:t>
            </a:r>
            <a:endParaRPr lang="en-US" altLang="ja-JP" sz="1200" b="1"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l">
              <a:spcAft>
                <a:spcPts val="100"/>
              </a:spcAft>
            </a:pPr>
            <a:r>
              <a:rPr lang="ja-JP" altLang="en-US" sz="1200" u="sng"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（基本のプログラム）</a:t>
            </a:r>
          </a:p>
          <a:p>
            <a:pPr marL="171450" indent="-108000" algn="l">
              <a:spcAft>
                <a:spcPts val="100"/>
              </a:spcAft>
              <a:buFont typeface="Arial" panose="020B0604020202020204" pitchFamily="34" charset="0"/>
              <a:buChar char="•"/>
            </a:pPr>
            <a:r>
              <a:rPr lang="ja-JP" altLang="en-US"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朝の会（本日の予定・連絡事項の確認、見当識、ストレッチ）</a:t>
            </a:r>
          </a:p>
          <a:p>
            <a:pPr marL="171450" indent="-108000" algn="l">
              <a:spcAft>
                <a:spcPts val="100"/>
              </a:spcAft>
              <a:buFont typeface="Arial" panose="020B0604020202020204" pitchFamily="34" charset="0"/>
              <a:buChar char="•"/>
            </a:pPr>
            <a:r>
              <a:rPr lang="ja-JP" altLang="en-US"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歩行・車いす走行</a:t>
            </a:r>
            <a:r>
              <a:rPr lang="en-US"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(PT)</a:t>
            </a:r>
            <a:r>
              <a:rPr lang="ja-JP" altLang="en-US"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（基礎体力づくり、歩行維持・向上）</a:t>
            </a:r>
          </a:p>
          <a:p>
            <a:pPr marL="171450" indent="-108000" algn="l">
              <a:spcAft>
                <a:spcPts val="100"/>
              </a:spcAft>
              <a:buFont typeface="Arial" panose="020B0604020202020204" pitchFamily="34" charset="0"/>
              <a:buChar char="•"/>
            </a:pPr>
            <a:r>
              <a:rPr lang="ja-JP" altLang="en-US"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脳リハ（机上の認知リハビリテーション）</a:t>
            </a:r>
          </a:p>
          <a:p>
            <a:pPr marL="171450" indent="-108000" algn="l">
              <a:spcAft>
                <a:spcPts val="100"/>
              </a:spcAft>
              <a:buFont typeface="Arial" panose="020B0604020202020204" pitchFamily="34" charset="0"/>
              <a:buChar char="•"/>
            </a:pPr>
            <a:r>
              <a:rPr lang="ja-JP" altLang="en-US"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運動と生活力（移動しながら行う認知リハビリテーション、注意障がい等の方を対象とした安全に　　移動するための訓練、歩行訓練、社会生活力の向上、ストレッチ等）</a:t>
            </a:r>
            <a:endParaRPr lang="en-US"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171450" indent="-108000" algn="l">
              <a:spcAft>
                <a:spcPts val="600"/>
              </a:spcAft>
              <a:buFont typeface="Arial" panose="020B0604020202020204" pitchFamily="34" charset="0"/>
              <a:buChar char="•"/>
            </a:pPr>
            <a:r>
              <a:rPr lang="ja-JP" altLang="en-US"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グループワーク（社会生活の自立度の向上）</a:t>
            </a:r>
          </a:p>
          <a:p>
            <a:pPr marL="171450" indent="-108000" algn="l">
              <a:spcAft>
                <a:spcPts val="600"/>
              </a:spcAft>
              <a:buFont typeface="Arial" panose="020B0604020202020204" pitchFamily="34" charset="0"/>
              <a:buChar char="•"/>
            </a:pPr>
            <a:r>
              <a:rPr lang="en-US"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PT</a:t>
            </a:r>
            <a:r>
              <a:rPr lang="ja-JP" altLang="en-US"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（理学療法）、</a:t>
            </a:r>
            <a:r>
              <a:rPr lang="en-US"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OT</a:t>
            </a:r>
            <a:r>
              <a:rPr lang="ja-JP" altLang="en-US"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（作業療法）、</a:t>
            </a:r>
            <a:r>
              <a:rPr lang="en-US"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ST</a:t>
            </a:r>
            <a:r>
              <a:rPr lang="ja-JP" altLang="en-US"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（言語療法）</a:t>
            </a:r>
          </a:p>
          <a:p>
            <a:pPr marL="171450" indent="-108000" algn="l">
              <a:spcAft>
                <a:spcPts val="100"/>
              </a:spcAft>
              <a:buFont typeface="Arial" panose="020B0604020202020204" pitchFamily="34" charset="0"/>
              <a:buChar char="•"/>
            </a:pPr>
            <a:r>
              <a:rPr lang="ja-JP" altLang="en-US"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講座（制度や健康管理等の情報提供）</a:t>
            </a:r>
          </a:p>
          <a:p>
            <a:pPr marL="171450" indent="-108000" algn="l">
              <a:spcAft>
                <a:spcPts val="100"/>
              </a:spcAft>
              <a:buFont typeface="Arial" panose="020B0604020202020204" pitchFamily="34" charset="0"/>
              <a:buChar char="•"/>
            </a:pPr>
            <a:r>
              <a:rPr lang="ja-JP" altLang="en-US"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スポーツ（心身のリフレッシュ、身体機能の向上）</a:t>
            </a:r>
          </a:p>
          <a:p>
            <a:pPr marL="171450" indent="-108000" algn="l">
              <a:spcAft>
                <a:spcPts val="100"/>
              </a:spcAft>
              <a:buFont typeface="Arial" panose="020B0604020202020204" pitchFamily="34" charset="0"/>
              <a:buChar char="•"/>
            </a:pPr>
            <a:r>
              <a:rPr lang="en-US"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S</a:t>
            </a:r>
            <a:r>
              <a:rPr lang="ja-JP" altLang="en-US"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トレ（対人コミュニケーションスキルの向上）</a:t>
            </a:r>
          </a:p>
          <a:p>
            <a:pPr marL="171450" indent="-108000" algn="l">
              <a:spcAft>
                <a:spcPts val="100"/>
              </a:spcAft>
              <a:buFont typeface="Arial" panose="020B0604020202020204" pitchFamily="34" charset="0"/>
              <a:buChar char="•"/>
            </a:pPr>
            <a:r>
              <a:rPr lang="ja-JP" altLang="en-US"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趣味活動（陶芸、カラオケ、書道、筆ペン、塗り絵等）</a:t>
            </a:r>
          </a:p>
          <a:p>
            <a:pPr marL="171450" indent="-108000" algn="l">
              <a:spcAft>
                <a:spcPts val="100"/>
              </a:spcAft>
              <a:buFont typeface="Arial" panose="020B0604020202020204" pitchFamily="34" charset="0"/>
              <a:buChar char="•"/>
            </a:pPr>
            <a:r>
              <a:rPr lang="ja-JP" altLang="en-US"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パソコン（タイピング練習等）</a:t>
            </a:r>
            <a:endParaRPr lang="en-US"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E42D7165-0079-4B47-879C-1F770DBB6C8F}"/>
              </a:ext>
            </a:extLst>
          </p:cNvPr>
          <p:cNvSpPr txBox="1"/>
          <p:nvPr/>
        </p:nvSpPr>
        <p:spPr>
          <a:xfrm>
            <a:off x="4389360" y="9456273"/>
            <a:ext cx="2279640" cy="276999"/>
          </a:xfrm>
          <a:prstGeom prst="rect">
            <a:avLst/>
          </a:prstGeom>
          <a:noFill/>
        </p:spPr>
        <p:txBody>
          <a:bodyPr wrap="square">
            <a:spAutoFit/>
          </a:bodyPr>
          <a:lstStyle/>
          <a:p>
            <a:pPr algn="r"/>
            <a:r>
              <a:rPr lang="ja-JP" altLang="en-US"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en-US"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3/4</a:t>
            </a:r>
            <a:endParaRPr lang="ja-JP"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5" name="角丸四角形吹き出し 4">
            <a:extLst>
              <a:ext uri="{FF2B5EF4-FFF2-40B4-BE49-F238E27FC236}">
                <a16:creationId xmlns:a16="http://schemas.microsoft.com/office/drawing/2014/main" id="{BE3223B9-2B39-45B3-BEBE-BA53EDEDF75E}"/>
              </a:ext>
            </a:extLst>
          </p:cNvPr>
          <p:cNvSpPr/>
          <p:nvPr/>
        </p:nvSpPr>
        <p:spPr>
          <a:xfrm>
            <a:off x="1545820" y="352849"/>
            <a:ext cx="4860000" cy="540000"/>
          </a:xfrm>
          <a:prstGeom prst="wedgeRoundRectCallout">
            <a:avLst>
              <a:gd name="adj1" fmla="val -53145"/>
              <a:gd name="adj2" fmla="val 41513"/>
              <a:gd name="adj3" fmla="val 16667"/>
            </a:avLst>
          </a:prstGeom>
          <a:ln w="19050"/>
        </p:spPr>
        <p:style>
          <a:lnRef idx="2">
            <a:schemeClr val="accent2"/>
          </a:lnRef>
          <a:fillRef idx="1">
            <a:schemeClr val="lt1"/>
          </a:fillRef>
          <a:effectRef idx="0">
            <a:schemeClr val="accent2"/>
          </a:effectRef>
          <a:fontRef idx="minor">
            <a:schemeClr val="dk1"/>
          </a:fontRef>
        </p:style>
        <p:txBody>
          <a:bodyPr rot="0" spcFirstLastPara="0" vert="horz" wrap="square" lIns="72000" tIns="72000" rIns="72000" bIns="72000" numCol="1" spcCol="0" rtlCol="0" fromWordArt="0" anchor="ctr" anchorCtr="0" forceAA="0" compatLnSpc="1">
            <a:prstTxWarp prst="textNoShape">
              <a:avLst/>
            </a:prstTxWarp>
            <a:noAutofit/>
          </a:bodyPr>
          <a:lstStyle/>
          <a:p>
            <a:pPr algn="ctr"/>
            <a:r>
              <a:rPr lang="ja-JP" sz="2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自立センターではどんな訓練をしているの？</a:t>
            </a:r>
          </a:p>
        </p:txBody>
      </p:sp>
      <p:pic>
        <p:nvPicPr>
          <p:cNvPr id="6" name="図 5">
            <a:extLst>
              <a:ext uri="{FF2B5EF4-FFF2-40B4-BE49-F238E27FC236}">
                <a16:creationId xmlns:a16="http://schemas.microsoft.com/office/drawing/2014/main" id="{CDFCFA0D-6FE6-4ED7-A380-C1B86154A1A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080" y="287148"/>
            <a:ext cx="1152525" cy="1471295"/>
          </a:xfrm>
          <a:prstGeom prst="rect">
            <a:avLst/>
          </a:prstGeom>
          <a:noFill/>
          <a:ln>
            <a:noFill/>
          </a:ln>
        </p:spPr>
      </p:pic>
      <p:sp>
        <p:nvSpPr>
          <p:cNvPr id="7" name="Rectangle 4">
            <a:extLst>
              <a:ext uri="{FF2B5EF4-FFF2-40B4-BE49-F238E27FC236}">
                <a16:creationId xmlns:a16="http://schemas.microsoft.com/office/drawing/2014/main" id="{AB885831-DF9A-45DA-81E5-966F0DAA4747}"/>
              </a:ext>
            </a:extLst>
          </p:cNvPr>
          <p:cNvSpPr>
            <a:spLocks noChangeArrowheads="1"/>
          </p:cNvSpPr>
          <p:nvPr/>
        </p:nvSpPr>
        <p:spPr bwMode="auto">
          <a:xfrm>
            <a:off x="1409700" y="1006570"/>
            <a:ext cx="4996120" cy="811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ja-JP" altLang="en-US" sz="12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kumimoji="0" lang="ja-JP" altLang="ja-JP" sz="1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自立センターでは、お一人おひとりの特性や個別支援計画を勘案したうえで、</a:t>
            </a:r>
            <a:r>
              <a:rPr kumimoji="0" lang="en-US" altLang="ja-JP" sz="1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a:t>
            </a:r>
            <a:r>
              <a:rPr kumimoji="0" lang="ja-JP" altLang="en-US" sz="1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週間単位でプログラムを組み立て、月曜日から金曜日まで、</a:t>
            </a:r>
            <a:r>
              <a:rPr kumimoji="0" lang="en-US" altLang="ja-JP" sz="1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a:t>
            </a:r>
            <a:r>
              <a:rPr kumimoji="0" lang="ja-JP" altLang="en-US" sz="1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日</a:t>
            </a:r>
            <a:r>
              <a:rPr kumimoji="0" lang="en-US" altLang="ja-JP" sz="1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5</a:t>
            </a:r>
            <a:r>
              <a:rPr kumimoji="0" lang="ja-JP" altLang="en-US" sz="1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時限（</a:t>
            </a:r>
            <a:r>
              <a:rPr kumimoji="0" lang="en-US" altLang="ja-JP" sz="1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a:t>
            </a:r>
            <a:r>
              <a:rPr kumimoji="0" lang="ja-JP" altLang="en-US" sz="1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時限</a:t>
            </a:r>
            <a:r>
              <a:rPr kumimoji="0" lang="en-US" altLang="ja-JP" sz="1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50</a:t>
            </a:r>
            <a:r>
              <a:rPr kumimoji="0" lang="ja-JP" altLang="en-US" sz="1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分）で自立訓練プログラムを実施しています。</a:t>
            </a:r>
            <a:endParaRPr kumimoji="0" lang="en-US" altLang="ja-JP" sz="1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プログラムは、原則３名～２０名の小集団で行います。</a:t>
            </a:r>
            <a:endParaRPr kumimoji="0" lang="ja-JP" altLang="en-US" sz="1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p:txBody>
      </p:sp>
      <p:pic>
        <p:nvPicPr>
          <p:cNvPr id="3075" name="図 62" descr="https://3.bp.blogspot.com/-ifQkf5bwsCk/V9vB6ik0lbI/AAAAAAAA96M/DHjmTWjETCsZtzm2S8znMUngM8x1Rjs4wCLcB/s800/tsue_woman.png">
            <a:extLst>
              <a:ext uri="{FF2B5EF4-FFF2-40B4-BE49-F238E27FC236}">
                <a16:creationId xmlns:a16="http://schemas.microsoft.com/office/drawing/2014/main" id="{7B0B3A8E-20F7-427F-96BE-9EB24F25F1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3235" y="1840566"/>
            <a:ext cx="674079"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a:extLst>
              <a:ext uri="{FF2B5EF4-FFF2-40B4-BE49-F238E27FC236}">
                <a16:creationId xmlns:a16="http://schemas.microsoft.com/office/drawing/2014/main" id="{3BF4DE39-E6DD-460A-BCE6-53E4F38A8C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3780" y="1905071"/>
            <a:ext cx="1117600" cy="959485"/>
          </a:xfrm>
          <a:prstGeom prst="rect">
            <a:avLst/>
          </a:prstGeom>
          <a:noFill/>
          <a:ln>
            <a:noFill/>
          </a:ln>
        </p:spPr>
      </p:pic>
      <p:sp>
        <p:nvSpPr>
          <p:cNvPr id="11" name="テキスト ボックス 64">
            <a:extLst>
              <a:ext uri="{FF2B5EF4-FFF2-40B4-BE49-F238E27FC236}">
                <a16:creationId xmlns:a16="http://schemas.microsoft.com/office/drawing/2014/main" id="{E65DA8F7-B72E-4DCC-99D3-09E250BDB1DC}"/>
              </a:ext>
            </a:extLst>
          </p:cNvPr>
          <p:cNvSpPr txBox="1"/>
          <p:nvPr/>
        </p:nvSpPr>
        <p:spPr>
          <a:xfrm>
            <a:off x="189000" y="6346428"/>
            <a:ext cx="6480000" cy="3100061"/>
          </a:xfrm>
          <a:prstGeom prst="rect">
            <a:avLst/>
          </a:prstGeom>
          <a:solidFill>
            <a:sysClr val="window" lastClr="FFFFFF"/>
          </a:solidFill>
          <a:ln w="19050">
            <a:solidFill>
              <a:prstClr val="black"/>
            </a:solidFill>
            <a:prstDash val="sysDash"/>
          </a:ln>
        </p:spPr>
        <p:txBody>
          <a:bodyPr rot="0" spcFirstLastPara="0" vert="horz" wrap="square" lIns="72000" tIns="72000" rIns="72000" bIns="72000" numCol="1" spcCol="0" rtlCol="0" fromWordArt="0" anchor="ctr" anchorCtr="0" forceAA="0" compatLnSpc="1">
            <a:prstTxWarp prst="textNoShape">
              <a:avLst/>
            </a:prstTxWarp>
            <a:spAutoFit/>
          </a:bodyPr>
          <a:lstStyle/>
          <a:p>
            <a:pPr algn="just"/>
            <a:r>
              <a:rPr lang="ja-JP" sz="1200" b="1" kern="100" dirty="0">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【自立センターで提供している支援サービスの内容】</a:t>
            </a:r>
            <a:endParaRPr lang="en-US" altLang="ja-JP" sz="1200" b="1" kern="100" dirty="0">
              <a:solidFill>
                <a:srgbClr val="0070C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r>
              <a:rPr lang="ja-JP" altLang="en-US" sz="1200" b="1" kern="100" dirty="0">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自立訓練（機能訓練）</a:t>
            </a:r>
            <a:r>
              <a:rPr lang="ja-JP" altLang="en-US"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定員</a:t>
            </a:r>
            <a:r>
              <a:rPr lang="en-US"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70</a:t>
            </a:r>
            <a:r>
              <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名／基本的な契約期間：</a:t>
            </a:r>
            <a:r>
              <a:rPr lang="en-US"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12</a:t>
            </a:r>
            <a:r>
              <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ヶ月</a:t>
            </a:r>
            <a:endParaRPr lang="en-US"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r>
              <a:rPr lang="ja-JP" altLang="en-US" sz="1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自立訓練（生活訓練）</a:t>
            </a:r>
            <a:r>
              <a:rPr lang="ja-JP" altLang="en-US"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定員</a:t>
            </a:r>
            <a:r>
              <a:rPr lang="en-US"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20</a:t>
            </a:r>
            <a:r>
              <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名／基本的な契約期間：</a:t>
            </a:r>
            <a:r>
              <a:rPr lang="en-US"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12</a:t>
            </a:r>
            <a:r>
              <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ヶ月</a:t>
            </a:r>
            <a:endParaRPr lang="en-US"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r>
              <a:rPr lang="ja-JP" altLang="en-US" sz="1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施設入所支援（※）</a:t>
            </a:r>
            <a:r>
              <a:rPr lang="ja-JP" altLang="en-US"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定員</a:t>
            </a:r>
            <a:r>
              <a:rPr lang="en-US"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80</a:t>
            </a:r>
            <a:r>
              <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名／基本的な契約期間：自立訓練の期間に同じ。</a:t>
            </a:r>
          </a:p>
          <a:p>
            <a:pPr algn="just"/>
            <a:r>
              <a:rPr lang="ja-JP" altLang="en-US" sz="1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en-US" altLang="ja-JP" sz="1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施設入所支援は、自立訓練を受けている方を対象に、入浴や排せつ及び食事等の支援、服薬支</a:t>
            </a:r>
            <a:r>
              <a:rPr lang="ja-JP" altLang="en-US"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endParaRPr lang="en-US"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r>
              <a:rPr lang="ja-JP" altLang="en-US" sz="1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援、生活等に関する相談や助言、その他必要な日常生活上の支援を提供します。</a:t>
            </a:r>
          </a:p>
          <a:p>
            <a:pPr marL="400050" indent="-400050" algn="just"/>
            <a:r>
              <a:rPr lang="en-US"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endPar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r>
              <a:rPr lang="ja-JP" sz="1200" b="1" kern="100" dirty="0">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【主な利用対象者】</a:t>
            </a:r>
            <a:endPar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r>
              <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脳血管障がい等で片麻痺の方、高次脳機能障がいの方、脊髄損傷の方　など</a:t>
            </a:r>
          </a:p>
          <a:p>
            <a:pPr algn="just"/>
            <a:r>
              <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年齢概ね</a:t>
            </a:r>
            <a:r>
              <a:rPr lang="en-US"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65</a:t>
            </a:r>
            <a:r>
              <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歳未満の方</a:t>
            </a:r>
          </a:p>
          <a:p>
            <a:pPr algn="just"/>
            <a:r>
              <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＊ご利用には市町村の障害福祉サービスの支給決定が必要です。</a:t>
            </a:r>
          </a:p>
          <a:p>
            <a:pPr algn="just"/>
            <a:r>
              <a:rPr lang="en-US"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endPar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r>
              <a:rPr lang="ja-JP" sz="1200" b="1" kern="100" dirty="0">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【主な利用目的】</a:t>
            </a:r>
            <a:endPar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r>
              <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病院を退院したが、自宅での生活や復職には不安。一人でできることを増やしたい。</a:t>
            </a:r>
          </a:p>
          <a:p>
            <a:pPr algn="just"/>
            <a:r>
              <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高次脳機能障がいの訓練を受けたい。</a:t>
            </a:r>
          </a:p>
          <a:p>
            <a:pPr algn="just"/>
            <a:r>
              <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単身生活ができるよう、また復職・就労につながるような訓練を受けたい。　　　など</a:t>
            </a:r>
          </a:p>
        </p:txBody>
      </p:sp>
      <p:sp>
        <p:nvSpPr>
          <p:cNvPr id="12" name="角丸四角形吹き出し 20">
            <a:extLst>
              <a:ext uri="{FF2B5EF4-FFF2-40B4-BE49-F238E27FC236}">
                <a16:creationId xmlns:a16="http://schemas.microsoft.com/office/drawing/2014/main" id="{62098ACB-2741-4F4D-8FA3-F844BAA17E42}"/>
              </a:ext>
            </a:extLst>
          </p:cNvPr>
          <p:cNvSpPr/>
          <p:nvPr/>
        </p:nvSpPr>
        <p:spPr>
          <a:xfrm>
            <a:off x="4792580" y="8173555"/>
            <a:ext cx="1800000" cy="501394"/>
          </a:xfrm>
          <a:prstGeom prst="wedgeRoundRectCallout">
            <a:avLst>
              <a:gd name="adj1" fmla="val -60739"/>
              <a:gd name="adj2" fmla="val -175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72000" rIns="36000" bIns="72000" numCol="1" spcCol="0" rtlCol="0" fromWordArt="0" anchor="ctr" anchorCtr="0" forceAA="0" compatLnSpc="1">
            <a:prstTxWarp prst="textNoShape">
              <a:avLst/>
            </a:prstTxWarp>
            <a:spAutoFit/>
          </a:bodyPr>
          <a:lstStyle/>
          <a:p>
            <a:pPr algn="ctr"/>
            <a:r>
              <a:rPr lang="ja-JP" sz="1000" kern="1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詳しくは、利用相談担当者までおたずねください。</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pic>
        <p:nvPicPr>
          <p:cNvPr id="13" name="図 12" descr="自助グループのイラスト（真剣）">
            <a:extLst>
              <a:ext uri="{FF2B5EF4-FFF2-40B4-BE49-F238E27FC236}">
                <a16:creationId xmlns:a16="http://schemas.microsoft.com/office/drawing/2014/main" id="{987ABD90-A895-483A-B045-F196CBB17F68}"/>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60139" y="3400324"/>
            <a:ext cx="1409700" cy="1409700"/>
          </a:xfrm>
          <a:prstGeom prst="rect">
            <a:avLst/>
          </a:prstGeom>
          <a:noFill/>
          <a:ln>
            <a:noFill/>
          </a:ln>
        </p:spPr>
      </p:pic>
      <p:sp>
        <p:nvSpPr>
          <p:cNvPr id="14" name="角丸四角形吹き出し 19">
            <a:extLst>
              <a:ext uri="{FF2B5EF4-FFF2-40B4-BE49-F238E27FC236}">
                <a16:creationId xmlns:a16="http://schemas.microsoft.com/office/drawing/2014/main" id="{3E469218-E013-4B74-B3E0-6F4480392FD5}"/>
              </a:ext>
            </a:extLst>
          </p:cNvPr>
          <p:cNvSpPr/>
          <p:nvPr/>
        </p:nvSpPr>
        <p:spPr>
          <a:xfrm>
            <a:off x="4595511" y="6464401"/>
            <a:ext cx="1156669" cy="413234"/>
          </a:xfrm>
          <a:prstGeom prst="wedgeRoundRectCallout">
            <a:avLst>
              <a:gd name="adj1" fmla="val 60981"/>
              <a:gd name="adj2" fmla="val 18416"/>
              <a:gd name="adj3" fmla="val 16667"/>
            </a:avLst>
          </a:prstGeom>
          <a:noFill/>
          <a:ln w="9525"/>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spAutoFit/>
          </a:bodyPr>
          <a:lstStyle/>
          <a:p>
            <a:pPr algn="ctr">
              <a:lnSpc>
                <a:spcPts val="1500"/>
              </a:lnSpc>
            </a:pPr>
            <a:r>
              <a:rPr 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こちらから、紹介動画をご覧いただけます。</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pic>
        <p:nvPicPr>
          <p:cNvPr id="15" name="図 14">
            <a:extLst>
              <a:ext uri="{FF2B5EF4-FFF2-40B4-BE49-F238E27FC236}">
                <a16:creationId xmlns:a16="http://schemas.microsoft.com/office/drawing/2014/main" id="{9E82F6C2-01F5-4B72-8BF6-7C099EC72828}"/>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902335" y="6391720"/>
            <a:ext cx="720000" cy="720000"/>
          </a:xfrm>
          <a:prstGeom prst="rect">
            <a:avLst/>
          </a:prstGeom>
          <a:noFill/>
          <a:ln>
            <a:noFill/>
          </a:ln>
        </p:spPr>
      </p:pic>
      <p:pic>
        <p:nvPicPr>
          <p:cNvPr id="16" name="図 15">
            <a:extLst>
              <a:ext uri="{FF2B5EF4-FFF2-40B4-BE49-F238E27FC236}">
                <a16:creationId xmlns:a16="http://schemas.microsoft.com/office/drawing/2014/main" id="{64022DC1-6369-4E27-BC25-64F19B5C9540}"/>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61950" y="3959213"/>
            <a:ext cx="1141730" cy="1075690"/>
          </a:xfrm>
          <a:prstGeom prst="rect">
            <a:avLst/>
          </a:prstGeom>
          <a:noFill/>
          <a:ln>
            <a:noFill/>
          </a:ln>
        </p:spPr>
      </p:pic>
      <p:pic>
        <p:nvPicPr>
          <p:cNvPr id="17" name="図 16">
            <a:extLst>
              <a:ext uri="{FF2B5EF4-FFF2-40B4-BE49-F238E27FC236}">
                <a16:creationId xmlns:a16="http://schemas.microsoft.com/office/drawing/2014/main" id="{FA322DDF-DA33-4D27-B681-2EFDDB151BC9}"/>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61039" y="3214522"/>
            <a:ext cx="676275" cy="802640"/>
          </a:xfrm>
          <a:prstGeom prst="rect">
            <a:avLst/>
          </a:prstGeom>
          <a:noFill/>
          <a:ln>
            <a:noFill/>
          </a:ln>
        </p:spPr>
      </p:pic>
      <p:sp>
        <p:nvSpPr>
          <p:cNvPr id="23" name="テキスト ボックス 22">
            <a:extLst>
              <a:ext uri="{FF2B5EF4-FFF2-40B4-BE49-F238E27FC236}">
                <a16:creationId xmlns:a16="http://schemas.microsoft.com/office/drawing/2014/main" id="{502A6983-6D94-46F6-8C93-0C6388C1B38B}"/>
              </a:ext>
            </a:extLst>
          </p:cNvPr>
          <p:cNvSpPr txBox="1"/>
          <p:nvPr/>
        </p:nvSpPr>
        <p:spPr>
          <a:xfrm>
            <a:off x="189000" y="4915787"/>
            <a:ext cx="3240000" cy="1343958"/>
          </a:xfrm>
          <a:prstGeom prst="rect">
            <a:avLst/>
          </a:prstGeom>
          <a:noFill/>
        </p:spPr>
        <p:txBody>
          <a:bodyPr wrap="square" lIns="0" tIns="0" rIns="36000" bIns="0" anchor="ctr" anchorCtr="0">
            <a:spAutoFit/>
          </a:bodyPr>
          <a:lstStyle/>
          <a:p>
            <a:pPr marL="0" indent="0">
              <a:spcBef>
                <a:spcPts val="0"/>
              </a:spcBef>
              <a:spcAft>
                <a:spcPts val="100"/>
              </a:spcAft>
              <a:buNone/>
            </a:pPr>
            <a:r>
              <a:rPr lang="ja-JP" altLang="en-US" sz="1200" b="1" u="sng" kern="0" dirty="0">
                <a:latin typeface="UD デジタル 教科書体 NK-R" panose="02020400000000000000" pitchFamily="18" charset="-128"/>
                <a:ea typeface="UD デジタル 教科書体 NK-R" panose="02020400000000000000" pitchFamily="18" charset="-128"/>
              </a:rPr>
              <a:t>（抽出プログラム）</a:t>
            </a:r>
            <a:endParaRPr lang="ja-JP" altLang="ja-JP" sz="1200" b="1" u="sng" kern="0" dirty="0">
              <a:latin typeface="UD デジタル 教科書体 NK-R" panose="02020400000000000000" pitchFamily="18" charset="-128"/>
              <a:ea typeface="UD デジタル 教科書体 NK-R" panose="02020400000000000000" pitchFamily="18" charset="-128"/>
            </a:endParaRPr>
          </a:p>
          <a:p>
            <a:pPr marL="207450" indent="-108000">
              <a:spcBef>
                <a:spcPts val="0"/>
              </a:spcBef>
              <a:spcAft>
                <a:spcPts val="100"/>
              </a:spcAft>
              <a:buFont typeface="Arial" panose="020B0604020202020204" pitchFamily="34" charset="0"/>
              <a:buChar char="•"/>
            </a:pPr>
            <a:r>
              <a:rPr lang="ja-JP" altLang="ja-JP" sz="1200" kern="0" dirty="0">
                <a:latin typeface="UD デジタル 教科書体 NK-R" panose="02020400000000000000" pitchFamily="18" charset="-128"/>
                <a:ea typeface="UD デジタル 教科書体 NK-R" panose="02020400000000000000" pitchFamily="18" charset="-128"/>
              </a:rPr>
              <a:t>メモリーノート（記憶の代償手段の獲得）</a:t>
            </a:r>
            <a:endParaRPr lang="en-US" altLang="ja-JP" sz="1200" kern="0" dirty="0">
              <a:latin typeface="UD デジタル 教科書体 NK-R" panose="02020400000000000000" pitchFamily="18" charset="-128"/>
              <a:ea typeface="UD デジタル 教科書体 NK-R" panose="02020400000000000000" pitchFamily="18" charset="-128"/>
            </a:endParaRPr>
          </a:p>
          <a:p>
            <a:pPr marL="207450" indent="-108000">
              <a:spcBef>
                <a:spcPts val="0"/>
              </a:spcBef>
              <a:spcAft>
                <a:spcPts val="100"/>
              </a:spcAft>
              <a:buFont typeface="Arial" panose="020B0604020202020204" pitchFamily="34" charset="0"/>
              <a:buChar char="•"/>
            </a:pPr>
            <a:r>
              <a:rPr lang="ja-JP" altLang="ja-JP" sz="1200" kern="0" dirty="0">
                <a:latin typeface="UD デジタル 教科書体 NK-R" panose="02020400000000000000" pitchFamily="18" charset="-128"/>
                <a:ea typeface="UD デジタル 教科書体 NK-R" panose="02020400000000000000" pitchFamily="18" charset="-128"/>
              </a:rPr>
              <a:t>グループトレーニング（</a:t>
            </a:r>
            <a:r>
              <a:rPr lang="ja-JP" altLang="en-US" sz="1200" kern="0" dirty="0">
                <a:latin typeface="UD デジタル 教科書体 NK-R" panose="02020400000000000000" pitchFamily="18" charset="-128"/>
                <a:ea typeface="UD デジタル 教科書体 NK-R" panose="02020400000000000000" pitchFamily="18" charset="-128"/>
              </a:rPr>
              <a:t>目標設定、振り返り</a:t>
            </a:r>
            <a:r>
              <a:rPr lang="ja-JP" altLang="ja-JP" sz="1200" kern="0" dirty="0">
                <a:latin typeface="UD デジタル 教科書体 NK-R" panose="02020400000000000000" pitchFamily="18" charset="-128"/>
                <a:ea typeface="UD デジタル 教科書体 NK-R" panose="02020400000000000000" pitchFamily="18" charset="-128"/>
              </a:rPr>
              <a:t>）</a:t>
            </a:r>
            <a:endParaRPr lang="en-US" altLang="ja-JP" sz="1200" kern="0" dirty="0">
              <a:latin typeface="UD デジタル 教科書体 NK-R" panose="02020400000000000000" pitchFamily="18" charset="-128"/>
              <a:ea typeface="UD デジタル 教科書体 NK-R" panose="02020400000000000000" pitchFamily="18" charset="-128"/>
            </a:endParaRPr>
          </a:p>
          <a:p>
            <a:pPr marL="207450" indent="-108000">
              <a:spcBef>
                <a:spcPts val="0"/>
              </a:spcBef>
              <a:spcAft>
                <a:spcPts val="100"/>
              </a:spcAft>
              <a:buFont typeface="Arial" panose="020B0604020202020204" pitchFamily="34" charset="0"/>
              <a:buChar char="•"/>
            </a:pPr>
            <a:r>
              <a:rPr lang="en-US" altLang="ja-JP" sz="1200" kern="0" dirty="0">
                <a:latin typeface="UD デジタル 教科書体 NK-R" panose="02020400000000000000" pitchFamily="18" charset="-128"/>
                <a:ea typeface="UD デジタル 教科書体 NK-R" panose="02020400000000000000" pitchFamily="18" charset="-128"/>
              </a:rPr>
              <a:t>ST</a:t>
            </a:r>
            <a:r>
              <a:rPr lang="ja-JP" altLang="en-US" sz="1200" kern="0" dirty="0">
                <a:latin typeface="UD デジタル 教科書体 NK-R" panose="02020400000000000000" pitchFamily="18" charset="-128"/>
                <a:ea typeface="UD デジタル 教科書体 NK-R" panose="02020400000000000000" pitchFamily="18" charset="-128"/>
              </a:rPr>
              <a:t>プログラム</a:t>
            </a:r>
            <a:r>
              <a:rPr lang="ja-JP" altLang="ja-JP" sz="1200" kern="0" dirty="0">
                <a:latin typeface="UD デジタル 教科書体 NK-R" panose="02020400000000000000" pitchFamily="18" charset="-128"/>
                <a:ea typeface="UD デジタル 教科書体 NK-R" panose="02020400000000000000" pitchFamily="18" charset="-128"/>
              </a:rPr>
              <a:t>（失語症等の方を対象とした</a:t>
            </a:r>
            <a:r>
              <a:rPr lang="ja-JP" altLang="en-US" sz="1200" kern="0" dirty="0">
                <a:latin typeface="UD デジタル 教科書体 NK-R" panose="02020400000000000000" pitchFamily="18" charset="-128"/>
                <a:ea typeface="UD デジタル 教科書体 NK-R" panose="02020400000000000000" pitchFamily="18" charset="-128"/>
              </a:rPr>
              <a:t>　　　</a:t>
            </a:r>
            <a:r>
              <a:rPr lang="ja-JP" altLang="ja-JP" sz="1200" kern="0" dirty="0">
                <a:latin typeface="UD デジタル 教科書体 NK-R" panose="02020400000000000000" pitchFamily="18" charset="-128"/>
                <a:ea typeface="UD デジタル 教科書体 NK-R" panose="02020400000000000000" pitchFamily="18" charset="-128"/>
              </a:rPr>
              <a:t>意思疎通、交流の場）</a:t>
            </a:r>
          </a:p>
          <a:p>
            <a:pPr marL="207450" indent="-108000">
              <a:spcBef>
                <a:spcPts val="0"/>
              </a:spcBef>
              <a:spcAft>
                <a:spcPts val="100"/>
              </a:spcAft>
              <a:buFont typeface="Arial" panose="020B0604020202020204" pitchFamily="34" charset="0"/>
              <a:buChar char="•"/>
            </a:pPr>
            <a:r>
              <a:rPr lang="en-US" altLang="ja-JP" sz="1200" kern="0" dirty="0">
                <a:latin typeface="UD デジタル 教科書体 NK-R" panose="02020400000000000000" pitchFamily="18" charset="-128"/>
                <a:ea typeface="UD デジタル 教科書体 NK-R" panose="02020400000000000000" pitchFamily="18" charset="-128"/>
              </a:rPr>
              <a:t>J</a:t>
            </a:r>
            <a:r>
              <a:rPr lang="ja-JP" altLang="ja-JP" sz="1200" kern="0" dirty="0">
                <a:latin typeface="UD デジタル 教科書体 NK-R" panose="02020400000000000000" pitchFamily="18" charset="-128"/>
                <a:ea typeface="UD デジタル 教科書体 NK-R" panose="02020400000000000000" pitchFamily="18" charset="-128"/>
              </a:rPr>
              <a:t>トレ（就労をイメージした事務作業やパソコン入力）</a:t>
            </a:r>
            <a:endParaRPr lang="en-US"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24" name="テキスト ボックス 23">
            <a:extLst>
              <a:ext uri="{FF2B5EF4-FFF2-40B4-BE49-F238E27FC236}">
                <a16:creationId xmlns:a16="http://schemas.microsoft.com/office/drawing/2014/main" id="{C65BB0D1-4D2A-4FDF-88D7-48834820D98C}"/>
              </a:ext>
            </a:extLst>
          </p:cNvPr>
          <p:cNvSpPr txBox="1"/>
          <p:nvPr/>
        </p:nvSpPr>
        <p:spPr>
          <a:xfrm>
            <a:off x="3429000" y="4898665"/>
            <a:ext cx="3240000" cy="1356782"/>
          </a:xfrm>
          <a:prstGeom prst="rect">
            <a:avLst/>
          </a:prstGeom>
          <a:noFill/>
        </p:spPr>
        <p:txBody>
          <a:bodyPr wrap="square" lIns="36000" tIns="0" rIns="0" bIns="0" anchor="ctr" anchorCtr="0">
            <a:spAutoFit/>
          </a:bodyPr>
          <a:lstStyle/>
          <a:p>
            <a:pPr marL="0" indent="0">
              <a:spcBef>
                <a:spcPts val="0"/>
              </a:spcBef>
              <a:spcAft>
                <a:spcPts val="100"/>
              </a:spcAft>
              <a:buNone/>
            </a:pPr>
            <a:r>
              <a:rPr lang="ja-JP" altLang="en-US" sz="1200" b="1" u="sng" kern="0" dirty="0">
                <a:latin typeface="UD デジタル 教科書体 NK-R" panose="02020400000000000000" pitchFamily="18" charset="-128"/>
                <a:ea typeface="UD デジタル 教科書体 NK-R" panose="02020400000000000000" pitchFamily="18" charset="-128"/>
              </a:rPr>
              <a:t>（地域移行支援プログラム）</a:t>
            </a:r>
            <a:r>
              <a:rPr lang="en-US" altLang="ja-JP" sz="1200" b="1" u="sng" kern="0" dirty="0">
                <a:latin typeface="UD デジタル 教科書体 NK-R" panose="02020400000000000000" pitchFamily="18" charset="-128"/>
                <a:ea typeface="UD デジタル 教科書体 NK-R" panose="02020400000000000000" pitchFamily="18" charset="-128"/>
              </a:rPr>
              <a:t> </a:t>
            </a:r>
            <a:endParaRPr lang="ja-JP" altLang="ja-JP" sz="1200" b="1" u="sng" kern="0" dirty="0">
              <a:latin typeface="UD デジタル 教科書体 NK-R" panose="02020400000000000000" pitchFamily="18" charset="-128"/>
              <a:ea typeface="UD デジタル 教科書体 NK-R" panose="02020400000000000000" pitchFamily="18" charset="-128"/>
            </a:endParaRPr>
          </a:p>
          <a:p>
            <a:pPr marL="207450" indent="-108000">
              <a:spcBef>
                <a:spcPts val="0"/>
              </a:spcBef>
              <a:spcAft>
                <a:spcPts val="100"/>
              </a:spcAft>
              <a:buFont typeface="Arial" panose="020B0604020202020204" pitchFamily="34" charset="0"/>
              <a:buChar char="•"/>
            </a:pPr>
            <a:r>
              <a:rPr lang="ja-JP" altLang="ja-JP" sz="1200" kern="0" dirty="0">
                <a:latin typeface="UD デジタル 教科書体 NK-R" panose="02020400000000000000" pitchFamily="18" charset="-128"/>
                <a:ea typeface="UD デジタル 教科書体 NK-R" panose="02020400000000000000" pitchFamily="18" charset="-128"/>
              </a:rPr>
              <a:t>外出訓練（単独外出範囲拡大の訓練、評価）</a:t>
            </a:r>
          </a:p>
          <a:p>
            <a:pPr marL="207450" indent="-108000">
              <a:spcBef>
                <a:spcPts val="0"/>
              </a:spcBef>
              <a:spcAft>
                <a:spcPts val="100"/>
              </a:spcAft>
              <a:buFont typeface="Arial" panose="020B0604020202020204" pitchFamily="34" charset="0"/>
              <a:buChar char="•"/>
            </a:pPr>
            <a:r>
              <a:rPr lang="ja-JP" altLang="ja-JP" sz="1200" kern="0" dirty="0">
                <a:latin typeface="UD デジタル 教科書体 NK-R" panose="02020400000000000000" pitchFamily="18" charset="-128"/>
                <a:ea typeface="UD デジタル 教科書体 NK-R" panose="02020400000000000000" pitchFamily="18" charset="-128"/>
              </a:rPr>
              <a:t>交通外出（交通機関利用の訓練、評価）</a:t>
            </a:r>
          </a:p>
          <a:p>
            <a:pPr marL="207450" indent="-108000">
              <a:spcBef>
                <a:spcPts val="0"/>
              </a:spcBef>
              <a:spcAft>
                <a:spcPts val="100"/>
              </a:spcAft>
              <a:buFont typeface="Arial" panose="020B0604020202020204" pitchFamily="34" charset="0"/>
              <a:buChar char="•"/>
            </a:pPr>
            <a:r>
              <a:rPr lang="ja-JP" altLang="ja-JP" sz="1200" kern="0" dirty="0">
                <a:latin typeface="UD デジタル 教科書体 NK-R" panose="02020400000000000000" pitchFamily="18" charset="-128"/>
                <a:ea typeface="UD デジタル 教科書体 NK-R" panose="02020400000000000000" pitchFamily="18" charset="-128"/>
              </a:rPr>
              <a:t>職能評価（職業能力の評価）</a:t>
            </a:r>
          </a:p>
          <a:p>
            <a:pPr marL="207450" indent="-108000">
              <a:spcBef>
                <a:spcPts val="0"/>
              </a:spcBef>
              <a:spcAft>
                <a:spcPts val="100"/>
              </a:spcAft>
              <a:buFont typeface="Arial" panose="020B0604020202020204" pitchFamily="34" charset="0"/>
              <a:buChar char="•"/>
            </a:pPr>
            <a:r>
              <a:rPr lang="ja-JP" altLang="ja-JP" sz="1200" kern="0" dirty="0">
                <a:latin typeface="UD デジタル 教科書体 NK-R" panose="02020400000000000000" pitchFamily="18" charset="-128"/>
                <a:ea typeface="UD デジタル 教科書体 NK-R" panose="02020400000000000000" pitchFamily="18" charset="-128"/>
              </a:rPr>
              <a:t>調理評価（調理動作等の評価）</a:t>
            </a:r>
          </a:p>
          <a:p>
            <a:pPr marL="207450" indent="-108000">
              <a:spcBef>
                <a:spcPts val="0"/>
              </a:spcBef>
              <a:spcAft>
                <a:spcPts val="100"/>
              </a:spcAft>
              <a:buFont typeface="Arial" panose="020B0604020202020204" pitchFamily="34" charset="0"/>
              <a:buChar char="•"/>
            </a:pPr>
            <a:r>
              <a:rPr lang="ja-JP" altLang="ja-JP" sz="1200" kern="0" dirty="0">
                <a:latin typeface="UD デジタル 教科書体 NK-R" panose="02020400000000000000" pitchFamily="18" charset="-128"/>
                <a:ea typeface="UD デジタル 教科書体 NK-R" panose="02020400000000000000" pitchFamily="18" charset="-128"/>
              </a:rPr>
              <a:t>生活実習（地域生活を想定した生活の訓練、</a:t>
            </a:r>
            <a:r>
              <a:rPr lang="ja-JP" altLang="en-US" sz="1200" kern="0" dirty="0">
                <a:latin typeface="UD デジタル 教科書体 NK-R" panose="02020400000000000000" pitchFamily="18" charset="-128"/>
                <a:ea typeface="UD デジタル 教科書体 NK-R" panose="02020400000000000000" pitchFamily="18" charset="-128"/>
              </a:rPr>
              <a:t>　</a:t>
            </a:r>
            <a:r>
              <a:rPr lang="ja-JP" altLang="ja-JP" sz="1200" kern="0" dirty="0">
                <a:latin typeface="UD デジタル 教科書体 NK-R" panose="02020400000000000000" pitchFamily="18" charset="-128"/>
                <a:ea typeface="UD デジタル 教科書体 NK-R" panose="02020400000000000000" pitchFamily="18" charset="-128"/>
              </a:rPr>
              <a:t>評価）</a:t>
            </a:r>
            <a:endParaRPr lang="en-US"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050488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角丸四角形 68">
            <a:extLst>
              <a:ext uri="{FF2B5EF4-FFF2-40B4-BE49-F238E27FC236}">
                <a16:creationId xmlns:a16="http://schemas.microsoft.com/office/drawing/2014/main" id="{985034AB-773D-4868-BEEC-463F8FAE1AEB}"/>
              </a:ext>
            </a:extLst>
          </p:cNvPr>
          <p:cNvSpPr/>
          <p:nvPr/>
        </p:nvSpPr>
        <p:spPr>
          <a:xfrm>
            <a:off x="1305000" y="250618"/>
            <a:ext cx="4248000" cy="420956"/>
          </a:xfrm>
          <a:prstGeom prst="roundRect">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spAutoFit/>
          </a:bodyPr>
          <a:lstStyle/>
          <a:p>
            <a:pPr algn="ctr"/>
            <a:r>
              <a:rPr lang="ja-JP" altLang="ja-JP" sz="2000" b="1" dirty="0">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自立センターを利用された方の声</a:t>
            </a:r>
            <a:endParaRPr lang="ja-JP" altLang="en-US" sz="2000" b="1" dirty="0">
              <a:latin typeface="UD デジタル 教科書体 NK-R" panose="02020400000000000000" pitchFamily="18" charset="-128"/>
              <a:ea typeface="UD デジタル 教科書体 NK-R" panose="02020400000000000000" pitchFamily="18" charset="-128"/>
            </a:endParaRPr>
          </a:p>
        </p:txBody>
      </p:sp>
      <p:sp>
        <p:nvSpPr>
          <p:cNvPr id="32" name="テキスト ボックス 31">
            <a:extLst>
              <a:ext uri="{FF2B5EF4-FFF2-40B4-BE49-F238E27FC236}">
                <a16:creationId xmlns:a16="http://schemas.microsoft.com/office/drawing/2014/main" id="{9F7265EB-5D96-42A2-A233-EE1FA55628C0}"/>
              </a:ext>
            </a:extLst>
          </p:cNvPr>
          <p:cNvSpPr txBox="1"/>
          <p:nvPr/>
        </p:nvSpPr>
        <p:spPr>
          <a:xfrm>
            <a:off x="189000" y="804671"/>
            <a:ext cx="6480000" cy="646331"/>
          </a:xfrm>
          <a:prstGeom prst="rect">
            <a:avLst/>
          </a:prstGeom>
          <a:noFill/>
        </p:spPr>
        <p:txBody>
          <a:bodyPr wrap="square" rtlCol="0">
            <a:spAutoFit/>
          </a:bodyPr>
          <a:lstStyle/>
          <a:p>
            <a:r>
              <a:rPr lang="ja-JP" altLang="en-US" sz="1200" kern="0" dirty="0">
                <a:effectLst/>
                <a:latin typeface="UD デジタル 教科書体 NK-R" panose="02020400000000000000" pitchFamily="18" charset="-128"/>
                <a:ea typeface="UD デジタル 教科書体 NK-R" panose="02020400000000000000" pitchFamily="18" charset="-128"/>
                <a:cs typeface="Ÿà–¾’©"/>
              </a:rPr>
              <a:t>　</a:t>
            </a:r>
            <a:r>
              <a:rPr lang="ja-JP" altLang="ja-JP" sz="1200" kern="0" dirty="0">
                <a:effectLst/>
                <a:latin typeface="UD デジタル 教科書体 NK-R" panose="02020400000000000000" pitchFamily="18" charset="-128"/>
                <a:ea typeface="UD デジタル 教科書体 NK-R" panose="02020400000000000000" pitchFamily="18" charset="-128"/>
                <a:cs typeface="Ÿà–¾’©"/>
              </a:rPr>
              <a:t>平成</a:t>
            </a:r>
            <a:r>
              <a:rPr lang="en-US" altLang="ja-JP" sz="1200" kern="0" dirty="0">
                <a:effectLst/>
                <a:latin typeface="UD デジタル 教科書体 NK-R" panose="02020400000000000000" pitchFamily="18" charset="-128"/>
                <a:ea typeface="UD デジタル 教科書体 NK-R" panose="02020400000000000000" pitchFamily="18" charset="-128"/>
                <a:cs typeface="Ÿà–¾’©"/>
              </a:rPr>
              <a:t>30</a:t>
            </a:r>
            <a:r>
              <a:rPr lang="ja-JP" altLang="ja-JP" sz="1200" kern="0" dirty="0">
                <a:effectLst/>
                <a:latin typeface="UD デジタル 教科書体 NK-R" panose="02020400000000000000" pitchFamily="18" charset="-128"/>
                <a:ea typeface="UD デジタル 教科書体 NK-R" panose="02020400000000000000" pitchFamily="18" charset="-128"/>
                <a:cs typeface="Ÿà–¾’©"/>
              </a:rPr>
              <a:t>年度・令和元年度に自立センターを退所された方の声です。入所中に感じたことや、退所後のこと、障がい者自立センターを利用してよかったことなど、たくさんの方からご意見をいただいています。その中から、掲載に同意いただいた方の声を紹介します。</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34" name="Rectangle 45">
            <a:extLst>
              <a:ext uri="{FF2B5EF4-FFF2-40B4-BE49-F238E27FC236}">
                <a16:creationId xmlns:a16="http://schemas.microsoft.com/office/drawing/2014/main" id="{BCD69A84-499E-4962-B828-B7D8C782F414}"/>
              </a:ext>
            </a:extLst>
          </p:cNvPr>
          <p:cNvSpPr>
            <a:spLocks noChangeArrowheads="1"/>
          </p:cNvSpPr>
          <p:nvPr/>
        </p:nvSpPr>
        <p:spPr bwMode="auto">
          <a:xfrm>
            <a:off x="1539000" y="1666700"/>
            <a:ext cx="3780000" cy="81136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vert="horz" wrap="square" lIns="36000" tIns="36000" rIns="36000" bIns="36000" numCol="1" anchor="ctr" anchorCtr="0" compatLnSpc="1">
            <a:prstTxWarp prst="textNoShape">
              <a:avLst/>
            </a:prstTxWarp>
            <a:spAutoFit/>
          </a:bodyPr>
          <a:lstStyle>
            <a:lvl1pPr indent="6667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Ÿà–¾’©"/>
              </a:rPr>
              <a:t>Ｂ </a:t>
            </a:r>
            <a:r>
              <a:rPr kumimoji="0" lang="ja-JP" altLang="en-US" sz="1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YuMincho-Regular"/>
              </a:rPr>
              <a:t>さん。男性。入所時４６歳。</a:t>
            </a:r>
            <a:endParaRPr lang="en-US" altLang="ja-JP" sz="1200" dirty="0">
              <a:latin typeface="UD デジタル 教科書体 NK-R" panose="02020400000000000000" pitchFamily="18" charset="-128"/>
              <a:ea typeface="UD デジタル 教科書体 NK-R" panose="02020400000000000000" pitchFamily="18" charset="-128"/>
            </a:endParaRPr>
          </a:p>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YuMincho-Regular"/>
              </a:rPr>
              <a:t>脳出血。右片麻痺。失語症。高次脳機能障がい。</a:t>
            </a:r>
            <a:endParaRPr lang="en-US" altLang="ja-JP" sz="1200" dirty="0">
              <a:latin typeface="UD デジタル 教科書体 NK-R" panose="02020400000000000000" pitchFamily="18" charset="-128"/>
              <a:ea typeface="UD デジタル 教科書体 NK-R" panose="02020400000000000000" pitchFamily="18" charset="-128"/>
            </a:endParaRPr>
          </a:p>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YuMincho-Regular"/>
              </a:rPr>
              <a:t>入院、リハビリ後入所。</a:t>
            </a:r>
            <a:r>
              <a:rPr kumimoji="0" lang="en-US" altLang="ja-JP" sz="1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Ÿà–¾’©"/>
              </a:rPr>
              <a:t>1</a:t>
            </a:r>
            <a:r>
              <a:rPr kumimoji="0" lang="ja-JP" altLang="en-US" sz="1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YuMincho-Regular"/>
              </a:rPr>
              <a:t>年</a:t>
            </a:r>
            <a:r>
              <a:rPr kumimoji="0" lang="en-US" altLang="ja-JP" sz="1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Ÿà–¾’©"/>
              </a:rPr>
              <a:t>5</a:t>
            </a:r>
            <a:r>
              <a:rPr kumimoji="0" lang="ja-JP" altLang="en-US" sz="1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Ÿà–¾’©"/>
              </a:rPr>
              <a:t>ヶ月</a:t>
            </a:r>
            <a:r>
              <a:rPr kumimoji="0" lang="ja-JP" altLang="en-US" sz="1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YuMincho-Regular"/>
              </a:rPr>
              <a:t>訓練後退所。</a:t>
            </a:r>
            <a:endParaRPr lang="en-US" altLang="ja-JP" sz="1200" dirty="0">
              <a:latin typeface="UD デジタル 教科書体 NK-R" panose="02020400000000000000" pitchFamily="18" charset="-128"/>
              <a:ea typeface="UD デジタル 教科書体 NK-R" panose="02020400000000000000" pitchFamily="18" charset="-128"/>
            </a:endParaRPr>
          </a:p>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YuMincho-Regular"/>
              </a:rPr>
              <a:t>自宅から就労継続支援</a:t>
            </a:r>
            <a:r>
              <a:rPr kumimoji="0" lang="en-US" altLang="ja-JP" sz="1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Ÿà–¾’©"/>
              </a:rPr>
              <a:t>A</a:t>
            </a:r>
            <a:r>
              <a:rPr kumimoji="0" lang="ja-JP" altLang="en-US" sz="1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YuMincho-Regular"/>
              </a:rPr>
              <a:t>型事業所（以下、就</a:t>
            </a:r>
            <a:r>
              <a:rPr kumimoji="0" lang="en-US" altLang="ja-JP" sz="1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YuMincho-Regular"/>
              </a:rPr>
              <a:t>A</a:t>
            </a:r>
            <a:r>
              <a:rPr kumimoji="0" lang="ja-JP" altLang="en-US" sz="1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YuMincho-Regular"/>
              </a:rPr>
              <a:t>）へ通所。</a:t>
            </a:r>
            <a:endParaRPr kumimoji="0" lang="ja-JP" altLang="en-US" sz="1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p:txBody>
      </p:sp>
      <p:sp>
        <p:nvSpPr>
          <p:cNvPr id="45" name="角丸四角形 58">
            <a:extLst>
              <a:ext uri="{FF2B5EF4-FFF2-40B4-BE49-F238E27FC236}">
                <a16:creationId xmlns:a16="http://schemas.microsoft.com/office/drawing/2014/main" id="{1CAE81A0-4C10-4670-92E1-4EC2C8245484}"/>
              </a:ext>
            </a:extLst>
          </p:cNvPr>
          <p:cNvSpPr/>
          <p:nvPr/>
        </p:nvSpPr>
        <p:spPr>
          <a:xfrm>
            <a:off x="189000" y="2483941"/>
            <a:ext cx="6480000" cy="1714928"/>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spAutoFit/>
          </a:bodyPr>
          <a:lstStyle/>
          <a:p>
            <a:pPr algn="l"/>
            <a:r>
              <a:rPr lang="ja-JP" altLang="en-US" sz="1200" kern="0" dirty="0">
                <a:latin typeface="UD デジタル 教科書体 NK-R" panose="02020400000000000000" pitchFamily="18" charset="-128"/>
                <a:ea typeface="UD デジタル 教科書体 NK-R" panose="02020400000000000000" pitchFamily="18" charset="-128"/>
                <a:cs typeface="YuMincho-Regular"/>
              </a:rPr>
              <a:t>　</a:t>
            </a:r>
            <a:r>
              <a:rPr lang="ja-JP" altLang="ja-JP" sz="1200" kern="0" dirty="0">
                <a:effectLst/>
                <a:latin typeface="UD デジタル 教科書体 NK-R" panose="02020400000000000000" pitchFamily="18" charset="-128"/>
                <a:ea typeface="UD デジタル 教科書体 NK-R" panose="02020400000000000000" pitchFamily="18" charset="-128"/>
                <a:cs typeface="YuMincho-Regular"/>
              </a:rPr>
              <a:t>自立センターには、失語症を少しでも改善し働く準備をしたいと思い入所しました。</a:t>
            </a:r>
            <a:endParaRPr lang="ja-JP"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l"/>
            <a:r>
              <a:rPr lang="ja-JP" altLang="en-US" sz="1200" kern="0" dirty="0">
                <a:effectLst/>
                <a:latin typeface="UD デジタル 教科書体 NK-R" panose="02020400000000000000" pitchFamily="18" charset="-128"/>
                <a:ea typeface="UD デジタル 教科書体 NK-R" panose="02020400000000000000" pitchFamily="18" charset="-128"/>
                <a:cs typeface="YuMincho-Regular"/>
              </a:rPr>
              <a:t>　</a:t>
            </a:r>
            <a:r>
              <a:rPr lang="ja-JP" altLang="ja-JP" sz="1200" kern="0" dirty="0">
                <a:effectLst/>
                <a:latin typeface="UD デジタル 教科書体 NK-R" panose="02020400000000000000" pitchFamily="18" charset="-128"/>
                <a:ea typeface="UD デジタル 教科書体 NK-R" panose="02020400000000000000" pitchFamily="18" charset="-128"/>
                <a:cs typeface="YuMincho-Regular"/>
              </a:rPr>
              <a:t>１年</a:t>
            </a:r>
            <a:r>
              <a:rPr lang="en-US" altLang="ja-JP" sz="1200" kern="0" dirty="0">
                <a:effectLst/>
                <a:latin typeface="UD デジタル 教科書体 NK-R" panose="02020400000000000000" pitchFamily="18" charset="-128"/>
                <a:ea typeface="UD デジタル 教科書体 NK-R" panose="02020400000000000000" pitchFamily="18" charset="-128"/>
                <a:cs typeface="YuMincho-Regular"/>
              </a:rPr>
              <a:t>5</a:t>
            </a:r>
            <a:r>
              <a:rPr lang="ja-JP" altLang="en-US" sz="1200" kern="0" dirty="0">
                <a:effectLst/>
                <a:latin typeface="UD デジタル 教科書体 NK-R" panose="02020400000000000000" pitchFamily="18" charset="-128"/>
                <a:ea typeface="UD デジタル 教科書体 NK-R" panose="02020400000000000000" pitchFamily="18" charset="-128"/>
                <a:cs typeface="YuMincho-Regular"/>
              </a:rPr>
              <a:t>ヶ月</a:t>
            </a:r>
            <a:r>
              <a:rPr lang="ja-JP" altLang="ja-JP" sz="1200" kern="0" dirty="0">
                <a:effectLst/>
                <a:latin typeface="UD デジタル 教科書体 NK-R" panose="02020400000000000000" pitchFamily="18" charset="-128"/>
                <a:ea typeface="UD デジタル 教科書体 NK-R" panose="02020400000000000000" pitchFamily="18" charset="-128"/>
                <a:cs typeface="YuMincho-Regular"/>
              </a:rPr>
              <a:t>、入所していましたが、今まで使っていた代償手段をさらに使いやすいものにすることができ、障がい年金も受けることができるようになりました。</a:t>
            </a:r>
            <a:endParaRPr lang="ja-JP"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l"/>
            <a:r>
              <a:rPr lang="ja-JP" altLang="en-US" sz="1200" kern="0" dirty="0">
                <a:effectLst/>
                <a:latin typeface="UD デジタル 教科書体 NK-R" panose="02020400000000000000" pitchFamily="18" charset="-128"/>
                <a:ea typeface="UD デジタル 教科書体 NK-R" panose="02020400000000000000" pitchFamily="18" charset="-128"/>
                <a:cs typeface="YuMincho-Regular"/>
              </a:rPr>
              <a:t>　</a:t>
            </a:r>
            <a:r>
              <a:rPr lang="ja-JP" altLang="ja-JP" sz="1200" kern="0" dirty="0">
                <a:effectLst/>
                <a:latin typeface="UD デジタル 教科書体 NK-R" panose="02020400000000000000" pitchFamily="18" charset="-128"/>
                <a:ea typeface="UD デジタル 教科書体 NK-R" panose="02020400000000000000" pitchFamily="18" charset="-128"/>
                <a:cs typeface="YuMincho-Regular"/>
              </a:rPr>
              <a:t>今は家族と暮らしています。室内は歩いていますが、屋外は電動車いすを利用しています。</a:t>
            </a:r>
            <a:endParaRPr lang="ja-JP"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ja-JP" altLang="en-US" sz="1200" kern="0" dirty="0">
                <a:effectLst/>
                <a:latin typeface="UD デジタル 教科書体 NK-R" panose="02020400000000000000" pitchFamily="18" charset="-128"/>
                <a:ea typeface="UD デジタル 教科書体 NK-R" panose="02020400000000000000" pitchFamily="18" charset="-128"/>
                <a:cs typeface="YuMincho-Regular"/>
              </a:rPr>
              <a:t>　</a:t>
            </a:r>
            <a:r>
              <a:rPr lang="ja-JP" altLang="ja-JP" sz="1200" kern="0" dirty="0">
                <a:effectLst/>
                <a:latin typeface="UD デジタル 教科書体 NK-R" panose="02020400000000000000" pitchFamily="18" charset="-128"/>
                <a:ea typeface="UD デジタル 教科書体 NK-R" panose="02020400000000000000" pitchFamily="18" charset="-128"/>
                <a:cs typeface="YuMincho-Regular"/>
              </a:rPr>
              <a:t>言葉は出にくいですが、スマホを使って、コミュニケーションを取っています。就Ａで働いてますが、そこでの賃金と障がい年金で暮らしていくことができています。自立センターの職員さんと話をして、ケアマネと一緒に私に必要な日中活動の場（就Ａ）やリハビリ（訪問ＰＴ・ＳＴ）、ヘルパーなどの調整ができました。</a:t>
            </a:r>
            <a:endParaRPr lang="ja-JP" altLang="en-US" sz="1200" dirty="0">
              <a:latin typeface="UD デジタル 教科書体 NK-R" panose="02020400000000000000" pitchFamily="18" charset="-128"/>
              <a:ea typeface="UD デジタル 教科書体 NK-R" panose="02020400000000000000" pitchFamily="18" charset="-128"/>
            </a:endParaRPr>
          </a:p>
        </p:txBody>
      </p:sp>
      <p:pic>
        <p:nvPicPr>
          <p:cNvPr id="46" name="図 45">
            <a:extLst>
              <a:ext uri="{FF2B5EF4-FFF2-40B4-BE49-F238E27FC236}">
                <a16:creationId xmlns:a16="http://schemas.microsoft.com/office/drawing/2014/main" id="{BA25D570-0CCD-4065-8774-1860B4F7720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775" y="4344597"/>
            <a:ext cx="1038225" cy="1039495"/>
          </a:xfrm>
          <a:prstGeom prst="rect">
            <a:avLst/>
          </a:prstGeom>
          <a:noFill/>
          <a:ln>
            <a:noFill/>
          </a:ln>
        </p:spPr>
      </p:pic>
      <p:sp>
        <p:nvSpPr>
          <p:cNvPr id="48" name="テキスト ボックス 47">
            <a:extLst>
              <a:ext uri="{FF2B5EF4-FFF2-40B4-BE49-F238E27FC236}">
                <a16:creationId xmlns:a16="http://schemas.microsoft.com/office/drawing/2014/main" id="{51681738-FBF1-4C07-B70C-DF869BD307C9}"/>
              </a:ext>
            </a:extLst>
          </p:cNvPr>
          <p:cNvSpPr txBox="1"/>
          <p:nvPr/>
        </p:nvSpPr>
        <p:spPr>
          <a:xfrm>
            <a:off x="1539000" y="4547706"/>
            <a:ext cx="3780000" cy="830997"/>
          </a:xfrm>
          <a:prstGeom prst="rect">
            <a:avLst/>
          </a:prstGeom>
          <a:noFill/>
        </p:spPr>
        <p:txBody>
          <a:bodyPr wrap="square">
            <a:spAutoFit/>
          </a:bodyPr>
          <a:lstStyle/>
          <a:p>
            <a:pPr algn="l"/>
            <a:r>
              <a:rPr lang="en-US" altLang="ja-JP" sz="1200" kern="0" dirty="0">
                <a:effectLst/>
                <a:latin typeface="UD デジタル 教科書体 NK-R" panose="02020400000000000000" pitchFamily="18" charset="-128"/>
                <a:ea typeface="UD デジタル 教科書体 NK-R" panose="02020400000000000000" pitchFamily="18" charset="-128"/>
                <a:cs typeface="Ÿà–¾’©"/>
              </a:rPr>
              <a:t>C </a:t>
            </a:r>
            <a:r>
              <a:rPr lang="ja-JP" altLang="ja-JP" sz="1200" kern="0" dirty="0">
                <a:effectLst/>
                <a:latin typeface="UD デジタル 教科書体 NK-R" panose="02020400000000000000" pitchFamily="18" charset="-128"/>
                <a:ea typeface="UD デジタル 教科書体 NK-R" panose="02020400000000000000" pitchFamily="18" charset="-128"/>
                <a:cs typeface="YuMincho-Regular"/>
              </a:rPr>
              <a:t>さん。男性。入所時５５歳。</a:t>
            </a:r>
            <a:endParaRPr lang="ja-JP"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l"/>
            <a:r>
              <a:rPr lang="ja-JP" altLang="ja-JP" sz="1200" kern="0" dirty="0">
                <a:effectLst/>
                <a:latin typeface="UD デジタル 教科書体 NK-R" panose="02020400000000000000" pitchFamily="18" charset="-128"/>
                <a:ea typeface="UD デジタル 教科書体 NK-R" panose="02020400000000000000" pitchFamily="18" charset="-128"/>
                <a:cs typeface="YuMincho-Regular"/>
              </a:rPr>
              <a:t>交通事故。外傷性くも膜下出血。高次脳機能障がい。</a:t>
            </a:r>
            <a:endParaRPr lang="ja-JP"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l"/>
            <a:r>
              <a:rPr lang="ja-JP" altLang="ja-JP" sz="1200" kern="0" dirty="0">
                <a:effectLst/>
                <a:latin typeface="UD デジタル 教科書体 NK-R" panose="02020400000000000000" pitchFamily="18" charset="-128"/>
                <a:ea typeface="UD デジタル 教科書体 NK-R" panose="02020400000000000000" pitchFamily="18" charset="-128"/>
                <a:cs typeface="YuMincho-Regular"/>
              </a:rPr>
              <a:t>入院、リハビリ、自宅退院後入所。</a:t>
            </a:r>
            <a:r>
              <a:rPr lang="en-US" altLang="ja-JP" sz="1200" kern="0" dirty="0">
                <a:effectLst/>
                <a:latin typeface="UD デジタル 教科書体 NK-R" panose="02020400000000000000" pitchFamily="18" charset="-128"/>
                <a:ea typeface="UD デジタル 教科書体 NK-R" panose="02020400000000000000" pitchFamily="18" charset="-128"/>
                <a:cs typeface="Ÿà–¾’©"/>
              </a:rPr>
              <a:t>1</a:t>
            </a:r>
            <a:r>
              <a:rPr lang="ja-JP" altLang="ja-JP" sz="1200" kern="0" dirty="0">
                <a:effectLst/>
                <a:latin typeface="UD デジタル 教科書体 NK-R" panose="02020400000000000000" pitchFamily="18" charset="-128"/>
                <a:ea typeface="UD デジタル 教科書体 NK-R" panose="02020400000000000000" pitchFamily="18" charset="-128"/>
                <a:cs typeface="YuMincho-Regular"/>
              </a:rPr>
              <a:t>年</a:t>
            </a:r>
            <a:r>
              <a:rPr lang="en-US" altLang="ja-JP" sz="1200" kern="0" dirty="0">
                <a:effectLst/>
                <a:latin typeface="UD デジタル 教科書体 NK-R" panose="02020400000000000000" pitchFamily="18" charset="-128"/>
                <a:ea typeface="UD デジタル 教科書体 NK-R" panose="02020400000000000000" pitchFamily="18" charset="-128"/>
                <a:cs typeface="Ÿà–¾’©"/>
              </a:rPr>
              <a:t>3</a:t>
            </a:r>
            <a:r>
              <a:rPr lang="ja-JP" altLang="en-US" sz="1200" kern="0" dirty="0">
                <a:effectLst/>
                <a:latin typeface="UD デジタル 教科書体 NK-R" panose="02020400000000000000" pitchFamily="18" charset="-128"/>
                <a:ea typeface="UD デジタル 教科書体 NK-R" panose="02020400000000000000" pitchFamily="18" charset="-128"/>
                <a:cs typeface="Ÿà–¾’©"/>
              </a:rPr>
              <a:t>ヶ月</a:t>
            </a:r>
            <a:r>
              <a:rPr lang="ja-JP" altLang="ja-JP" sz="1200" kern="0" dirty="0">
                <a:effectLst/>
                <a:latin typeface="UD デジタル 教科書体 NK-R" panose="02020400000000000000" pitchFamily="18" charset="-128"/>
                <a:ea typeface="UD デジタル 教科書体 NK-R" panose="02020400000000000000" pitchFamily="18" charset="-128"/>
                <a:cs typeface="YuMincho-Regular"/>
              </a:rPr>
              <a:t>訓練後退所。</a:t>
            </a:r>
            <a:endParaRPr lang="ja-JP"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ja-JP" altLang="ja-JP" sz="1200" kern="0" dirty="0">
                <a:effectLst/>
                <a:latin typeface="UD デジタル 教科書体 NK-R" panose="02020400000000000000" pitchFamily="18" charset="-128"/>
                <a:ea typeface="UD デジタル 教科書体 NK-R" panose="02020400000000000000" pitchFamily="18" charset="-128"/>
                <a:cs typeface="YuMincho-Regular"/>
              </a:rPr>
              <a:t>自宅から就労移行支援事業所へ通所。</a:t>
            </a:r>
            <a:endParaRPr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36" name="Rectangle 47">
            <a:extLst>
              <a:ext uri="{FF2B5EF4-FFF2-40B4-BE49-F238E27FC236}">
                <a16:creationId xmlns:a16="http://schemas.microsoft.com/office/drawing/2014/main" id="{A7716079-99BE-4C8B-A4DD-1675FCBD951B}"/>
              </a:ext>
            </a:extLst>
          </p:cNvPr>
          <p:cNvSpPr>
            <a:spLocks noChangeArrowheads="1"/>
          </p:cNvSpPr>
          <p:nvPr/>
        </p:nvSpPr>
        <p:spPr bwMode="auto">
          <a:xfrm>
            <a:off x="189000" y="5387547"/>
            <a:ext cx="6480000" cy="2349579"/>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36000" tIns="36000" rIns="36000" bIns="36000" numCol="1" anchor="ctr" anchorCtr="0" compatLnSpc="1">
            <a:prstTxWarp prst="textNoShape">
              <a:avLst/>
            </a:prstTxWarp>
            <a:spAutoFit/>
          </a:bodyPr>
          <a:lstStyle>
            <a:lvl1pPr indent="4000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ja-JP" altLang="en-US" sz="1200" dirty="0">
                <a:latin typeface="UD デジタル 教科書体 NK-R" panose="02020400000000000000" pitchFamily="18" charset="-128"/>
                <a:ea typeface="UD デジタル 教科書体 NK-R" panose="02020400000000000000" pitchFamily="18" charset="-128"/>
                <a:cs typeface="YuMincho-Regular" charset="-128"/>
              </a:rPr>
              <a:t>　</a:t>
            </a:r>
            <a:r>
              <a:rPr kumimoji="0" lang="ja-JP" altLang="ja-JP" sz="1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YuMincho-Regular" charset="-128"/>
              </a:rPr>
              <a:t>最初入所が決まった時は、「こんなところは１ヶ月で出てやる」と思ったが、いざ入所してみると、職員はみんなとても丁寧な対応で、自分の話もよく聞いてくれるので、気持ちが落ち着いた。事故前の自分と比べて落ち込んだりすることも多かったが、どの職員も親身になって話を聞いてくれた。後ろ向きな自分を受け止めて、励まして少しずつ自分を肯定できるようになった。居心地がよく、退所せず、ずっといたいと思うようになった。他の利用者との交流も励みになった。みんなそれぞれの事情があるなかで、退所後のことを考えがんばっていた。</a:t>
            </a:r>
            <a:endParaRPr lang="en-US" altLang="ja-JP" sz="120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200" dirty="0">
                <a:latin typeface="UD デジタル 教科書体 NK-R" panose="02020400000000000000" pitchFamily="18" charset="-128"/>
                <a:ea typeface="UD デジタル 教科書体 NK-R" panose="02020400000000000000" pitchFamily="18" charset="-128"/>
                <a:cs typeface="YuMincho-Regular" charset="-128"/>
              </a:rPr>
              <a:t>　</a:t>
            </a:r>
            <a:r>
              <a:rPr kumimoji="0" lang="ja-JP" altLang="ja-JP" sz="1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YuMincho-Regular" charset="-128"/>
              </a:rPr>
              <a:t>今、就労移行支援事業所で軽作業やパソコンをしているが、自立センターでの認知訓練や脳リハのプログラム</a:t>
            </a:r>
            <a:r>
              <a:rPr lang="ja-JP" altLang="ja-JP" sz="1200" dirty="0">
                <a:latin typeface="UD デジタル 教科書体 NK-R" panose="02020400000000000000" pitchFamily="18" charset="-128"/>
                <a:ea typeface="UD デジタル 教科書体 NK-R" panose="02020400000000000000" pitchFamily="18" charset="-128"/>
                <a:cs typeface="YuMincho-Regular" charset="-128"/>
              </a:rPr>
              <a:t>は「考える力」ということでとても役立っている。あきらめず一生懸命取り組むことでいろいろな不安を取り除いてくれたり、記憶力、判断力、集中力もよくなった。作業の手順なども自分なりにどうすればよいか考えて行っている。移行先を考えている人には、見学や体験をしっかりして納得のいくようにしてほしい。</a:t>
            </a:r>
            <a:endParaRPr kumimoji="0" lang="ja-JP" altLang="ja-JP" sz="1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p:txBody>
      </p:sp>
      <p:sp>
        <p:nvSpPr>
          <p:cNvPr id="53" name="テキスト ボックス 52">
            <a:extLst>
              <a:ext uri="{FF2B5EF4-FFF2-40B4-BE49-F238E27FC236}">
                <a16:creationId xmlns:a16="http://schemas.microsoft.com/office/drawing/2014/main" id="{8FD4657A-A012-4E97-8644-855AEA20A277}"/>
              </a:ext>
            </a:extLst>
          </p:cNvPr>
          <p:cNvSpPr txBox="1"/>
          <p:nvPr/>
        </p:nvSpPr>
        <p:spPr>
          <a:xfrm>
            <a:off x="4389360" y="9456273"/>
            <a:ext cx="2279640" cy="276999"/>
          </a:xfrm>
          <a:prstGeom prst="rect">
            <a:avLst/>
          </a:prstGeom>
          <a:noFill/>
        </p:spPr>
        <p:txBody>
          <a:bodyPr wrap="square">
            <a:spAutoFit/>
          </a:bodyPr>
          <a:lstStyle/>
          <a:p>
            <a:pPr algn="r"/>
            <a:r>
              <a:rPr lang="ja-JP" altLang="en-US"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en-US"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2026.3.23</a:t>
            </a:r>
            <a:r>
              <a:rPr lang="ja-JP" altLang="en-US"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en-US"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4/4</a:t>
            </a:r>
            <a:endParaRPr lang="ja-JP"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pic>
        <p:nvPicPr>
          <p:cNvPr id="54" name="図 53">
            <a:extLst>
              <a:ext uri="{FF2B5EF4-FFF2-40B4-BE49-F238E27FC236}">
                <a16:creationId xmlns:a16="http://schemas.microsoft.com/office/drawing/2014/main" id="{781B4203-1F39-4E51-B459-28D1C023051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157190" y="8341656"/>
            <a:ext cx="720000" cy="720000"/>
          </a:xfrm>
          <a:prstGeom prst="rect">
            <a:avLst/>
          </a:prstGeom>
          <a:noFill/>
          <a:ln>
            <a:noFill/>
          </a:ln>
        </p:spPr>
      </p:pic>
      <p:sp>
        <p:nvSpPr>
          <p:cNvPr id="58" name="正方形/長方形 57">
            <a:extLst>
              <a:ext uri="{FF2B5EF4-FFF2-40B4-BE49-F238E27FC236}">
                <a16:creationId xmlns:a16="http://schemas.microsoft.com/office/drawing/2014/main" id="{CF2EC6C2-3E1D-47F5-98DB-534517DF4235}"/>
              </a:ext>
            </a:extLst>
          </p:cNvPr>
          <p:cNvSpPr/>
          <p:nvPr/>
        </p:nvSpPr>
        <p:spPr>
          <a:xfrm>
            <a:off x="189000" y="7901756"/>
            <a:ext cx="6480000" cy="1515012"/>
          </a:xfrm>
          <a:prstGeom prst="rect">
            <a:avLst/>
          </a:prstGeom>
          <a:noFill/>
          <a:ln w="25400" cap="flat" cmpd="sng" algn="ctr">
            <a:solidFill>
              <a:srgbClr val="4F81BD">
                <a:shade val="50000"/>
              </a:srgbClr>
            </a:solidFill>
            <a:prstDash val="sysDash"/>
          </a:ln>
          <a:effectLst/>
        </p:spPr>
        <p:txBody>
          <a:bodyPr rot="0" spcFirstLastPara="0" vert="horz" wrap="square" lIns="72000" tIns="72000" rIns="72000" bIns="72000" numCol="1" spcCol="0" rtlCol="0" fromWordArt="0" anchor="ctr" anchorCtr="0" forceAA="0" compatLnSpc="1">
            <a:prstTxWarp prst="textNoShape">
              <a:avLst/>
            </a:prstTxWarp>
            <a:spAutoFit/>
          </a:bodyPr>
          <a:lstStyle/>
          <a:p>
            <a:pPr algn="just">
              <a:spcAft>
                <a:spcPts val="300"/>
              </a:spcAft>
            </a:pPr>
            <a:r>
              <a:rPr lang="ja-JP" sz="18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大阪府立障がい者自立センター</a:t>
            </a:r>
            <a:r>
              <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（障害者総合支援法に基づく自立訓練施設）</a:t>
            </a:r>
          </a:p>
          <a:p>
            <a:pPr indent="152400" algn="just">
              <a:spcAft>
                <a:spcPts val="300"/>
              </a:spcAft>
            </a:pPr>
            <a:r>
              <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見学や利用等のお問い合わせは、下記までお気軽にご連絡ください。</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l">
              <a:spcAft>
                <a:spcPts val="300"/>
              </a:spcAft>
            </a:pPr>
            <a:r>
              <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12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電　話：０６－６６９２－２９７１</a:t>
            </a:r>
            <a:r>
              <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利用相談担当者まで　　　　　　　　　　　　　</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spcAft>
                <a:spcPts val="300"/>
              </a:spcAft>
            </a:pPr>
            <a:r>
              <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12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所在地：大阪市住吉区大領</a:t>
            </a:r>
            <a:r>
              <a:rPr lang="en-US" sz="12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3</a:t>
            </a:r>
            <a:r>
              <a:rPr lang="ja-JP" sz="12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en-US" sz="12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a:t>
            </a:r>
            <a:r>
              <a:rPr lang="ja-JP" sz="12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en-US" sz="12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36</a:t>
            </a:r>
            <a:r>
              <a:rPr lang="ja-JP" sz="12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（大阪急性期・総合医療センター敷地・北東角）　　　　　　　　</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304800" algn="l">
              <a:spcAft>
                <a:spcPts val="300"/>
              </a:spcAft>
            </a:pPr>
            <a:r>
              <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※ホームページもご覧ください。　　　　　　　　　　　　　　　　　　　　　　　　</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200025" algn="just">
              <a:spcAft>
                <a:spcPts val="300"/>
              </a:spcAft>
            </a:pPr>
            <a:r>
              <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en-US"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URL</a:t>
            </a:r>
            <a:r>
              <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en-US"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https://www.pref.osaka.lg.jp/o090140/shogaishajiritsu/jiritsu01/index.html</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pic>
        <p:nvPicPr>
          <p:cNvPr id="2094" name="図 10" descr="インフォメーションセンターの案内員のイラスト">
            <a:extLst>
              <a:ext uri="{FF2B5EF4-FFF2-40B4-BE49-F238E27FC236}">
                <a16:creationId xmlns:a16="http://schemas.microsoft.com/office/drawing/2014/main" id="{38D566AE-C20B-4AD2-944C-C1B5282C6D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1614" y="8124678"/>
            <a:ext cx="792000" cy="930711"/>
          </a:xfrm>
          <a:prstGeom prst="rect">
            <a:avLst/>
          </a:prstGeom>
          <a:noFill/>
          <a:extLst>
            <a:ext uri="{909E8E84-426E-40DD-AFC4-6F175D3DCCD1}">
              <a14:hiddenFill xmlns:a14="http://schemas.microsoft.com/office/drawing/2010/main">
                <a:solidFill>
                  <a:srgbClr val="FFFFFF"/>
                </a:solidFill>
              </a14:hiddenFill>
            </a:ext>
          </a:extLst>
        </p:spPr>
      </p:pic>
      <p:pic>
        <p:nvPicPr>
          <p:cNvPr id="2091" name="図 9" descr="https://1.bp.blogspot.com/--LvyWw-Jedc/VaMN642toWI/AAAAAAAAvf8/0Ew5DLoWHOQ/s800/youngman_31.png">
            <a:extLst>
              <a:ext uri="{FF2B5EF4-FFF2-40B4-BE49-F238E27FC236}">
                <a16:creationId xmlns:a16="http://schemas.microsoft.com/office/drawing/2014/main" id="{F6BBFA11-E6A6-4DD4-BBB3-1555B925E0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9381" y="1499433"/>
            <a:ext cx="979488" cy="979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53684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2129</Words>
  <Application>Microsoft Office PowerPoint</Application>
  <PresentationFormat>A4 210 x 297 mm</PresentationFormat>
  <Paragraphs>137</Paragraphs>
  <Slides>4</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vt:i4>
      </vt:variant>
    </vt:vector>
  </HeadingPairs>
  <TitlesOfParts>
    <vt:vector size="9" baseType="lpstr">
      <vt:lpstr>UD デジタル 教科書体 NK-R</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2026-03-31T05:25:26Z</dcterms:created>
  <dcterms:modified xsi:type="dcterms:W3CDTF">2026-03-31T05:25:33Z</dcterms:modified>
</cp:coreProperties>
</file>