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sldIdLst>
    <p:sldId id="280" r:id="rId2"/>
    <p:sldId id="281" r:id="rId3"/>
    <p:sldId id="282" r:id="rId4"/>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CC"/>
    <a:srgbClr val="27CED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06799F8-075E-4A3A-A7F6-7FBC6576F1A4}" styleName="テーマ スタイル 2 - アクセント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771" autoAdjust="0"/>
    <p:restoredTop sz="94660"/>
  </p:normalViewPr>
  <p:slideViewPr>
    <p:cSldViewPr snapToGrid="0">
      <p:cViewPr varScale="1">
        <p:scale>
          <a:sx n="100" d="100"/>
          <a:sy n="100" d="100"/>
        </p:scale>
        <p:origin x="893"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588FFC7A-05F1-49DC-8AEB-3C758879BABE}" type="datetimeFigureOut">
              <a:rPr kumimoji="1" lang="ja-JP" altLang="en-US" smtClean="0"/>
              <a:t>2025/3/12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D0DDFAE-B48F-4667-B81E-DF2A651FC31B}" type="slidenum">
              <a:rPr kumimoji="1" lang="ja-JP" altLang="en-US" smtClean="0"/>
              <a:t>‹#›</a:t>
            </a:fld>
            <a:endParaRPr kumimoji="1" lang="ja-JP" altLang="en-US"/>
          </a:p>
        </p:txBody>
      </p:sp>
    </p:spTree>
    <p:extLst>
      <p:ext uri="{BB962C8B-B14F-4D97-AF65-F5344CB8AC3E}">
        <p14:creationId xmlns:p14="http://schemas.microsoft.com/office/powerpoint/2010/main" val="19046545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88FFC7A-05F1-49DC-8AEB-3C758879BABE}" type="datetimeFigureOut">
              <a:rPr kumimoji="1" lang="ja-JP" altLang="en-US" smtClean="0"/>
              <a:t>2025/3/12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D0DDFAE-B48F-4667-B81E-DF2A651FC31B}" type="slidenum">
              <a:rPr kumimoji="1" lang="ja-JP" altLang="en-US" smtClean="0"/>
              <a:t>‹#›</a:t>
            </a:fld>
            <a:endParaRPr kumimoji="1" lang="ja-JP" altLang="en-US"/>
          </a:p>
        </p:txBody>
      </p:sp>
    </p:spTree>
    <p:extLst>
      <p:ext uri="{BB962C8B-B14F-4D97-AF65-F5344CB8AC3E}">
        <p14:creationId xmlns:p14="http://schemas.microsoft.com/office/powerpoint/2010/main" val="17458871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88FFC7A-05F1-49DC-8AEB-3C758879BABE}" type="datetimeFigureOut">
              <a:rPr kumimoji="1" lang="ja-JP" altLang="en-US" smtClean="0"/>
              <a:t>2025/3/12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D0DDFAE-B48F-4667-B81E-DF2A651FC31B}" type="slidenum">
              <a:rPr kumimoji="1" lang="ja-JP" altLang="en-US" smtClean="0"/>
              <a:t>‹#›</a:t>
            </a:fld>
            <a:endParaRPr kumimoji="1" lang="ja-JP" altLang="en-US"/>
          </a:p>
        </p:txBody>
      </p:sp>
    </p:spTree>
    <p:extLst>
      <p:ext uri="{BB962C8B-B14F-4D97-AF65-F5344CB8AC3E}">
        <p14:creationId xmlns:p14="http://schemas.microsoft.com/office/powerpoint/2010/main" val="4159468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88FFC7A-05F1-49DC-8AEB-3C758879BABE}" type="datetimeFigureOut">
              <a:rPr kumimoji="1" lang="ja-JP" altLang="en-US" smtClean="0"/>
              <a:t>2025/3/12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D0DDFAE-B48F-4667-B81E-DF2A651FC31B}" type="slidenum">
              <a:rPr kumimoji="1" lang="ja-JP" altLang="en-US" smtClean="0"/>
              <a:t>‹#›</a:t>
            </a:fld>
            <a:endParaRPr kumimoji="1" lang="ja-JP" altLang="en-US"/>
          </a:p>
        </p:txBody>
      </p:sp>
    </p:spTree>
    <p:extLst>
      <p:ext uri="{BB962C8B-B14F-4D97-AF65-F5344CB8AC3E}">
        <p14:creationId xmlns:p14="http://schemas.microsoft.com/office/powerpoint/2010/main" val="3935848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88FFC7A-05F1-49DC-8AEB-3C758879BABE}" type="datetimeFigureOut">
              <a:rPr kumimoji="1" lang="ja-JP" altLang="en-US" smtClean="0"/>
              <a:t>2025/3/12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D0DDFAE-B48F-4667-B81E-DF2A651FC31B}" type="slidenum">
              <a:rPr kumimoji="1" lang="ja-JP" altLang="en-US" smtClean="0"/>
              <a:t>‹#›</a:t>
            </a:fld>
            <a:endParaRPr kumimoji="1" lang="ja-JP" altLang="en-US"/>
          </a:p>
        </p:txBody>
      </p:sp>
    </p:spTree>
    <p:extLst>
      <p:ext uri="{BB962C8B-B14F-4D97-AF65-F5344CB8AC3E}">
        <p14:creationId xmlns:p14="http://schemas.microsoft.com/office/powerpoint/2010/main" val="12113274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588FFC7A-05F1-49DC-8AEB-3C758879BABE}" type="datetimeFigureOut">
              <a:rPr kumimoji="1" lang="ja-JP" altLang="en-US" smtClean="0"/>
              <a:t>2025/3/12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D0DDFAE-B48F-4667-B81E-DF2A651FC31B}" type="slidenum">
              <a:rPr kumimoji="1" lang="ja-JP" altLang="en-US" smtClean="0"/>
              <a:t>‹#›</a:t>
            </a:fld>
            <a:endParaRPr kumimoji="1" lang="ja-JP" altLang="en-US"/>
          </a:p>
        </p:txBody>
      </p:sp>
    </p:spTree>
    <p:extLst>
      <p:ext uri="{BB962C8B-B14F-4D97-AF65-F5344CB8AC3E}">
        <p14:creationId xmlns:p14="http://schemas.microsoft.com/office/powerpoint/2010/main" val="3697871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588FFC7A-05F1-49DC-8AEB-3C758879BABE}" type="datetimeFigureOut">
              <a:rPr kumimoji="1" lang="ja-JP" altLang="en-US" smtClean="0"/>
              <a:t>2025/3/12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D0DDFAE-B48F-4667-B81E-DF2A651FC31B}" type="slidenum">
              <a:rPr kumimoji="1" lang="ja-JP" altLang="en-US" smtClean="0"/>
              <a:t>‹#›</a:t>
            </a:fld>
            <a:endParaRPr kumimoji="1" lang="ja-JP" altLang="en-US"/>
          </a:p>
        </p:txBody>
      </p:sp>
    </p:spTree>
    <p:extLst>
      <p:ext uri="{BB962C8B-B14F-4D97-AF65-F5344CB8AC3E}">
        <p14:creationId xmlns:p14="http://schemas.microsoft.com/office/powerpoint/2010/main" val="4190958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588FFC7A-05F1-49DC-8AEB-3C758879BABE}" type="datetimeFigureOut">
              <a:rPr kumimoji="1" lang="ja-JP" altLang="en-US" smtClean="0"/>
              <a:t>2025/3/12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D0DDFAE-B48F-4667-B81E-DF2A651FC31B}" type="slidenum">
              <a:rPr kumimoji="1" lang="ja-JP" altLang="en-US" smtClean="0"/>
              <a:t>‹#›</a:t>
            </a:fld>
            <a:endParaRPr kumimoji="1" lang="ja-JP" altLang="en-US"/>
          </a:p>
        </p:txBody>
      </p:sp>
    </p:spTree>
    <p:extLst>
      <p:ext uri="{BB962C8B-B14F-4D97-AF65-F5344CB8AC3E}">
        <p14:creationId xmlns:p14="http://schemas.microsoft.com/office/powerpoint/2010/main" val="355835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8FFC7A-05F1-49DC-8AEB-3C758879BABE}" type="datetimeFigureOut">
              <a:rPr kumimoji="1" lang="ja-JP" altLang="en-US" smtClean="0"/>
              <a:t>2025/3/12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D0DDFAE-B48F-4667-B81E-DF2A651FC31B}" type="slidenum">
              <a:rPr kumimoji="1" lang="ja-JP" altLang="en-US" smtClean="0"/>
              <a:t>‹#›</a:t>
            </a:fld>
            <a:endParaRPr kumimoji="1" lang="ja-JP" altLang="en-US"/>
          </a:p>
        </p:txBody>
      </p:sp>
    </p:spTree>
    <p:extLst>
      <p:ext uri="{BB962C8B-B14F-4D97-AF65-F5344CB8AC3E}">
        <p14:creationId xmlns:p14="http://schemas.microsoft.com/office/powerpoint/2010/main" val="532504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88FFC7A-05F1-49DC-8AEB-3C758879BABE}" type="datetimeFigureOut">
              <a:rPr kumimoji="1" lang="ja-JP" altLang="en-US" smtClean="0"/>
              <a:t>2025/3/12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D0DDFAE-B48F-4667-B81E-DF2A651FC31B}" type="slidenum">
              <a:rPr kumimoji="1" lang="ja-JP" altLang="en-US" smtClean="0"/>
              <a:t>‹#›</a:t>
            </a:fld>
            <a:endParaRPr kumimoji="1" lang="ja-JP" altLang="en-US"/>
          </a:p>
        </p:txBody>
      </p:sp>
    </p:spTree>
    <p:extLst>
      <p:ext uri="{BB962C8B-B14F-4D97-AF65-F5344CB8AC3E}">
        <p14:creationId xmlns:p14="http://schemas.microsoft.com/office/powerpoint/2010/main" val="443021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88FFC7A-05F1-49DC-8AEB-3C758879BABE}" type="datetimeFigureOut">
              <a:rPr kumimoji="1" lang="ja-JP" altLang="en-US" smtClean="0"/>
              <a:t>2025/3/12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D0DDFAE-B48F-4667-B81E-DF2A651FC31B}" type="slidenum">
              <a:rPr kumimoji="1" lang="ja-JP" altLang="en-US" smtClean="0"/>
              <a:t>‹#›</a:t>
            </a:fld>
            <a:endParaRPr kumimoji="1" lang="ja-JP" altLang="en-US"/>
          </a:p>
        </p:txBody>
      </p:sp>
    </p:spTree>
    <p:extLst>
      <p:ext uri="{BB962C8B-B14F-4D97-AF65-F5344CB8AC3E}">
        <p14:creationId xmlns:p14="http://schemas.microsoft.com/office/powerpoint/2010/main" val="23173880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8FFC7A-05F1-49DC-8AEB-3C758879BABE}" type="datetimeFigureOut">
              <a:rPr kumimoji="1" lang="ja-JP" altLang="en-US" smtClean="0"/>
              <a:t>2025/3/12</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0DDFAE-B48F-4667-B81E-DF2A651FC31B}" type="slidenum">
              <a:rPr kumimoji="1" lang="ja-JP" altLang="en-US" smtClean="0"/>
              <a:t>‹#›</a:t>
            </a:fld>
            <a:endParaRPr kumimoji="1" lang="ja-JP" altLang="en-US"/>
          </a:p>
        </p:txBody>
      </p:sp>
    </p:spTree>
    <p:extLst>
      <p:ext uri="{BB962C8B-B14F-4D97-AF65-F5344CB8AC3E}">
        <p14:creationId xmlns:p14="http://schemas.microsoft.com/office/powerpoint/2010/main" val="3374108059"/>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四角形: 角を丸くする 3">
            <a:extLst>
              <a:ext uri="{FF2B5EF4-FFF2-40B4-BE49-F238E27FC236}">
                <a16:creationId xmlns:a16="http://schemas.microsoft.com/office/drawing/2014/main" id="{87897C8B-BD09-4D18-A726-5305C06D7FFA}"/>
              </a:ext>
            </a:extLst>
          </p:cNvPr>
          <p:cNvSpPr/>
          <p:nvPr/>
        </p:nvSpPr>
        <p:spPr>
          <a:xfrm>
            <a:off x="60796" y="358896"/>
            <a:ext cx="5539904" cy="939965"/>
          </a:xfrm>
          <a:prstGeom prst="roundRect">
            <a:avLst>
              <a:gd name="adj" fmla="val 9950"/>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dirty="0">
                <a:solidFill>
                  <a:schemeClr val="bg1"/>
                </a:solidFill>
              </a:rPr>
              <a:t>移乗介護ロボット導入により、</a:t>
            </a:r>
            <a:endParaRPr kumimoji="1" lang="en-US" altLang="ja-JP" sz="2000" b="1" dirty="0">
              <a:solidFill>
                <a:schemeClr val="bg1"/>
              </a:solidFill>
            </a:endParaRPr>
          </a:p>
          <a:p>
            <a:r>
              <a:rPr kumimoji="1" lang="ja-JP" altLang="en-US" sz="2000" b="1" dirty="0">
                <a:solidFill>
                  <a:schemeClr val="bg1"/>
                </a:solidFill>
              </a:rPr>
              <a:t>職員の腰への負担が大幅軽減！</a:t>
            </a:r>
            <a:endParaRPr kumimoji="1" lang="en-US" altLang="ja-JP" sz="2000" b="1" dirty="0">
              <a:solidFill>
                <a:schemeClr val="bg1"/>
              </a:solidFill>
            </a:endParaRPr>
          </a:p>
          <a:p>
            <a:r>
              <a:rPr kumimoji="1" lang="ja-JP" altLang="en-US" sz="2000" b="1" dirty="0">
                <a:solidFill>
                  <a:schemeClr val="bg1"/>
                </a:solidFill>
              </a:rPr>
              <a:t>業務効率も向上！</a:t>
            </a:r>
            <a:endParaRPr kumimoji="1" lang="en-US" altLang="ja-JP" sz="2000" b="1" dirty="0">
              <a:solidFill>
                <a:schemeClr val="bg1"/>
              </a:solidFill>
            </a:endParaRPr>
          </a:p>
        </p:txBody>
      </p:sp>
      <p:grpSp>
        <p:nvGrpSpPr>
          <p:cNvPr id="8" name="グループ化 7">
            <a:extLst>
              <a:ext uri="{FF2B5EF4-FFF2-40B4-BE49-F238E27FC236}">
                <a16:creationId xmlns:a16="http://schemas.microsoft.com/office/drawing/2014/main" id="{06E58739-ED48-4380-A4B7-B01D18ED3EB7}"/>
              </a:ext>
            </a:extLst>
          </p:cNvPr>
          <p:cNvGrpSpPr/>
          <p:nvPr/>
        </p:nvGrpSpPr>
        <p:grpSpPr>
          <a:xfrm>
            <a:off x="60796" y="1444808"/>
            <a:ext cx="8975111" cy="3434912"/>
            <a:chOff x="4122583" y="1787292"/>
            <a:chExt cx="4647873" cy="2156075"/>
          </a:xfrm>
        </p:grpSpPr>
        <p:sp>
          <p:nvSpPr>
            <p:cNvPr id="6" name="四角形: 角を丸くする 5">
              <a:extLst>
                <a:ext uri="{FF2B5EF4-FFF2-40B4-BE49-F238E27FC236}">
                  <a16:creationId xmlns:a16="http://schemas.microsoft.com/office/drawing/2014/main" id="{92C52E5B-F293-4059-8CBF-C7E3FC40EDE4}"/>
                </a:ext>
              </a:extLst>
            </p:cNvPr>
            <p:cNvSpPr/>
            <p:nvPr/>
          </p:nvSpPr>
          <p:spPr>
            <a:xfrm>
              <a:off x="4122583" y="1968032"/>
              <a:ext cx="4647873" cy="1975335"/>
            </a:xfrm>
            <a:prstGeom prst="roundRect">
              <a:avLst>
                <a:gd name="adj" fmla="val 868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600" b="1" dirty="0">
                  <a:solidFill>
                    <a:schemeClr val="tx1">
                      <a:lumMod val="65000"/>
                      <a:lumOff val="35000"/>
                    </a:schemeClr>
                  </a:solidFill>
                </a:rPr>
                <a:t>☑移乗介護：</a:t>
              </a:r>
              <a:r>
                <a:rPr kumimoji="1" lang="en-US" altLang="ja-JP" sz="1600" b="1" dirty="0">
                  <a:solidFill>
                    <a:schemeClr val="tx1">
                      <a:lumMod val="65000"/>
                      <a:lumOff val="35000"/>
                    </a:schemeClr>
                  </a:solidFill>
                </a:rPr>
                <a:t>2</a:t>
              </a:r>
              <a:r>
                <a:rPr kumimoji="1" lang="ja-JP" altLang="en-US" b="1" dirty="0">
                  <a:solidFill>
                    <a:schemeClr val="tx1">
                      <a:lumMod val="65000"/>
                      <a:lumOff val="35000"/>
                    </a:schemeClr>
                  </a:solidFill>
                </a:rPr>
                <a:t>台　➪職員が抱え上げることなく、ベッド、車いす間の移乗動作を可能とする非装着型ロボット</a:t>
              </a:r>
              <a:endParaRPr kumimoji="1" lang="en-US" altLang="ja-JP" b="1" dirty="0">
                <a:solidFill>
                  <a:schemeClr val="tx1">
                    <a:lumMod val="65000"/>
                    <a:lumOff val="35000"/>
                  </a:schemeClr>
                </a:solidFill>
              </a:endParaRPr>
            </a:p>
            <a:p>
              <a:endParaRPr kumimoji="1" lang="en-US" altLang="ja-JP" b="1" dirty="0">
                <a:solidFill>
                  <a:schemeClr val="tx1">
                    <a:lumMod val="65000"/>
                    <a:lumOff val="35000"/>
                  </a:schemeClr>
                </a:solidFill>
              </a:endParaRPr>
            </a:p>
            <a:p>
              <a:endParaRPr kumimoji="1" lang="en-US" altLang="ja-JP" b="1" dirty="0">
                <a:solidFill>
                  <a:schemeClr val="tx1">
                    <a:lumMod val="65000"/>
                    <a:lumOff val="35000"/>
                  </a:schemeClr>
                </a:solidFill>
              </a:endParaRPr>
            </a:p>
            <a:p>
              <a:endParaRPr kumimoji="1" lang="en-US" altLang="ja-JP" b="1" dirty="0">
                <a:solidFill>
                  <a:schemeClr val="tx1">
                    <a:lumMod val="65000"/>
                    <a:lumOff val="35000"/>
                  </a:schemeClr>
                </a:solidFill>
              </a:endParaRPr>
            </a:p>
          </p:txBody>
        </p:sp>
        <p:sp>
          <p:nvSpPr>
            <p:cNvPr id="7" name="四角形: 角を丸くする 6">
              <a:extLst>
                <a:ext uri="{FF2B5EF4-FFF2-40B4-BE49-F238E27FC236}">
                  <a16:creationId xmlns:a16="http://schemas.microsoft.com/office/drawing/2014/main" id="{DD775A77-E13A-4118-BCC0-5015E738FA06}"/>
                </a:ext>
              </a:extLst>
            </p:cNvPr>
            <p:cNvSpPr/>
            <p:nvPr/>
          </p:nvSpPr>
          <p:spPr>
            <a:xfrm>
              <a:off x="4232011" y="1787292"/>
              <a:ext cx="1078437" cy="223177"/>
            </a:xfrm>
            <a:prstGeom prst="roundRect">
              <a:avLst/>
            </a:prstGeom>
            <a:solidFill>
              <a:srgbClr val="27CED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導入機器の内容</a:t>
              </a:r>
            </a:p>
          </p:txBody>
        </p:sp>
      </p:grpSp>
      <p:sp>
        <p:nvSpPr>
          <p:cNvPr id="11" name="テキスト ボックス 10">
            <a:extLst>
              <a:ext uri="{FF2B5EF4-FFF2-40B4-BE49-F238E27FC236}">
                <a16:creationId xmlns:a16="http://schemas.microsoft.com/office/drawing/2014/main" id="{ACE20279-3E2D-4EA6-969A-401FEF2F8E04}"/>
              </a:ext>
            </a:extLst>
          </p:cNvPr>
          <p:cNvSpPr txBox="1"/>
          <p:nvPr/>
        </p:nvSpPr>
        <p:spPr>
          <a:xfrm>
            <a:off x="0" y="0"/>
            <a:ext cx="9144000" cy="276999"/>
          </a:xfrm>
          <a:prstGeom prst="rect">
            <a:avLst/>
          </a:prstGeom>
          <a:solidFill>
            <a:schemeClr val="accent3">
              <a:lumMod val="20000"/>
              <a:lumOff val="80000"/>
            </a:schemeClr>
          </a:solidFill>
        </p:spPr>
        <p:txBody>
          <a:bodyPr wrap="square" rtlCol="0">
            <a:spAutoFit/>
          </a:bodyPr>
          <a:lstStyle/>
          <a:p>
            <a:r>
              <a:rPr lang="ja-JP" altLang="ja-JP" sz="1200" dirty="0">
                <a:effectLst/>
                <a:ea typeface="游ゴシック" panose="020B0400000000000000" pitchFamily="50" charset="-128"/>
                <a:cs typeface="Times New Roman" panose="02020603050405020304" pitchFamily="18" charset="0"/>
              </a:rPr>
              <a:t>令和５年度補正予算分大阪府障がい分野のロボット等導入支援事業</a:t>
            </a:r>
            <a:endParaRPr kumimoji="1" lang="ja-JP" altLang="en-US" sz="1000" dirty="0"/>
          </a:p>
        </p:txBody>
      </p:sp>
      <p:grpSp>
        <p:nvGrpSpPr>
          <p:cNvPr id="15" name="グループ化 14">
            <a:extLst>
              <a:ext uri="{FF2B5EF4-FFF2-40B4-BE49-F238E27FC236}">
                <a16:creationId xmlns:a16="http://schemas.microsoft.com/office/drawing/2014/main" id="{A1303BDD-75EF-4010-98E6-F5A727B0D5BB}"/>
              </a:ext>
            </a:extLst>
          </p:cNvPr>
          <p:cNvGrpSpPr/>
          <p:nvPr/>
        </p:nvGrpSpPr>
        <p:grpSpPr>
          <a:xfrm>
            <a:off x="60796" y="5025667"/>
            <a:ext cx="8927814" cy="1707640"/>
            <a:chOff x="4122583" y="2590943"/>
            <a:chExt cx="4647873" cy="990528"/>
          </a:xfrm>
        </p:grpSpPr>
        <p:sp>
          <p:nvSpPr>
            <p:cNvPr id="16" name="四角形: 角を丸くする 15">
              <a:extLst>
                <a:ext uri="{FF2B5EF4-FFF2-40B4-BE49-F238E27FC236}">
                  <a16:creationId xmlns:a16="http://schemas.microsoft.com/office/drawing/2014/main" id="{09C85C6E-0565-4279-BBA1-561BCA8185B2}"/>
                </a:ext>
              </a:extLst>
            </p:cNvPr>
            <p:cNvSpPr/>
            <p:nvPr/>
          </p:nvSpPr>
          <p:spPr>
            <a:xfrm>
              <a:off x="4122583" y="2760258"/>
              <a:ext cx="4647873" cy="821213"/>
            </a:xfrm>
            <a:prstGeom prst="roundRect">
              <a:avLst>
                <a:gd name="adj" fmla="val 868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dirty="0">
                  <a:solidFill>
                    <a:schemeClr val="tx1">
                      <a:lumMod val="65000"/>
                      <a:lumOff val="35000"/>
                    </a:schemeClr>
                  </a:solidFill>
                </a:rPr>
                <a:t>ご利用者の重度化・高齢化、介助の複雑化が大きな課題。雇用</a:t>
              </a:r>
              <a:r>
                <a:rPr kumimoji="1" lang="ja-JP" altLang="en-US">
                  <a:solidFill>
                    <a:schemeClr val="tx1">
                      <a:lumMod val="65000"/>
                      <a:lumOff val="35000"/>
                    </a:schemeClr>
                  </a:solidFill>
                </a:rPr>
                <a:t>延長制度を利用</a:t>
              </a:r>
              <a:r>
                <a:rPr kumimoji="1" lang="ja-JP" altLang="en-US" dirty="0">
                  <a:solidFill>
                    <a:schemeClr val="tx1">
                      <a:lumMod val="65000"/>
                      <a:lumOff val="35000"/>
                    </a:schemeClr>
                  </a:solidFill>
                </a:rPr>
                <a:t>する職員が増加する中、業務負担の軽減と効率化が重要である。介助者の体への負担が相当多くなっており、少しでも長く雇用を確保できるよう福祉機器を取り入れ、ノーリフトケアにも取り組んでいく必要性がある。</a:t>
              </a:r>
              <a:endParaRPr kumimoji="1" lang="en-US" altLang="ja-JP" dirty="0">
                <a:solidFill>
                  <a:schemeClr val="tx1">
                    <a:lumMod val="65000"/>
                    <a:lumOff val="35000"/>
                  </a:schemeClr>
                </a:solidFill>
              </a:endParaRPr>
            </a:p>
          </p:txBody>
        </p:sp>
        <p:sp>
          <p:nvSpPr>
            <p:cNvPr id="17" name="四角形: 角を丸くする 16">
              <a:extLst>
                <a:ext uri="{FF2B5EF4-FFF2-40B4-BE49-F238E27FC236}">
                  <a16:creationId xmlns:a16="http://schemas.microsoft.com/office/drawing/2014/main" id="{2E81446F-6895-40F4-9215-AA5DC2AC4EAA}"/>
                </a:ext>
              </a:extLst>
            </p:cNvPr>
            <p:cNvSpPr/>
            <p:nvPr/>
          </p:nvSpPr>
          <p:spPr>
            <a:xfrm>
              <a:off x="4171829" y="2590943"/>
              <a:ext cx="1802635" cy="209798"/>
            </a:xfrm>
            <a:prstGeom prst="roundRect">
              <a:avLst/>
            </a:prstGeom>
            <a:solidFill>
              <a:srgbClr val="27CED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導入の理由（抱えていた課題）</a:t>
              </a:r>
            </a:p>
          </p:txBody>
        </p:sp>
      </p:grpSp>
      <p:pic>
        <p:nvPicPr>
          <p:cNvPr id="3" name="図 2">
            <a:extLst>
              <a:ext uri="{FF2B5EF4-FFF2-40B4-BE49-F238E27FC236}">
                <a16:creationId xmlns:a16="http://schemas.microsoft.com/office/drawing/2014/main" id="{6487969A-6A22-2929-C1CE-E7E5B5FDC08C}"/>
              </a:ext>
            </a:extLst>
          </p:cNvPr>
          <p:cNvPicPr>
            <a:picLocks noChangeAspect="1"/>
          </p:cNvPicPr>
          <p:nvPr/>
        </p:nvPicPr>
        <p:blipFill>
          <a:blip r:embed="rId2">
            <a:extLst>
              <a:ext uri="{28A0092B-C50C-407E-A947-70E740481C1C}">
                <a14:useLocalDpi xmlns:a14="http://schemas.microsoft.com/office/drawing/2010/main" val="0"/>
              </a:ext>
            </a:extLst>
          </a:blip>
          <a:srcRect t="7303"/>
          <a:stretch/>
        </p:blipFill>
        <p:spPr>
          <a:xfrm>
            <a:off x="2086074" y="2484453"/>
            <a:ext cx="1827367" cy="2240611"/>
          </a:xfrm>
          <a:prstGeom prst="rect">
            <a:avLst/>
          </a:prstGeom>
        </p:spPr>
      </p:pic>
      <p:pic>
        <p:nvPicPr>
          <p:cNvPr id="10" name="図 9">
            <a:extLst>
              <a:ext uri="{FF2B5EF4-FFF2-40B4-BE49-F238E27FC236}">
                <a16:creationId xmlns:a16="http://schemas.microsoft.com/office/drawing/2014/main" id="{68FE8813-6904-83E8-A6C1-E2EC6F838F30}"/>
              </a:ext>
            </a:extLst>
          </p:cNvPr>
          <p:cNvPicPr>
            <a:picLocks noChangeAspect="1"/>
          </p:cNvPicPr>
          <p:nvPr/>
        </p:nvPicPr>
        <p:blipFill>
          <a:blip r:embed="rId3">
            <a:extLst>
              <a:ext uri="{28A0092B-C50C-407E-A947-70E740481C1C}">
                <a14:useLocalDpi xmlns:a14="http://schemas.microsoft.com/office/drawing/2010/main" val="0"/>
              </a:ext>
            </a:extLst>
          </a:blip>
          <a:srcRect l="15287"/>
          <a:stretch/>
        </p:blipFill>
        <p:spPr>
          <a:xfrm>
            <a:off x="5341771" y="2330741"/>
            <a:ext cx="1529936" cy="2394323"/>
          </a:xfrm>
          <a:prstGeom prst="rect">
            <a:avLst/>
          </a:prstGeom>
        </p:spPr>
      </p:pic>
      <p:sp>
        <p:nvSpPr>
          <p:cNvPr id="13" name="正方形/長方形 12">
            <a:extLst>
              <a:ext uri="{FF2B5EF4-FFF2-40B4-BE49-F238E27FC236}">
                <a16:creationId xmlns:a16="http://schemas.microsoft.com/office/drawing/2014/main" id="{D2585EDC-DBA2-40EA-9B66-72785BA6994C}"/>
              </a:ext>
            </a:extLst>
          </p:cNvPr>
          <p:cNvSpPr/>
          <p:nvPr/>
        </p:nvSpPr>
        <p:spPr>
          <a:xfrm>
            <a:off x="5948230" y="183453"/>
            <a:ext cx="3040380" cy="904007"/>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ja-JP" sz="1300" kern="100" dirty="0">
                <a:solidFill>
                  <a:schemeClr val="tx1"/>
                </a:solidFill>
                <a:effectLst/>
              </a:rPr>
              <a:t>【</a:t>
            </a:r>
            <a:r>
              <a:rPr lang="ja-JP" altLang="ja-JP" sz="1300" kern="100" dirty="0">
                <a:solidFill>
                  <a:schemeClr val="tx1"/>
                </a:solidFill>
                <a:effectLst/>
              </a:rPr>
              <a:t>法人名</a:t>
            </a:r>
            <a:r>
              <a:rPr lang="en-US" altLang="ja-JP" sz="1300" kern="100" dirty="0">
                <a:solidFill>
                  <a:schemeClr val="tx1"/>
                </a:solidFill>
                <a:effectLst/>
                <a:sym typeface="Wingdings" panose="05000000000000000000" pitchFamily="2" charset="2"/>
              </a:rPr>
              <a:t>】</a:t>
            </a:r>
            <a:r>
              <a:rPr lang="ja-JP" altLang="en-US" sz="1300" kern="100" dirty="0">
                <a:solidFill>
                  <a:schemeClr val="tx1"/>
                </a:solidFill>
                <a:effectLst/>
                <a:sym typeface="Wingdings" panose="05000000000000000000" pitchFamily="2" charset="2"/>
              </a:rPr>
              <a:t>社会福祉法人　友愛会</a:t>
            </a:r>
            <a:endParaRPr lang="en-US" altLang="ja-JP" sz="1300" kern="100" dirty="0">
              <a:solidFill>
                <a:schemeClr val="tx1"/>
              </a:solidFill>
              <a:effectLst/>
              <a:sym typeface="Wingdings" panose="05000000000000000000" pitchFamily="2" charset="2"/>
            </a:endParaRPr>
          </a:p>
          <a:p>
            <a:pPr algn="l"/>
            <a:r>
              <a:rPr lang="en-US" altLang="ja-JP" sz="1300" kern="100" dirty="0">
                <a:solidFill>
                  <a:schemeClr val="tx1"/>
                </a:solidFill>
                <a:effectLst/>
              </a:rPr>
              <a:t>【</a:t>
            </a:r>
            <a:r>
              <a:rPr lang="ja-JP" altLang="ja-JP" sz="1300" kern="100" dirty="0">
                <a:solidFill>
                  <a:schemeClr val="tx1"/>
                </a:solidFill>
                <a:effectLst/>
              </a:rPr>
              <a:t>事業所名</a:t>
            </a:r>
            <a:r>
              <a:rPr lang="en-US" altLang="ja-JP" sz="1300" kern="100" dirty="0">
                <a:solidFill>
                  <a:schemeClr val="tx1"/>
                </a:solidFill>
                <a:effectLst/>
              </a:rPr>
              <a:t>】</a:t>
            </a:r>
            <a:r>
              <a:rPr lang="ja-JP" altLang="en-US" sz="1300" kern="100" dirty="0">
                <a:solidFill>
                  <a:schemeClr val="tx1"/>
                </a:solidFill>
                <a:effectLst/>
              </a:rPr>
              <a:t>茨木療護園</a:t>
            </a:r>
            <a:endParaRPr lang="en-US" altLang="ja-JP" sz="1300" kern="100" dirty="0">
              <a:solidFill>
                <a:schemeClr val="tx1"/>
              </a:solidFill>
              <a:effectLst/>
            </a:endParaRPr>
          </a:p>
          <a:p>
            <a:pPr algn="l"/>
            <a:r>
              <a:rPr lang="en-US" altLang="ja-JP" sz="1300" kern="100" dirty="0">
                <a:solidFill>
                  <a:schemeClr val="tx1"/>
                </a:solidFill>
                <a:effectLst/>
              </a:rPr>
              <a:t>【</a:t>
            </a:r>
            <a:r>
              <a:rPr lang="ja-JP" altLang="en-US" sz="1300" kern="100" dirty="0">
                <a:solidFill>
                  <a:schemeClr val="tx1"/>
                </a:solidFill>
                <a:effectLst/>
              </a:rPr>
              <a:t>提供サービス</a:t>
            </a:r>
            <a:r>
              <a:rPr lang="en-US" altLang="ja-JP" sz="1300" kern="100" dirty="0">
                <a:solidFill>
                  <a:schemeClr val="tx1"/>
                </a:solidFill>
                <a:effectLst/>
              </a:rPr>
              <a:t>】</a:t>
            </a:r>
            <a:r>
              <a:rPr lang="ja-JP" altLang="en-US" sz="1300" kern="100" dirty="0">
                <a:solidFill>
                  <a:schemeClr val="tx1"/>
                </a:solidFill>
                <a:effectLst/>
              </a:rPr>
              <a:t>施設入所支援、生活介護</a:t>
            </a:r>
            <a:endParaRPr lang="en-US" altLang="ja-JP" sz="1300" kern="100" dirty="0">
              <a:solidFill>
                <a:schemeClr val="tx1"/>
              </a:solidFill>
              <a:effectLst/>
            </a:endParaRPr>
          </a:p>
        </p:txBody>
      </p:sp>
    </p:spTree>
    <p:extLst>
      <p:ext uri="{BB962C8B-B14F-4D97-AF65-F5344CB8AC3E}">
        <p14:creationId xmlns:p14="http://schemas.microsoft.com/office/powerpoint/2010/main" val="3391881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四角形: 角を丸くする 3">
            <a:extLst>
              <a:ext uri="{FF2B5EF4-FFF2-40B4-BE49-F238E27FC236}">
                <a16:creationId xmlns:a16="http://schemas.microsoft.com/office/drawing/2014/main" id="{87897C8B-BD09-4D18-A726-5305C06D7FFA}"/>
              </a:ext>
            </a:extLst>
          </p:cNvPr>
          <p:cNvSpPr/>
          <p:nvPr/>
        </p:nvSpPr>
        <p:spPr>
          <a:xfrm>
            <a:off x="60796" y="358896"/>
            <a:ext cx="5539904" cy="1046645"/>
          </a:xfrm>
          <a:prstGeom prst="roundRect">
            <a:avLst>
              <a:gd name="adj" fmla="val 9950"/>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dirty="0">
                <a:solidFill>
                  <a:schemeClr val="bg1"/>
                </a:solidFill>
              </a:rPr>
              <a:t>移乗介護ロボット導入により、</a:t>
            </a:r>
            <a:endParaRPr kumimoji="1" lang="en-US" altLang="ja-JP" sz="2000" b="1" dirty="0">
              <a:solidFill>
                <a:schemeClr val="bg1"/>
              </a:solidFill>
            </a:endParaRPr>
          </a:p>
          <a:p>
            <a:r>
              <a:rPr kumimoji="1" lang="ja-JP" altLang="en-US" sz="2000" b="1" dirty="0">
                <a:solidFill>
                  <a:schemeClr val="bg1"/>
                </a:solidFill>
              </a:rPr>
              <a:t>職員の腰への負担が大幅軽減！</a:t>
            </a:r>
            <a:endParaRPr kumimoji="1" lang="en-US" altLang="ja-JP" sz="2000" b="1" dirty="0">
              <a:solidFill>
                <a:schemeClr val="bg1"/>
              </a:solidFill>
            </a:endParaRPr>
          </a:p>
          <a:p>
            <a:r>
              <a:rPr kumimoji="1" lang="ja-JP" altLang="en-US" sz="2000" b="1" dirty="0">
                <a:solidFill>
                  <a:schemeClr val="bg1"/>
                </a:solidFill>
              </a:rPr>
              <a:t>業務効率も向上！</a:t>
            </a:r>
            <a:endParaRPr kumimoji="1" lang="en-US" altLang="ja-JP" sz="2000" b="1" dirty="0">
              <a:solidFill>
                <a:schemeClr val="bg1"/>
              </a:solidFill>
            </a:endParaRPr>
          </a:p>
        </p:txBody>
      </p:sp>
      <p:grpSp>
        <p:nvGrpSpPr>
          <p:cNvPr id="8" name="グループ化 7">
            <a:extLst>
              <a:ext uri="{FF2B5EF4-FFF2-40B4-BE49-F238E27FC236}">
                <a16:creationId xmlns:a16="http://schemas.microsoft.com/office/drawing/2014/main" id="{06E58739-ED48-4380-A4B7-B01D18ED3EB7}"/>
              </a:ext>
            </a:extLst>
          </p:cNvPr>
          <p:cNvGrpSpPr/>
          <p:nvPr/>
        </p:nvGrpSpPr>
        <p:grpSpPr>
          <a:xfrm>
            <a:off x="60796" y="1498903"/>
            <a:ext cx="8975111" cy="5000199"/>
            <a:chOff x="4122583" y="1910165"/>
            <a:chExt cx="4647873" cy="1532725"/>
          </a:xfrm>
        </p:grpSpPr>
        <p:sp>
          <p:nvSpPr>
            <p:cNvPr id="6" name="四角形: 角を丸くする 5">
              <a:extLst>
                <a:ext uri="{FF2B5EF4-FFF2-40B4-BE49-F238E27FC236}">
                  <a16:creationId xmlns:a16="http://schemas.microsoft.com/office/drawing/2014/main" id="{92C52E5B-F293-4059-8CBF-C7E3FC40EDE4}"/>
                </a:ext>
              </a:extLst>
            </p:cNvPr>
            <p:cNvSpPr/>
            <p:nvPr/>
          </p:nvSpPr>
          <p:spPr>
            <a:xfrm>
              <a:off x="4122583" y="1965960"/>
              <a:ext cx="4647873" cy="1476930"/>
            </a:xfrm>
            <a:prstGeom prst="roundRect">
              <a:avLst>
                <a:gd name="adj" fmla="val 868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kumimoji="1" lang="en-US" altLang="ja-JP" sz="2000" dirty="0">
                <a:solidFill>
                  <a:schemeClr val="tx1">
                    <a:lumMod val="65000"/>
                    <a:lumOff val="35000"/>
                  </a:schemeClr>
                </a:solidFill>
              </a:endParaRPr>
            </a:p>
            <a:p>
              <a:endParaRPr kumimoji="1" lang="en-US" altLang="ja-JP" sz="2000" b="1" dirty="0">
                <a:solidFill>
                  <a:schemeClr val="tx1">
                    <a:lumMod val="65000"/>
                    <a:lumOff val="35000"/>
                  </a:schemeClr>
                </a:solidFill>
              </a:endParaRPr>
            </a:p>
            <a:p>
              <a:r>
                <a:rPr kumimoji="1" lang="ja-JP" altLang="en-US" sz="2000" b="1" u="sng" dirty="0">
                  <a:solidFill>
                    <a:schemeClr val="tx1">
                      <a:lumMod val="65000"/>
                      <a:lumOff val="35000"/>
                    </a:schemeClr>
                  </a:solidFill>
                </a:rPr>
                <a:t>床走行リフトの導入により、一人介助で行える場面が増えた。</a:t>
              </a:r>
              <a:endParaRPr kumimoji="1" lang="en-US" altLang="ja-JP" sz="2000" b="1" u="sng" dirty="0">
                <a:solidFill>
                  <a:schemeClr val="tx1">
                    <a:lumMod val="65000"/>
                    <a:lumOff val="35000"/>
                  </a:schemeClr>
                </a:solidFill>
              </a:endParaRPr>
            </a:p>
            <a:p>
              <a:r>
                <a:rPr kumimoji="1" lang="ja-JP" altLang="en-US" sz="2000" b="1" dirty="0">
                  <a:solidFill>
                    <a:schemeClr val="tx1">
                      <a:lumMod val="65000"/>
                      <a:lumOff val="35000"/>
                    </a:schemeClr>
                  </a:solidFill>
                </a:rPr>
                <a:t>→</a:t>
              </a:r>
              <a:r>
                <a:rPr kumimoji="1" lang="ja-JP" altLang="en-US" sz="2000" dirty="0">
                  <a:solidFill>
                    <a:schemeClr val="tx1">
                      <a:lumMod val="65000"/>
                      <a:lumOff val="35000"/>
                    </a:schemeClr>
                  </a:solidFill>
                </a:rPr>
                <a:t>介助時間そのものの大きな減少は無いが、一人介助で行えることができ、介助にかける人員を減らすことで他の支援に余裕が出来てきている。</a:t>
              </a:r>
              <a:endParaRPr kumimoji="1" lang="en-US" altLang="ja-JP" sz="2000" dirty="0">
                <a:solidFill>
                  <a:schemeClr val="tx1">
                    <a:lumMod val="65000"/>
                    <a:lumOff val="35000"/>
                  </a:schemeClr>
                </a:solidFill>
              </a:endParaRPr>
            </a:p>
            <a:p>
              <a:r>
                <a:rPr kumimoji="1" lang="ja-JP" altLang="en-US" sz="2000" dirty="0">
                  <a:solidFill>
                    <a:schemeClr val="tx1">
                      <a:lumMod val="65000"/>
                      <a:lumOff val="35000"/>
                    </a:schemeClr>
                  </a:solidFill>
                </a:rPr>
                <a:t>また、ノーリフトケア、腰痛予防の観点から、業務負荷が軽減されており、力任せにならないケアができる事で、利用者も安心して介助が受けられている。</a:t>
              </a:r>
              <a:endParaRPr kumimoji="1" lang="en-US" altLang="ja-JP" sz="2000" dirty="0">
                <a:solidFill>
                  <a:schemeClr val="tx1">
                    <a:lumMod val="65000"/>
                    <a:lumOff val="35000"/>
                  </a:schemeClr>
                </a:solidFill>
              </a:endParaRPr>
            </a:p>
            <a:p>
              <a:endParaRPr kumimoji="1" lang="en-US" altLang="ja-JP" sz="2000" b="1" dirty="0">
                <a:solidFill>
                  <a:schemeClr val="tx1">
                    <a:lumMod val="65000"/>
                    <a:lumOff val="35000"/>
                  </a:schemeClr>
                </a:solidFill>
              </a:endParaRPr>
            </a:p>
            <a:p>
              <a:r>
                <a:rPr kumimoji="1" lang="ja-JP" altLang="en-US" sz="2000" b="1" u="sng" dirty="0">
                  <a:solidFill>
                    <a:schemeClr val="tx1">
                      <a:lumMod val="65000"/>
                      <a:lumOff val="35000"/>
                    </a:schemeClr>
                  </a:solidFill>
                </a:rPr>
                <a:t>費用縮減額：５４，７５０円</a:t>
              </a:r>
              <a:endParaRPr kumimoji="1" lang="en-US" altLang="ja-JP" sz="2000" b="1" u="sng" dirty="0">
                <a:solidFill>
                  <a:schemeClr val="tx1">
                    <a:lumMod val="65000"/>
                    <a:lumOff val="35000"/>
                  </a:schemeClr>
                </a:solidFill>
              </a:endParaRPr>
            </a:p>
            <a:p>
              <a:r>
                <a:rPr kumimoji="1" lang="ja-JP" altLang="en-US" sz="2000" dirty="0">
                  <a:solidFill>
                    <a:schemeClr val="tx1">
                      <a:lumMod val="65000"/>
                      <a:lumOff val="35000"/>
                    </a:schemeClr>
                  </a:solidFill>
                </a:rPr>
                <a:t>→これにより確保できたお金を「職員の賃上げ等」へ充当した！</a:t>
              </a:r>
              <a:endParaRPr kumimoji="1" lang="en-US" altLang="ja-JP" sz="2000" dirty="0">
                <a:solidFill>
                  <a:schemeClr val="tx1">
                    <a:lumMod val="65000"/>
                    <a:lumOff val="35000"/>
                  </a:schemeClr>
                </a:solidFill>
              </a:endParaRPr>
            </a:p>
            <a:p>
              <a:endParaRPr kumimoji="1" lang="en-US" altLang="ja-JP" sz="2000" b="1" dirty="0">
                <a:solidFill>
                  <a:schemeClr val="tx1">
                    <a:lumMod val="65000"/>
                    <a:lumOff val="35000"/>
                  </a:schemeClr>
                </a:solidFill>
              </a:endParaRPr>
            </a:p>
            <a:p>
              <a:endParaRPr kumimoji="1" lang="en-US" altLang="ja-JP" sz="2000" dirty="0">
                <a:solidFill>
                  <a:schemeClr val="tx1">
                    <a:lumMod val="65000"/>
                    <a:lumOff val="35000"/>
                  </a:schemeClr>
                </a:solidFill>
              </a:endParaRPr>
            </a:p>
          </p:txBody>
        </p:sp>
        <p:sp>
          <p:nvSpPr>
            <p:cNvPr id="7" name="四角形: 角を丸くする 6">
              <a:extLst>
                <a:ext uri="{FF2B5EF4-FFF2-40B4-BE49-F238E27FC236}">
                  <a16:creationId xmlns:a16="http://schemas.microsoft.com/office/drawing/2014/main" id="{DD775A77-E13A-4118-BCC0-5015E738FA06}"/>
                </a:ext>
              </a:extLst>
            </p:cNvPr>
            <p:cNvSpPr/>
            <p:nvPr/>
          </p:nvSpPr>
          <p:spPr>
            <a:xfrm>
              <a:off x="4310932" y="1910165"/>
              <a:ext cx="1373543" cy="122167"/>
            </a:xfrm>
            <a:prstGeom prst="roundRect">
              <a:avLst/>
            </a:prstGeom>
            <a:solidFill>
              <a:srgbClr val="27CED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導入の効果（詳細）</a:t>
              </a:r>
            </a:p>
          </p:txBody>
        </p:sp>
      </p:grpSp>
      <p:sp>
        <p:nvSpPr>
          <p:cNvPr id="11" name="テキスト ボックス 10">
            <a:extLst>
              <a:ext uri="{FF2B5EF4-FFF2-40B4-BE49-F238E27FC236}">
                <a16:creationId xmlns:a16="http://schemas.microsoft.com/office/drawing/2014/main" id="{ACE20279-3E2D-4EA6-969A-401FEF2F8E04}"/>
              </a:ext>
            </a:extLst>
          </p:cNvPr>
          <p:cNvSpPr txBox="1"/>
          <p:nvPr/>
        </p:nvSpPr>
        <p:spPr>
          <a:xfrm>
            <a:off x="45556" y="31331"/>
            <a:ext cx="9144000" cy="276999"/>
          </a:xfrm>
          <a:prstGeom prst="rect">
            <a:avLst/>
          </a:prstGeom>
          <a:solidFill>
            <a:schemeClr val="accent3">
              <a:lumMod val="20000"/>
              <a:lumOff val="80000"/>
            </a:schemeClr>
          </a:solidFill>
        </p:spPr>
        <p:txBody>
          <a:bodyPr wrap="square" rtlCol="0">
            <a:spAutoFit/>
          </a:bodyPr>
          <a:lstStyle/>
          <a:p>
            <a:r>
              <a:rPr kumimoji="1" lang="ja-JP" altLang="en-US" sz="1200" dirty="0"/>
              <a:t>令和５年度補正予算分大阪府障がい分野のロボット等導入支援事業</a:t>
            </a:r>
          </a:p>
        </p:txBody>
      </p:sp>
      <p:pic>
        <p:nvPicPr>
          <p:cNvPr id="2" name="Picture 2" descr="バンザイをしている人たちのイラスト">
            <a:extLst>
              <a:ext uri="{FF2B5EF4-FFF2-40B4-BE49-F238E27FC236}">
                <a16:creationId xmlns:a16="http://schemas.microsoft.com/office/drawing/2014/main" id="{B2C377A7-694E-B956-4FF3-CAE8D2C080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0674" y="5057026"/>
            <a:ext cx="1385233" cy="959588"/>
          </a:xfrm>
          <a:prstGeom prst="rect">
            <a:avLst/>
          </a:prstGeom>
          <a:noFill/>
          <a:extLst>
            <a:ext uri="{909E8E84-426E-40DD-AFC4-6F175D3DCCD1}">
              <a14:hiddenFill xmlns:a14="http://schemas.microsoft.com/office/drawing/2010/main">
                <a:solidFill>
                  <a:srgbClr val="FFFFFF"/>
                </a:solidFill>
              </a14:hiddenFill>
            </a:ext>
          </a:extLst>
        </p:spPr>
      </p:pic>
      <p:sp>
        <p:nvSpPr>
          <p:cNvPr id="9" name="正方形/長方形 8">
            <a:extLst>
              <a:ext uri="{FF2B5EF4-FFF2-40B4-BE49-F238E27FC236}">
                <a16:creationId xmlns:a16="http://schemas.microsoft.com/office/drawing/2014/main" id="{CCC51B46-FF8B-42A9-9CE7-78160B76BF60}"/>
              </a:ext>
            </a:extLst>
          </p:cNvPr>
          <p:cNvSpPr/>
          <p:nvPr/>
        </p:nvSpPr>
        <p:spPr>
          <a:xfrm>
            <a:off x="6010015" y="86789"/>
            <a:ext cx="3040380" cy="904007"/>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ja-JP" sz="1300" kern="100" dirty="0">
                <a:solidFill>
                  <a:schemeClr val="tx1"/>
                </a:solidFill>
                <a:effectLst/>
              </a:rPr>
              <a:t>【</a:t>
            </a:r>
            <a:r>
              <a:rPr lang="ja-JP" altLang="ja-JP" sz="1300" kern="100" dirty="0">
                <a:solidFill>
                  <a:schemeClr val="tx1"/>
                </a:solidFill>
                <a:effectLst/>
              </a:rPr>
              <a:t>法人名</a:t>
            </a:r>
            <a:r>
              <a:rPr lang="en-US" altLang="ja-JP" sz="1300" kern="100" dirty="0">
                <a:solidFill>
                  <a:schemeClr val="tx1"/>
                </a:solidFill>
                <a:effectLst/>
                <a:sym typeface="Wingdings" panose="05000000000000000000" pitchFamily="2" charset="2"/>
              </a:rPr>
              <a:t>】</a:t>
            </a:r>
            <a:r>
              <a:rPr lang="ja-JP" altLang="en-US" sz="1300" kern="100" dirty="0">
                <a:solidFill>
                  <a:schemeClr val="tx1"/>
                </a:solidFill>
                <a:effectLst/>
                <a:sym typeface="Wingdings" panose="05000000000000000000" pitchFamily="2" charset="2"/>
              </a:rPr>
              <a:t>社会福祉法人　友愛会</a:t>
            </a:r>
            <a:endParaRPr lang="en-US" altLang="ja-JP" sz="1300" kern="100" dirty="0">
              <a:solidFill>
                <a:schemeClr val="tx1"/>
              </a:solidFill>
              <a:effectLst/>
              <a:sym typeface="Wingdings" panose="05000000000000000000" pitchFamily="2" charset="2"/>
            </a:endParaRPr>
          </a:p>
          <a:p>
            <a:pPr algn="l"/>
            <a:r>
              <a:rPr lang="en-US" altLang="ja-JP" sz="1300" kern="100" dirty="0">
                <a:solidFill>
                  <a:schemeClr val="tx1"/>
                </a:solidFill>
                <a:effectLst/>
              </a:rPr>
              <a:t>【</a:t>
            </a:r>
            <a:r>
              <a:rPr lang="ja-JP" altLang="ja-JP" sz="1300" kern="100" dirty="0">
                <a:solidFill>
                  <a:schemeClr val="tx1"/>
                </a:solidFill>
                <a:effectLst/>
              </a:rPr>
              <a:t>事業所名</a:t>
            </a:r>
            <a:r>
              <a:rPr lang="en-US" altLang="ja-JP" sz="1300" kern="100" dirty="0">
                <a:solidFill>
                  <a:schemeClr val="tx1"/>
                </a:solidFill>
                <a:effectLst/>
              </a:rPr>
              <a:t>】</a:t>
            </a:r>
            <a:r>
              <a:rPr lang="ja-JP" altLang="en-US" sz="1300" kern="100" dirty="0">
                <a:solidFill>
                  <a:schemeClr val="tx1"/>
                </a:solidFill>
                <a:effectLst/>
              </a:rPr>
              <a:t>茨木療護園</a:t>
            </a:r>
            <a:endParaRPr lang="en-US" altLang="ja-JP" sz="1300" kern="100" dirty="0">
              <a:solidFill>
                <a:schemeClr val="tx1"/>
              </a:solidFill>
              <a:effectLst/>
            </a:endParaRPr>
          </a:p>
          <a:p>
            <a:pPr algn="l"/>
            <a:r>
              <a:rPr lang="en-US" altLang="ja-JP" sz="1300" kern="100" dirty="0">
                <a:solidFill>
                  <a:schemeClr val="tx1"/>
                </a:solidFill>
                <a:effectLst/>
              </a:rPr>
              <a:t>【</a:t>
            </a:r>
            <a:r>
              <a:rPr lang="ja-JP" altLang="en-US" sz="1300" kern="100" dirty="0">
                <a:solidFill>
                  <a:schemeClr val="tx1"/>
                </a:solidFill>
                <a:effectLst/>
              </a:rPr>
              <a:t>提供サービス</a:t>
            </a:r>
            <a:r>
              <a:rPr lang="en-US" altLang="ja-JP" sz="1300" kern="100" dirty="0">
                <a:solidFill>
                  <a:schemeClr val="tx1"/>
                </a:solidFill>
                <a:effectLst/>
              </a:rPr>
              <a:t>】</a:t>
            </a:r>
            <a:r>
              <a:rPr lang="ja-JP" altLang="en-US" sz="1300" kern="100" dirty="0">
                <a:solidFill>
                  <a:schemeClr val="tx1"/>
                </a:solidFill>
                <a:effectLst/>
              </a:rPr>
              <a:t>施設入所支援、生活介護</a:t>
            </a:r>
            <a:endParaRPr lang="en-US" altLang="ja-JP" sz="1300" kern="100" dirty="0">
              <a:solidFill>
                <a:schemeClr val="tx1"/>
              </a:solidFill>
              <a:effectLst/>
            </a:endParaRPr>
          </a:p>
        </p:txBody>
      </p:sp>
    </p:spTree>
    <p:extLst>
      <p:ext uri="{BB962C8B-B14F-4D97-AF65-F5344CB8AC3E}">
        <p14:creationId xmlns:p14="http://schemas.microsoft.com/office/powerpoint/2010/main" val="32028845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四角形: 角を丸くする 3">
            <a:extLst>
              <a:ext uri="{FF2B5EF4-FFF2-40B4-BE49-F238E27FC236}">
                <a16:creationId xmlns:a16="http://schemas.microsoft.com/office/drawing/2014/main" id="{87897C8B-BD09-4D18-A726-5305C06D7FFA}"/>
              </a:ext>
            </a:extLst>
          </p:cNvPr>
          <p:cNvSpPr/>
          <p:nvPr/>
        </p:nvSpPr>
        <p:spPr>
          <a:xfrm>
            <a:off x="60796" y="358896"/>
            <a:ext cx="5539904" cy="904007"/>
          </a:xfrm>
          <a:prstGeom prst="roundRect">
            <a:avLst>
              <a:gd name="adj" fmla="val 9950"/>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a:solidFill>
                  <a:schemeClr val="bg1"/>
                </a:solidFill>
              </a:rPr>
              <a:t>移乗介護ロボット導入により、</a:t>
            </a:r>
            <a:endParaRPr kumimoji="1" lang="en-US" altLang="ja-JP" b="1" dirty="0">
              <a:solidFill>
                <a:schemeClr val="bg1"/>
              </a:solidFill>
            </a:endParaRPr>
          </a:p>
          <a:p>
            <a:r>
              <a:rPr kumimoji="1" lang="ja-JP" altLang="en-US" b="1" dirty="0">
                <a:solidFill>
                  <a:schemeClr val="bg1"/>
                </a:solidFill>
              </a:rPr>
              <a:t>職員の腰への負担が大幅軽減！</a:t>
            </a:r>
            <a:endParaRPr kumimoji="1" lang="en-US" altLang="ja-JP" b="1" dirty="0">
              <a:solidFill>
                <a:schemeClr val="bg1"/>
              </a:solidFill>
            </a:endParaRPr>
          </a:p>
          <a:p>
            <a:r>
              <a:rPr kumimoji="1" lang="ja-JP" altLang="en-US" b="1" dirty="0">
                <a:solidFill>
                  <a:schemeClr val="bg1"/>
                </a:solidFill>
              </a:rPr>
              <a:t>業務効率も向上！</a:t>
            </a:r>
            <a:endParaRPr kumimoji="1" lang="en-US" altLang="ja-JP" b="1" dirty="0">
              <a:solidFill>
                <a:schemeClr val="bg1"/>
              </a:solidFill>
            </a:endParaRPr>
          </a:p>
        </p:txBody>
      </p:sp>
      <p:sp>
        <p:nvSpPr>
          <p:cNvPr id="11" name="テキスト ボックス 10">
            <a:extLst>
              <a:ext uri="{FF2B5EF4-FFF2-40B4-BE49-F238E27FC236}">
                <a16:creationId xmlns:a16="http://schemas.microsoft.com/office/drawing/2014/main" id="{ACE20279-3E2D-4EA6-969A-401FEF2F8E04}"/>
              </a:ext>
            </a:extLst>
          </p:cNvPr>
          <p:cNvSpPr txBox="1"/>
          <p:nvPr/>
        </p:nvSpPr>
        <p:spPr>
          <a:xfrm>
            <a:off x="0" y="0"/>
            <a:ext cx="9144000" cy="276999"/>
          </a:xfrm>
          <a:prstGeom prst="rect">
            <a:avLst/>
          </a:prstGeom>
          <a:solidFill>
            <a:schemeClr val="accent3">
              <a:lumMod val="20000"/>
              <a:lumOff val="80000"/>
            </a:schemeClr>
          </a:solidFill>
        </p:spPr>
        <p:txBody>
          <a:bodyPr wrap="square" rtlCol="0">
            <a:spAutoFit/>
          </a:bodyPr>
          <a:lstStyle/>
          <a:p>
            <a:r>
              <a:rPr kumimoji="1" lang="ja-JP" altLang="en-US" sz="1200" dirty="0"/>
              <a:t>令和５年度補正予算分大阪府障がい分野のロボット等導入支援事業</a:t>
            </a:r>
          </a:p>
        </p:txBody>
      </p:sp>
      <p:grpSp>
        <p:nvGrpSpPr>
          <p:cNvPr id="15" name="グループ化 14">
            <a:extLst>
              <a:ext uri="{FF2B5EF4-FFF2-40B4-BE49-F238E27FC236}">
                <a16:creationId xmlns:a16="http://schemas.microsoft.com/office/drawing/2014/main" id="{A1303BDD-75EF-4010-98E6-F5A727B0D5BB}"/>
              </a:ext>
            </a:extLst>
          </p:cNvPr>
          <p:cNvGrpSpPr/>
          <p:nvPr/>
        </p:nvGrpSpPr>
        <p:grpSpPr>
          <a:xfrm>
            <a:off x="60796" y="4726472"/>
            <a:ext cx="8927814" cy="1971780"/>
            <a:chOff x="4122583" y="1808007"/>
            <a:chExt cx="4647873" cy="1735294"/>
          </a:xfrm>
        </p:grpSpPr>
        <p:sp>
          <p:nvSpPr>
            <p:cNvPr id="16" name="四角形: 角を丸くする 15">
              <a:extLst>
                <a:ext uri="{FF2B5EF4-FFF2-40B4-BE49-F238E27FC236}">
                  <a16:creationId xmlns:a16="http://schemas.microsoft.com/office/drawing/2014/main" id="{09C85C6E-0565-4279-BBA1-561BCA8185B2}"/>
                </a:ext>
              </a:extLst>
            </p:cNvPr>
            <p:cNvSpPr/>
            <p:nvPr/>
          </p:nvSpPr>
          <p:spPr>
            <a:xfrm>
              <a:off x="4122583" y="1965961"/>
              <a:ext cx="4647873" cy="1577340"/>
            </a:xfrm>
            <a:prstGeom prst="roundRect">
              <a:avLst>
                <a:gd name="adj" fmla="val 868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kumimoji="1" lang="en-US" altLang="ja-JP" b="1" dirty="0">
                <a:solidFill>
                  <a:schemeClr val="tx1">
                    <a:lumMod val="65000"/>
                    <a:lumOff val="35000"/>
                  </a:schemeClr>
                </a:solidFill>
              </a:endParaRPr>
            </a:p>
            <a:p>
              <a:r>
                <a:rPr kumimoji="1" lang="en-US" altLang="ja-JP" b="1" dirty="0">
                  <a:solidFill>
                    <a:schemeClr val="tx1">
                      <a:lumMod val="65000"/>
                      <a:lumOff val="35000"/>
                    </a:schemeClr>
                  </a:solidFill>
                </a:rPr>
                <a:t>〈</a:t>
              </a:r>
              <a:r>
                <a:rPr kumimoji="1" lang="ja-JP" altLang="en-US" b="1" dirty="0">
                  <a:solidFill>
                    <a:schemeClr val="tx1">
                      <a:lumMod val="65000"/>
                      <a:lumOff val="35000"/>
                    </a:schemeClr>
                  </a:solidFill>
                </a:rPr>
                <a:t>良かった点</a:t>
              </a:r>
              <a:r>
                <a:rPr kumimoji="1" lang="en-US" altLang="ja-JP" b="1" dirty="0">
                  <a:solidFill>
                    <a:schemeClr val="tx1">
                      <a:lumMod val="65000"/>
                      <a:lumOff val="35000"/>
                    </a:schemeClr>
                  </a:solidFill>
                </a:rPr>
                <a:t>〉</a:t>
              </a:r>
              <a:r>
                <a:rPr kumimoji="1" lang="ja-JP" altLang="en-US" b="1" dirty="0">
                  <a:solidFill>
                    <a:schemeClr val="tx1">
                      <a:lumMod val="65000"/>
                      <a:lumOff val="35000"/>
                    </a:schemeClr>
                  </a:solidFill>
                </a:rPr>
                <a:t>　福祉機器が充足して、長く働くことが出来る。</a:t>
              </a:r>
              <a:endParaRPr kumimoji="1" lang="en-US" altLang="ja-JP" b="1" dirty="0">
                <a:solidFill>
                  <a:schemeClr val="tx1">
                    <a:lumMod val="65000"/>
                    <a:lumOff val="35000"/>
                  </a:schemeClr>
                </a:solidFill>
              </a:endParaRPr>
            </a:p>
            <a:p>
              <a:endParaRPr kumimoji="1" lang="en-US" altLang="ja-JP" b="1" dirty="0">
                <a:solidFill>
                  <a:schemeClr val="tx1">
                    <a:lumMod val="65000"/>
                    <a:lumOff val="35000"/>
                  </a:schemeClr>
                </a:solidFill>
              </a:endParaRPr>
            </a:p>
            <a:p>
              <a:r>
                <a:rPr kumimoji="1" lang="en-US" altLang="ja-JP" b="1" dirty="0">
                  <a:solidFill>
                    <a:schemeClr val="tx1">
                      <a:lumMod val="65000"/>
                      <a:lumOff val="35000"/>
                    </a:schemeClr>
                  </a:solidFill>
                </a:rPr>
                <a:t>〈</a:t>
              </a:r>
              <a:r>
                <a:rPr kumimoji="1" lang="ja-JP" altLang="en-US" b="1" dirty="0">
                  <a:solidFill>
                    <a:schemeClr val="tx1">
                      <a:lumMod val="65000"/>
                      <a:lumOff val="35000"/>
                    </a:schemeClr>
                  </a:solidFill>
                </a:rPr>
                <a:t>他に導入したいロボット等とその理由</a:t>
              </a:r>
              <a:r>
                <a:rPr kumimoji="1" lang="en-US" altLang="ja-JP" b="1" dirty="0">
                  <a:solidFill>
                    <a:schemeClr val="tx1">
                      <a:lumMod val="65000"/>
                      <a:lumOff val="35000"/>
                    </a:schemeClr>
                  </a:solidFill>
                </a:rPr>
                <a:t>〉</a:t>
              </a:r>
            </a:p>
            <a:p>
              <a:r>
                <a:rPr kumimoji="1" lang="ja-JP" altLang="en-US" sz="1800" dirty="0">
                  <a:solidFill>
                    <a:schemeClr val="tx1">
                      <a:lumMod val="65000"/>
                      <a:lumOff val="35000"/>
                    </a:schemeClr>
                  </a:solidFill>
                </a:rPr>
                <a:t>見守り機器：他の事業所が見守り機器を最近導入した。いち早く利用者さんの異常に気が付くことができ記録もできるので、とても良いと聞いたので使ってみたい。</a:t>
              </a:r>
              <a:endParaRPr kumimoji="1" lang="en-US" altLang="ja-JP" sz="1800" dirty="0">
                <a:solidFill>
                  <a:schemeClr val="tx1">
                    <a:lumMod val="65000"/>
                    <a:lumOff val="35000"/>
                  </a:schemeClr>
                </a:solidFill>
              </a:endParaRPr>
            </a:p>
            <a:p>
              <a:endParaRPr kumimoji="1" lang="en-US" altLang="ja-JP" b="1" dirty="0">
                <a:solidFill>
                  <a:schemeClr val="tx1">
                    <a:lumMod val="65000"/>
                    <a:lumOff val="35000"/>
                  </a:schemeClr>
                </a:solidFill>
              </a:endParaRPr>
            </a:p>
          </p:txBody>
        </p:sp>
        <p:sp>
          <p:nvSpPr>
            <p:cNvPr id="17" name="四角形: 角を丸くする 16">
              <a:extLst>
                <a:ext uri="{FF2B5EF4-FFF2-40B4-BE49-F238E27FC236}">
                  <a16:creationId xmlns:a16="http://schemas.microsoft.com/office/drawing/2014/main" id="{2E81446F-6895-40F4-9215-AA5DC2AC4EAA}"/>
                </a:ext>
              </a:extLst>
            </p:cNvPr>
            <p:cNvSpPr/>
            <p:nvPr/>
          </p:nvSpPr>
          <p:spPr>
            <a:xfrm>
              <a:off x="4232592" y="1808007"/>
              <a:ext cx="631909" cy="287426"/>
            </a:xfrm>
            <a:prstGeom prst="roundRect">
              <a:avLst/>
            </a:prstGeom>
            <a:solidFill>
              <a:srgbClr val="27CED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職員の声</a:t>
              </a:r>
            </a:p>
          </p:txBody>
        </p:sp>
      </p:grpSp>
      <p:grpSp>
        <p:nvGrpSpPr>
          <p:cNvPr id="13" name="グループ化 12">
            <a:extLst>
              <a:ext uri="{FF2B5EF4-FFF2-40B4-BE49-F238E27FC236}">
                <a16:creationId xmlns:a16="http://schemas.microsoft.com/office/drawing/2014/main" id="{2AEA36AE-F4DB-4754-83A5-759B8EDEF7B4}"/>
              </a:ext>
            </a:extLst>
          </p:cNvPr>
          <p:cNvGrpSpPr/>
          <p:nvPr/>
        </p:nvGrpSpPr>
        <p:grpSpPr>
          <a:xfrm>
            <a:off x="60796" y="1394252"/>
            <a:ext cx="8989599" cy="1400227"/>
            <a:chOff x="4122583" y="1787292"/>
            <a:chExt cx="4647873" cy="1029315"/>
          </a:xfrm>
        </p:grpSpPr>
        <p:sp>
          <p:nvSpPr>
            <p:cNvPr id="14" name="四角形: 角を丸くする 13">
              <a:extLst>
                <a:ext uri="{FF2B5EF4-FFF2-40B4-BE49-F238E27FC236}">
                  <a16:creationId xmlns:a16="http://schemas.microsoft.com/office/drawing/2014/main" id="{D1E21034-D027-4BA6-A963-961FD4EC1D90}"/>
                </a:ext>
              </a:extLst>
            </p:cNvPr>
            <p:cNvSpPr/>
            <p:nvPr/>
          </p:nvSpPr>
          <p:spPr>
            <a:xfrm>
              <a:off x="4122583" y="1965960"/>
              <a:ext cx="4647873" cy="850647"/>
            </a:xfrm>
            <a:prstGeom prst="roundRect">
              <a:avLst>
                <a:gd name="adj" fmla="val 868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kumimoji="1" lang="en-US" altLang="ja-JP" dirty="0">
                <a:solidFill>
                  <a:schemeClr val="tx1">
                    <a:lumMod val="65000"/>
                    <a:lumOff val="35000"/>
                  </a:schemeClr>
                </a:solidFill>
              </a:endParaRPr>
            </a:p>
            <a:p>
              <a:r>
                <a:rPr kumimoji="1" lang="ja-JP" altLang="en-US" dirty="0">
                  <a:solidFill>
                    <a:schemeClr val="tx1">
                      <a:lumMod val="65000"/>
                      <a:lumOff val="35000"/>
                    </a:schemeClr>
                  </a:solidFill>
                </a:rPr>
                <a:t>目覚ましい時間短縮等の効果がすぐに表れる事は無いが、雇用延長の職員が増えてくる中、職員の業務負荷の軽減により雇用期間が長く確保されている。</a:t>
              </a:r>
              <a:endParaRPr kumimoji="1" lang="en-US" altLang="ja-JP" dirty="0">
                <a:solidFill>
                  <a:schemeClr val="tx1">
                    <a:lumMod val="65000"/>
                    <a:lumOff val="35000"/>
                  </a:schemeClr>
                </a:solidFill>
              </a:endParaRPr>
            </a:p>
          </p:txBody>
        </p:sp>
        <p:sp>
          <p:nvSpPr>
            <p:cNvPr id="19" name="四角形: 角を丸くする 18">
              <a:extLst>
                <a:ext uri="{FF2B5EF4-FFF2-40B4-BE49-F238E27FC236}">
                  <a16:creationId xmlns:a16="http://schemas.microsoft.com/office/drawing/2014/main" id="{3FE95207-DCC6-4500-9BA1-E8F2504166B9}"/>
                </a:ext>
              </a:extLst>
            </p:cNvPr>
            <p:cNvSpPr/>
            <p:nvPr/>
          </p:nvSpPr>
          <p:spPr>
            <a:xfrm>
              <a:off x="4232011" y="1787292"/>
              <a:ext cx="627391" cy="225251"/>
            </a:xfrm>
            <a:prstGeom prst="roundRect">
              <a:avLst/>
            </a:prstGeom>
            <a:solidFill>
              <a:srgbClr val="27CED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気付き等</a:t>
              </a:r>
            </a:p>
          </p:txBody>
        </p:sp>
      </p:grpSp>
      <p:sp>
        <p:nvSpPr>
          <p:cNvPr id="20" name="四角形: 角を丸くする 19">
            <a:extLst>
              <a:ext uri="{FF2B5EF4-FFF2-40B4-BE49-F238E27FC236}">
                <a16:creationId xmlns:a16="http://schemas.microsoft.com/office/drawing/2014/main" id="{58A9B7E8-2A87-40F2-AC0F-4B7555C2ED92}"/>
              </a:ext>
            </a:extLst>
          </p:cNvPr>
          <p:cNvSpPr/>
          <p:nvPr/>
        </p:nvSpPr>
        <p:spPr>
          <a:xfrm>
            <a:off x="91688" y="3365088"/>
            <a:ext cx="8927814" cy="1100380"/>
          </a:xfrm>
          <a:prstGeom prst="roundRect">
            <a:avLst>
              <a:gd name="adj" fmla="val 868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kumimoji="1" lang="en-US" altLang="ja-JP" b="1" dirty="0">
              <a:solidFill>
                <a:schemeClr val="tx1">
                  <a:lumMod val="65000"/>
                  <a:lumOff val="35000"/>
                </a:schemeClr>
              </a:solidFill>
            </a:endParaRPr>
          </a:p>
          <a:p>
            <a:r>
              <a:rPr kumimoji="1" lang="ja-JP" altLang="en-US" dirty="0">
                <a:solidFill>
                  <a:schemeClr val="tx1">
                    <a:lumMod val="65000"/>
                    <a:lumOff val="35000"/>
                  </a:schemeClr>
                </a:solidFill>
              </a:rPr>
              <a:t>慣れ親しんだ職員の介助を安心して受けられる。</a:t>
            </a:r>
            <a:endParaRPr kumimoji="1" lang="en-US" altLang="ja-JP" b="1" dirty="0">
              <a:solidFill>
                <a:schemeClr val="tx1">
                  <a:lumMod val="65000"/>
                  <a:lumOff val="35000"/>
                </a:schemeClr>
              </a:solidFill>
            </a:endParaRPr>
          </a:p>
        </p:txBody>
      </p:sp>
      <p:sp>
        <p:nvSpPr>
          <p:cNvPr id="21" name="四角形: 角を丸くする 20">
            <a:extLst>
              <a:ext uri="{FF2B5EF4-FFF2-40B4-BE49-F238E27FC236}">
                <a16:creationId xmlns:a16="http://schemas.microsoft.com/office/drawing/2014/main" id="{40CBB982-2ED1-456B-B067-A6998D776B90}"/>
              </a:ext>
            </a:extLst>
          </p:cNvPr>
          <p:cNvSpPr/>
          <p:nvPr/>
        </p:nvSpPr>
        <p:spPr>
          <a:xfrm>
            <a:off x="272106" y="3149556"/>
            <a:ext cx="1603962" cy="347453"/>
          </a:xfrm>
          <a:prstGeom prst="roundRect">
            <a:avLst/>
          </a:prstGeom>
          <a:solidFill>
            <a:srgbClr val="27CED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利用者の様子</a:t>
            </a:r>
          </a:p>
        </p:txBody>
      </p:sp>
      <p:grpSp>
        <p:nvGrpSpPr>
          <p:cNvPr id="2" name="グループ化 1">
            <a:extLst>
              <a:ext uri="{FF2B5EF4-FFF2-40B4-BE49-F238E27FC236}">
                <a16:creationId xmlns:a16="http://schemas.microsoft.com/office/drawing/2014/main" id="{92EDFCF0-D68C-42B0-87FD-D01525CB6117}"/>
              </a:ext>
            </a:extLst>
          </p:cNvPr>
          <p:cNvGrpSpPr/>
          <p:nvPr/>
        </p:nvGrpSpPr>
        <p:grpSpPr>
          <a:xfrm>
            <a:off x="7571755" y="4970386"/>
            <a:ext cx="818482" cy="1039664"/>
            <a:chOff x="7612874" y="5402579"/>
            <a:chExt cx="1003434" cy="1209931"/>
          </a:xfrm>
        </p:grpSpPr>
        <p:pic>
          <p:nvPicPr>
            <p:cNvPr id="1026" name="Picture 2" descr="介護士のイラスト（女性）">
              <a:extLst>
                <a:ext uri="{FF2B5EF4-FFF2-40B4-BE49-F238E27FC236}">
                  <a16:creationId xmlns:a16="http://schemas.microsoft.com/office/drawing/2014/main" id="{FBDD415E-9B02-46BE-90B0-816CA25AB3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2874" y="5402579"/>
              <a:ext cx="571692" cy="120993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介護士のイラスト（男性）">
              <a:extLst>
                <a:ext uri="{FF2B5EF4-FFF2-40B4-BE49-F238E27FC236}">
                  <a16:creationId xmlns:a16="http://schemas.microsoft.com/office/drawing/2014/main" id="{C2C73C6F-5063-47A4-AF4E-20F222CDEB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4616" y="5402579"/>
              <a:ext cx="571692" cy="1209930"/>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正方形/長方形 2">
            <a:extLst>
              <a:ext uri="{FF2B5EF4-FFF2-40B4-BE49-F238E27FC236}">
                <a16:creationId xmlns:a16="http://schemas.microsoft.com/office/drawing/2014/main" id="{43E503AF-08D2-1CD5-2474-846A6B347525}"/>
              </a:ext>
            </a:extLst>
          </p:cNvPr>
          <p:cNvSpPr/>
          <p:nvPr/>
        </p:nvSpPr>
        <p:spPr>
          <a:xfrm>
            <a:off x="6010015" y="86789"/>
            <a:ext cx="3040380" cy="904007"/>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ja-JP" sz="1300" kern="100" dirty="0">
                <a:solidFill>
                  <a:schemeClr val="tx1"/>
                </a:solidFill>
                <a:effectLst/>
              </a:rPr>
              <a:t>【</a:t>
            </a:r>
            <a:r>
              <a:rPr lang="ja-JP" altLang="ja-JP" sz="1300" kern="100" dirty="0">
                <a:solidFill>
                  <a:schemeClr val="tx1"/>
                </a:solidFill>
                <a:effectLst/>
              </a:rPr>
              <a:t>法人名</a:t>
            </a:r>
            <a:r>
              <a:rPr lang="en-US" altLang="ja-JP" sz="1300" kern="100" dirty="0">
                <a:solidFill>
                  <a:schemeClr val="tx1"/>
                </a:solidFill>
                <a:effectLst/>
                <a:sym typeface="Wingdings" panose="05000000000000000000" pitchFamily="2" charset="2"/>
              </a:rPr>
              <a:t>】</a:t>
            </a:r>
            <a:r>
              <a:rPr lang="ja-JP" altLang="en-US" sz="1300" kern="100" dirty="0">
                <a:solidFill>
                  <a:schemeClr val="tx1"/>
                </a:solidFill>
                <a:effectLst/>
                <a:sym typeface="Wingdings" panose="05000000000000000000" pitchFamily="2" charset="2"/>
              </a:rPr>
              <a:t>社会福祉法人　友愛会</a:t>
            </a:r>
            <a:endParaRPr lang="en-US" altLang="ja-JP" sz="1300" kern="100" dirty="0">
              <a:solidFill>
                <a:schemeClr val="tx1"/>
              </a:solidFill>
              <a:effectLst/>
              <a:sym typeface="Wingdings" panose="05000000000000000000" pitchFamily="2" charset="2"/>
            </a:endParaRPr>
          </a:p>
          <a:p>
            <a:pPr algn="l"/>
            <a:r>
              <a:rPr lang="en-US" altLang="ja-JP" sz="1300" kern="100" dirty="0">
                <a:solidFill>
                  <a:schemeClr val="tx1"/>
                </a:solidFill>
                <a:effectLst/>
              </a:rPr>
              <a:t>【</a:t>
            </a:r>
            <a:r>
              <a:rPr lang="ja-JP" altLang="ja-JP" sz="1300" kern="100" dirty="0">
                <a:solidFill>
                  <a:schemeClr val="tx1"/>
                </a:solidFill>
                <a:effectLst/>
              </a:rPr>
              <a:t>事業所名</a:t>
            </a:r>
            <a:r>
              <a:rPr lang="en-US" altLang="ja-JP" sz="1300" kern="100" dirty="0">
                <a:solidFill>
                  <a:schemeClr val="tx1"/>
                </a:solidFill>
                <a:effectLst/>
              </a:rPr>
              <a:t>】</a:t>
            </a:r>
            <a:r>
              <a:rPr lang="ja-JP" altLang="en-US" sz="1300" kern="100" dirty="0">
                <a:solidFill>
                  <a:schemeClr val="tx1"/>
                </a:solidFill>
                <a:effectLst/>
              </a:rPr>
              <a:t>茨木療護園</a:t>
            </a:r>
            <a:endParaRPr lang="en-US" altLang="ja-JP" sz="1300" kern="100" dirty="0">
              <a:solidFill>
                <a:schemeClr val="tx1"/>
              </a:solidFill>
              <a:effectLst/>
            </a:endParaRPr>
          </a:p>
          <a:p>
            <a:pPr algn="l"/>
            <a:r>
              <a:rPr lang="en-US" altLang="ja-JP" sz="1300" kern="100" dirty="0">
                <a:solidFill>
                  <a:schemeClr val="tx1"/>
                </a:solidFill>
                <a:effectLst/>
              </a:rPr>
              <a:t>【</a:t>
            </a:r>
            <a:r>
              <a:rPr lang="ja-JP" altLang="en-US" sz="1300" kern="100" dirty="0">
                <a:solidFill>
                  <a:schemeClr val="tx1"/>
                </a:solidFill>
                <a:effectLst/>
              </a:rPr>
              <a:t>提供サービス</a:t>
            </a:r>
            <a:r>
              <a:rPr lang="en-US" altLang="ja-JP" sz="1300" kern="100" dirty="0">
                <a:solidFill>
                  <a:schemeClr val="tx1"/>
                </a:solidFill>
                <a:effectLst/>
              </a:rPr>
              <a:t>】</a:t>
            </a:r>
            <a:r>
              <a:rPr lang="ja-JP" altLang="en-US" sz="1300" kern="100" dirty="0">
                <a:solidFill>
                  <a:schemeClr val="tx1"/>
                </a:solidFill>
                <a:effectLst/>
              </a:rPr>
              <a:t>施設入所支援、生活介護</a:t>
            </a:r>
            <a:endParaRPr lang="en-US" altLang="ja-JP" sz="1300" kern="100" dirty="0">
              <a:solidFill>
                <a:schemeClr val="tx1"/>
              </a:solidFill>
              <a:effectLst/>
            </a:endParaRPr>
          </a:p>
        </p:txBody>
      </p:sp>
    </p:spTree>
    <p:extLst>
      <p:ext uri="{BB962C8B-B14F-4D97-AF65-F5344CB8AC3E}">
        <p14:creationId xmlns:p14="http://schemas.microsoft.com/office/powerpoint/2010/main" val="3515346736"/>
      </p:ext>
    </p:extLst>
  </p:cSld>
  <p:clrMapOvr>
    <a:masterClrMapping/>
  </p:clrMapOvr>
</p:sld>
</file>

<file path=ppt/theme/theme1.xml><?xml version="1.0" encoding="utf-8"?>
<a:theme xmlns:a="http://schemas.openxmlformats.org/drawingml/2006/main" name="Office Theme">
  <a:themeElements>
    <a:clrScheme name="Office テーマ">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docProps/app.xml><?xml version="1.0" encoding="utf-8"?>
<Properties xmlns="http://schemas.openxmlformats.org/officeDocument/2006/extended-properties" xmlns:vt="http://schemas.openxmlformats.org/officeDocument/2006/docPropsVTypes">
  <Template>Ion Boardroom</Template>
  <TotalTime>1233</TotalTime>
  <Words>526</Words>
  <PresentationFormat>画面に合わせる (4:3)</PresentationFormat>
  <Paragraphs>47</Paragraphs>
  <Slides>3</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3</vt:i4>
      </vt:variant>
    </vt:vector>
  </HeadingPairs>
  <TitlesOfParts>
    <vt:vector size="7" baseType="lpstr">
      <vt:lpstr>Arial</vt:lpstr>
      <vt:lpstr>Calibri</vt:lpstr>
      <vt:lpstr>Calibri Light</vt:lpstr>
      <vt:lpstr>Office Theme</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2025-02-14T06:22:21Z</cp:lastPrinted>
  <dcterms:created xsi:type="dcterms:W3CDTF">2024-09-09T06:52:45Z</dcterms:created>
  <dcterms:modified xsi:type="dcterms:W3CDTF">2025-03-12T06:31:59Z</dcterms:modified>
</cp:coreProperties>
</file>