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280" r:id="rId2"/>
    <p:sldId id="281" r:id="rId3"/>
    <p:sldId id="282" r:id="rId4"/>
  </p:sldIdLst>
  <p:sldSz cx="9144000" cy="6858000" type="screen4x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CC"/>
    <a:srgbClr val="27CED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06799F8-075E-4A3A-A7F6-7FBC6576F1A4}" styleName="テーマ スタイル 2 - アクセント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771" autoAdjust="0"/>
    <p:restoredTop sz="94660"/>
  </p:normalViewPr>
  <p:slideViewPr>
    <p:cSldViewPr snapToGrid="0">
      <p:cViewPr varScale="1">
        <p:scale>
          <a:sx n="100" d="100"/>
          <a:sy n="100" d="100"/>
        </p:scale>
        <p:origin x="893"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のプレースホルダー 1"/>
          <p:cNvSpPr>
            <a:spLocks noGrp="1" noEditPoints="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a:p>
            <a:endParaRPr lang="en-US"/>
          </a:p>
        </p:txBody>
      </p:sp>
      <p:sp>
        <p:nvSpPr>
          <p:cNvPr id="3" name="日付のプレースホルダー 2"/>
          <p:cNvSpPr>
            <a:spLocks noGrp="1" noEditPoints="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endParaRPr/>
          </a:p>
          <a:p>
            <a:r>
              <a:rPr lang="en-US"/>
              <a:t>*</a:t>
            </a:r>
          </a:p>
        </p:txBody>
      </p:sp>
      <p:sp>
        <p:nvSpPr>
          <p:cNvPr id="4" name="スライド画像のプレースホルダー 3"/>
          <p:cNvSpPr>
            <a:spLocks noGrp="1" noRot="1" noChangeAspect="1" noEditPoints="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a:p>
          <a:p>
            <a:endParaRPr lang="en-US"/>
          </a:p>
        </p:txBody>
      </p:sp>
      <p:sp>
        <p:nvSpPr>
          <p:cNvPr id="5" name="ノートのプレースホルダー 4"/>
          <p:cNvSpPr>
            <a:spLocks noGrp="1" noEditPoints="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a:t>クリックしてテキストスタイルのマスターを編集</a:t>
            </a:r>
            <a:endParaRPr lang="en-US"/>
          </a:p>
          <a:p>
            <a:pPr lvl="1"/>
            <a:r>
              <a:rPr kumimoji="1" lang="ja-JP" altLang="en-US"/>
              <a:t>第2レベル</a:t>
            </a:r>
            <a:endParaRPr lang="en-US"/>
          </a:p>
          <a:p>
            <a:pPr lvl="2"/>
            <a:r>
              <a:rPr kumimoji="1" lang="ja-JP" altLang="en-US"/>
              <a:t>第3レベル</a:t>
            </a:r>
            <a:endParaRPr lang="en-US"/>
          </a:p>
          <a:p>
            <a:pPr lvl="3"/>
            <a:r>
              <a:rPr kumimoji="1" lang="ja-JP" altLang="en-US"/>
              <a:t>第4レベル</a:t>
            </a:r>
            <a:endParaRPr lang="en-US"/>
          </a:p>
          <a:p>
            <a:pPr lvl="4"/>
            <a:r>
              <a:rPr kumimoji="1" lang="ja-JP" altLang="en-US"/>
              <a:t>第5レベル</a:t>
            </a:r>
            <a:endParaRPr lang="en-US"/>
          </a:p>
        </p:txBody>
      </p:sp>
      <p:sp>
        <p:nvSpPr>
          <p:cNvPr id="6" name="フッターのプレースホルダー 5"/>
          <p:cNvSpPr>
            <a:spLocks noGrp="1" noEditPoints="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a:p>
            <a:endParaRPr lang="en-US"/>
          </a:p>
        </p:txBody>
      </p:sp>
      <p:sp>
        <p:nvSpPr>
          <p:cNvPr id="7" name="スライド番号のプレースホルダー 6"/>
          <p:cNvSpPr>
            <a:spLocks noGrp="1" noEditPoints="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endParaRPr/>
          </a:p>
          <a:p>
            <a:r>
              <a:rPr lang="en-US"/>
              <a:t>#</a:t>
            </a:r>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画像のプレースホルダー 1"/>
          <p:cNvSpPr>
            <a:spLocks noGrp="1" noRot="1" noChangeAspect="1" noEditPoints="1"/>
          </p:cNvSpPr>
          <p:nvPr>
            <p:ph type="sldImg"/>
          </p:nvPr>
        </p:nvSpPr>
        <p:spPr>
          <a:xfrm>
            <a:off x="1143000" y="685800"/>
            <a:ext cx="4572000" cy="3429000"/>
          </a:xfrm>
          <a:prstGeom prst="rect">
            <a:avLst/>
          </a:prstGeom>
        </p:spPr>
        <p:txBody>
          <a:bodyPr/>
          <a:lstStyle/>
          <a:p>
            <a:endParaRPr/>
          </a:p>
        </p:txBody>
      </p:sp>
      <p:sp>
        <p:nvSpPr>
          <p:cNvPr id="3" name="テキストのプレースホルダー 2"/>
          <p:cNvSpPr>
            <a:spLocks noGrp="1" noEditPoints="1"/>
          </p:cNvSpPr>
          <p:nvPr>
            <p:ph type="body" idx="3"/>
          </p:nvPr>
        </p:nvSpPr>
        <p:spPr>
          <a:prstGeom prst="rect">
            <a:avLst/>
          </a:prstGeom>
        </p:spPr>
        <p:txBody>
          <a:bodyPr/>
          <a:lstStyle/>
          <a:p>
            <a:endParaRPr lang="en-US"/>
          </a:p>
        </p:txBody>
      </p:sp>
      <p:sp>
        <p:nvSpPr>
          <p:cNvPr id="4" name="スライド番号のプレースホルダー 3"/>
          <p:cNvSpPr>
            <a:spLocks noGrp="1" noEditPoints="1"/>
          </p:cNvSpPr>
          <p:nvPr>
            <p:ph type="sldNum" sz="quarter" idx="5"/>
          </p:nvPr>
        </p:nvSpPr>
        <p:spPr>
          <a:prstGeom prst="rect">
            <a:avLst/>
          </a:prstGeom>
        </p:spPr>
        <p:txBody>
          <a:bodyPr/>
          <a:lstStyle/>
          <a:p>
            <a:fld id="{0897399F-2634-43C2-B5D4-67041FEF1C9F}" type="slidenum">
              <a:rPr lang="en-US" smtClean="0"/>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画像のプレースホルダー 1"/>
          <p:cNvSpPr>
            <a:spLocks noGrp="1" noRot="1" noChangeAspect="1" noEditPoints="1"/>
          </p:cNvSpPr>
          <p:nvPr>
            <p:ph type="sldImg"/>
          </p:nvPr>
        </p:nvSpPr>
        <p:spPr>
          <a:xfrm>
            <a:off x="1143000" y="685800"/>
            <a:ext cx="4572000" cy="3429000"/>
          </a:xfrm>
          <a:prstGeom prst="rect">
            <a:avLst/>
          </a:prstGeom>
        </p:spPr>
        <p:txBody>
          <a:bodyPr/>
          <a:lstStyle/>
          <a:p>
            <a:endParaRPr/>
          </a:p>
        </p:txBody>
      </p:sp>
      <p:sp>
        <p:nvSpPr>
          <p:cNvPr id="3" name="テキストのプレースホルダー 2"/>
          <p:cNvSpPr>
            <a:spLocks noGrp="1" noEditPoints="1"/>
          </p:cNvSpPr>
          <p:nvPr>
            <p:ph type="body" idx="3"/>
          </p:nvPr>
        </p:nvSpPr>
        <p:spPr>
          <a:prstGeom prst="rect">
            <a:avLst/>
          </a:prstGeom>
        </p:spPr>
        <p:txBody>
          <a:bodyPr/>
          <a:lstStyle/>
          <a:p>
            <a:endParaRPr lang="en-US"/>
          </a:p>
        </p:txBody>
      </p:sp>
      <p:sp>
        <p:nvSpPr>
          <p:cNvPr id="4" name="スライド番号のプレースホルダー 3"/>
          <p:cNvSpPr>
            <a:spLocks noGrp="1" noEditPoints="1"/>
          </p:cNvSpPr>
          <p:nvPr>
            <p:ph type="sldNum" sz="quarter" idx="5"/>
          </p:nvPr>
        </p:nvSpPr>
        <p:spPr>
          <a:prstGeom prst="rect">
            <a:avLst/>
          </a:prstGeom>
        </p:spPr>
        <p:txBody>
          <a:bodyPr/>
          <a:lstStyle/>
          <a:p>
            <a:fld id="{476D164C-F03C-4DA9-94AD-9DB12258CEEA}" type="slidenum">
              <a:rPr lang="en-US" smtClean="0"/>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画像のプレースホルダー 1"/>
          <p:cNvSpPr>
            <a:spLocks noGrp="1" noRot="1" noChangeAspect="1" noEditPoints="1"/>
          </p:cNvSpPr>
          <p:nvPr>
            <p:ph type="sldImg"/>
          </p:nvPr>
        </p:nvSpPr>
        <p:spPr>
          <a:xfrm>
            <a:off x="1143000" y="685800"/>
            <a:ext cx="4572000" cy="3429000"/>
          </a:xfrm>
          <a:prstGeom prst="rect">
            <a:avLst/>
          </a:prstGeom>
        </p:spPr>
        <p:txBody>
          <a:bodyPr/>
          <a:lstStyle/>
          <a:p>
            <a:endParaRPr/>
          </a:p>
        </p:txBody>
      </p:sp>
      <p:sp>
        <p:nvSpPr>
          <p:cNvPr id="3" name="テキストのプレースホルダー 2"/>
          <p:cNvSpPr>
            <a:spLocks noGrp="1" noEditPoints="1"/>
          </p:cNvSpPr>
          <p:nvPr>
            <p:ph type="body" idx="3"/>
          </p:nvPr>
        </p:nvSpPr>
        <p:spPr>
          <a:prstGeom prst="rect">
            <a:avLst/>
          </a:prstGeom>
        </p:spPr>
        <p:txBody>
          <a:bodyPr/>
          <a:lstStyle/>
          <a:p>
            <a:endParaRPr lang="en-US"/>
          </a:p>
        </p:txBody>
      </p:sp>
      <p:sp>
        <p:nvSpPr>
          <p:cNvPr id="4" name="スライド番号のプレースホルダー 3"/>
          <p:cNvSpPr>
            <a:spLocks noGrp="1" noEditPoints="1"/>
          </p:cNvSpPr>
          <p:nvPr>
            <p:ph type="sldNum" sz="quarter" idx="5"/>
          </p:nvPr>
        </p:nvSpPr>
        <p:spPr>
          <a:prstGeom prst="rect">
            <a:avLst/>
          </a:prstGeom>
        </p:spPr>
        <p:txBody>
          <a:bodyPr/>
          <a:lstStyle/>
          <a:p>
            <a:fld id="{4D5AE3DC-E137-4175-B66A-233A710D789D}" type="slidenum">
              <a:rPr lang="en-US" smtClean="0"/>
              <a:t>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noEditPoints="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noEditPoints="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ja-JP" altLang="en-US"/>
              <a:t>マスター サブタイトルの書式設定</a:t>
            </a:r>
            <a:endParaRPr lang="en-US" dirty="0"/>
          </a:p>
        </p:txBody>
      </p:sp>
      <p:sp>
        <p:nvSpPr>
          <p:cNvPr id="4" name="Date Placeholder 3"/>
          <p:cNvSpPr>
            <a:spLocks noGrp="1" noEditPoints="1"/>
          </p:cNvSpPr>
          <p:nvPr>
            <p:ph type="dt" sz="half" idx="10"/>
          </p:nvPr>
        </p:nvSpPr>
        <p:spPr/>
        <p:txBody>
          <a:bodyPr/>
          <a:lstStyle/>
          <a:p>
            <a:fld id="{588FFC7A-05F1-49DC-8AEB-3C758879BABE}" type="datetimeFigureOut">
              <a:rPr kumimoji="1" lang="ja-JP" altLang="en-US" smtClean="0"/>
              <a:t>2025/3/27</a:t>
            </a:fld>
            <a:endParaRPr kumimoji="1" lang="ja-JP" altLang="en-US"/>
          </a:p>
        </p:txBody>
      </p:sp>
      <p:sp>
        <p:nvSpPr>
          <p:cNvPr id="5" name="Footer Placeholder 4"/>
          <p:cNvSpPr>
            <a:spLocks noGrp="1" noEditPoints="1"/>
          </p:cNvSpPr>
          <p:nvPr>
            <p:ph type="ftr" sz="quarter" idx="11"/>
          </p:nvPr>
        </p:nvSpPr>
        <p:spPr/>
        <p:txBody>
          <a:bodyPr/>
          <a:lstStyle/>
          <a:p>
            <a:endParaRPr kumimoji="1" lang="ja-JP" altLang="en-US"/>
          </a:p>
        </p:txBody>
      </p:sp>
      <p:sp>
        <p:nvSpPr>
          <p:cNvPr id="6" name="Slide Number Placeholder 5"/>
          <p:cNvSpPr>
            <a:spLocks noGrp="1" noEditPoints="1"/>
          </p:cNvSpPr>
          <p:nvPr>
            <p:ph type="sldNum" sz="quarter" idx="12"/>
          </p:nvPr>
        </p:nvSpPr>
        <p:spPr/>
        <p:txBody>
          <a:bodyPr/>
          <a:lstStyle/>
          <a:p>
            <a:fld id="{6D0DDFAE-B48F-4667-B81E-DF2A651FC31B}" type="slidenum">
              <a:rPr kumimoji="1" lang="ja-JP" altLang="en-US" smtClean="0"/>
              <a:t>‹#›</a:t>
            </a:fld>
            <a:endParaRPr kumimoji="1" lang="ja-JP" altLang="en-US"/>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noEditPoints="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noEditPoints="1"/>
          </p:cNvSpPr>
          <p:nvPr>
            <p:ph type="dt" sz="half" idx="10"/>
          </p:nvPr>
        </p:nvSpPr>
        <p:spPr/>
        <p:txBody>
          <a:bodyPr/>
          <a:lstStyle/>
          <a:p>
            <a:fld id="{588FFC7A-05F1-49DC-8AEB-3C758879BABE}" type="datetimeFigureOut">
              <a:rPr kumimoji="1" lang="ja-JP" altLang="en-US" smtClean="0"/>
              <a:t>2025/3/27</a:t>
            </a:fld>
            <a:endParaRPr kumimoji="1" lang="ja-JP" altLang="en-US"/>
          </a:p>
        </p:txBody>
      </p:sp>
      <p:sp>
        <p:nvSpPr>
          <p:cNvPr id="5" name="Footer Placeholder 4"/>
          <p:cNvSpPr>
            <a:spLocks noGrp="1" noEditPoints="1"/>
          </p:cNvSpPr>
          <p:nvPr>
            <p:ph type="ftr" sz="quarter" idx="11"/>
          </p:nvPr>
        </p:nvSpPr>
        <p:spPr/>
        <p:txBody>
          <a:bodyPr/>
          <a:lstStyle/>
          <a:p>
            <a:endParaRPr kumimoji="1" lang="ja-JP" altLang="en-US"/>
          </a:p>
        </p:txBody>
      </p:sp>
      <p:sp>
        <p:nvSpPr>
          <p:cNvPr id="6" name="Slide Number Placeholder 5"/>
          <p:cNvSpPr>
            <a:spLocks noGrp="1" noEditPoints="1"/>
          </p:cNvSpPr>
          <p:nvPr>
            <p:ph type="sldNum" sz="quarter" idx="12"/>
          </p:nvPr>
        </p:nvSpPr>
        <p:spPr/>
        <p:txBody>
          <a:bodyPr/>
          <a:lstStyle/>
          <a:p>
            <a:fld id="{6D0DDFAE-B48F-4667-B81E-DF2A651FC31B}" type="slidenum">
              <a:rPr kumimoji="1" lang="ja-JP" altLang="en-US" smtClean="0"/>
              <a:t>‹#›</a:t>
            </a:fld>
            <a:endParaRPr kumimoji="1" lang="ja-JP" altLang="en-US"/>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noEditPoints="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noEditPoints="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noEditPoints="1"/>
          </p:cNvSpPr>
          <p:nvPr>
            <p:ph type="dt" sz="half" idx="10"/>
          </p:nvPr>
        </p:nvSpPr>
        <p:spPr/>
        <p:txBody>
          <a:bodyPr/>
          <a:lstStyle/>
          <a:p>
            <a:fld id="{588FFC7A-05F1-49DC-8AEB-3C758879BABE}" type="datetimeFigureOut">
              <a:rPr kumimoji="1" lang="ja-JP" altLang="en-US" smtClean="0"/>
              <a:t>2025/3/27</a:t>
            </a:fld>
            <a:endParaRPr kumimoji="1" lang="ja-JP" altLang="en-US"/>
          </a:p>
        </p:txBody>
      </p:sp>
      <p:sp>
        <p:nvSpPr>
          <p:cNvPr id="5" name="Footer Placeholder 4"/>
          <p:cNvSpPr>
            <a:spLocks noGrp="1" noEditPoints="1"/>
          </p:cNvSpPr>
          <p:nvPr>
            <p:ph type="ftr" sz="quarter" idx="11"/>
          </p:nvPr>
        </p:nvSpPr>
        <p:spPr/>
        <p:txBody>
          <a:bodyPr/>
          <a:lstStyle/>
          <a:p>
            <a:endParaRPr kumimoji="1" lang="ja-JP" altLang="en-US"/>
          </a:p>
        </p:txBody>
      </p:sp>
      <p:sp>
        <p:nvSpPr>
          <p:cNvPr id="6" name="Slide Number Placeholder 5"/>
          <p:cNvSpPr>
            <a:spLocks noGrp="1" noEditPoints="1"/>
          </p:cNvSpPr>
          <p:nvPr>
            <p:ph type="sldNum" sz="quarter" idx="12"/>
          </p:nvPr>
        </p:nvSpPr>
        <p:spPr/>
        <p:txBody>
          <a:bodyPr/>
          <a:lstStyle/>
          <a:p>
            <a:fld id="{6D0DDFAE-B48F-4667-B81E-DF2A651FC31B}" type="slidenum">
              <a:rPr kumimoji="1" lang="ja-JP" altLang="en-US" smtClean="0"/>
              <a:t>‹#›</a:t>
            </a:fld>
            <a:endParaRPr kumimoji="1" lang="ja-JP" altLang="en-US"/>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r>
              <a:rPr lang="ja-JP" altLang="en-US"/>
              <a:t>マスター タイトルの書式設定</a:t>
            </a:r>
            <a:endParaRPr lang="en-US" dirty="0"/>
          </a:p>
        </p:txBody>
      </p:sp>
      <p:sp>
        <p:nvSpPr>
          <p:cNvPr id="3" name="Content Placeholder 2"/>
          <p:cNvSpPr>
            <a:spLocks noGrp="1" noEditPoints="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noEditPoints="1"/>
          </p:cNvSpPr>
          <p:nvPr>
            <p:ph type="dt" sz="half" idx="10"/>
          </p:nvPr>
        </p:nvSpPr>
        <p:spPr/>
        <p:txBody>
          <a:bodyPr/>
          <a:lstStyle/>
          <a:p>
            <a:fld id="{588FFC7A-05F1-49DC-8AEB-3C758879BABE}" type="datetimeFigureOut">
              <a:rPr kumimoji="1" lang="ja-JP" altLang="en-US" smtClean="0"/>
              <a:t>2025/3/27</a:t>
            </a:fld>
            <a:endParaRPr kumimoji="1" lang="ja-JP" altLang="en-US"/>
          </a:p>
        </p:txBody>
      </p:sp>
      <p:sp>
        <p:nvSpPr>
          <p:cNvPr id="5" name="Footer Placeholder 4"/>
          <p:cNvSpPr>
            <a:spLocks noGrp="1" noEditPoints="1"/>
          </p:cNvSpPr>
          <p:nvPr>
            <p:ph type="ftr" sz="quarter" idx="11"/>
          </p:nvPr>
        </p:nvSpPr>
        <p:spPr/>
        <p:txBody>
          <a:bodyPr/>
          <a:lstStyle/>
          <a:p>
            <a:endParaRPr kumimoji="1" lang="ja-JP" altLang="en-US"/>
          </a:p>
        </p:txBody>
      </p:sp>
      <p:sp>
        <p:nvSpPr>
          <p:cNvPr id="6" name="Slide Number Placeholder 5"/>
          <p:cNvSpPr>
            <a:spLocks noGrp="1" noEditPoints="1"/>
          </p:cNvSpPr>
          <p:nvPr>
            <p:ph type="sldNum" sz="quarter" idx="12"/>
          </p:nvPr>
        </p:nvSpPr>
        <p:spPr/>
        <p:txBody>
          <a:bodyPr/>
          <a:lstStyle/>
          <a:p>
            <a:fld id="{6D0DDFAE-B48F-4667-B81E-DF2A651FC31B}" type="slidenum">
              <a:rPr kumimoji="1" lang="ja-JP" altLang="en-US" smtClean="0"/>
              <a:t>‹#›</a:t>
            </a:fld>
            <a:endParaRPr kumimoji="1" lang="ja-JP" altLang="en-US"/>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noEditPoints="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noEditPoints="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noEditPoints="1"/>
          </p:cNvSpPr>
          <p:nvPr>
            <p:ph type="dt" sz="half" idx="10"/>
          </p:nvPr>
        </p:nvSpPr>
        <p:spPr/>
        <p:txBody>
          <a:bodyPr/>
          <a:lstStyle/>
          <a:p>
            <a:fld id="{588FFC7A-05F1-49DC-8AEB-3C758879BABE}" type="datetimeFigureOut">
              <a:rPr kumimoji="1" lang="ja-JP" altLang="en-US" smtClean="0"/>
              <a:t>2025/3/27</a:t>
            </a:fld>
            <a:endParaRPr kumimoji="1" lang="ja-JP" altLang="en-US"/>
          </a:p>
        </p:txBody>
      </p:sp>
      <p:sp>
        <p:nvSpPr>
          <p:cNvPr id="5" name="Footer Placeholder 4"/>
          <p:cNvSpPr>
            <a:spLocks noGrp="1" noEditPoints="1"/>
          </p:cNvSpPr>
          <p:nvPr>
            <p:ph type="ftr" sz="quarter" idx="11"/>
          </p:nvPr>
        </p:nvSpPr>
        <p:spPr/>
        <p:txBody>
          <a:bodyPr/>
          <a:lstStyle/>
          <a:p>
            <a:endParaRPr kumimoji="1" lang="ja-JP" altLang="en-US"/>
          </a:p>
        </p:txBody>
      </p:sp>
      <p:sp>
        <p:nvSpPr>
          <p:cNvPr id="6" name="Slide Number Placeholder 5"/>
          <p:cNvSpPr>
            <a:spLocks noGrp="1" noEditPoints="1"/>
          </p:cNvSpPr>
          <p:nvPr>
            <p:ph type="sldNum" sz="quarter" idx="12"/>
          </p:nvPr>
        </p:nvSpPr>
        <p:spPr/>
        <p:txBody>
          <a:bodyPr/>
          <a:lstStyle/>
          <a:p>
            <a:fld id="{6D0DDFAE-B48F-4667-B81E-DF2A651FC31B}" type="slidenum">
              <a:rPr kumimoji="1" lang="ja-JP" altLang="en-US" smtClean="0"/>
              <a:t>‹#›</a:t>
            </a:fld>
            <a:endParaRPr kumimoji="1" lang="ja-JP" altLang="en-US"/>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r>
              <a:rPr lang="ja-JP" altLang="en-US"/>
              <a:t>マスター タイトルの書式設定</a:t>
            </a:r>
            <a:endParaRPr lang="en-US" dirty="0"/>
          </a:p>
        </p:txBody>
      </p:sp>
      <p:sp>
        <p:nvSpPr>
          <p:cNvPr id="3" name="Content Placeholder 2"/>
          <p:cNvSpPr>
            <a:spLocks noGrp="1" noEditPoints="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noEditPoints="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noEditPoints="1"/>
          </p:cNvSpPr>
          <p:nvPr>
            <p:ph type="dt" sz="half" idx="10"/>
          </p:nvPr>
        </p:nvSpPr>
        <p:spPr/>
        <p:txBody>
          <a:bodyPr/>
          <a:lstStyle/>
          <a:p>
            <a:fld id="{588FFC7A-05F1-49DC-8AEB-3C758879BABE}" type="datetimeFigureOut">
              <a:rPr kumimoji="1" lang="ja-JP" altLang="en-US" smtClean="0"/>
              <a:t>2025/3/27</a:t>
            </a:fld>
            <a:endParaRPr kumimoji="1" lang="ja-JP" altLang="en-US"/>
          </a:p>
        </p:txBody>
      </p:sp>
      <p:sp>
        <p:nvSpPr>
          <p:cNvPr id="6" name="Footer Placeholder 5"/>
          <p:cNvSpPr>
            <a:spLocks noGrp="1" noEditPoints="1"/>
          </p:cNvSpPr>
          <p:nvPr>
            <p:ph type="ftr" sz="quarter" idx="11"/>
          </p:nvPr>
        </p:nvSpPr>
        <p:spPr/>
        <p:txBody>
          <a:bodyPr/>
          <a:lstStyle/>
          <a:p>
            <a:endParaRPr kumimoji="1" lang="ja-JP" altLang="en-US"/>
          </a:p>
        </p:txBody>
      </p:sp>
      <p:sp>
        <p:nvSpPr>
          <p:cNvPr id="7" name="Slide Number Placeholder 6"/>
          <p:cNvSpPr>
            <a:spLocks noGrp="1" noEditPoints="1"/>
          </p:cNvSpPr>
          <p:nvPr>
            <p:ph type="sldNum" sz="quarter" idx="12"/>
          </p:nvPr>
        </p:nvSpPr>
        <p:spPr/>
        <p:txBody>
          <a:bodyPr/>
          <a:lstStyle/>
          <a:p>
            <a:fld id="{6D0DDFAE-B48F-4667-B81E-DF2A651FC31B}" type="slidenum">
              <a:rPr kumimoji="1" lang="ja-JP" altLang="en-US" smtClean="0"/>
              <a:t>‹#›</a:t>
            </a:fld>
            <a:endParaRPr kumimoji="1" lang="ja-JP" altLang="en-US"/>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noEditPoints="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noEditPoints="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noEditPoints="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noEditPoints="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noEditPoints="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noEditPoints="1"/>
          </p:cNvSpPr>
          <p:nvPr>
            <p:ph type="dt" sz="half" idx="10"/>
          </p:nvPr>
        </p:nvSpPr>
        <p:spPr/>
        <p:txBody>
          <a:bodyPr/>
          <a:lstStyle/>
          <a:p>
            <a:fld id="{588FFC7A-05F1-49DC-8AEB-3C758879BABE}" type="datetimeFigureOut">
              <a:rPr kumimoji="1" lang="ja-JP" altLang="en-US" smtClean="0"/>
              <a:t>2025/3/27</a:t>
            </a:fld>
            <a:endParaRPr kumimoji="1" lang="ja-JP" altLang="en-US"/>
          </a:p>
        </p:txBody>
      </p:sp>
      <p:sp>
        <p:nvSpPr>
          <p:cNvPr id="8" name="Footer Placeholder 7"/>
          <p:cNvSpPr>
            <a:spLocks noGrp="1" noEditPoints="1"/>
          </p:cNvSpPr>
          <p:nvPr>
            <p:ph type="ftr" sz="quarter" idx="11"/>
          </p:nvPr>
        </p:nvSpPr>
        <p:spPr/>
        <p:txBody>
          <a:bodyPr/>
          <a:lstStyle/>
          <a:p>
            <a:endParaRPr kumimoji="1" lang="ja-JP" altLang="en-US"/>
          </a:p>
        </p:txBody>
      </p:sp>
      <p:sp>
        <p:nvSpPr>
          <p:cNvPr id="9" name="Slide Number Placeholder 8"/>
          <p:cNvSpPr>
            <a:spLocks noGrp="1" noEditPoints="1"/>
          </p:cNvSpPr>
          <p:nvPr>
            <p:ph type="sldNum" sz="quarter" idx="12"/>
          </p:nvPr>
        </p:nvSpPr>
        <p:spPr/>
        <p:txBody>
          <a:bodyPr/>
          <a:lstStyle/>
          <a:p>
            <a:fld id="{6D0DDFAE-B48F-4667-B81E-DF2A651FC31B}" type="slidenum">
              <a:rPr kumimoji="1" lang="ja-JP" altLang="en-US" smtClean="0"/>
              <a:t>‹#›</a:t>
            </a:fld>
            <a:endParaRPr kumimoji="1" lang="ja-JP" altLang="en-US"/>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r>
              <a:rPr lang="ja-JP" altLang="en-US"/>
              <a:t>マスター タイトルの書式設定</a:t>
            </a:r>
            <a:endParaRPr lang="en-US" dirty="0"/>
          </a:p>
        </p:txBody>
      </p:sp>
      <p:sp>
        <p:nvSpPr>
          <p:cNvPr id="3" name="Date Placeholder 2"/>
          <p:cNvSpPr>
            <a:spLocks noGrp="1" noEditPoints="1"/>
          </p:cNvSpPr>
          <p:nvPr>
            <p:ph type="dt" sz="half" idx="10"/>
          </p:nvPr>
        </p:nvSpPr>
        <p:spPr/>
        <p:txBody>
          <a:bodyPr/>
          <a:lstStyle/>
          <a:p>
            <a:fld id="{588FFC7A-05F1-49DC-8AEB-3C758879BABE}" type="datetimeFigureOut">
              <a:rPr kumimoji="1" lang="ja-JP" altLang="en-US" smtClean="0"/>
              <a:t>2025/3/27</a:t>
            </a:fld>
            <a:endParaRPr kumimoji="1" lang="ja-JP" altLang="en-US"/>
          </a:p>
        </p:txBody>
      </p:sp>
      <p:sp>
        <p:nvSpPr>
          <p:cNvPr id="4" name="Footer Placeholder 3"/>
          <p:cNvSpPr>
            <a:spLocks noGrp="1" noEditPoints="1"/>
          </p:cNvSpPr>
          <p:nvPr>
            <p:ph type="ftr" sz="quarter" idx="11"/>
          </p:nvPr>
        </p:nvSpPr>
        <p:spPr/>
        <p:txBody>
          <a:bodyPr/>
          <a:lstStyle/>
          <a:p>
            <a:endParaRPr kumimoji="1" lang="ja-JP" altLang="en-US"/>
          </a:p>
        </p:txBody>
      </p:sp>
      <p:sp>
        <p:nvSpPr>
          <p:cNvPr id="5" name="Slide Number Placeholder 4"/>
          <p:cNvSpPr>
            <a:spLocks noGrp="1" noEditPoints="1"/>
          </p:cNvSpPr>
          <p:nvPr>
            <p:ph type="sldNum" sz="quarter" idx="12"/>
          </p:nvPr>
        </p:nvSpPr>
        <p:spPr/>
        <p:txBody>
          <a:bodyPr/>
          <a:lstStyle/>
          <a:p>
            <a:fld id="{6D0DDFAE-B48F-4667-B81E-DF2A651FC31B}" type="slidenum">
              <a:rPr kumimoji="1" lang="ja-JP" altLang="en-US" smtClean="0"/>
              <a:t>‹#›</a:t>
            </a:fld>
            <a:endParaRPr kumimoji="1" lang="ja-JP" altLang="en-US"/>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noEditPoints="1"/>
          </p:cNvSpPr>
          <p:nvPr>
            <p:ph type="dt" sz="half" idx="10"/>
          </p:nvPr>
        </p:nvSpPr>
        <p:spPr/>
        <p:txBody>
          <a:bodyPr/>
          <a:lstStyle/>
          <a:p>
            <a:fld id="{588FFC7A-05F1-49DC-8AEB-3C758879BABE}" type="datetimeFigureOut">
              <a:rPr kumimoji="1" lang="ja-JP" altLang="en-US" smtClean="0"/>
              <a:t>2025/3/27</a:t>
            </a:fld>
            <a:endParaRPr kumimoji="1" lang="ja-JP" altLang="en-US"/>
          </a:p>
        </p:txBody>
      </p:sp>
      <p:sp>
        <p:nvSpPr>
          <p:cNvPr id="3" name="Footer Placeholder 2"/>
          <p:cNvSpPr>
            <a:spLocks noGrp="1" noEditPoints="1"/>
          </p:cNvSpPr>
          <p:nvPr>
            <p:ph type="ftr" sz="quarter" idx="11"/>
          </p:nvPr>
        </p:nvSpPr>
        <p:spPr/>
        <p:txBody>
          <a:bodyPr/>
          <a:lstStyle/>
          <a:p>
            <a:endParaRPr kumimoji="1" lang="ja-JP" altLang="en-US"/>
          </a:p>
        </p:txBody>
      </p:sp>
      <p:sp>
        <p:nvSpPr>
          <p:cNvPr id="4" name="Slide Number Placeholder 3"/>
          <p:cNvSpPr>
            <a:spLocks noGrp="1" noEditPoints="1"/>
          </p:cNvSpPr>
          <p:nvPr>
            <p:ph type="sldNum" sz="quarter" idx="12"/>
          </p:nvPr>
        </p:nvSpPr>
        <p:spPr/>
        <p:txBody>
          <a:bodyPr/>
          <a:lstStyle/>
          <a:p>
            <a:fld id="{6D0DDFAE-B48F-4667-B81E-DF2A651FC31B}" type="slidenum">
              <a:rPr kumimoji="1" lang="ja-JP" altLang="en-US" smtClean="0"/>
              <a:t>‹#›</a:t>
            </a:fld>
            <a:endParaRPr kumimoji="1" lang="ja-JP" altLang="en-US"/>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noEditPoints="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noEditPoints="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noEditPoints="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noEditPoints="1"/>
          </p:cNvSpPr>
          <p:nvPr>
            <p:ph type="dt" sz="half" idx="10"/>
          </p:nvPr>
        </p:nvSpPr>
        <p:spPr/>
        <p:txBody>
          <a:bodyPr/>
          <a:lstStyle/>
          <a:p>
            <a:fld id="{588FFC7A-05F1-49DC-8AEB-3C758879BABE}" type="datetimeFigureOut">
              <a:rPr kumimoji="1" lang="ja-JP" altLang="en-US" smtClean="0"/>
              <a:t>2025/3/27</a:t>
            </a:fld>
            <a:endParaRPr kumimoji="1" lang="ja-JP" altLang="en-US"/>
          </a:p>
        </p:txBody>
      </p:sp>
      <p:sp>
        <p:nvSpPr>
          <p:cNvPr id="6" name="Footer Placeholder 5"/>
          <p:cNvSpPr>
            <a:spLocks noGrp="1" noEditPoints="1"/>
          </p:cNvSpPr>
          <p:nvPr>
            <p:ph type="ftr" sz="quarter" idx="11"/>
          </p:nvPr>
        </p:nvSpPr>
        <p:spPr/>
        <p:txBody>
          <a:bodyPr/>
          <a:lstStyle/>
          <a:p>
            <a:endParaRPr kumimoji="1" lang="ja-JP" altLang="en-US"/>
          </a:p>
        </p:txBody>
      </p:sp>
      <p:sp>
        <p:nvSpPr>
          <p:cNvPr id="7" name="Slide Number Placeholder 6"/>
          <p:cNvSpPr>
            <a:spLocks noGrp="1" noEditPoints="1"/>
          </p:cNvSpPr>
          <p:nvPr>
            <p:ph type="sldNum" sz="quarter" idx="12"/>
          </p:nvPr>
        </p:nvSpPr>
        <p:spPr/>
        <p:txBody>
          <a:bodyPr/>
          <a:lstStyle/>
          <a:p>
            <a:fld id="{6D0DDFAE-B48F-4667-B81E-DF2A651FC31B}" type="slidenum">
              <a:rPr kumimoji="1" lang="ja-JP" altLang="en-US" smtClean="0"/>
              <a:t>‹#›</a:t>
            </a:fld>
            <a:endParaRPr kumimoji="1" lang="ja-JP" altLang="en-US"/>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noEditPoints="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noEditPoints="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a:t>アイコンをクリックして図を追加</a:t>
            </a:r>
            <a:endParaRPr lang="en-US" dirty="0"/>
          </a:p>
        </p:txBody>
      </p:sp>
      <p:sp>
        <p:nvSpPr>
          <p:cNvPr id="4" name="Text Placeholder 3"/>
          <p:cNvSpPr>
            <a:spLocks noGrp="1" noEditPoints="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noEditPoints="1"/>
          </p:cNvSpPr>
          <p:nvPr>
            <p:ph type="dt" sz="half" idx="10"/>
          </p:nvPr>
        </p:nvSpPr>
        <p:spPr/>
        <p:txBody>
          <a:bodyPr/>
          <a:lstStyle/>
          <a:p>
            <a:fld id="{588FFC7A-05F1-49DC-8AEB-3C758879BABE}" type="datetimeFigureOut">
              <a:rPr kumimoji="1" lang="ja-JP" altLang="en-US" smtClean="0"/>
              <a:t>2025/3/27</a:t>
            </a:fld>
            <a:endParaRPr kumimoji="1" lang="ja-JP" altLang="en-US"/>
          </a:p>
        </p:txBody>
      </p:sp>
      <p:sp>
        <p:nvSpPr>
          <p:cNvPr id="6" name="Footer Placeholder 5"/>
          <p:cNvSpPr>
            <a:spLocks noGrp="1" noEditPoints="1"/>
          </p:cNvSpPr>
          <p:nvPr>
            <p:ph type="ftr" sz="quarter" idx="11"/>
          </p:nvPr>
        </p:nvSpPr>
        <p:spPr/>
        <p:txBody>
          <a:bodyPr/>
          <a:lstStyle/>
          <a:p>
            <a:endParaRPr kumimoji="1" lang="ja-JP" altLang="en-US"/>
          </a:p>
        </p:txBody>
      </p:sp>
      <p:sp>
        <p:nvSpPr>
          <p:cNvPr id="7" name="Slide Number Placeholder 6"/>
          <p:cNvSpPr>
            <a:spLocks noGrp="1" noEditPoints="1"/>
          </p:cNvSpPr>
          <p:nvPr>
            <p:ph type="sldNum" sz="quarter" idx="12"/>
          </p:nvPr>
        </p:nvSpPr>
        <p:spPr/>
        <p:txBody>
          <a:bodyPr/>
          <a:lstStyle/>
          <a:p>
            <a:fld id="{6D0DDFAE-B48F-4667-B81E-DF2A651FC31B}" type="slidenum">
              <a:rPr kumimoji="1" lang="ja-JP" altLang="en-US" smtClean="0"/>
              <a:t>‹#›</a:t>
            </a:fld>
            <a:endParaRPr kumimoji="1" lang="ja-JP" altLang="en-US"/>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noEditPoints="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noEditPoints="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noEditPoints="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8FFC7A-05F1-49DC-8AEB-3C758879BABE}" type="datetimeFigureOut">
              <a:rPr kumimoji="1" lang="ja-JP" altLang="en-US" smtClean="0"/>
              <a:t>2025/3/27</a:t>
            </a:fld>
            <a:endParaRPr kumimoji="1" lang="ja-JP" altLang="en-US"/>
          </a:p>
        </p:txBody>
      </p:sp>
      <p:sp>
        <p:nvSpPr>
          <p:cNvPr id="5" name="Footer Placeholder 4"/>
          <p:cNvSpPr>
            <a:spLocks noGrp="1" noEditPoints="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noEditPoints="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0DDFAE-B48F-4667-B81E-DF2A651FC31B}"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p:cNvSpPr txBox="1"/>
          <p:nvPr/>
        </p:nvSpPr>
        <p:spPr>
          <a:xfrm>
            <a:off x="0" y="0"/>
            <a:ext cx="9144000" cy="276999"/>
          </a:xfrm>
          <a:prstGeom prst="rect">
            <a:avLst/>
          </a:prstGeom>
          <a:solidFill>
            <a:schemeClr val="accent3">
              <a:lumMod val="20000"/>
              <a:lumOff val="80000"/>
            </a:schemeClr>
          </a:solidFill>
        </p:spPr>
        <p:txBody>
          <a:bodyPr wrap="square" rtlCol="0">
            <a:spAutoFit/>
          </a:bodyPr>
          <a:lstStyle/>
          <a:p>
            <a:r>
              <a:rPr kumimoji="1" lang="ja-JP" altLang="en-US" sz="1200" dirty="0"/>
              <a:t>令和４年度大阪府障がい分野のロボット等導入支援事業</a:t>
            </a:r>
          </a:p>
        </p:txBody>
      </p:sp>
      <p:sp>
        <p:nvSpPr>
          <p:cNvPr id="4" name="四角形: 角を丸くする 3"/>
          <p:cNvSpPr/>
          <p:nvPr/>
        </p:nvSpPr>
        <p:spPr>
          <a:xfrm>
            <a:off x="60796" y="358897"/>
            <a:ext cx="5539904" cy="669804"/>
          </a:xfrm>
          <a:prstGeom prst="roundRect">
            <a:avLst>
              <a:gd name="adj" fmla="val 9950"/>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ja-JP" sz="2400" b="1" dirty="0">
                <a:solidFill>
                  <a:schemeClr val="tx1"/>
                </a:solidFill>
              </a:rPr>
              <a:t>常時見守りでリスクを軽減</a:t>
            </a:r>
            <a:endParaRPr kumimoji="1" lang="en-US" altLang="ja-JP" sz="2400" b="1" dirty="0">
              <a:solidFill>
                <a:schemeClr val="tx1"/>
              </a:solidFill>
            </a:endParaRPr>
          </a:p>
        </p:txBody>
      </p:sp>
      <p:grpSp>
        <p:nvGrpSpPr>
          <p:cNvPr id="8" name="グループ化 7"/>
          <p:cNvGrpSpPr/>
          <p:nvPr/>
        </p:nvGrpSpPr>
        <p:grpSpPr>
          <a:xfrm>
            <a:off x="60796" y="1124731"/>
            <a:ext cx="8975111" cy="2398763"/>
            <a:chOff x="4122583" y="1787292"/>
            <a:chExt cx="4647873" cy="1628734"/>
          </a:xfrm>
        </p:grpSpPr>
        <p:sp>
          <p:nvSpPr>
            <p:cNvPr id="6" name="四角形: 角を丸くする 5"/>
            <p:cNvSpPr/>
            <p:nvPr/>
          </p:nvSpPr>
          <p:spPr>
            <a:xfrm>
              <a:off x="4122583" y="1968033"/>
              <a:ext cx="4647873" cy="1447993"/>
            </a:xfrm>
            <a:prstGeom prst="roundRect">
              <a:avLst>
                <a:gd name="adj" fmla="val 868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600" b="1" dirty="0">
                  <a:solidFill>
                    <a:schemeClr val="tx1">
                      <a:lumMod val="65000"/>
                      <a:lumOff val="35000"/>
                    </a:schemeClr>
                  </a:solidFill>
                </a:rPr>
                <a:t>□移乗介護　□排泄支援　□入浴支援　□移動支援　✅見守り・コミュニケーション　：９</a:t>
              </a:r>
              <a:r>
                <a:rPr kumimoji="1" lang="ja-JP" altLang="en-US" b="1" dirty="0">
                  <a:solidFill>
                    <a:schemeClr val="tx1">
                      <a:lumMod val="65000"/>
                      <a:lumOff val="35000"/>
                    </a:schemeClr>
                  </a:solidFill>
                </a:rPr>
                <a:t>台</a:t>
              </a:r>
              <a:endParaRPr kumimoji="1" lang="en-US" altLang="ja-JP" b="1" dirty="0">
                <a:solidFill>
                  <a:schemeClr val="tx1">
                    <a:lumMod val="65000"/>
                    <a:lumOff val="35000"/>
                  </a:schemeClr>
                </a:solidFill>
              </a:endParaRPr>
            </a:p>
            <a:p>
              <a:r>
                <a:rPr kumimoji="1" lang="ja-JP" altLang="en-US" b="1" dirty="0">
                  <a:solidFill>
                    <a:schemeClr val="tx1">
                      <a:lumMod val="65000"/>
                      <a:lumOff val="35000"/>
                    </a:schemeClr>
                  </a:solidFill>
                </a:rPr>
                <a:t>　➪具体的な機能を記載</a:t>
              </a:r>
            </a:p>
            <a:p>
              <a:r>
                <a:rPr kumimoji="1" lang="ja-JP" altLang="en-US" b="1" dirty="0">
                  <a:solidFill>
                    <a:schemeClr val="tx1">
                      <a:lumMod val="65000"/>
                      <a:lumOff val="35000"/>
                    </a:schemeClr>
                  </a:solidFill>
                </a:rPr>
                <a:t>ベッドマットレスの下に設置したセンサーにより睡眠状態</a:t>
              </a:r>
              <a:endParaRPr kumimoji="1" lang="en-US" altLang="ja-JP" b="1" dirty="0">
                <a:solidFill>
                  <a:schemeClr val="tx1">
                    <a:lumMod val="65000"/>
                    <a:lumOff val="35000"/>
                  </a:schemeClr>
                </a:solidFill>
              </a:endParaRPr>
            </a:p>
            <a:p>
              <a:r>
                <a:rPr kumimoji="1" lang="ja-JP" altLang="en-US" b="1" dirty="0">
                  <a:solidFill>
                    <a:schemeClr val="tx1">
                      <a:lumMod val="65000"/>
                      <a:lumOff val="35000"/>
                    </a:schemeClr>
                  </a:solidFill>
                </a:rPr>
                <a:t>や心拍、呼吸、体動を検知しベッド上の利用者様の状況を</a:t>
              </a:r>
              <a:endParaRPr kumimoji="1" lang="en-US" altLang="ja-JP" b="1" dirty="0">
                <a:solidFill>
                  <a:schemeClr val="tx1">
                    <a:lumMod val="65000"/>
                    <a:lumOff val="35000"/>
                  </a:schemeClr>
                </a:solidFill>
              </a:endParaRPr>
            </a:p>
            <a:p>
              <a:r>
                <a:rPr kumimoji="1" lang="ja-JP" altLang="en-US" b="1" dirty="0">
                  <a:solidFill>
                    <a:schemeClr val="tx1">
                      <a:lumMod val="65000"/>
                      <a:lumOff val="35000"/>
                    </a:schemeClr>
                  </a:solidFill>
                </a:rPr>
                <a:t>確認できる。</a:t>
              </a:r>
            </a:p>
            <a:p>
              <a:endParaRPr kumimoji="1" lang="en-US" altLang="ja-JP" b="1" dirty="0">
                <a:solidFill>
                  <a:schemeClr val="tx1">
                    <a:lumMod val="65000"/>
                    <a:lumOff val="35000"/>
                  </a:schemeClr>
                </a:solidFill>
              </a:endParaRPr>
            </a:p>
          </p:txBody>
        </p:sp>
        <p:sp>
          <p:nvSpPr>
            <p:cNvPr id="7" name="四角形: 角を丸くする 6"/>
            <p:cNvSpPr/>
            <p:nvPr/>
          </p:nvSpPr>
          <p:spPr>
            <a:xfrm>
              <a:off x="4232011" y="1787292"/>
              <a:ext cx="1078437" cy="223177"/>
            </a:xfrm>
            <a:prstGeom prst="roundRect">
              <a:avLst/>
            </a:prstGeom>
            <a:solidFill>
              <a:srgbClr val="27CED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t>導入機器の内容</a:t>
              </a:r>
            </a:p>
          </p:txBody>
        </p:sp>
      </p:grpSp>
      <p:grpSp>
        <p:nvGrpSpPr>
          <p:cNvPr id="15" name="グループ化 14"/>
          <p:cNvGrpSpPr/>
          <p:nvPr/>
        </p:nvGrpSpPr>
        <p:grpSpPr>
          <a:xfrm>
            <a:off x="60796" y="3675907"/>
            <a:ext cx="8927814" cy="2991593"/>
            <a:chOff x="4122583" y="1808007"/>
            <a:chExt cx="4647873" cy="1735294"/>
          </a:xfrm>
        </p:grpSpPr>
        <p:sp>
          <p:nvSpPr>
            <p:cNvPr id="16" name="四角形: 角を丸くする 15"/>
            <p:cNvSpPr/>
            <p:nvPr/>
          </p:nvSpPr>
          <p:spPr>
            <a:xfrm>
              <a:off x="4122583" y="1965961"/>
              <a:ext cx="4647873" cy="1577340"/>
            </a:xfrm>
            <a:prstGeom prst="roundRect">
              <a:avLst>
                <a:gd name="adj" fmla="val 868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dirty="0">
                  <a:solidFill>
                    <a:schemeClr val="tx1">
                      <a:lumMod val="65000"/>
                      <a:lumOff val="35000"/>
                    </a:schemeClr>
                  </a:solidFill>
                </a:rPr>
                <a:t>①重度障がい者によって深く眠れば眠るほど呼吸が浅くなりがちな方もおられ、睡眠時の呼吸の問題や嚥下機能の低下より窒息など起こりやすく、見守りを必要としているが各居室を常時見守る事は難しい。</a:t>
              </a:r>
            </a:p>
            <a:p>
              <a:r>
                <a:rPr kumimoji="1" lang="ja-JP" altLang="en-US" dirty="0">
                  <a:solidFill>
                    <a:schemeClr val="tx1">
                      <a:lumMod val="65000"/>
                      <a:lumOff val="35000"/>
                    </a:schemeClr>
                  </a:solidFill>
                </a:rPr>
                <a:t>②緊急コールを設置していても身体知的重複障がいの方が自らの体調不良や急な体調変化に対し自ら職員を呼ぶことやコールボタンを押すこと自体が難しく、緊急時に対応が遅れ死に直結する不安を抱えていた。</a:t>
              </a:r>
            </a:p>
            <a:p>
              <a:endParaRPr kumimoji="1" lang="ja-JP" altLang="en-US" dirty="0">
                <a:solidFill>
                  <a:schemeClr val="tx1">
                    <a:lumMod val="65000"/>
                    <a:lumOff val="35000"/>
                  </a:schemeClr>
                </a:solidFill>
              </a:endParaRPr>
            </a:p>
          </p:txBody>
        </p:sp>
        <p:sp>
          <p:nvSpPr>
            <p:cNvPr id="17" name="四角形: 角を丸くする 16"/>
            <p:cNvSpPr/>
            <p:nvPr/>
          </p:nvSpPr>
          <p:spPr>
            <a:xfrm>
              <a:off x="4232591" y="1808007"/>
              <a:ext cx="1802635" cy="209798"/>
            </a:xfrm>
            <a:prstGeom prst="roundRect">
              <a:avLst/>
            </a:prstGeom>
            <a:solidFill>
              <a:srgbClr val="27CED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t>導入の理由（抱えていた課題）</a:t>
              </a:r>
            </a:p>
          </p:txBody>
        </p:sp>
      </p:grpSp>
      <p:sp>
        <p:nvSpPr>
          <p:cNvPr id="18" name="正方形/長方形 17"/>
          <p:cNvSpPr/>
          <p:nvPr/>
        </p:nvSpPr>
        <p:spPr>
          <a:xfrm>
            <a:off x="5995528" y="124694"/>
            <a:ext cx="3040380" cy="904007"/>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altLang="ja-JP" sz="1300" kern="100" dirty="0">
                <a:solidFill>
                  <a:schemeClr val="tx1"/>
                </a:solidFill>
                <a:effectLst/>
              </a:rPr>
              <a:t>【</a:t>
            </a:r>
            <a:r>
              <a:rPr lang="ja-JP" altLang="ja-JP" sz="1300" kern="100" dirty="0">
                <a:solidFill>
                  <a:schemeClr val="tx1"/>
                </a:solidFill>
                <a:effectLst/>
              </a:rPr>
              <a:t>法人名</a:t>
            </a:r>
            <a:r>
              <a:rPr lang="en-US" altLang="ja-JP" sz="1300" kern="100" dirty="0">
                <a:solidFill>
                  <a:schemeClr val="tx1"/>
                </a:solidFill>
                <a:effectLst/>
                <a:sym typeface="Wingdings" panose="05000000000000000000" pitchFamily="2" charset="2"/>
              </a:rPr>
              <a:t>】</a:t>
            </a:r>
            <a:r>
              <a:rPr lang="ja-JP" altLang="ja-JP" sz="1300" kern="100" dirty="0">
                <a:solidFill>
                  <a:schemeClr val="tx1"/>
                </a:solidFill>
                <a:effectLst/>
                <a:sym typeface="Wingdings" panose="05000000000000000000" pitchFamily="2" charset="2"/>
              </a:rPr>
              <a:t>社会福祉法人どんまい</a:t>
            </a:r>
            <a:endParaRPr lang="en-US" altLang="ja-JP" sz="1300" kern="100" dirty="0">
              <a:solidFill>
                <a:schemeClr val="tx1"/>
              </a:solidFill>
              <a:effectLst/>
              <a:sym typeface="Wingdings" panose="05000000000000000000" pitchFamily="2" charset="2"/>
            </a:endParaRPr>
          </a:p>
          <a:p>
            <a:pPr algn="l"/>
            <a:r>
              <a:rPr lang="en-US" altLang="ja-JP" sz="1300" kern="100" dirty="0">
                <a:solidFill>
                  <a:schemeClr val="tx1"/>
                </a:solidFill>
                <a:effectLst/>
              </a:rPr>
              <a:t>【</a:t>
            </a:r>
            <a:r>
              <a:rPr lang="ja-JP" altLang="ja-JP" sz="1300" kern="100" dirty="0">
                <a:solidFill>
                  <a:schemeClr val="tx1"/>
                </a:solidFill>
                <a:effectLst/>
              </a:rPr>
              <a:t>事業所名</a:t>
            </a:r>
            <a:r>
              <a:rPr lang="en-US" altLang="ja-JP" sz="1300" kern="100" dirty="0">
                <a:solidFill>
                  <a:schemeClr val="tx1"/>
                </a:solidFill>
                <a:effectLst/>
              </a:rPr>
              <a:t>】</a:t>
            </a:r>
            <a:r>
              <a:rPr lang="ja-JP" altLang="ja-JP" sz="1300" kern="100" dirty="0">
                <a:solidFill>
                  <a:schemeClr val="tx1"/>
                </a:solidFill>
                <a:effectLst/>
              </a:rPr>
              <a:t>どんまいホームみかん</a:t>
            </a:r>
            <a:endParaRPr lang="en-US" altLang="ja-JP" sz="1300" kern="100" dirty="0">
              <a:solidFill>
                <a:schemeClr val="tx1"/>
              </a:solidFill>
              <a:effectLst/>
            </a:endParaRPr>
          </a:p>
          <a:p>
            <a:pPr algn="l"/>
            <a:r>
              <a:rPr lang="en-US" altLang="ja-JP" sz="1300" kern="100" dirty="0">
                <a:solidFill>
                  <a:schemeClr val="tx1"/>
                </a:solidFill>
                <a:effectLst/>
              </a:rPr>
              <a:t>【</a:t>
            </a:r>
            <a:r>
              <a:rPr lang="ja-JP" altLang="en-US" sz="1300" kern="100" dirty="0">
                <a:solidFill>
                  <a:schemeClr val="tx1"/>
                </a:solidFill>
                <a:effectLst/>
              </a:rPr>
              <a:t>提供サービス</a:t>
            </a:r>
            <a:r>
              <a:rPr lang="en-US" altLang="ja-JP" sz="1300" kern="100" dirty="0">
                <a:solidFill>
                  <a:schemeClr val="tx1"/>
                </a:solidFill>
                <a:effectLst/>
              </a:rPr>
              <a:t>】</a:t>
            </a:r>
            <a:r>
              <a:rPr lang="ja-JP" altLang="ja-JP" sz="1300" kern="100" dirty="0">
                <a:solidFill>
                  <a:schemeClr val="tx1"/>
                </a:solidFill>
                <a:effectLst/>
              </a:rPr>
              <a:t>共同生活援助</a:t>
            </a:r>
            <a:endParaRPr lang="en-US" altLang="ja-JP" sz="1300" kern="100" dirty="0">
              <a:solidFill>
                <a:schemeClr val="tx1"/>
              </a:solidFill>
              <a:effectLst/>
            </a:endParaRPr>
          </a:p>
        </p:txBody>
      </p:sp>
      <p:sp>
        <p:nvSpPr>
          <p:cNvPr id="2" name="正方形/長方形 1"/>
          <p:cNvSpPr/>
          <p:nvPr/>
        </p:nvSpPr>
        <p:spPr>
          <a:xfrm>
            <a:off x="6557913" y="2112547"/>
            <a:ext cx="1282804" cy="1150776"/>
          </a:xfrm>
          <a:prstGeom prst="rect">
            <a:avLst/>
          </a:prstGeom>
          <a:blipFill>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12" name="正方形/長方形 11"/>
          <p:cNvSpPr/>
          <p:nvPr/>
        </p:nvSpPr>
        <p:spPr>
          <a:xfrm rot="5400000">
            <a:off x="7728310" y="2084635"/>
            <a:ext cx="1365731" cy="991647"/>
          </a:xfrm>
          <a:prstGeom prst="rect">
            <a:avLst/>
          </a:prstGeom>
          <a:blipFill>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0" y="0"/>
            <a:ext cx="9144000" cy="276999"/>
          </a:xfrm>
          <a:prstGeom prst="rect">
            <a:avLst/>
          </a:prstGeom>
          <a:solidFill>
            <a:schemeClr val="accent3">
              <a:lumMod val="20000"/>
              <a:lumOff val="80000"/>
            </a:schemeClr>
          </a:solidFill>
        </p:spPr>
        <p:txBody>
          <a:bodyPr wrap="square" rtlCol="0">
            <a:spAutoFit/>
          </a:bodyPr>
          <a:lstStyle/>
          <a:p>
            <a:r>
              <a:rPr kumimoji="1" lang="ja-JP" altLang="en-US" sz="1200" dirty="0"/>
              <a:t>令和４年度大阪府障がい分野のロボット等導入支援事業</a:t>
            </a:r>
          </a:p>
        </p:txBody>
      </p:sp>
      <p:sp>
        <p:nvSpPr>
          <p:cNvPr id="4" name="四角形: 角を丸くする 3"/>
          <p:cNvSpPr/>
          <p:nvPr/>
        </p:nvSpPr>
        <p:spPr>
          <a:xfrm>
            <a:off x="60796" y="394100"/>
            <a:ext cx="5539904" cy="669804"/>
          </a:xfrm>
          <a:prstGeom prst="roundRect">
            <a:avLst>
              <a:gd name="adj" fmla="val 9950"/>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800" b="1" dirty="0">
                <a:solidFill>
                  <a:schemeClr val="tx1"/>
                </a:solidFill>
              </a:rPr>
              <a:t>複数の利用者の状況を</a:t>
            </a:r>
            <a:r>
              <a:rPr kumimoji="1" lang="ja-JP" altLang="ja-JP" sz="1800" b="1" dirty="0">
                <a:solidFill>
                  <a:schemeClr val="tx1"/>
                </a:solidFill>
              </a:rPr>
              <a:t>画面上で確認できる</a:t>
            </a:r>
            <a:endParaRPr kumimoji="1" lang="en-US" altLang="ja-JP" sz="1800" b="1" dirty="0">
              <a:solidFill>
                <a:schemeClr val="tx1"/>
              </a:solidFill>
            </a:endParaRPr>
          </a:p>
        </p:txBody>
      </p:sp>
      <p:grpSp>
        <p:nvGrpSpPr>
          <p:cNvPr id="8" name="グループ化 7"/>
          <p:cNvGrpSpPr/>
          <p:nvPr/>
        </p:nvGrpSpPr>
        <p:grpSpPr>
          <a:xfrm>
            <a:off x="60796" y="1405541"/>
            <a:ext cx="8975113" cy="5327766"/>
            <a:chOff x="4122583" y="1910165"/>
            <a:chExt cx="4647873" cy="1633135"/>
          </a:xfrm>
        </p:grpSpPr>
        <p:sp>
          <p:nvSpPr>
            <p:cNvPr id="6" name="四角形: 角を丸くする 5"/>
            <p:cNvSpPr/>
            <p:nvPr/>
          </p:nvSpPr>
          <p:spPr>
            <a:xfrm>
              <a:off x="4122583" y="1965960"/>
              <a:ext cx="4647873" cy="1577340"/>
            </a:xfrm>
            <a:prstGeom prst="roundRect">
              <a:avLst>
                <a:gd name="adj" fmla="val 868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kumimoji="1" lang="en-US" altLang="ja-JP" sz="2000" dirty="0">
                <a:solidFill>
                  <a:schemeClr val="tx1">
                    <a:lumMod val="65000"/>
                    <a:lumOff val="35000"/>
                  </a:schemeClr>
                </a:solidFill>
              </a:endParaRPr>
            </a:p>
            <a:p>
              <a:r>
                <a:rPr kumimoji="1" lang="ja-JP" altLang="en-US" sz="1600" b="1" dirty="0">
                  <a:solidFill>
                    <a:schemeClr val="tx1">
                      <a:lumMod val="65000"/>
                      <a:lumOff val="35000"/>
                    </a:schemeClr>
                  </a:solidFill>
                </a:rPr>
                <a:t>重度の障がいがある方は</a:t>
              </a:r>
              <a:r>
                <a:rPr kumimoji="1" lang="ja-JP" altLang="en-US" sz="1600" b="1">
                  <a:solidFill>
                    <a:schemeClr val="tx1">
                      <a:lumMod val="65000"/>
                      <a:lumOff val="35000"/>
                    </a:schemeClr>
                  </a:solidFill>
                </a:rPr>
                <a:t>呼吸疾患がある場合も</a:t>
              </a:r>
              <a:r>
                <a:rPr kumimoji="1" lang="ja-JP" altLang="en-US" sz="1600" b="1" dirty="0">
                  <a:solidFill>
                    <a:schemeClr val="tx1">
                      <a:lumMod val="65000"/>
                      <a:lumOff val="35000"/>
                    </a:schemeClr>
                  </a:solidFill>
                </a:rPr>
                <a:t>多く、もとよりSpO2（血中酸素濃度）の値が低い為アラートが発動する機会がとても多い。アラート発動時に居室へ走るが、熟睡して呼吸が浅くなり窒息とまではいかない間に、体位変換や気道確保等することですぐに正常の呼吸に戻すなど迅速な対応が出来るようになった。</a:t>
              </a:r>
              <a:endParaRPr kumimoji="1" lang="en-US" altLang="ja-JP" sz="1600" b="1" dirty="0">
                <a:solidFill>
                  <a:schemeClr val="tx1">
                    <a:lumMod val="65000"/>
                    <a:lumOff val="35000"/>
                  </a:schemeClr>
                </a:solidFill>
              </a:endParaRPr>
            </a:p>
            <a:p>
              <a:r>
                <a:rPr kumimoji="1" lang="ja-JP" altLang="en-US" sz="1600" b="1" dirty="0">
                  <a:solidFill>
                    <a:schemeClr val="tx1">
                      <a:lumMod val="65000"/>
                      <a:lumOff val="35000"/>
                    </a:schemeClr>
                  </a:solidFill>
                </a:rPr>
                <a:t>定時巡回以外でアラート発動によって部屋へ走る回数は多いがピンポイントでの巡回ができ、常時利用者のそばにいているわけではない為今まで眠っている間のしんどさに気付かずだったが、センサーを導入したことで数値化され平常時と異常時の判断も付きやすくなったのではないかと感じている。</a:t>
              </a:r>
              <a:endParaRPr kumimoji="1" lang="en-US" altLang="ja-JP" sz="1600" b="1" dirty="0">
                <a:solidFill>
                  <a:schemeClr val="tx1">
                    <a:lumMod val="65000"/>
                    <a:lumOff val="35000"/>
                  </a:schemeClr>
                </a:solidFill>
              </a:endParaRPr>
            </a:p>
            <a:p>
              <a:r>
                <a:rPr kumimoji="1" lang="ja-JP" altLang="en-US" sz="1600" b="1" dirty="0">
                  <a:solidFill>
                    <a:schemeClr val="tx1">
                      <a:lumMod val="65000"/>
                      <a:lumOff val="35000"/>
                    </a:schemeClr>
                  </a:solidFill>
                </a:rPr>
                <a:t>またセンサー導入前は、職員は常に急変していないかと不安を感じていたが異常時はアラートが鳴ってくれると思うと不安も少し軽減している。</a:t>
              </a:r>
              <a:endParaRPr kumimoji="1" lang="en-US" altLang="ja-JP" sz="1600" b="1" dirty="0">
                <a:solidFill>
                  <a:schemeClr val="tx1">
                    <a:lumMod val="65000"/>
                    <a:lumOff val="35000"/>
                  </a:schemeClr>
                </a:solidFill>
              </a:endParaRPr>
            </a:p>
            <a:p>
              <a:endParaRPr kumimoji="1" lang="ja-JP" altLang="en-US" sz="1600" b="1" dirty="0">
                <a:solidFill>
                  <a:schemeClr val="tx1">
                    <a:lumMod val="65000"/>
                    <a:lumOff val="35000"/>
                  </a:schemeClr>
                </a:solidFill>
              </a:endParaRPr>
            </a:p>
            <a:p>
              <a:r>
                <a:rPr kumimoji="1" lang="ja-JP" altLang="en-US" sz="2000" b="1" u="sng" dirty="0">
                  <a:solidFill>
                    <a:schemeClr val="tx1">
                      <a:lumMod val="65000"/>
                      <a:lumOff val="35000"/>
                    </a:schemeClr>
                  </a:solidFill>
                </a:rPr>
                <a:t>年間業務時間数想定削減率：4.7％</a:t>
              </a:r>
              <a:endParaRPr kumimoji="1" lang="en-US" altLang="ja-JP" sz="2000" b="1" u="sng" dirty="0">
                <a:solidFill>
                  <a:schemeClr val="tx1">
                    <a:lumMod val="65000"/>
                    <a:lumOff val="35000"/>
                  </a:schemeClr>
                </a:solidFill>
              </a:endParaRPr>
            </a:p>
            <a:p>
              <a:r>
                <a:rPr kumimoji="1" lang="ja-JP" altLang="en-US" sz="2000" dirty="0">
                  <a:solidFill>
                    <a:schemeClr val="tx1">
                      <a:lumMod val="65000"/>
                      <a:lumOff val="35000"/>
                    </a:schemeClr>
                  </a:solidFill>
                </a:rPr>
                <a:t>→これにより確保できた時間を支援の記録や申し送り等文書作成の時間や洗濯物の整理や翌日の準備なども落ち着いて業務ができるようになりました。</a:t>
              </a:r>
              <a:endParaRPr kumimoji="1" lang="en-US" altLang="ja-JP" sz="2000" dirty="0">
                <a:solidFill>
                  <a:schemeClr val="tx1">
                    <a:lumMod val="65000"/>
                    <a:lumOff val="35000"/>
                  </a:schemeClr>
                </a:solidFill>
              </a:endParaRPr>
            </a:p>
            <a:p>
              <a:endParaRPr kumimoji="1" lang="en-US" altLang="ja-JP" sz="2000" dirty="0">
                <a:solidFill>
                  <a:schemeClr val="tx1">
                    <a:lumMod val="65000"/>
                    <a:lumOff val="35000"/>
                  </a:schemeClr>
                </a:solidFill>
              </a:endParaRPr>
            </a:p>
            <a:p>
              <a:endParaRPr kumimoji="1" lang="en-US" altLang="ja-JP" sz="2000" dirty="0">
                <a:solidFill>
                  <a:schemeClr val="tx1">
                    <a:lumMod val="65000"/>
                    <a:lumOff val="35000"/>
                  </a:schemeClr>
                </a:solidFill>
              </a:endParaRPr>
            </a:p>
          </p:txBody>
        </p:sp>
        <p:sp>
          <p:nvSpPr>
            <p:cNvPr id="7" name="四角形: 角を丸くする 6"/>
            <p:cNvSpPr/>
            <p:nvPr/>
          </p:nvSpPr>
          <p:spPr>
            <a:xfrm>
              <a:off x="4310932" y="1910165"/>
              <a:ext cx="1373543" cy="122167"/>
            </a:xfrm>
            <a:prstGeom prst="roundRect">
              <a:avLst/>
            </a:prstGeom>
            <a:solidFill>
              <a:srgbClr val="27CED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t>導入の効果（詳細）</a:t>
              </a:r>
            </a:p>
          </p:txBody>
        </p:sp>
      </p:grpSp>
      <p:sp>
        <p:nvSpPr>
          <p:cNvPr id="10" name="正方形/長方形 9"/>
          <p:cNvSpPr/>
          <p:nvPr/>
        </p:nvSpPr>
        <p:spPr>
          <a:xfrm>
            <a:off x="5995529" y="276999"/>
            <a:ext cx="3040380" cy="904007"/>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altLang="ja-JP" sz="1300" kern="100" dirty="0">
                <a:solidFill>
                  <a:schemeClr val="tx1"/>
                </a:solidFill>
                <a:effectLst/>
              </a:rPr>
              <a:t>【</a:t>
            </a:r>
            <a:r>
              <a:rPr lang="ja-JP" altLang="ja-JP" sz="1300" kern="100" dirty="0">
                <a:solidFill>
                  <a:schemeClr val="tx1"/>
                </a:solidFill>
                <a:effectLst/>
              </a:rPr>
              <a:t>法人名</a:t>
            </a:r>
            <a:r>
              <a:rPr lang="en-US" altLang="ja-JP" sz="1300" kern="100" dirty="0">
                <a:solidFill>
                  <a:schemeClr val="tx1"/>
                </a:solidFill>
                <a:effectLst/>
                <a:sym typeface="Wingdings" panose="05000000000000000000" pitchFamily="2" charset="2"/>
              </a:rPr>
              <a:t>】</a:t>
            </a:r>
            <a:r>
              <a:rPr lang="ja-JP" altLang="ja-JP" sz="1300" kern="100" dirty="0">
                <a:solidFill>
                  <a:schemeClr val="tx1"/>
                </a:solidFill>
                <a:effectLst/>
                <a:sym typeface="Wingdings" panose="05000000000000000000" pitchFamily="2" charset="2"/>
              </a:rPr>
              <a:t>社会福祉法人どんまい</a:t>
            </a:r>
            <a:endParaRPr lang="en-US" altLang="ja-JP" sz="1300" kern="100" dirty="0">
              <a:solidFill>
                <a:schemeClr val="tx1"/>
              </a:solidFill>
              <a:effectLst/>
              <a:sym typeface="Wingdings" panose="05000000000000000000" pitchFamily="2" charset="2"/>
            </a:endParaRPr>
          </a:p>
          <a:p>
            <a:pPr algn="l"/>
            <a:r>
              <a:rPr lang="en-US" altLang="ja-JP" sz="1300" kern="100" dirty="0">
                <a:solidFill>
                  <a:schemeClr val="tx1"/>
                </a:solidFill>
                <a:effectLst/>
              </a:rPr>
              <a:t>【</a:t>
            </a:r>
            <a:r>
              <a:rPr lang="ja-JP" altLang="ja-JP" sz="1300" kern="100" dirty="0">
                <a:solidFill>
                  <a:schemeClr val="tx1"/>
                </a:solidFill>
                <a:effectLst/>
              </a:rPr>
              <a:t>事業所名</a:t>
            </a:r>
            <a:r>
              <a:rPr lang="en-US" altLang="ja-JP" sz="1300" kern="100" dirty="0">
                <a:solidFill>
                  <a:schemeClr val="tx1"/>
                </a:solidFill>
                <a:effectLst/>
              </a:rPr>
              <a:t>】</a:t>
            </a:r>
            <a:r>
              <a:rPr lang="ja-JP" altLang="ja-JP" sz="1300" kern="100" dirty="0">
                <a:solidFill>
                  <a:schemeClr val="tx1"/>
                </a:solidFill>
                <a:effectLst/>
              </a:rPr>
              <a:t>どんまいホームみかん</a:t>
            </a:r>
            <a:endParaRPr lang="en-US" altLang="ja-JP" sz="1300" kern="100" dirty="0">
              <a:solidFill>
                <a:schemeClr val="tx1"/>
              </a:solidFill>
              <a:effectLst/>
            </a:endParaRPr>
          </a:p>
          <a:p>
            <a:pPr algn="l"/>
            <a:r>
              <a:rPr lang="en-US" altLang="ja-JP" sz="1300" kern="100" dirty="0">
                <a:solidFill>
                  <a:schemeClr val="tx1"/>
                </a:solidFill>
                <a:effectLst/>
              </a:rPr>
              <a:t>【</a:t>
            </a:r>
            <a:r>
              <a:rPr lang="ja-JP" altLang="en-US" sz="1300" kern="100" dirty="0">
                <a:solidFill>
                  <a:schemeClr val="tx1"/>
                </a:solidFill>
                <a:effectLst/>
              </a:rPr>
              <a:t>提供サービス</a:t>
            </a:r>
            <a:r>
              <a:rPr lang="en-US" altLang="ja-JP" sz="1300" kern="100" dirty="0">
                <a:solidFill>
                  <a:schemeClr val="tx1"/>
                </a:solidFill>
                <a:effectLst/>
              </a:rPr>
              <a:t>】</a:t>
            </a:r>
            <a:r>
              <a:rPr lang="ja-JP" altLang="ja-JP" sz="1300" kern="100" dirty="0">
                <a:solidFill>
                  <a:schemeClr val="tx1"/>
                </a:solidFill>
                <a:effectLst/>
              </a:rPr>
              <a:t>共同生活援助</a:t>
            </a:r>
            <a:endParaRPr lang="en-US" altLang="ja-JP" sz="1300" kern="100" dirty="0">
              <a:solidFill>
                <a:schemeClr val="tx1"/>
              </a:solidFill>
              <a:effectLs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四角形: 角を丸くする 3"/>
          <p:cNvSpPr/>
          <p:nvPr/>
        </p:nvSpPr>
        <p:spPr>
          <a:xfrm>
            <a:off x="60796" y="358897"/>
            <a:ext cx="5539904" cy="669804"/>
          </a:xfrm>
          <a:prstGeom prst="roundRect">
            <a:avLst>
              <a:gd name="adj" fmla="val 9950"/>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ja-JP" sz="2400" b="1" dirty="0">
                <a:solidFill>
                  <a:schemeClr val="tx1"/>
                </a:solidFill>
              </a:rPr>
              <a:t>プライバシーを守りながら見守る</a:t>
            </a:r>
            <a:endParaRPr kumimoji="1" lang="en-US" altLang="ja-JP" sz="2400" b="1" dirty="0">
              <a:solidFill>
                <a:schemeClr val="tx1"/>
              </a:solidFill>
            </a:endParaRPr>
          </a:p>
        </p:txBody>
      </p:sp>
      <p:sp>
        <p:nvSpPr>
          <p:cNvPr id="11" name="テキスト ボックス 10"/>
          <p:cNvSpPr txBox="1"/>
          <p:nvPr/>
        </p:nvSpPr>
        <p:spPr>
          <a:xfrm>
            <a:off x="0" y="0"/>
            <a:ext cx="9144000" cy="276999"/>
          </a:xfrm>
          <a:prstGeom prst="rect">
            <a:avLst/>
          </a:prstGeom>
          <a:solidFill>
            <a:schemeClr val="accent3">
              <a:lumMod val="20000"/>
              <a:lumOff val="80000"/>
            </a:schemeClr>
          </a:solidFill>
        </p:spPr>
        <p:txBody>
          <a:bodyPr wrap="square" rtlCol="0">
            <a:spAutoFit/>
          </a:bodyPr>
          <a:lstStyle/>
          <a:p>
            <a:r>
              <a:rPr kumimoji="1" lang="ja-JP" altLang="en-US" sz="1200" dirty="0"/>
              <a:t>令和４年度大阪府障がい分野のロボット等導入支援事業</a:t>
            </a:r>
          </a:p>
        </p:txBody>
      </p:sp>
      <p:grpSp>
        <p:nvGrpSpPr>
          <p:cNvPr id="15" name="グループ化 14"/>
          <p:cNvGrpSpPr/>
          <p:nvPr/>
        </p:nvGrpSpPr>
        <p:grpSpPr>
          <a:xfrm>
            <a:off x="60798" y="4763975"/>
            <a:ext cx="8927813" cy="1797195"/>
            <a:chOff x="4122583" y="1808007"/>
            <a:chExt cx="4647873" cy="1735294"/>
          </a:xfrm>
        </p:grpSpPr>
        <p:sp>
          <p:nvSpPr>
            <p:cNvPr id="16" name="四角形: 角を丸くする 15"/>
            <p:cNvSpPr/>
            <p:nvPr/>
          </p:nvSpPr>
          <p:spPr>
            <a:xfrm>
              <a:off x="4122583" y="1812735"/>
              <a:ext cx="4647873" cy="1730566"/>
            </a:xfrm>
            <a:prstGeom prst="roundRect">
              <a:avLst>
                <a:gd name="adj" fmla="val 868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kumimoji="1" lang="en-US" altLang="ja-JP" b="1" dirty="0">
                <a:solidFill>
                  <a:schemeClr val="tx1">
                    <a:lumMod val="65000"/>
                    <a:lumOff val="35000"/>
                  </a:schemeClr>
                </a:solidFill>
              </a:endParaRPr>
            </a:p>
            <a:p>
              <a:r>
                <a:rPr kumimoji="1" lang="en-US" altLang="ja-JP" b="1" dirty="0">
                  <a:solidFill>
                    <a:schemeClr val="tx1">
                      <a:lumMod val="65000"/>
                      <a:lumOff val="35000"/>
                    </a:schemeClr>
                  </a:solidFill>
                </a:rPr>
                <a:t>〈</a:t>
              </a:r>
              <a:r>
                <a:rPr kumimoji="1" lang="ja-JP" altLang="en-US" b="1" dirty="0">
                  <a:solidFill>
                    <a:schemeClr val="tx1">
                      <a:lumMod val="65000"/>
                      <a:lumOff val="35000"/>
                    </a:schemeClr>
                  </a:solidFill>
                </a:rPr>
                <a:t>良かった点</a:t>
              </a:r>
              <a:r>
                <a:rPr kumimoji="1" lang="en-US" altLang="ja-JP" b="1" dirty="0">
                  <a:solidFill>
                    <a:schemeClr val="tx1">
                      <a:lumMod val="65000"/>
                      <a:lumOff val="35000"/>
                    </a:schemeClr>
                  </a:solidFill>
                </a:rPr>
                <a:t>〉</a:t>
              </a:r>
              <a:r>
                <a:rPr kumimoji="1" lang="ja-JP" altLang="ja-JP" b="0" dirty="0">
                  <a:solidFill>
                    <a:schemeClr val="tx1">
                      <a:lumMod val="65000"/>
                      <a:lumOff val="35000"/>
                    </a:schemeClr>
                  </a:solidFill>
                </a:rPr>
                <a:t>不安を感じながら巡回することが減った。</a:t>
              </a:r>
            </a:p>
            <a:p>
              <a:r>
                <a:rPr kumimoji="1" lang="en-US" altLang="ja-JP" b="1" dirty="0">
                  <a:solidFill>
                    <a:schemeClr val="tx1">
                      <a:lumMod val="65000"/>
                      <a:lumOff val="35000"/>
                    </a:schemeClr>
                  </a:solidFill>
                </a:rPr>
                <a:t>〈</a:t>
              </a:r>
              <a:r>
                <a:rPr kumimoji="1" lang="ja-JP" altLang="en-US" b="1" dirty="0">
                  <a:solidFill>
                    <a:schemeClr val="tx1">
                      <a:lumMod val="65000"/>
                      <a:lumOff val="35000"/>
                    </a:schemeClr>
                  </a:solidFill>
                </a:rPr>
                <a:t>他に導入したいロボット等とその理由</a:t>
              </a:r>
              <a:r>
                <a:rPr kumimoji="1" lang="en-US" altLang="ja-JP" b="1" dirty="0">
                  <a:solidFill>
                    <a:schemeClr val="tx1">
                      <a:lumMod val="65000"/>
                      <a:lumOff val="35000"/>
                    </a:schemeClr>
                  </a:solidFill>
                </a:rPr>
                <a:t>〉</a:t>
              </a:r>
              <a:endParaRPr kumimoji="1" lang="ja-JP" altLang="ja-JP" b="1" dirty="0">
                <a:solidFill>
                  <a:schemeClr val="tx1">
                    <a:lumMod val="65000"/>
                    <a:lumOff val="35000"/>
                  </a:schemeClr>
                </a:solidFill>
              </a:endParaRPr>
            </a:p>
            <a:p>
              <a:r>
                <a:rPr kumimoji="1" lang="ja-JP" altLang="ja-JP" sz="1200" b="0" dirty="0">
                  <a:solidFill>
                    <a:schemeClr val="tx1">
                      <a:lumMod val="65000"/>
                      <a:lumOff val="35000"/>
                    </a:schemeClr>
                  </a:solidFill>
                </a:rPr>
                <a:t>排泄介助の移乗時や身体の機能維持の為の立位や歩行訓練ができるロボット。</a:t>
              </a:r>
            </a:p>
            <a:p>
              <a:r>
                <a:rPr kumimoji="1" lang="ja-JP" altLang="ja-JP" sz="1200" b="0" dirty="0">
                  <a:solidFill>
                    <a:schemeClr val="tx1">
                      <a:lumMod val="65000"/>
                      <a:lumOff val="35000"/>
                    </a:schemeClr>
                  </a:solidFill>
                </a:rPr>
                <a:t>尿意や便意のある方に出来る限り便座に座って排泄してもらいたいが足元が不安定であったり、便座への移動</a:t>
              </a:r>
              <a:r>
                <a:rPr kumimoji="1" lang="ja-JP" altLang="en-US" sz="1200" b="0" dirty="0">
                  <a:solidFill>
                    <a:schemeClr val="tx1">
                      <a:lumMod val="65000"/>
                      <a:lumOff val="35000"/>
                    </a:schemeClr>
                  </a:solidFill>
                </a:rPr>
                <a:t>には</a:t>
              </a:r>
              <a:r>
                <a:rPr kumimoji="1" lang="ja-JP" altLang="ja-JP" sz="1200" b="0" dirty="0">
                  <a:solidFill>
                    <a:schemeClr val="tx1">
                      <a:lumMod val="65000"/>
                      <a:lumOff val="35000"/>
                    </a:schemeClr>
                  </a:solidFill>
                </a:rPr>
                <a:t>立位・座位姿勢の保持が難しい身体障</a:t>
              </a:r>
              <a:r>
                <a:rPr kumimoji="1" lang="ja-JP" altLang="en-US" sz="1200" b="0" dirty="0">
                  <a:solidFill>
                    <a:schemeClr val="tx1">
                      <a:lumMod val="65000"/>
                      <a:lumOff val="35000"/>
                    </a:schemeClr>
                  </a:solidFill>
                </a:rPr>
                <a:t>がい</a:t>
              </a:r>
              <a:r>
                <a:rPr kumimoji="1" lang="ja-JP" altLang="ja-JP" sz="1200" b="0" dirty="0">
                  <a:solidFill>
                    <a:schemeClr val="tx1">
                      <a:lumMod val="65000"/>
                      <a:lumOff val="35000"/>
                    </a:schemeClr>
                  </a:solidFill>
                </a:rPr>
                <a:t>の方を</a:t>
              </a:r>
              <a:r>
                <a:rPr kumimoji="1" lang="ja-JP" altLang="en-US" sz="1200" b="0" dirty="0">
                  <a:solidFill>
                    <a:schemeClr val="tx1">
                      <a:lumMod val="65000"/>
                      <a:lumOff val="35000"/>
                    </a:schemeClr>
                  </a:solidFill>
                </a:rPr>
                <a:t>２名で</a:t>
              </a:r>
              <a:r>
                <a:rPr kumimoji="1" lang="ja-JP" altLang="ja-JP" sz="1200" b="0" dirty="0">
                  <a:solidFill>
                    <a:schemeClr val="tx1">
                      <a:lumMod val="65000"/>
                      <a:lumOff val="35000"/>
                    </a:schemeClr>
                  </a:solidFill>
                </a:rPr>
                <a:t>抱きかかえ</a:t>
              </a:r>
              <a:r>
                <a:rPr kumimoji="1" lang="ja-JP" altLang="en-US" sz="1200" b="0" dirty="0">
                  <a:solidFill>
                    <a:schemeClr val="tx1">
                      <a:lumMod val="65000"/>
                      <a:lumOff val="35000"/>
                    </a:schemeClr>
                  </a:solidFill>
                </a:rPr>
                <a:t>る</a:t>
              </a:r>
              <a:r>
                <a:rPr kumimoji="1" lang="ja-JP" altLang="ja-JP" sz="1200" b="0" dirty="0">
                  <a:solidFill>
                    <a:schemeClr val="tx1">
                      <a:lumMod val="65000"/>
                      <a:lumOff val="35000"/>
                    </a:schemeClr>
                  </a:solidFill>
                </a:rPr>
                <a:t>必要</a:t>
              </a:r>
              <a:r>
                <a:rPr kumimoji="1" lang="ja-JP" altLang="en-US" sz="1200" b="0" dirty="0">
                  <a:solidFill>
                    <a:schemeClr val="tx1">
                      <a:lumMod val="65000"/>
                      <a:lumOff val="35000"/>
                    </a:schemeClr>
                  </a:solidFill>
                </a:rPr>
                <a:t>があるが、</a:t>
              </a:r>
              <a:r>
                <a:rPr kumimoji="1" lang="ja-JP" altLang="ja-JP" sz="1200" b="0" dirty="0">
                  <a:solidFill>
                    <a:schemeClr val="tx1">
                      <a:lumMod val="65000"/>
                      <a:lumOff val="35000"/>
                    </a:schemeClr>
                  </a:solidFill>
                </a:rPr>
                <a:t>ロボットを利用し1名介助で可能になるとトイレにて排泄してもらえる回数（利用者数）を増やす事ができる。</a:t>
              </a:r>
            </a:p>
          </p:txBody>
        </p:sp>
        <p:sp>
          <p:nvSpPr>
            <p:cNvPr id="17" name="四角形: 角を丸くする 16"/>
            <p:cNvSpPr/>
            <p:nvPr/>
          </p:nvSpPr>
          <p:spPr>
            <a:xfrm>
              <a:off x="4207972" y="1808007"/>
              <a:ext cx="631908" cy="315349"/>
            </a:xfrm>
            <a:prstGeom prst="roundRect">
              <a:avLst/>
            </a:prstGeom>
            <a:solidFill>
              <a:srgbClr val="27CED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t>職員の声</a:t>
              </a:r>
            </a:p>
          </p:txBody>
        </p:sp>
      </p:grpSp>
      <p:sp>
        <p:nvSpPr>
          <p:cNvPr id="18" name="正方形/長方形 17"/>
          <p:cNvSpPr/>
          <p:nvPr/>
        </p:nvSpPr>
        <p:spPr>
          <a:xfrm>
            <a:off x="5688701" y="124694"/>
            <a:ext cx="3347207" cy="904007"/>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altLang="ja-JP" sz="1300" kern="100" dirty="0">
                <a:solidFill>
                  <a:schemeClr val="tx1"/>
                </a:solidFill>
                <a:effectLst/>
              </a:rPr>
              <a:t>【</a:t>
            </a:r>
            <a:r>
              <a:rPr lang="ja-JP" altLang="ja-JP" sz="1300" kern="100" dirty="0">
                <a:solidFill>
                  <a:schemeClr val="tx1"/>
                </a:solidFill>
                <a:effectLst/>
              </a:rPr>
              <a:t>法人名</a:t>
            </a:r>
            <a:r>
              <a:rPr lang="en-US" altLang="ja-JP" sz="1300" kern="100" dirty="0">
                <a:solidFill>
                  <a:schemeClr val="tx1"/>
                </a:solidFill>
                <a:effectLst/>
                <a:sym typeface="Wingdings" panose="05000000000000000000" pitchFamily="2" charset="2"/>
              </a:rPr>
              <a:t>】</a:t>
            </a:r>
            <a:r>
              <a:rPr lang="ja-JP" altLang="ja-JP" sz="1300" kern="100" dirty="0">
                <a:solidFill>
                  <a:schemeClr val="tx1"/>
                </a:solidFill>
                <a:effectLst/>
                <a:sym typeface="Wingdings" panose="05000000000000000000" pitchFamily="2" charset="2"/>
              </a:rPr>
              <a:t>社会福祉法人どんまい</a:t>
            </a:r>
            <a:endParaRPr lang="en-US" altLang="ja-JP" sz="1300" kern="100" dirty="0">
              <a:solidFill>
                <a:schemeClr val="tx1"/>
              </a:solidFill>
              <a:effectLst/>
              <a:sym typeface="Wingdings" panose="05000000000000000000" pitchFamily="2" charset="2"/>
            </a:endParaRPr>
          </a:p>
          <a:p>
            <a:pPr algn="l"/>
            <a:r>
              <a:rPr lang="en-US" altLang="ja-JP" sz="1300" kern="100" dirty="0">
                <a:solidFill>
                  <a:schemeClr val="tx1"/>
                </a:solidFill>
                <a:effectLst/>
              </a:rPr>
              <a:t>【</a:t>
            </a:r>
            <a:r>
              <a:rPr lang="ja-JP" altLang="ja-JP" sz="1300" kern="100" dirty="0">
                <a:solidFill>
                  <a:schemeClr val="tx1"/>
                </a:solidFill>
                <a:effectLst/>
              </a:rPr>
              <a:t>事業所名</a:t>
            </a:r>
            <a:r>
              <a:rPr lang="en-US" altLang="ja-JP" sz="1300" kern="100" dirty="0">
                <a:solidFill>
                  <a:schemeClr val="tx1"/>
                </a:solidFill>
                <a:effectLst/>
              </a:rPr>
              <a:t>】</a:t>
            </a:r>
            <a:r>
              <a:rPr lang="ja-JP" altLang="ja-JP" sz="1300" kern="100" dirty="0">
                <a:solidFill>
                  <a:schemeClr val="tx1"/>
                </a:solidFill>
                <a:effectLst/>
              </a:rPr>
              <a:t>どんまいホームみかん</a:t>
            </a:r>
            <a:endParaRPr lang="en-US" altLang="ja-JP" sz="1300" kern="100" dirty="0">
              <a:solidFill>
                <a:schemeClr val="tx1"/>
              </a:solidFill>
              <a:effectLst/>
            </a:endParaRPr>
          </a:p>
          <a:p>
            <a:pPr algn="l"/>
            <a:r>
              <a:rPr lang="en-US" altLang="ja-JP" sz="1300" kern="100" dirty="0">
                <a:solidFill>
                  <a:schemeClr val="tx1"/>
                </a:solidFill>
                <a:effectLst/>
              </a:rPr>
              <a:t>【</a:t>
            </a:r>
            <a:r>
              <a:rPr lang="ja-JP" altLang="en-US" sz="1300" kern="100" dirty="0">
                <a:solidFill>
                  <a:schemeClr val="tx1"/>
                </a:solidFill>
                <a:effectLst/>
              </a:rPr>
              <a:t>提供サービス</a:t>
            </a:r>
            <a:r>
              <a:rPr lang="en-US" altLang="ja-JP" sz="1300" kern="100" dirty="0">
                <a:solidFill>
                  <a:schemeClr val="tx1"/>
                </a:solidFill>
                <a:effectLst/>
              </a:rPr>
              <a:t>】</a:t>
            </a:r>
            <a:r>
              <a:rPr lang="ja-JP" altLang="ja-JP" sz="1300" kern="100" dirty="0">
                <a:solidFill>
                  <a:schemeClr val="tx1"/>
                </a:solidFill>
                <a:effectLst/>
              </a:rPr>
              <a:t>共同</a:t>
            </a:r>
            <a:r>
              <a:rPr lang="ja-JP" altLang="ja-JP" sz="1300" kern="100">
                <a:solidFill>
                  <a:schemeClr val="tx1"/>
                </a:solidFill>
                <a:effectLst/>
              </a:rPr>
              <a:t>生活援助</a:t>
            </a:r>
            <a:endParaRPr lang="en-US" altLang="ja-JP" sz="1300" kern="100" dirty="0">
              <a:solidFill>
                <a:schemeClr val="tx1"/>
              </a:solidFill>
              <a:effectLst/>
            </a:endParaRPr>
          </a:p>
        </p:txBody>
      </p:sp>
      <p:sp>
        <p:nvSpPr>
          <p:cNvPr id="20" name="四角形: 角を丸くする 19"/>
          <p:cNvSpPr/>
          <p:nvPr/>
        </p:nvSpPr>
        <p:spPr>
          <a:xfrm>
            <a:off x="60796" y="3161925"/>
            <a:ext cx="8927814" cy="1345106"/>
          </a:xfrm>
          <a:prstGeom prst="roundRect">
            <a:avLst>
              <a:gd name="adj" fmla="val 868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kumimoji="1" lang="en-US" altLang="ja-JP" b="1" dirty="0">
              <a:solidFill>
                <a:schemeClr val="tx1">
                  <a:lumMod val="65000"/>
                  <a:lumOff val="35000"/>
                </a:schemeClr>
              </a:solidFill>
            </a:endParaRPr>
          </a:p>
          <a:p>
            <a:r>
              <a:rPr kumimoji="1" lang="ja-JP" altLang="ja-JP" sz="1400" b="0" dirty="0">
                <a:solidFill>
                  <a:schemeClr val="tx1">
                    <a:lumMod val="65000"/>
                    <a:lumOff val="35000"/>
                  </a:schemeClr>
                </a:solidFill>
              </a:rPr>
              <a:t>聴覚過敏など定期巡回で目を覚ましてしまう方には熟睡しているような時間に巡回をするなどし、睡眠の妨げを少しでも</a:t>
            </a:r>
            <a:r>
              <a:rPr kumimoji="1" lang="ja-JP" altLang="ja-JP" sz="1400" b="0">
                <a:solidFill>
                  <a:schemeClr val="tx1">
                    <a:lumMod val="65000"/>
                    <a:lumOff val="35000"/>
                  </a:schemeClr>
                </a:solidFill>
              </a:rPr>
              <a:t>防ぐことで</a:t>
            </a:r>
            <a:r>
              <a:rPr kumimoji="1" lang="ja-JP" altLang="en-US" sz="1400" b="0">
                <a:solidFill>
                  <a:schemeClr val="tx1">
                    <a:lumMod val="65000"/>
                    <a:lumOff val="35000"/>
                  </a:schemeClr>
                </a:solidFill>
              </a:rPr>
              <a:t>、</a:t>
            </a:r>
            <a:r>
              <a:rPr kumimoji="1" lang="ja-JP" altLang="ja-JP" sz="1400" b="0">
                <a:solidFill>
                  <a:schemeClr val="tx1">
                    <a:lumMod val="65000"/>
                    <a:lumOff val="35000"/>
                  </a:schemeClr>
                </a:solidFill>
              </a:rPr>
              <a:t>すっきり</a:t>
            </a:r>
            <a:r>
              <a:rPr kumimoji="1" lang="ja-JP" altLang="ja-JP" sz="1400" b="0" dirty="0">
                <a:solidFill>
                  <a:schemeClr val="tx1">
                    <a:lumMod val="65000"/>
                    <a:lumOff val="35000"/>
                  </a:schemeClr>
                </a:solidFill>
              </a:rPr>
              <a:t>した目覚めにつながっている利用者もいる。夜間眠っていない状況のマークが続いている際には職員が声をかけるなどすることで安心につながっているようだ</a:t>
            </a:r>
            <a:r>
              <a:rPr kumimoji="1" lang="ja-JP" altLang="en-US" sz="1400" b="0" dirty="0">
                <a:solidFill>
                  <a:schemeClr val="tx1">
                    <a:lumMod val="65000"/>
                    <a:lumOff val="35000"/>
                  </a:schemeClr>
                </a:solidFill>
              </a:rPr>
              <a:t>。</a:t>
            </a:r>
            <a:endParaRPr kumimoji="1" lang="en-US" altLang="ja-JP" sz="1400" b="0" dirty="0">
              <a:solidFill>
                <a:schemeClr val="tx1">
                  <a:lumMod val="65000"/>
                  <a:lumOff val="35000"/>
                </a:schemeClr>
              </a:solidFill>
            </a:endParaRPr>
          </a:p>
        </p:txBody>
      </p:sp>
      <p:sp>
        <p:nvSpPr>
          <p:cNvPr id="21" name="四角形: 角を丸くする 20"/>
          <p:cNvSpPr/>
          <p:nvPr/>
        </p:nvSpPr>
        <p:spPr>
          <a:xfrm>
            <a:off x="272106" y="3039436"/>
            <a:ext cx="1603962" cy="347453"/>
          </a:xfrm>
          <a:prstGeom prst="roundRect">
            <a:avLst/>
          </a:prstGeom>
          <a:solidFill>
            <a:srgbClr val="27CED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t>利用者の様子</a:t>
            </a:r>
          </a:p>
        </p:txBody>
      </p:sp>
      <p:grpSp>
        <p:nvGrpSpPr>
          <p:cNvPr id="2" name="グループ化 1"/>
          <p:cNvGrpSpPr/>
          <p:nvPr/>
        </p:nvGrpSpPr>
        <p:grpSpPr>
          <a:xfrm>
            <a:off x="7924668" y="4758566"/>
            <a:ext cx="762948" cy="904007"/>
            <a:chOff x="7612874" y="5402579"/>
            <a:chExt cx="1003434" cy="1209931"/>
          </a:xfrm>
        </p:grpSpPr>
        <p:pic>
          <p:nvPicPr>
            <p:cNvPr id="1026" name="Picture 2" descr="介護士のイラスト（女性）"/>
            <p:cNvPicPr>
              <a:picLocks noChangeAspect="1" noChangeArrowheads="1"/>
            </p:cNvPicPr>
            <p:nvPr/>
          </p:nvPicPr>
          <p:blipFill>
            <a:blip r:embed="rId3"/>
            <a:srcRect/>
            <a:stretch>
              <a:fillRect/>
            </a:stretch>
          </p:blipFill>
          <p:spPr bwMode="auto">
            <a:xfrm>
              <a:off x="7612874" y="5402579"/>
              <a:ext cx="571692" cy="1209931"/>
            </a:xfrm>
            <a:prstGeom prst="rect">
              <a:avLst/>
            </a:prstGeom>
            <a:noFill/>
          </p:spPr>
        </p:pic>
        <p:pic>
          <p:nvPicPr>
            <p:cNvPr id="1028" name="Picture 4" descr="介護士のイラスト（男性）"/>
            <p:cNvPicPr>
              <a:picLocks noChangeAspect="1" noChangeArrowheads="1"/>
            </p:cNvPicPr>
            <p:nvPr/>
          </p:nvPicPr>
          <p:blipFill>
            <a:blip r:embed="rId4"/>
            <a:srcRect/>
            <a:stretch>
              <a:fillRect/>
            </a:stretch>
          </p:blipFill>
          <p:spPr bwMode="auto">
            <a:xfrm>
              <a:off x="8044616" y="5402579"/>
              <a:ext cx="571692" cy="1209930"/>
            </a:xfrm>
            <a:prstGeom prst="rect">
              <a:avLst/>
            </a:prstGeom>
            <a:noFill/>
          </p:spPr>
        </p:pic>
      </p:grpSp>
      <p:grpSp>
        <p:nvGrpSpPr>
          <p:cNvPr id="22" name="グループ化 21"/>
          <p:cNvGrpSpPr/>
          <p:nvPr/>
        </p:nvGrpSpPr>
        <p:grpSpPr>
          <a:xfrm>
            <a:off x="60796" y="1124732"/>
            <a:ext cx="8989599" cy="1618962"/>
            <a:chOff x="4122583" y="1787292"/>
            <a:chExt cx="4647873" cy="1190108"/>
          </a:xfrm>
        </p:grpSpPr>
        <p:sp>
          <p:nvSpPr>
            <p:cNvPr id="23" name="四角形: 角を丸くする 22"/>
            <p:cNvSpPr/>
            <p:nvPr/>
          </p:nvSpPr>
          <p:spPr>
            <a:xfrm>
              <a:off x="4122583" y="1965960"/>
              <a:ext cx="4647873" cy="1011440"/>
            </a:xfrm>
            <a:prstGeom prst="roundRect">
              <a:avLst>
                <a:gd name="adj" fmla="val 868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sz="1200" dirty="0">
                  <a:solidFill>
                    <a:schemeClr val="tx1">
                      <a:lumMod val="65000"/>
                      <a:lumOff val="35000"/>
                    </a:schemeClr>
                  </a:solidFill>
                </a:rPr>
                <a:t>導入後の不具合</a:t>
              </a:r>
              <a:r>
                <a:rPr kumimoji="1" lang="ja-JP" altLang="en-US" sz="1200" dirty="0">
                  <a:solidFill>
                    <a:schemeClr val="tx1">
                      <a:lumMod val="65000"/>
                      <a:lumOff val="35000"/>
                    </a:schemeClr>
                  </a:solidFill>
                </a:rPr>
                <a:t>としては、</a:t>
              </a:r>
              <a:r>
                <a:rPr kumimoji="1" lang="en-US" altLang="ja-JP" sz="1200" dirty="0">
                  <a:solidFill>
                    <a:schemeClr val="tx1">
                      <a:lumMod val="65000"/>
                      <a:lumOff val="35000"/>
                    </a:schemeClr>
                  </a:solidFill>
                </a:rPr>
                <a:t>寝返りを打ってしまうとマットとの接着部が少なくバイタルが拾えなくなり離床アラートがなってしま</a:t>
              </a:r>
              <a:r>
                <a:rPr kumimoji="1" lang="ja-JP" altLang="en-US" sz="1200" dirty="0">
                  <a:solidFill>
                    <a:schemeClr val="tx1">
                      <a:lumMod val="65000"/>
                      <a:lumOff val="35000"/>
                    </a:schemeClr>
                  </a:solidFill>
                </a:rPr>
                <a:t>うところである。</a:t>
              </a:r>
              <a:endParaRPr kumimoji="1" lang="en-US" altLang="ja-JP" sz="1200" dirty="0">
                <a:solidFill>
                  <a:schemeClr val="tx1">
                    <a:lumMod val="65000"/>
                    <a:lumOff val="35000"/>
                  </a:schemeClr>
                </a:solidFill>
              </a:endParaRPr>
            </a:p>
            <a:p>
              <a:r>
                <a:rPr kumimoji="1" lang="ja-JP" altLang="en-US" sz="1200" dirty="0">
                  <a:solidFill>
                    <a:schemeClr val="tx1">
                      <a:lumMod val="65000"/>
                      <a:lumOff val="35000"/>
                    </a:schemeClr>
                  </a:solidFill>
                </a:rPr>
                <a:t>また</a:t>
              </a:r>
              <a:r>
                <a:rPr kumimoji="1" lang="en-US" altLang="ja-JP" sz="1200" dirty="0">
                  <a:solidFill>
                    <a:schemeClr val="tx1">
                      <a:lumMod val="65000"/>
                      <a:lumOff val="35000"/>
                    </a:schemeClr>
                  </a:solidFill>
                </a:rPr>
                <a:t>、不随</a:t>
              </a:r>
              <a:r>
                <a:rPr kumimoji="1" lang="ja-JP" altLang="en-US" sz="1200" dirty="0">
                  <a:solidFill>
                    <a:schemeClr val="tx1">
                      <a:lumMod val="65000"/>
                      <a:lumOff val="35000"/>
                    </a:schemeClr>
                  </a:solidFill>
                </a:rPr>
                <a:t>意</a:t>
              </a:r>
              <a:r>
                <a:rPr kumimoji="1" lang="en-US" altLang="ja-JP" sz="1200" dirty="0">
                  <a:solidFill>
                    <a:schemeClr val="tx1">
                      <a:lumMod val="65000"/>
                      <a:lumOff val="35000"/>
                    </a:schemeClr>
                  </a:solidFill>
                </a:rPr>
                <a:t>運動がでてしまう利用者</a:t>
              </a:r>
              <a:r>
                <a:rPr kumimoji="1" lang="ja-JP" altLang="en-US" sz="1200" dirty="0">
                  <a:solidFill>
                    <a:schemeClr val="tx1">
                      <a:lumMod val="65000"/>
                      <a:lumOff val="35000"/>
                    </a:schemeClr>
                  </a:solidFill>
                </a:rPr>
                <a:t>等</a:t>
              </a:r>
              <a:r>
                <a:rPr kumimoji="1" lang="en-US" altLang="ja-JP" sz="1200" dirty="0">
                  <a:solidFill>
                    <a:schemeClr val="tx1">
                      <a:lumMod val="65000"/>
                      <a:lumOff val="35000"/>
                    </a:schemeClr>
                  </a:solidFill>
                </a:rPr>
                <a:t>は常に体動があり安定して数値を拾うことが出来ない事もあり、利用者の障</a:t>
              </a:r>
              <a:r>
                <a:rPr kumimoji="1" lang="ja-JP" altLang="en-US" sz="1200" dirty="0">
                  <a:solidFill>
                    <a:schemeClr val="tx1">
                      <a:lumMod val="65000"/>
                      <a:lumOff val="35000"/>
                    </a:schemeClr>
                  </a:solidFill>
                </a:rPr>
                <a:t>がい</a:t>
              </a:r>
              <a:r>
                <a:rPr kumimoji="1" lang="en-US" altLang="ja-JP" sz="1200" dirty="0">
                  <a:solidFill>
                    <a:schemeClr val="tx1">
                      <a:lumMod val="65000"/>
                      <a:lumOff val="35000"/>
                    </a:schemeClr>
                  </a:solidFill>
                </a:rPr>
                <a:t>特性によりうまく適応されず使用していれば必ずしも安心できるものではないが、データが</a:t>
              </a:r>
              <a:r>
                <a:rPr kumimoji="1" lang="ja-JP" altLang="en-US" sz="1200" dirty="0">
                  <a:solidFill>
                    <a:schemeClr val="tx1">
                      <a:lumMod val="65000"/>
                      <a:lumOff val="35000"/>
                    </a:schemeClr>
                  </a:solidFill>
                </a:rPr>
                <a:t>見える</a:t>
              </a:r>
              <a:r>
                <a:rPr kumimoji="1" lang="en-US" altLang="ja-JP" sz="1200" dirty="0">
                  <a:solidFill>
                    <a:schemeClr val="tx1">
                      <a:lumMod val="65000"/>
                      <a:lumOff val="35000"/>
                    </a:schemeClr>
                  </a:solidFill>
                </a:rPr>
                <a:t>化したことにより</a:t>
              </a:r>
              <a:r>
                <a:rPr kumimoji="1" lang="ja-JP" altLang="en-US" sz="1200" dirty="0">
                  <a:solidFill>
                    <a:schemeClr val="tx1">
                      <a:lumMod val="65000"/>
                      <a:lumOff val="35000"/>
                    </a:schemeClr>
                  </a:solidFill>
                </a:rPr>
                <a:t>、</a:t>
              </a:r>
              <a:r>
                <a:rPr kumimoji="1" lang="en-US" altLang="ja-JP" sz="1200" dirty="0">
                  <a:solidFill>
                    <a:schemeClr val="tx1">
                      <a:lumMod val="65000"/>
                      <a:lumOff val="35000"/>
                    </a:schemeClr>
                  </a:solidFill>
                </a:rPr>
                <a:t>睡眠の質が低い</a:t>
              </a:r>
              <a:r>
                <a:rPr kumimoji="1" lang="ja-JP" altLang="en-US" sz="1200" dirty="0">
                  <a:solidFill>
                    <a:schemeClr val="tx1">
                      <a:lumMod val="65000"/>
                      <a:lumOff val="35000"/>
                    </a:schemeClr>
                  </a:solidFill>
                </a:rPr>
                <a:t>時間帯や</a:t>
              </a:r>
              <a:r>
                <a:rPr kumimoji="1" lang="ja-JP" altLang="ja-JP" sz="1200" dirty="0">
                  <a:solidFill>
                    <a:schemeClr val="tx1">
                      <a:lumMod val="65000"/>
                      <a:lumOff val="35000"/>
                    </a:schemeClr>
                  </a:solidFill>
                </a:rPr>
                <a:t>呼吸数が下がりやすい時間帯等</a:t>
              </a:r>
              <a:r>
                <a:rPr kumimoji="1" lang="ja-JP" altLang="en-US" sz="1200" dirty="0">
                  <a:solidFill>
                    <a:schemeClr val="tx1">
                      <a:lumMod val="65000"/>
                      <a:lumOff val="35000"/>
                    </a:schemeClr>
                  </a:solidFill>
                </a:rPr>
                <a:t>の</a:t>
              </a:r>
              <a:r>
                <a:rPr kumimoji="1" lang="ja-JP" altLang="ja-JP" sz="1200" dirty="0">
                  <a:solidFill>
                    <a:schemeClr val="tx1">
                      <a:lumMod val="65000"/>
                      <a:lumOff val="35000"/>
                    </a:schemeClr>
                  </a:solidFill>
                </a:rPr>
                <a:t>データが蓄積され</a:t>
              </a:r>
              <a:r>
                <a:rPr kumimoji="1" lang="ja-JP" altLang="en-US" sz="1200" dirty="0">
                  <a:solidFill>
                    <a:schemeClr val="tx1">
                      <a:lumMod val="65000"/>
                      <a:lumOff val="35000"/>
                    </a:schemeClr>
                  </a:solidFill>
                </a:rPr>
                <a:t>、</a:t>
              </a:r>
              <a:r>
                <a:rPr kumimoji="1" lang="ja-JP" altLang="ja-JP" sz="1200" dirty="0">
                  <a:solidFill>
                    <a:schemeClr val="tx1">
                      <a:lumMod val="65000"/>
                      <a:lumOff val="35000"/>
                    </a:schemeClr>
                  </a:solidFill>
                </a:rPr>
                <a:t>データと実際の様子を照らし合わせて個々の睡眠状態を知ることができ</a:t>
              </a:r>
              <a:r>
                <a:rPr kumimoji="1" lang="en-US" altLang="ja-JP" sz="1200" dirty="0">
                  <a:solidFill>
                    <a:schemeClr val="tx1">
                      <a:lumMod val="65000"/>
                      <a:lumOff val="35000"/>
                    </a:schemeClr>
                  </a:solidFill>
                </a:rPr>
                <a:t>翌日の体調など気に掛けるきっかけになっている。</a:t>
              </a:r>
            </a:p>
          </p:txBody>
        </p:sp>
        <p:sp>
          <p:nvSpPr>
            <p:cNvPr id="24" name="四角形: 角を丸くする 23"/>
            <p:cNvSpPr/>
            <p:nvPr/>
          </p:nvSpPr>
          <p:spPr>
            <a:xfrm>
              <a:off x="4232012" y="1787292"/>
              <a:ext cx="627390" cy="225251"/>
            </a:xfrm>
            <a:prstGeom prst="roundRect">
              <a:avLst/>
            </a:prstGeom>
            <a:solidFill>
              <a:srgbClr val="27CED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t>気付き等</a:t>
              </a:r>
            </a:p>
          </p:txBody>
        </p:sp>
      </p:grpSp>
    </p:spTree>
  </p:cSld>
  <p:clrMapOvr>
    <a:masterClrMapping/>
  </p:clrMapOvr>
</p:sld>
</file>

<file path=ppt/theme/theme1.xml><?xml version="1.0" encoding="utf-8"?>
<a:theme xmlns:a="http://schemas.openxmlformats.org/drawingml/2006/main" name="Office Theme">
  <a:themeElements>
    <a:clrScheme name="Office テーマ">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Notes Theme">
  <a:themeElements>
    <a:clrScheme name="Office Notes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Notes Theme">
      <a:majorFont>
        <a:latin typeface="Calibri"/>
        <a:ea typeface=""/>
        <a:cs typeface=""/>
      </a:majorFont>
      <a:minorFont>
        <a:latin typeface="Calibri"/>
        <a:ea typeface=""/>
        <a:cs typeface=""/>
      </a:minorFont>
    </a:fontScheme>
    <a:fmtScheme name="Office Notes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1"/>
        </a:gradFill>
      </a:fillStyleLst>
      <a:lnStyleLst>
        <a:ln w="9525" cap="flat" cmpd="sng">
          <a:solidFill>
            <a:schemeClr val="phClr">
              <a:shade val="95000"/>
              <a:satMod val="105000"/>
            </a:schemeClr>
          </a:solidFill>
          <a:prstDash val="solid"/>
        </a:ln>
        <a:ln w="25400" cap="flat" cmpd="sng">
          <a:solidFill>
            <a:schemeClr val="phClr"/>
          </a:solidFill>
          <a:prstDash val="solid"/>
        </a:ln>
        <a:ln w="38100" cap="flat" cmpd="sng">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 Boardroom</Template>
  <TotalTime>1166</TotalTime>
  <Words>795</Words>
  <PresentationFormat>画面に合わせる (4:3)</PresentationFormat>
  <Paragraphs>47</Paragraphs>
  <Slides>3</Slides>
  <Notes>3</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3</vt:i4>
      </vt:variant>
    </vt:vector>
  </HeadingPairs>
  <TitlesOfParts>
    <vt:vector size="7" baseType="lpstr">
      <vt:lpstr>Arial</vt:lpstr>
      <vt:lpstr>Calibri</vt:lpstr>
      <vt:lpstr>Calibri Light</vt:lpstr>
      <vt:lpstr>Office Theme</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2025-02-14T08:20:59Z</cp:lastPrinted>
  <dcterms:created xsi:type="dcterms:W3CDTF">2024-09-09T06:52:45Z</dcterms:created>
  <dcterms:modified xsi:type="dcterms:W3CDTF">2025-03-27T08:00:16Z</dcterms:modified>
</cp:coreProperties>
</file>