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77634" y="1125138"/>
            <a:ext cx="8871896" cy="2592853"/>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タブレット：</a:t>
              </a:r>
              <a:r>
                <a:rPr kumimoji="1" lang="en-US" altLang="ja-JP" b="1" dirty="0">
                  <a:solidFill>
                    <a:schemeClr val="tx1">
                      <a:lumMod val="65000"/>
                      <a:lumOff val="35000"/>
                    </a:schemeClr>
                  </a:solidFill>
                </a:rPr>
                <a:t>5</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ソフトウェア</a:t>
              </a:r>
              <a:r>
                <a:rPr kumimoji="1" lang="ja-JP" altLang="en-US" sz="1600" b="1" dirty="0">
                  <a:solidFill>
                    <a:schemeClr val="tx1">
                      <a:lumMod val="65000"/>
                      <a:lumOff val="35000"/>
                    </a:schemeClr>
                  </a:solidFill>
                </a:rPr>
                <a:t>（■記録  ■情報共有  ■請求  ）</a:t>
              </a:r>
              <a:endParaRPr kumimoji="1" lang="en-US" altLang="ja-JP" sz="1600" b="1"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en-US" altLang="ja-JP" sz="1400" b="1" dirty="0">
                  <a:solidFill>
                    <a:schemeClr val="tx1">
                      <a:lumMod val="65000"/>
                      <a:lumOff val="35000"/>
                    </a:schemeClr>
                  </a:solidFill>
                </a:rPr>
                <a:t>LITARICO</a:t>
              </a:r>
              <a:r>
                <a:rPr kumimoji="1" lang="ja-JP" altLang="en-US" sz="1400" b="1" dirty="0">
                  <a:solidFill>
                    <a:schemeClr val="tx1">
                      <a:lumMod val="65000"/>
                      <a:lumOff val="35000"/>
                    </a:schemeClr>
                  </a:solidFill>
                </a:rPr>
                <a:t>　かんたん請求ソフト</a:t>
              </a:r>
              <a:endParaRPr kumimoji="1" lang="en-US" altLang="ja-JP" sz="1600" b="1" dirty="0">
                <a:solidFill>
                  <a:schemeClr val="tx1">
                    <a:lumMod val="65000"/>
                    <a:lumOff val="35000"/>
                  </a:schemeClr>
                </a:solidFill>
              </a:endParaRPr>
            </a:p>
            <a:p>
              <a:r>
                <a:rPr kumimoji="1" lang="ja-JP" altLang="en-US" sz="1600" b="1" dirty="0">
                  <a:solidFill>
                    <a:schemeClr val="tx1">
                      <a:lumMod val="65000"/>
                      <a:lumOff val="35000"/>
                    </a:schemeClr>
                  </a:solidFill>
                </a:rPr>
                <a:t>　　</a:t>
              </a:r>
              <a:r>
                <a:rPr kumimoji="1" lang="ja-JP" altLang="en-US" sz="1400" b="1" dirty="0">
                  <a:solidFill>
                    <a:schemeClr val="tx1">
                      <a:lumMod val="65000"/>
                      <a:lumOff val="35000"/>
                    </a:schemeClr>
                  </a:solidFill>
                </a:rPr>
                <a:t>国保連請求をかんたん便利にする、福祉事業者向けソフト。</a:t>
              </a:r>
              <a:endParaRPr kumimoji="1" lang="en-US" altLang="ja-JP" sz="1400" b="1" dirty="0">
                <a:solidFill>
                  <a:schemeClr val="tx1">
                    <a:lumMod val="65000"/>
                    <a:lumOff val="35000"/>
                  </a:schemeClr>
                </a:solidFill>
              </a:endParaRPr>
            </a:p>
            <a:p>
              <a:r>
                <a:rPr kumimoji="1" lang="ja-JP" altLang="en-US" sz="1400" b="1" dirty="0">
                  <a:solidFill>
                    <a:schemeClr val="tx1">
                      <a:lumMod val="65000"/>
                      <a:lumOff val="35000"/>
                    </a:schemeClr>
                  </a:solidFill>
                </a:rPr>
                <a:t>　　使い慣れた</a:t>
              </a:r>
              <a:r>
                <a:rPr kumimoji="1" lang="en-US" altLang="ja-JP" sz="1400" b="1" dirty="0">
                  <a:solidFill>
                    <a:schemeClr val="tx1">
                      <a:lumMod val="65000"/>
                      <a:lumOff val="35000"/>
                    </a:schemeClr>
                  </a:solidFill>
                </a:rPr>
                <a:t>Excel</a:t>
              </a:r>
              <a:r>
                <a:rPr kumimoji="1" lang="ja-JP" altLang="en-US" sz="1400" b="1" dirty="0">
                  <a:solidFill>
                    <a:schemeClr val="tx1">
                      <a:lumMod val="65000"/>
                      <a:lumOff val="35000"/>
                    </a:schemeClr>
                  </a:solidFill>
                </a:rPr>
                <a:t>に利用者様の勤怠情報を入力し、アップロードするだけで</a:t>
              </a:r>
              <a:endParaRPr kumimoji="1" lang="en-US" altLang="ja-JP" sz="1400" b="1" dirty="0">
                <a:solidFill>
                  <a:schemeClr val="tx1">
                    <a:lumMod val="65000"/>
                    <a:lumOff val="35000"/>
                  </a:schemeClr>
                </a:solidFill>
              </a:endParaRPr>
            </a:p>
            <a:p>
              <a:r>
                <a:rPr kumimoji="1" lang="ja-JP" altLang="en-US" sz="1400" b="1" dirty="0">
                  <a:solidFill>
                    <a:schemeClr val="tx1">
                      <a:lumMod val="65000"/>
                      <a:lumOff val="35000"/>
                    </a:schemeClr>
                  </a:solidFill>
                </a:rPr>
                <a:t>　　国保連への請求データを作成できるので、初めて使った人にも分かりやすく簡単に使用できます。</a:t>
              </a:r>
              <a:endParaRPr kumimoji="1" lang="en-US" altLang="ja-JP" sz="1400" b="1" dirty="0">
                <a:solidFill>
                  <a:schemeClr val="tx1">
                    <a:lumMod val="65000"/>
                    <a:lumOff val="35000"/>
                  </a:schemeClr>
                </a:solidFill>
              </a:endParaRPr>
            </a:p>
            <a:p>
              <a:r>
                <a:rPr kumimoji="1" lang="ja-JP" altLang="en-US" sz="1400" b="1" dirty="0">
                  <a:solidFill>
                    <a:schemeClr val="tx1">
                      <a:lumMod val="65000"/>
                      <a:lumOff val="35000"/>
                    </a:schemeClr>
                  </a:solidFill>
                </a:rPr>
                <a:t>　　利用者様の勤怠情報を作成すると同時に、利用者様へお渡しする請求書、代理受領のお知らせ等も作成　　　　　　　　　　　</a:t>
              </a:r>
              <a:endParaRPr kumimoji="1" lang="en-US" altLang="ja-JP" sz="1400" b="1" dirty="0">
                <a:solidFill>
                  <a:schemeClr val="tx1">
                    <a:lumMod val="65000"/>
                    <a:lumOff val="35000"/>
                  </a:schemeClr>
                </a:solidFill>
              </a:endParaRPr>
            </a:p>
            <a:p>
              <a:r>
                <a:rPr kumimoji="1" lang="ja-JP" altLang="en-US" sz="1400" b="1" dirty="0">
                  <a:solidFill>
                    <a:schemeClr val="tx1">
                      <a:lumMod val="65000"/>
                      <a:lumOff val="35000"/>
                    </a:schemeClr>
                  </a:solidFill>
                </a:rPr>
                <a:t>　　でき、国へ提出する資料等も一覧で見る事が出来るので資料作成に手間取らなくなります。</a:t>
              </a:r>
              <a:endParaRPr kumimoji="1" lang="en-US" altLang="ja-JP" sz="1400"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767372"/>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a:solidFill>
                  <a:schemeClr val="tx1">
                    <a:lumMod val="65000"/>
                    <a:lumOff val="35000"/>
                  </a:schemeClr>
                </a:solidFill>
              </a:endParaRPr>
            </a:p>
            <a:p>
              <a:r>
                <a:rPr kumimoji="1" lang="ja-JP" altLang="en-US" sz="2000" dirty="0">
                  <a:solidFill>
                    <a:schemeClr val="tx1">
                      <a:lumMod val="65000"/>
                      <a:lumOff val="35000"/>
                    </a:schemeClr>
                  </a:solidFill>
                </a:rPr>
                <a:t>・特に勤怠管理に関しては、利用者様の利用日数や利用時間のタイムリーな伝達・共有が出来ていなかった。（紙ベースでの記録だったため）</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・紙ベースの記録だったため国保連に請求する際再度情報を入力しなければいけない手間が生じていた。</a:t>
              </a:r>
            </a:p>
            <a:p>
              <a:r>
                <a:rPr kumimoji="1" lang="ja-JP" altLang="en-US" sz="2000" dirty="0">
                  <a:solidFill>
                    <a:schemeClr val="tx1">
                      <a:lumMod val="65000"/>
                      <a:lumOff val="35000"/>
                    </a:schemeClr>
                  </a:solidFill>
                </a:rPr>
                <a:t>・利用者様と職員の勤怠</a:t>
              </a:r>
              <a:r>
                <a:rPr kumimoji="1" lang="ja-JP" altLang="en-US" sz="2000">
                  <a:solidFill>
                    <a:schemeClr val="tx1">
                      <a:lumMod val="65000"/>
                      <a:lumOff val="35000"/>
                    </a:schemeClr>
                  </a:solidFill>
                </a:rPr>
                <a:t>管理を中心</a:t>
              </a:r>
              <a:r>
                <a:rPr kumimoji="1" lang="ja-JP" altLang="en-US" sz="2000" dirty="0">
                  <a:solidFill>
                    <a:schemeClr val="tx1">
                      <a:lumMod val="65000"/>
                      <a:lumOff val="35000"/>
                    </a:schemeClr>
                  </a:solidFill>
                </a:rPr>
                <a:t>にソフトを使う事により業務をタイムリーに行い、時短を図りたい。</a:t>
              </a:r>
              <a:endParaRPr kumimoji="1" lang="en-US" altLang="ja-JP" sz="20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株式会社スマイル工房</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スマイル</a:t>
            </a:r>
            <a:r>
              <a:rPr lang="en-US" altLang="ja-JP" sz="1300" kern="100" dirty="0">
                <a:solidFill>
                  <a:schemeClr val="tx1"/>
                </a:solidFill>
                <a:effectLst/>
              </a:rPr>
              <a:t>KOBO</a:t>
            </a: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A</a:t>
            </a:r>
            <a:r>
              <a:rPr lang="ja-JP" altLang="en-US" sz="1300" kern="100" dirty="0">
                <a:solidFill>
                  <a:schemeClr val="tx1"/>
                </a:solidFill>
                <a:effectLst/>
              </a:rPr>
              <a:t>型</a:t>
            </a:r>
            <a:endParaRPr lang="en-US" altLang="ja-JP" sz="1300" kern="100" dirty="0">
              <a:solidFill>
                <a:schemeClr val="tx1"/>
              </a:solidFill>
              <a:effectLst/>
            </a:endParaRPr>
          </a:p>
        </p:txBody>
      </p:sp>
      <p:pic>
        <p:nvPicPr>
          <p:cNvPr id="5" name="図 4" descr="屋内, テーブル, 座る, ピアノ が含まれている画像">
            <a:extLst>
              <a:ext uri="{FF2B5EF4-FFF2-40B4-BE49-F238E27FC236}">
                <a16:creationId xmlns:a16="http://schemas.microsoft.com/office/drawing/2014/main" id="{11BC83A0-892A-2BBF-B821-D9FDB0B00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515" y="1482887"/>
            <a:ext cx="1405118" cy="975072"/>
          </a:xfrm>
          <a:prstGeom prst="rect">
            <a:avLst/>
          </a:prstGeom>
        </p:spPr>
      </p:pic>
      <p:pic>
        <p:nvPicPr>
          <p:cNvPr id="10" name="図 9" descr="コンピューターの画面">
            <a:extLst>
              <a:ext uri="{FF2B5EF4-FFF2-40B4-BE49-F238E27FC236}">
                <a16:creationId xmlns:a16="http://schemas.microsoft.com/office/drawing/2014/main" id="{7D4451E8-5FEB-6A1F-0970-EDAB47D7E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528" y="1480876"/>
            <a:ext cx="1089091" cy="1038310"/>
          </a:xfrm>
          <a:prstGeom prst="rect">
            <a:avLst/>
          </a:prstGeom>
        </p:spPr>
      </p:pic>
      <p:sp>
        <p:nvSpPr>
          <p:cNvPr id="11" name="四角形: 角を丸くする 10">
            <a:extLst>
              <a:ext uri="{FF2B5EF4-FFF2-40B4-BE49-F238E27FC236}">
                <a16:creationId xmlns:a16="http://schemas.microsoft.com/office/drawing/2014/main" id="{6181B400-DAC8-918E-FA9F-FE4DD15A6874}"/>
              </a:ext>
            </a:extLst>
          </p:cNvPr>
          <p:cNvSpPr/>
          <p:nvPr/>
        </p:nvSpPr>
        <p:spPr>
          <a:xfrm>
            <a:off x="60796" y="358896"/>
            <a:ext cx="5826640" cy="669805"/>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タブレット導入で支援記録の作成を効率化！</a:t>
            </a:r>
            <a:endParaRPr kumimoji="1" lang="en-US" altLang="ja-JP" sz="2000" b="1" dirty="0">
              <a:solidFill>
                <a:schemeClr val="bg1"/>
              </a:solidFill>
            </a:endParaRPr>
          </a:p>
          <a:p>
            <a:r>
              <a:rPr kumimoji="1" lang="ja-JP" altLang="en-US" sz="2000" b="1" dirty="0">
                <a:solidFill>
                  <a:schemeClr val="bg1"/>
                </a:solidFill>
              </a:rPr>
              <a:t>情報共有ソフトウェア導入で情報を一元化！</a:t>
            </a:r>
            <a:endParaRPr kumimoji="1" lang="en-US" altLang="ja-JP" sz="2000" b="1" dirty="0">
              <a:solidFill>
                <a:schemeClr val="bg1"/>
              </a:solidFill>
            </a:endParaRPr>
          </a:p>
        </p:txBody>
      </p:sp>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262904"/>
            <a:ext cx="8867543" cy="5470402"/>
            <a:chOff x="4122583" y="1910165"/>
            <a:chExt cx="4592562" cy="1615048"/>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592562" cy="155925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今までは紙ベースでの記録だったため利用者様の勤怠状況や個人のレセプトなど各スタッフが指定の場所にある紙ベースにて記録、閲覧しないといけませんでしたがタブレット、ソフトウェアを使用することにより利用者様の情報を各自がすぐに数台あるタブレットにてどの場所でも確認、入力できるようになり効率よく仕事が出来るようになりました。</a:t>
              </a:r>
              <a:endParaRPr kumimoji="1" lang="en-US" altLang="ja-JP" dirty="0">
                <a:solidFill>
                  <a:schemeClr val="tx1">
                    <a:lumMod val="65000"/>
                    <a:lumOff val="35000"/>
                  </a:schemeClr>
                </a:solidFill>
              </a:endParaRPr>
            </a:p>
            <a:p>
              <a:r>
                <a:rPr kumimoji="1" lang="en-US" altLang="ja-JP" dirty="0">
                  <a:solidFill>
                    <a:schemeClr val="tx1">
                      <a:lumMod val="65000"/>
                      <a:lumOff val="35000"/>
                    </a:schemeClr>
                  </a:solidFill>
                </a:rPr>
                <a:t>ICT</a:t>
              </a:r>
              <a:r>
                <a:rPr kumimoji="1" lang="ja-JP" altLang="en-US" dirty="0">
                  <a:solidFill>
                    <a:schemeClr val="tx1">
                      <a:lumMod val="65000"/>
                      <a:lumOff val="35000"/>
                    </a:schemeClr>
                  </a:solidFill>
                </a:rPr>
                <a:t>を導入することにより勤怠管理がデータで一括で管理することができ紙を探す手間や紛失等のリスクもなくなりました。</a:t>
              </a:r>
              <a:endParaRPr kumimoji="1" lang="en-US" altLang="ja-JP"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ja-JP" altLang="en-US" b="1" u="sng" dirty="0">
                  <a:solidFill>
                    <a:schemeClr val="tx1">
                      <a:lumMod val="65000"/>
                      <a:lumOff val="35000"/>
                    </a:schemeClr>
                  </a:solidFill>
                </a:rPr>
                <a:t>年間業務時間削減率： </a:t>
              </a:r>
              <a:r>
                <a:rPr kumimoji="1" lang="en-US" altLang="ja-JP" b="1" u="sng" dirty="0">
                  <a:solidFill>
                    <a:schemeClr val="tx1">
                      <a:lumMod val="65000"/>
                      <a:lumOff val="35000"/>
                    </a:schemeClr>
                  </a:solidFill>
                </a:rPr>
                <a:t>19.9</a:t>
              </a:r>
              <a:r>
                <a:rPr kumimoji="1" lang="ja-JP" altLang="en-US" b="1" u="sng" dirty="0">
                  <a:solidFill>
                    <a:schemeClr val="tx1">
                      <a:lumMod val="65000"/>
                      <a:lumOff val="35000"/>
                    </a:schemeClr>
                  </a:solidFill>
                </a:rPr>
                <a:t> ％</a:t>
              </a:r>
              <a:endParaRPr kumimoji="1" lang="en-US" altLang="ja-JP" b="1" u="sng" dirty="0">
                <a:solidFill>
                  <a:schemeClr val="tx1">
                    <a:lumMod val="65000"/>
                    <a:lumOff val="35000"/>
                  </a:schemeClr>
                </a:solidFill>
              </a:endParaRPr>
            </a:p>
            <a:p>
              <a:r>
                <a:rPr kumimoji="1" lang="ja-JP" altLang="en-US" dirty="0">
                  <a:solidFill>
                    <a:schemeClr val="tx1">
                      <a:lumMod val="65000"/>
                      <a:lumOff val="35000"/>
                    </a:schemeClr>
                  </a:solidFill>
                </a:rPr>
                <a:t>→効率的に仕事ができ空いた時間でより利用者様と</a:t>
              </a:r>
              <a:r>
                <a:rPr kumimoji="1" lang="ja-JP" altLang="en-US">
                  <a:solidFill>
                    <a:schemeClr val="tx1">
                      <a:lumMod val="65000"/>
                      <a:lumOff val="35000"/>
                    </a:schemeClr>
                  </a:solidFill>
                </a:rPr>
                <a:t>会話しながら作業</a:t>
              </a:r>
              <a:r>
                <a:rPr kumimoji="1" lang="ja-JP" altLang="en-US" dirty="0">
                  <a:solidFill>
                    <a:schemeClr val="tx1">
                      <a:lumMod val="65000"/>
                      <a:lumOff val="35000"/>
                    </a:schemeClr>
                  </a:solidFill>
                </a:rPr>
                <a:t>の様子を近くで見る事ができ、コミュニケーションがとりやすくなりました。</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コミュニケーションをとる事により信頼関係を築くこともできたように思います。</a:t>
              </a:r>
              <a:endParaRPr kumimoji="1" lang="en-US" altLang="ja-JP" dirty="0">
                <a:solidFill>
                  <a:schemeClr val="tx1">
                    <a:lumMod val="65000"/>
                    <a:lumOff val="35000"/>
                  </a:schemeClr>
                </a:solidFill>
              </a:endParaRPr>
            </a:p>
            <a:p>
              <a:endParaRPr kumimoji="1" lang="en-US" altLang="ja-JP" b="1" u="sng" dirty="0">
                <a:solidFill>
                  <a:schemeClr val="tx1">
                    <a:lumMod val="65000"/>
                    <a:lumOff val="35000"/>
                  </a:schemeClr>
                </a:solidFill>
              </a:endParaRPr>
            </a:p>
            <a:p>
              <a:r>
                <a:rPr kumimoji="1" lang="ja-JP" altLang="en-US" b="1" u="sng" dirty="0">
                  <a:solidFill>
                    <a:schemeClr val="tx1">
                      <a:lumMod val="65000"/>
                      <a:lumOff val="35000"/>
                    </a:schemeClr>
                  </a:solidFill>
                </a:rPr>
                <a:t>年間作成文書削減率： </a:t>
              </a:r>
              <a:r>
                <a:rPr kumimoji="1" lang="en-US" altLang="ja-JP" b="1" u="sng" dirty="0">
                  <a:solidFill>
                    <a:schemeClr val="tx1">
                      <a:lumMod val="65000"/>
                      <a:lumOff val="35000"/>
                    </a:schemeClr>
                  </a:solidFill>
                </a:rPr>
                <a:t>16.5</a:t>
              </a:r>
              <a:r>
                <a:rPr kumimoji="1" lang="ja-JP" altLang="en-US" b="1" u="sng" dirty="0">
                  <a:solidFill>
                    <a:schemeClr val="tx1">
                      <a:lumMod val="65000"/>
                      <a:lumOff val="35000"/>
                    </a:schemeClr>
                  </a:solidFill>
                </a:rPr>
                <a:t> ％</a:t>
              </a:r>
              <a:endParaRPr kumimoji="1" lang="en-US" altLang="ja-JP" b="1" u="sng"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0" name="正方形/長方形 9">
            <a:extLst>
              <a:ext uri="{FF2B5EF4-FFF2-40B4-BE49-F238E27FC236}">
                <a16:creationId xmlns:a16="http://schemas.microsoft.com/office/drawing/2014/main" id="{11A8621A-6141-491F-9C34-B21EF6BF2FC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株式会社スマイル工房</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スマイル</a:t>
            </a:r>
            <a:r>
              <a:rPr lang="en-US" altLang="ja-JP" sz="1300" kern="100" dirty="0">
                <a:solidFill>
                  <a:schemeClr val="tx1"/>
                </a:solidFill>
                <a:effectLst/>
              </a:rPr>
              <a:t>KOBO</a:t>
            </a: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A</a:t>
            </a:r>
            <a:r>
              <a:rPr lang="ja-JP" altLang="en-US" sz="1300" kern="100" dirty="0">
                <a:solidFill>
                  <a:schemeClr val="tx1"/>
                </a:solidFill>
                <a:effectLst/>
              </a:rPr>
              <a:t>型</a:t>
            </a:r>
            <a:endParaRPr lang="en-US" altLang="ja-JP" sz="1300" kern="100" dirty="0">
              <a:solidFill>
                <a:schemeClr val="tx1"/>
              </a:solidFill>
              <a:effectLst/>
            </a:endParaRPr>
          </a:p>
        </p:txBody>
      </p:sp>
      <p:sp>
        <p:nvSpPr>
          <p:cNvPr id="2" name="四角形: 角を丸くする 1">
            <a:extLst>
              <a:ext uri="{FF2B5EF4-FFF2-40B4-BE49-F238E27FC236}">
                <a16:creationId xmlns:a16="http://schemas.microsoft.com/office/drawing/2014/main" id="{C8602F5E-4AC2-08C3-7167-4C002A8A9D17}"/>
              </a:ext>
            </a:extLst>
          </p:cNvPr>
          <p:cNvSpPr/>
          <p:nvPr/>
        </p:nvSpPr>
        <p:spPr>
          <a:xfrm>
            <a:off x="60796" y="358896"/>
            <a:ext cx="5722166" cy="904007"/>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タブレット導入で支援記録の作成を効率化！</a:t>
            </a:r>
            <a:endParaRPr kumimoji="1" lang="en-US" altLang="ja-JP" sz="2000" b="1" dirty="0">
              <a:solidFill>
                <a:schemeClr val="bg1"/>
              </a:solidFill>
            </a:endParaRPr>
          </a:p>
          <a:p>
            <a:r>
              <a:rPr kumimoji="1" lang="ja-JP" altLang="en-US" sz="2000" b="1" dirty="0">
                <a:solidFill>
                  <a:schemeClr val="bg1"/>
                </a:solidFill>
              </a:rPr>
              <a:t>情報共有ソフトウェア導入で情報を一元化！</a:t>
            </a:r>
            <a:endParaRPr kumimoji="1" lang="en-US" altLang="ja-JP" sz="2000" b="1" dirty="0">
              <a:solidFill>
                <a:schemeClr val="bg1"/>
              </a:solidFill>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lumMod val="65000"/>
                      <a:lumOff val="35000"/>
                    </a:schemeClr>
                  </a:solidFill>
                </a:rPr>
                <a:t>勤怠管理、情報管理、請求管理ソフトを選ぶ際、該当のソフトは数社ありましたが、操作がしやすいもの、分かりやすいものを数社お試しで使用し、</a:t>
              </a:r>
              <a:r>
                <a:rPr kumimoji="1" lang="en-US" altLang="ja-JP" sz="1600" dirty="0">
                  <a:solidFill>
                    <a:schemeClr val="tx1">
                      <a:lumMod val="65000"/>
                      <a:lumOff val="35000"/>
                    </a:schemeClr>
                  </a:solidFill>
                </a:rPr>
                <a:t>LITALICO</a:t>
              </a:r>
              <a:r>
                <a:rPr kumimoji="1" lang="ja-JP" altLang="en-US" sz="1600" dirty="0">
                  <a:solidFill>
                    <a:schemeClr val="tx1">
                      <a:lumMod val="65000"/>
                      <a:lumOff val="35000"/>
                    </a:schemeClr>
                  </a:solidFill>
                </a:rPr>
                <a:t>導入を決めました。</a:t>
              </a:r>
            </a:p>
            <a:p>
              <a:r>
                <a:rPr kumimoji="1" lang="ja-JP" altLang="en-US" sz="1600" dirty="0">
                  <a:solidFill>
                    <a:schemeClr val="tx1">
                      <a:lumMod val="65000"/>
                      <a:lumOff val="35000"/>
                    </a:schemeClr>
                  </a:solidFill>
                </a:rPr>
                <a:t>また、ソフトを使うにあたり職員皆で使用しやすいようにタブレットを導入させて頂きました。そのことにより今までパソコン一つを数名の職員で使用していたことによる時間のロスを防ぎそれぞれの職員が使用したいときにタブレットを使い操作できるようになりました。</a:t>
              </a:r>
            </a:p>
            <a:p>
              <a:r>
                <a:rPr kumimoji="1" lang="ja-JP" altLang="en-US" sz="1600" dirty="0">
                  <a:solidFill>
                    <a:schemeClr val="tx1">
                      <a:lumMod val="65000"/>
                      <a:lumOff val="35000"/>
                    </a:schemeClr>
                  </a:solidFill>
                </a:rPr>
                <a:t>操作についてはまだ慣れていないスタッフがいるので随時操作方法を教えている最中です。</a:t>
              </a:r>
              <a:endParaRPr kumimoji="1" lang="en-US" altLang="ja-JP" sz="16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情報共有がしやすくなった。</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・タブレットを導入したことによりすぐに情報入力が行え時間のロスがなくなった。</a:t>
              </a:r>
              <a:endParaRPr kumimoji="1" lang="en-US" altLang="ja-JP" sz="1600" dirty="0">
                <a:solidFill>
                  <a:schemeClr val="tx1">
                    <a:lumMod val="65000"/>
                    <a:lumOff val="35000"/>
                  </a:schemeClr>
                </a:solidFill>
              </a:endParaRPr>
            </a:p>
            <a:p>
              <a:r>
                <a:rPr kumimoji="1" lang="ja-JP" altLang="en-US" sz="1600" b="1" dirty="0">
                  <a:solidFill>
                    <a:schemeClr val="tx1">
                      <a:lumMod val="65000"/>
                      <a:lumOff val="35000"/>
                    </a:schemeClr>
                  </a:solidFill>
                </a:rPr>
                <a:t>　・</a:t>
              </a:r>
              <a:r>
                <a:rPr kumimoji="1" lang="ja-JP" altLang="en-US" sz="1600" dirty="0">
                  <a:solidFill>
                    <a:schemeClr val="tx1">
                      <a:lumMod val="65000"/>
                      <a:lumOff val="35000"/>
                    </a:schemeClr>
                  </a:solidFill>
                </a:rPr>
                <a:t>管理ソフトを使用することによりどのパソコンでも請求管理が行え、離れた場所</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にいても</a:t>
              </a:r>
              <a:r>
                <a:rPr kumimoji="1" lang="en-US" altLang="ja-JP" sz="1600" dirty="0">
                  <a:solidFill>
                    <a:schemeClr val="tx1">
                      <a:lumMod val="65000"/>
                      <a:lumOff val="35000"/>
                    </a:schemeClr>
                  </a:solidFill>
                </a:rPr>
                <a:t>2</a:t>
              </a:r>
              <a:r>
                <a:rPr kumimoji="1" lang="ja-JP" altLang="en-US" sz="1600" dirty="0">
                  <a:solidFill>
                    <a:schemeClr val="tx1">
                      <a:lumMod val="65000"/>
                      <a:lumOff val="35000"/>
                    </a:schemeClr>
                  </a:solidFill>
                </a:rPr>
                <a:t>重チェックが行えることにより請求間違いなどのミスが減らせるようになった。</a:t>
              </a:r>
              <a:endParaRPr kumimoji="1" lang="en-US" altLang="ja-JP" sz="1600" dirty="0">
                <a:solidFill>
                  <a:schemeClr val="tx1">
                    <a:lumMod val="65000"/>
                    <a:lumOff val="35000"/>
                  </a:schemeClr>
                </a:solidFill>
              </a:endParaRPr>
            </a:p>
            <a:p>
              <a:endParaRPr kumimoji="1" lang="en-US" altLang="ja-JP" sz="1600"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sz="2000" b="1" dirty="0">
                  <a:solidFill>
                    <a:schemeClr val="tx1">
                      <a:lumMod val="65000"/>
                      <a:lumOff val="35000"/>
                    </a:schemeClr>
                  </a:solidFill>
                </a:rPr>
                <a:t>　</a:t>
              </a:r>
              <a:r>
                <a:rPr kumimoji="1" lang="ja-JP" altLang="en-US" sz="1600" dirty="0">
                  <a:solidFill>
                    <a:schemeClr val="tx1">
                      <a:lumMod val="65000"/>
                      <a:lumOff val="35000"/>
                    </a:schemeClr>
                  </a:solidFill>
                </a:rPr>
                <a:t>人事給与関連業務ソフト→管理ソフトを使用することにより今よりさらに時間短縮、</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入力ミスを減らせるのではと思います。　</a:t>
              </a:r>
              <a:endParaRPr kumimoji="1" lang="en-US" altLang="ja-JP" sz="16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3" name="正方形/長方形 12">
            <a:extLst>
              <a:ext uri="{FF2B5EF4-FFF2-40B4-BE49-F238E27FC236}">
                <a16:creationId xmlns:a16="http://schemas.microsoft.com/office/drawing/2014/main" id="{C0523BA7-4F79-47C5-85B7-7F04B51A8C9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株式会社スマイル工房</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スマイル</a:t>
            </a:r>
            <a:r>
              <a:rPr lang="en-US" altLang="ja-JP" sz="1300" kern="100" dirty="0">
                <a:solidFill>
                  <a:schemeClr val="tx1"/>
                </a:solidFill>
                <a:effectLst/>
              </a:rPr>
              <a:t>KOBO</a:t>
            </a: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A</a:t>
            </a:r>
            <a:r>
              <a:rPr lang="ja-JP" altLang="en-US" sz="1300" kern="100" dirty="0">
                <a:solidFill>
                  <a:schemeClr val="tx1"/>
                </a:solidFill>
                <a:effectLst/>
              </a:rPr>
              <a:t>型</a:t>
            </a:r>
            <a:endParaRPr lang="en-US" altLang="ja-JP" sz="1300" kern="100" dirty="0">
              <a:solidFill>
                <a:schemeClr val="tx1"/>
              </a:solidFill>
              <a:effectLst/>
            </a:endParaRPr>
          </a:p>
        </p:txBody>
      </p:sp>
      <p:sp>
        <p:nvSpPr>
          <p:cNvPr id="2" name="四角形: 角を丸くする 1">
            <a:extLst>
              <a:ext uri="{FF2B5EF4-FFF2-40B4-BE49-F238E27FC236}">
                <a16:creationId xmlns:a16="http://schemas.microsoft.com/office/drawing/2014/main" id="{77C8732A-C4E6-49E8-6079-1B841D5C5441}"/>
              </a:ext>
            </a:extLst>
          </p:cNvPr>
          <p:cNvSpPr/>
          <p:nvPr/>
        </p:nvSpPr>
        <p:spPr>
          <a:xfrm>
            <a:off x="60796" y="358896"/>
            <a:ext cx="5826640" cy="669805"/>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タブレット導入で支援記録の作成を効率化！</a:t>
            </a:r>
            <a:endParaRPr kumimoji="1" lang="en-US" altLang="ja-JP" sz="2000" b="1" dirty="0">
              <a:solidFill>
                <a:schemeClr val="bg1"/>
              </a:solidFill>
            </a:endParaRPr>
          </a:p>
          <a:p>
            <a:r>
              <a:rPr kumimoji="1" lang="ja-JP" altLang="en-US" sz="2000" b="1" dirty="0">
                <a:solidFill>
                  <a:schemeClr val="bg1"/>
                </a:solidFill>
              </a:rPr>
              <a:t>情報共有ソフトウェア導入で情報を一元化！</a:t>
            </a:r>
            <a:endParaRPr kumimoji="1" lang="en-US" altLang="ja-JP" sz="2000" b="1" dirty="0">
              <a:solidFill>
                <a:schemeClr val="bg1"/>
              </a:solidFill>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1307</TotalTime>
  <Words>828</Words>
  <PresentationFormat>画面に合わせる (4:3)</PresentationFormat>
  <Paragraphs>56</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2025-03-12T09:58:18Z</cp:lastPrinted>
  <dcterms:created xsi:type="dcterms:W3CDTF">2024-09-09T06:52:45Z</dcterms:created>
  <dcterms:modified xsi:type="dcterms:W3CDTF">2025-03-12T10:01:50Z</dcterms:modified>
</cp:coreProperties>
</file>