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5" r:id="rId3"/>
    <p:sldId id="274" r:id="rId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94" d="100"/>
          <a:sy n="94" d="100"/>
        </p:scale>
        <p:origin x="269"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6100F-6FC1-1AC3-019F-BD92C851AC3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26F54E0-E0EF-A80D-D480-E5A565CCD2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E2BF004-770E-534D-F9F4-5B64F90B9342}"/>
              </a:ext>
            </a:extLst>
          </p:cNvPr>
          <p:cNvSpPr>
            <a:spLocks noGrp="1"/>
          </p:cNvSpPr>
          <p:nvPr>
            <p:ph type="dt" sz="half" idx="10"/>
          </p:nvPr>
        </p:nvSpPr>
        <p:spPr/>
        <p:txBody>
          <a:bodyPr/>
          <a:lstStyle/>
          <a:p>
            <a:fld id="{A6BA760B-9481-42EB-B12E-5AF42122CE7E}" type="datetimeFigureOut">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DB648982-0BF1-F19D-3328-009F8D9E77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150CB5-3F1D-B4B0-81A3-B7F2B1E813F4}"/>
              </a:ext>
            </a:extLst>
          </p:cNvPr>
          <p:cNvSpPr>
            <a:spLocks noGrp="1"/>
          </p:cNvSpPr>
          <p:nvPr>
            <p:ph type="sldNum" sz="quarter" idx="12"/>
          </p:nvPr>
        </p:nvSpPr>
        <p:spPr/>
        <p:txBody>
          <a:bodyPr/>
          <a:lstStyle/>
          <a:p>
            <a:fld id="{FEA53F54-126B-464D-9678-24FE87CA8AC4}" type="slidenum">
              <a:rPr kumimoji="1" lang="ja-JP" altLang="en-US" smtClean="0"/>
              <a:t>‹#›</a:t>
            </a:fld>
            <a:endParaRPr kumimoji="1" lang="ja-JP" altLang="en-US"/>
          </a:p>
        </p:txBody>
      </p:sp>
    </p:spTree>
    <p:extLst>
      <p:ext uri="{BB962C8B-B14F-4D97-AF65-F5344CB8AC3E}">
        <p14:creationId xmlns:p14="http://schemas.microsoft.com/office/powerpoint/2010/main" val="92663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662BFA-EDC6-3B64-6B80-07DC401269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EF79161-FE45-50E1-DDE3-F82F3EEF9D3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42321F-055A-EF5B-CE48-4961E07EE7AD}"/>
              </a:ext>
            </a:extLst>
          </p:cNvPr>
          <p:cNvSpPr>
            <a:spLocks noGrp="1"/>
          </p:cNvSpPr>
          <p:nvPr>
            <p:ph type="dt" sz="half" idx="10"/>
          </p:nvPr>
        </p:nvSpPr>
        <p:spPr/>
        <p:txBody>
          <a:bodyPr/>
          <a:lstStyle/>
          <a:p>
            <a:fld id="{A6BA760B-9481-42EB-B12E-5AF42122CE7E}" type="datetimeFigureOut">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0891D122-A2D8-EB9B-E71D-35DE4C512CA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FFD2E5-1741-AC20-1582-5AB04C2CEBE4}"/>
              </a:ext>
            </a:extLst>
          </p:cNvPr>
          <p:cNvSpPr>
            <a:spLocks noGrp="1"/>
          </p:cNvSpPr>
          <p:nvPr>
            <p:ph type="sldNum" sz="quarter" idx="12"/>
          </p:nvPr>
        </p:nvSpPr>
        <p:spPr/>
        <p:txBody>
          <a:bodyPr/>
          <a:lstStyle/>
          <a:p>
            <a:fld id="{FEA53F54-126B-464D-9678-24FE87CA8AC4}" type="slidenum">
              <a:rPr kumimoji="1" lang="ja-JP" altLang="en-US" smtClean="0"/>
              <a:t>‹#›</a:t>
            </a:fld>
            <a:endParaRPr kumimoji="1" lang="ja-JP" altLang="en-US"/>
          </a:p>
        </p:txBody>
      </p:sp>
    </p:spTree>
    <p:extLst>
      <p:ext uri="{BB962C8B-B14F-4D97-AF65-F5344CB8AC3E}">
        <p14:creationId xmlns:p14="http://schemas.microsoft.com/office/powerpoint/2010/main" val="166323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CF5088E-1F7C-0CC6-775A-10B7E317F6A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6BDFF5-19E8-FBE8-8035-AE29A8D99F0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993FA5-FCCC-471D-C105-9FDE241B36AF}"/>
              </a:ext>
            </a:extLst>
          </p:cNvPr>
          <p:cNvSpPr>
            <a:spLocks noGrp="1"/>
          </p:cNvSpPr>
          <p:nvPr>
            <p:ph type="dt" sz="half" idx="10"/>
          </p:nvPr>
        </p:nvSpPr>
        <p:spPr/>
        <p:txBody>
          <a:bodyPr/>
          <a:lstStyle/>
          <a:p>
            <a:fld id="{A6BA760B-9481-42EB-B12E-5AF42122CE7E}" type="datetimeFigureOut">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FF415225-22EB-F522-AC68-E615B5B8B0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7DA55D-1162-08BF-DAB9-5D3D0B14A104}"/>
              </a:ext>
            </a:extLst>
          </p:cNvPr>
          <p:cNvSpPr>
            <a:spLocks noGrp="1"/>
          </p:cNvSpPr>
          <p:nvPr>
            <p:ph type="sldNum" sz="quarter" idx="12"/>
          </p:nvPr>
        </p:nvSpPr>
        <p:spPr/>
        <p:txBody>
          <a:bodyPr/>
          <a:lstStyle/>
          <a:p>
            <a:fld id="{FEA53F54-126B-464D-9678-24FE87CA8AC4}" type="slidenum">
              <a:rPr kumimoji="1" lang="ja-JP" altLang="en-US" smtClean="0"/>
              <a:t>‹#›</a:t>
            </a:fld>
            <a:endParaRPr kumimoji="1" lang="ja-JP" altLang="en-US"/>
          </a:p>
        </p:txBody>
      </p:sp>
    </p:spTree>
    <p:extLst>
      <p:ext uri="{BB962C8B-B14F-4D97-AF65-F5344CB8AC3E}">
        <p14:creationId xmlns:p14="http://schemas.microsoft.com/office/powerpoint/2010/main" val="31571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7B60C1-100B-9F6C-AB8E-7DA20901F4F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F370C6-B211-4F04-F5DB-D8B6153205F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CDB0E1-03DE-7A8F-37F7-9A4C2F5E4DF6}"/>
              </a:ext>
            </a:extLst>
          </p:cNvPr>
          <p:cNvSpPr>
            <a:spLocks noGrp="1"/>
          </p:cNvSpPr>
          <p:nvPr>
            <p:ph type="dt" sz="half" idx="10"/>
          </p:nvPr>
        </p:nvSpPr>
        <p:spPr/>
        <p:txBody>
          <a:bodyPr/>
          <a:lstStyle/>
          <a:p>
            <a:fld id="{A6BA760B-9481-42EB-B12E-5AF42122CE7E}" type="datetimeFigureOut">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B24E9857-8A4B-F0E0-2F51-DCDDB2036C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A23C61-A1FD-15D4-836E-566C6E9F134F}"/>
              </a:ext>
            </a:extLst>
          </p:cNvPr>
          <p:cNvSpPr>
            <a:spLocks noGrp="1"/>
          </p:cNvSpPr>
          <p:nvPr>
            <p:ph type="sldNum" sz="quarter" idx="12"/>
          </p:nvPr>
        </p:nvSpPr>
        <p:spPr/>
        <p:txBody>
          <a:bodyPr/>
          <a:lstStyle/>
          <a:p>
            <a:fld id="{FEA53F54-126B-464D-9678-24FE87CA8AC4}" type="slidenum">
              <a:rPr kumimoji="1" lang="ja-JP" altLang="en-US" smtClean="0"/>
              <a:t>‹#›</a:t>
            </a:fld>
            <a:endParaRPr kumimoji="1" lang="ja-JP" altLang="en-US"/>
          </a:p>
        </p:txBody>
      </p:sp>
    </p:spTree>
    <p:extLst>
      <p:ext uri="{BB962C8B-B14F-4D97-AF65-F5344CB8AC3E}">
        <p14:creationId xmlns:p14="http://schemas.microsoft.com/office/powerpoint/2010/main" val="190670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512B44-BA11-5CBB-86E8-E7F50D6589B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7A1DAAA-DB87-7D3F-4298-CC8D771AB9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1E886E6-286B-2C12-CCC3-8145C6D3388E}"/>
              </a:ext>
            </a:extLst>
          </p:cNvPr>
          <p:cNvSpPr>
            <a:spLocks noGrp="1"/>
          </p:cNvSpPr>
          <p:nvPr>
            <p:ph type="dt" sz="half" idx="10"/>
          </p:nvPr>
        </p:nvSpPr>
        <p:spPr/>
        <p:txBody>
          <a:bodyPr/>
          <a:lstStyle/>
          <a:p>
            <a:fld id="{A6BA760B-9481-42EB-B12E-5AF42122CE7E}" type="datetimeFigureOut">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4D4364B4-AEE0-E365-0429-99FE18C11E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C2CB6B-F492-FC8F-6FCC-25566F526726}"/>
              </a:ext>
            </a:extLst>
          </p:cNvPr>
          <p:cNvSpPr>
            <a:spLocks noGrp="1"/>
          </p:cNvSpPr>
          <p:nvPr>
            <p:ph type="sldNum" sz="quarter" idx="12"/>
          </p:nvPr>
        </p:nvSpPr>
        <p:spPr/>
        <p:txBody>
          <a:bodyPr/>
          <a:lstStyle/>
          <a:p>
            <a:fld id="{FEA53F54-126B-464D-9678-24FE87CA8AC4}" type="slidenum">
              <a:rPr kumimoji="1" lang="ja-JP" altLang="en-US" smtClean="0"/>
              <a:t>‹#›</a:t>
            </a:fld>
            <a:endParaRPr kumimoji="1" lang="ja-JP" altLang="en-US"/>
          </a:p>
        </p:txBody>
      </p:sp>
    </p:spTree>
    <p:extLst>
      <p:ext uri="{BB962C8B-B14F-4D97-AF65-F5344CB8AC3E}">
        <p14:creationId xmlns:p14="http://schemas.microsoft.com/office/powerpoint/2010/main" val="344888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3C8FF4-8D55-5A20-A089-FBED13F827C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1186EC-5041-DD1B-24BF-C99E9C6BCF3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7432D94-4825-E20C-6BD2-200E19F5BB8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B6E356A-8790-8111-F10C-0A6021BB964B}"/>
              </a:ext>
            </a:extLst>
          </p:cNvPr>
          <p:cNvSpPr>
            <a:spLocks noGrp="1"/>
          </p:cNvSpPr>
          <p:nvPr>
            <p:ph type="dt" sz="half" idx="10"/>
          </p:nvPr>
        </p:nvSpPr>
        <p:spPr/>
        <p:txBody>
          <a:bodyPr/>
          <a:lstStyle/>
          <a:p>
            <a:fld id="{A6BA760B-9481-42EB-B12E-5AF42122CE7E}" type="datetimeFigureOut">
              <a:rPr kumimoji="1" lang="ja-JP" altLang="en-US" smtClean="0"/>
              <a:t>2025/3/18</a:t>
            </a:fld>
            <a:endParaRPr kumimoji="1" lang="ja-JP" altLang="en-US"/>
          </a:p>
        </p:txBody>
      </p:sp>
      <p:sp>
        <p:nvSpPr>
          <p:cNvPr id="6" name="フッター プレースホルダー 5">
            <a:extLst>
              <a:ext uri="{FF2B5EF4-FFF2-40B4-BE49-F238E27FC236}">
                <a16:creationId xmlns:a16="http://schemas.microsoft.com/office/drawing/2014/main" id="{271F09A3-DEE5-CD54-565F-C00BDC68BF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9EDF4CC-8595-16EA-C237-91F2FD2A4087}"/>
              </a:ext>
            </a:extLst>
          </p:cNvPr>
          <p:cNvSpPr>
            <a:spLocks noGrp="1"/>
          </p:cNvSpPr>
          <p:nvPr>
            <p:ph type="sldNum" sz="quarter" idx="12"/>
          </p:nvPr>
        </p:nvSpPr>
        <p:spPr/>
        <p:txBody>
          <a:bodyPr/>
          <a:lstStyle/>
          <a:p>
            <a:fld id="{FEA53F54-126B-464D-9678-24FE87CA8AC4}" type="slidenum">
              <a:rPr kumimoji="1" lang="ja-JP" altLang="en-US" smtClean="0"/>
              <a:t>‹#›</a:t>
            </a:fld>
            <a:endParaRPr kumimoji="1" lang="ja-JP" altLang="en-US"/>
          </a:p>
        </p:txBody>
      </p:sp>
    </p:spTree>
    <p:extLst>
      <p:ext uri="{BB962C8B-B14F-4D97-AF65-F5344CB8AC3E}">
        <p14:creationId xmlns:p14="http://schemas.microsoft.com/office/powerpoint/2010/main" val="173128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60208A-2B31-4E1B-80B8-61839AB9DC2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F5F3EC-B5E2-75D1-57E8-2B142E98C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CEB0857-72ED-8304-9BF4-94089A883F3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24E21F2-EF93-6A56-6E45-D3BE05B561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DFC3E03-E90C-4904-3FF5-A1D93C7CD56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3C32F90-0FCD-E193-96F7-66FAD3FAB3EC}"/>
              </a:ext>
            </a:extLst>
          </p:cNvPr>
          <p:cNvSpPr>
            <a:spLocks noGrp="1"/>
          </p:cNvSpPr>
          <p:nvPr>
            <p:ph type="dt" sz="half" idx="10"/>
          </p:nvPr>
        </p:nvSpPr>
        <p:spPr/>
        <p:txBody>
          <a:bodyPr/>
          <a:lstStyle/>
          <a:p>
            <a:fld id="{A6BA760B-9481-42EB-B12E-5AF42122CE7E}" type="datetimeFigureOut">
              <a:rPr kumimoji="1" lang="ja-JP" altLang="en-US" smtClean="0"/>
              <a:t>2025/3/18</a:t>
            </a:fld>
            <a:endParaRPr kumimoji="1" lang="ja-JP" altLang="en-US"/>
          </a:p>
        </p:txBody>
      </p:sp>
      <p:sp>
        <p:nvSpPr>
          <p:cNvPr id="8" name="フッター プレースホルダー 7">
            <a:extLst>
              <a:ext uri="{FF2B5EF4-FFF2-40B4-BE49-F238E27FC236}">
                <a16:creationId xmlns:a16="http://schemas.microsoft.com/office/drawing/2014/main" id="{454CD332-90D2-6CDB-B957-58BDCDA3C07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C0B5406-D4E3-ACBC-49DC-9D98C9900F55}"/>
              </a:ext>
            </a:extLst>
          </p:cNvPr>
          <p:cNvSpPr>
            <a:spLocks noGrp="1"/>
          </p:cNvSpPr>
          <p:nvPr>
            <p:ph type="sldNum" sz="quarter" idx="12"/>
          </p:nvPr>
        </p:nvSpPr>
        <p:spPr/>
        <p:txBody>
          <a:bodyPr/>
          <a:lstStyle/>
          <a:p>
            <a:fld id="{FEA53F54-126B-464D-9678-24FE87CA8AC4}" type="slidenum">
              <a:rPr kumimoji="1" lang="ja-JP" altLang="en-US" smtClean="0"/>
              <a:t>‹#›</a:t>
            </a:fld>
            <a:endParaRPr kumimoji="1" lang="ja-JP" altLang="en-US"/>
          </a:p>
        </p:txBody>
      </p:sp>
    </p:spTree>
    <p:extLst>
      <p:ext uri="{BB962C8B-B14F-4D97-AF65-F5344CB8AC3E}">
        <p14:creationId xmlns:p14="http://schemas.microsoft.com/office/powerpoint/2010/main" val="224284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01D7E-8F8C-B7E9-4178-FF565915DE5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652CDEE-C939-6C78-1A9B-14C21CAD481F}"/>
              </a:ext>
            </a:extLst>
          </p:cNvPr>
          <p:cNvSpPr>
            <a:spLocks noGrp="1"/>
          </p:cNvSpPr>
          <p:nvPr>
            <p:ph type="dt" sz="half" idx="10"/>
          </p:nvPr>
        </p:nvSpPr>
        <p:spPr/>
        <p:txBody>
          <a:bodyPr/>
          <a:lstStyle/>
          <a:p>
            <a:fld id="{A6BA760B-9481-42EB-B12E-5AF42122CE7E}" type="datetimeFigureOut">
              <a:rPr kumimoji="1" lang="ja-JP" altLang="en-US" smtClean="0"/>
              <a:t>2025/3/18</a:t>
            </a:fld>
            <a:endParaRPr kumimoji="1" lang="ja-JP" altLang="en-US"/>
          </a:p>
        </p:txBody>
      </p:sp>
      <p:sp>
        <p:nvSpPr>
          <p:cNvPr id="4" name="フッター プレースホルダー 3">
            <a:extLst>
              <a:ext uri="{FF2B5EF4-FFF2-40B4-BE49-F238E27FC236}">
                <a16:creationId xmlns:a16="http://schemas.microsoft.com/office/drawing/2014/main" id="{76D545F5-645B-7D9A-67A3-4071E21AD47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29DD5B4-33C3-86B8-2085-99EC6577A414}"/>
              </a:ext>
            </a:extLst>
          </p:cNvPr>
          <p:cNvSpPr>
            <a:spLocks noGrp="1"/>
          </p:cNvSpPr>
          <p:nvPr>
            <p:ph type="sldNum" sz="quarter" idx="12"/>
          </p:nvPr>
        </p:nvSpPr>
        <p:spPr/>
        <p:txBody>
          <a:bodyPr/>
          <a:lstStyle/>
          <a:p>
            <a:fld id="{FEA53F54-126B-464D-9678-24FE87CA8AC4}" type="slidenum">
              <a:rPr kumimoji="1" lang="ja-JP" altLang="en-US" smtClean="0"/>
              <a:t>‹#›</a:t>
            </a:fld>
            <a:endParaRPr kumimoji="1" lang="ja-JP" altLang="en-US"/>
          </a:p>
        </p:txBody>
      </p:sp>
    </p:spTree>
    <p:extLst>
      <p:ext uri="{BB962C8B-B14F-4D97-AF65-F5344CB8AC3E}">
        <p14:creationId xmlns:p14="http://schemas.microsoft.com/office/powerpoint/2010/main" val="363022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94042BC-FF7E-469C-75D9-53BEE5725E3A}"/>
              </a:ext>
            </a:extLst>
          </p:cNvPr>
          <p:cNvSpPr>
            <a:spLocks noGrp="1"/>
          </p:cNvSpPr>
          <p:nvPr>
            <p:ph type="dt" sz="half" idx="10"/>
          </p:nvPr>
        </p:nvSpPr>
        <p:spPr/>
        <p:txBody>
          <a:bodyPr/>
          <a:lstStyle/>
          <a:p>
            <a:fld id="{A6BA760B-9481-42EB-B12E-5AF42122CE7E}" type="datetimeFigureOut">
              <a:rPr kumimoji="1" lang="ja-JP" altLang="en-US" smtClean="0"/>
              <a:t>2025/3/18</a:t>
            </a:fld>
            <a:endParaRPr kumimoji="1" lang="ja-JP" altLang="en-US"/>
          </a:p>
        </p:txBody>
      </p:sp>
      <p:sp>
        <p:nvSpPr>
          <p:cNvPr id="3" name="フッター プレースホルダー 2">
            <a:extLst>
              <a:ext uri="{FF2B5EF4-FFF2-40B4-BE49-F238E27FC236}">
                <a16:creationId xmlns:a16="http://schemas.microsoft.com/office/drawing/2014/main" id="{F6F8465C-E3BD-45D7-171E-4F023DD9D3C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8A679A8-DAF3-7172-6C63-D5F4DEA034B3}"/>
              </a:ext>
            </a:extLst>
          </p:cNvPr>
          <p:cNvSpPr>
            <a:spLocks noGrp="1"/>
          </p:cNvSpPr>
          <p:nvPr>
            <p:ph type="sldNum" sz="quarter" idx="12"/>
          </p:nvPr>
        </p:nvSpPr>
        <p:spPr/>
        <p:txBody>
          <a:bodyPr/>
          <a:lstStyle/>
          <a:p>
            <a:fld id="{FEA53F54-126B-464D-9678-24FE87CA8AC4}" type="slidenum">
              <a:rPr kumimoji="1" lang="ja-JP" altLang="en-US" smtClean="0"/>
              <a:t>‹#›</a:t>
            </a:fld>
            <a:endParaRPr kumimoji="1" lang="ja-JP" altLang="en-US"/>
          </a:p>
        </p:txBody>
      </p:sp>
    </p:spTree>
    <p:extLst>
      <p:ext uri="{BB962C8B-B14F-4D97-AF65-F5344CB8AC3E}">
        <p14:creationId xmlns:p14="http://schemas.microsoft.com/office/powerpoint/2010/main" val="3828399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2CB0E3-4379-69E1-EDC2-0A3D6246C0D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CB3B1DC-EDE5-CA62-0379-550D9316E3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BEC262F-057C-CDEF-8C57-0D59704A6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7731E10-2EE2-619E-038C-C8759D798251}"/>
              </a:ext>
            </a:extLst>
          </p:cNvPr>
          <p:cNvSpPr>
            <a:spLocks noGrp="1"/>
          </p:cNvSpPr>
          <p:nvPr>
            <p:ph type="dt" sz="half" idx="10"/>
          </p:nvPr>
        </p:nvSpPr>
        <p:spPr/>
        <p:txBody>
          <a:bodyPr/>
          <a:lstStyle/>
          <a:p>
            <a:fld id="{A6BA760B-9481-42EB-B12E-5AF42122CE7E}" type="datetimeFigureOut">
              <a:rPr kumimoji="1" lang="ja-JP" altLang="en-US" smtClean="0"/>
              <a:t>2025/3/18</a:t>
            </a:fld>
            <a:endParaRPr kumimoji="1" lang="ja-JP" altLang="en-US"/>
          </a:p>
        </p:txBody>
      </p:sp>
      <p:sp>
        <p:nvSpPr>
          <p:cNvPr id="6" name="フッター プレースホルダー 5">
            <a:extLst>
              <a:ext uri="{FF2B5EF4-FFF2-40B4-BE49-F238E27FC236}">
                <a16:creationId xmlns:a16="http://schemas.microsoft.com/office/drawing/2014/main" id="{48673DEF-8CB4-E316-7F03-8DFB5736D73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FA37FC-DA5A-F455-483A-1A21EC63E126}"/>
              </a:ext>
            </a:extLst>
          </p:cNvPr>
          <p:cNvSpPr>
            <a:spLocks noGrp="1"/>
          </p:cNvSpPr>
          <p:nvPr>
            <p:ph type="sldNum" sz="quarter" idx="12"/>
          </p:nvPr>
        </p:nvSpPr>
        <p:spPr/>
        <p:txBody>
          <a:bodyPr/>
          <a:lstStyle/>
          <a:p>
            <a:fld id="{FEA53F54-126B-464D-9678-24FE87CA8AC4}" type="slidenum">
              <a:rPr kumimoji="1" lang="ja-JP" altLang="en-US" smtClean="0"/>
              <a:t>‹#›</a:t>
            </a:fld>
            <a:endParaRPr kumimoji="1" lang="ja-JP" altLang="en-US"/>
          </a:p>
        </p:txBody>
      </p:sp>
    </p:spTree>
    <p:extLst>
      <p:ext uri="{BB962C8B-B14F-4D97-AF65-F5344CB8AC3E}">
        <p14:creationId xmlns:p14="http://schemas.microsoft.com/office/powerpoint/2010/main" val="363229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76A1FD-2493-2EBD-0C88-B43279A7A5D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20B05E8-B840-4EDA-F039-4E0E34F3D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441D3BF-B84A-96EC-FA8A-3AE1B84CC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A062557-B8EE-1FA3-136F-DC9F30549BBD}"/>
              </a:ext>
            </a:extLst>
          </p:cNvPr>
          <p:cNvSpPr>
            <a:spLocks noGrp="1"/>
          </p:cNvSpPr>
          <p:nvPr>
            <p:ph type="dt" sz="half" idx="10"/>
          </p:nvPr>
        </p:nvSpPr>
        <p:spPr/>
        <p:txBody>
          <a:bodyPr/>
          <a:lstStyle/>
          <a:p>
            <a:fld id="{A6BA760B-9481-42EB-B12E-5AF42122CE7E}" type="datetimeFigureOut">
              <a:rPr kumimoji="1" lang="ja-JP" altLang="en-US" smtClean="0"/>
              <a:t>2025/3/18</a:t>
            </a:fld>
            <a:endParaRPr kumimoji="1" lang="ja-JP" altLang="en-US"/>
          </a:p>
        </p:txBody>
      </p:sp>
      <p:sp>
        <p:nvSpPr>
          <p:cNvPr id="6" name="フッター プレースホルダー 5">
            <a:extLst>
              <a:ext uri="{FF2B5EF4-FFF2-40B4-BE49-F238E27FC236}">
                <a16:creationId xmlns:a16="http://schemas.microsoft.com/office/drawing/2014/main" id="{B8FC6EC2-AE14-7F1F-1C4C-E60083BEC6B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A1A47FC-90AC-BFD9-7D56-11ECA9E6D4D0}"/>
              </a:ext>
            </a:extLst>
          </p:cNvPr>
          <p:cNvSpPr>
            <a:spLocks noGrp="1"/>
          </p:cNvSpPr>
          <p:nvPr>
            <p:ph type="sldNum" sz="quarter" idx="12"/>
          </p:nvPr>
        </p:nvSpPr>
        <p:spPr/>
        <p:txBody>
          <a:bodyPr/>
          <a:lstStyle/>
          <a:p>
            <a:fld id="{FEA53F54-126B-464D-9678-24FE87CA8AC4}" type="slidenum">
              <a:rPr kumimoji="1" lang="ja-JP" altLang="en-US" smtClean="0"/>
              <a:t>‹#›</a:t>
            </a:fld>
            <a:endParaRPr kumimoji="1" lang="ja-JP" altLang="en-US"/>
          </a:p>
        </p:txBody>
      </p:sp>
    </p:spTree>
    <p:extLst>
      <p:ext uri="{BB962C8B-B14F-4D97-AF65-F5344CB8AC3E}">
        <p14:creationId xmlns:p14="http://schemas.microsoft.com/office/powerpoint/2010/main" val="241632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562CD30-F854-8F70-2EB4-AC216622BA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AB082C-A498-1421-1B70-EC2A5C2013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69580D-BAA6-817C-A9F0-93C278DC01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A760B-9481-42EB-B12E-5AF42122CE7E}" type="datetimeFigureOut">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49AEF9F4-9B4F-033A-BFF8-AC1CE9AA2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BAED7CA-730C-7D92-C009-FBDC95B393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53F54-126B-464D-9678-24FE87CA8AC4}" type="slidenum">
              <a:rPr kumimoji="1" lang="ja-JP" altLang="en-US" smtClean="0"/>
              <a:t>‹#›</a:t>
            </a:fld>
            <a:endParaRPr kumimoji="1" lang="ja-JP" altLang="en-US"/>
          </a:p>
        </p:txBody>
      </p:sp>
    </p:spTree>
    <p:extLst>
      <p:ext uri="{BB962C8B-B14F-4D97-AF65-F5344CB8AC3E}">
        <p14:creationId xmlns:p14="http://schemas.microsoft.com/office/powerpoint/2010/main" val="3320766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1584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bg1"/>
                </a:solidFill>
              </a:rPr>
              <a:t>導入により放課後等デイサービスと相談支援事業の記録を一元的に管理する</a:t>
            </a:r>
            <a:endParaRPr lang="en-US" altLang="ja-JP" sz="12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1561146" y="1124732"/>
            <a:ext cx="8975111" cy="2827766"/>
            <a:chOff x="4110335" y="1787292"/>
            <a:chExt cx="4647873" cy="1740613"/>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10335" y="2021592"/>
              <a:ext cx="4647873" cy="150631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tx1">
                      <a:lumMod val="65000"/>
                      <a:lumOff val="35000"/>
                    </a:schemeClr>
                  </a:solidFill>
                </a:rPr>
                <a:t>パソコン：</a:t>
              </a:r>
              <a:r>
                <a:rPr lang="en-US" altLang="ja-JP" b="1" dirty="0">
                  <a:solidFill>
                    <a:schemeClr val="tx1">
                      <a:lumMod val="65000"/>
                      <a:lumOff val="35000"/>
                    </a:schemeClr>
                  </a:solidFill>
                </a:rPr>
                <a:t>5</a:t>
              </a:r>
              <a:r>
                <a:rPr lang="ja-JP" altLang="en-US" b="1" dirty="0">
                  <a:solidFill>
                    <a:schemeClr val="tx1">
                      <a:lumMod val="65000"/>
                      <a:lumOff val="35000"/>
                    </a:schemeClr>
                  </a:solidFill>
                </a:rPr>
                <a:t>台</a:t>
              </a:r>
              <a:endParaRPr lang="en-US" altLang="ja-JP" b="1" dirty="0">
                <a:solidFill>
                  <a:schemeClr val="tx1">
                    <a:lumMod val="65000"/>
                    <a:lumOff val="35000"/>
                  </a:schemeClr>
                </a:solidFill>
              </a:endParaRPr>
            </a:p>
            <a:p>
              <a:r>
                <a:rPr lang="ja-JP" altLang="en-US" b="1" dirty="0">
                  <a:solidFill>
                    <a:schemeClr val="tx1">
                      <a:lumMod val="65000"/>
                      <a:lumOff val="35000"/>
                    </a:schemeClr>
                  </a:solidFill>
                </a:rPr>
                <a:t>タブレット：</a:t>
              </a:r>
              <a:r>
                <a:rPr lang="en-US" altLang="ja-JP" b="1" dirty="0">
                  <a:solidFill>
                    <a:schemeClr val="tx1">
                      <a:lumMod val="65000"/>
                      <a:lumOff val="35000"/>
                    </a:schemeClr>
                  </a:solidFill>
                </a:rPr>
                <a:t>2</a:t>
              </a:r>
              <a:r>
                <a:rPr lang="ja-JP" altLang="en-US" b="1" dirty="0">
                  <a:solidFill>
                    <a:schemeClr val="tx1">
                      <a:lumMod val="65000"/>
                      <a:lumOff val="35000"/>
                    </a:schemeClr>
                  </a:solidFill>
                </a:rPr>
                <a:t>台</a:t>
              </a:r>
              <a:endParaRPr lang="en-US" altLang="ja-JP" b="1" dirty="0">
                <a:solidFill>
                  <a:schemeClr val="tx1">
                    <a:lumMod val="65000"/>
                    <a:lumOff val="35000"/>
                  </a:schemeClr>
                </a:solidFill>
              </a:endParaRPr>
            </a:p>
            <a:p>
              <a:endParaRPr lang="en-US" altLang="ja-JP" b="1" dirty="0">
                <a:solidFill>
                  <a:schemeClr val="tx1">
                    <a:lumMod val="65000"/>
                    <a:lumOff val="35000"/>
                  </a:schemeClr>
                </a:solidFill>
              </a:endParaRPr>
            </a:p>
            <a:p>
              <a:endParaRPr lang="en-US" altLang="ja-JP" b="1" dirty="0">
                <a:solidFill>
                  <a:schemeClr val="tx1">
                    <a:lumMod val="65000"/>
                    <a:lumOff val="35000"/>
                  </a:schemeClr>
                </a:solidFill>
              </a:endParaRPr>
            </a:p>
            <a:p>
              <a:r>
                <a:rPr lang="ja-JP" altLang="en-US" sz="1200" b="1" dirty="0">
                  <a:solidFill>
                    <a:schemeClr val="tx1"/>
                  </a:solidFill>
                </a:rPr>
                <a:t>ソフトウェア（☑記録  ☑情報共有  ☑請求  □勤怠</a:t>
              </a:r>
              <a:r>
                <a:rPr lang="ja-JP" altLang="en-US" sz="1200" b="1">
                  <a:solidFill>
                    <a:schemeClr val="tx1"/>
                  </a:solidFill>
                </a:rPr>
                <a:t>管理  □シフト表</a:t>
              </a:r>
              <a:r>
                <a:rPr lang="ja-JP" altLang="en-US" sz="1200" b="1" dirty="0">
                  <a:solidFill>
                    <a:schemeClr val="tx1"/>
                  </a:solidFill>
                </a:rPr>
                <a:t>作成  □人事給与）</a:t>
              </a:r>
              <a:endParaRPr lang="en-US" altLang="ja-JP" sz="1200" b="1" dirty="0">
                <a:solidFill>
                  <a:schemeClr val="tx1"/>
                </a:solidFill>
              </a:endParaRPr>
            </a:p>
            <a:p>
              <a:endParaRPr lang="en-US" altLang="ja-JP" sz="1000" b="1" dirty="0">
                <a:solidFill>
                  <a:schemeClr val="tx1"/>
                </a:solidFill>
                <a:latin typeface="AR P丸ゴシック体M" panose="020B0600010101010101" pitchFamily="50" charset="-128"/>
                <a:ea typeface="AR P丸ゴシック体M" panose="020B0600010101010101" pitchFamily="50" charset="-128"/>
              </a:endParaRPr>
            </a:p>
            <a:p>
              <a:r>
                <a:rPr lang="ja-JP" altLang="en-US" sz="1000" b="1" dirty="0">
                  <a:solidFill>
                    <a:schemeClr val="tx1"/>
                  </a:solidFill>
                  <a:latin typeface="AR P丸ゴシック体M" panose="020B0600010101010101" pitchFamily="50" charset="-128"/>
                  <a:ea typeface="AR P丸ゴシック体M" panose="020B0600010101010101" pitchFamily="50" charset="-128"/>
                </a:rPr>
                <a:t>→</a:t>
              </a:r>
              <a:r>
                <a:rPr lang="ja-JP" altLang="en-US" sz="1400" b="1" dirty="0">
                  <a:solidFill>
                    <a:schemeClr val="tx1"/>
                  </a:solidFill>
                  <a:latin typeface="AR P丸ゴシック体M" panose="020B0600010101010101" pitchFamily="50" charset="-128"/>
                  <a:ea typeface="AR P丸ゴシック体M" panose="020B0600010101010101" pitchFamily="50" charset="-128"/>
                </a:rPr>
                <a:t>現場での支援記録や利用者台帳を入力することにより、個別支援計画や業務記録表</a:t>
              </a:r>
              <a:endParaRPr lang="en-US" altLang="ja-JP" sz="1400" b="1" dirty="0">
                <a:solidFill>
                  <a:schemeClr val="tx1"/>
                </a:solidFill>
                <a:latin typeface="AR P丸ゴシック体M" panose="020B0600010101010101" pitchFamily="50" charset="-128"/>
                <a:ea typeface="AR P丸ゴシック体M" panose="020B0600010101010101" pitchFamily="50" charset="-128"/>
              </a:endParaRPr>
            </a:p>
            <a:p>
              <a:r>
                <a:rPr lang="ja-JP" altLang="en-US" sz="1400" b="1" dirty="0">
                  <a:solidFill>
                    <a:schemeClr val="tx1"/>
                  </a:solidFill>
                  <a:latin typeface="AR P丸ゴシック体M" panose="020B0600010101010101" pitchFamily="50" charset="-128"/>
                  <a:ea typeface="AR P丸ゴシック体M" panose="020B0600010101010101" pitchFamily="50" charset="-128"/>
                </a:rPr>
                <a:t>　に自動反映することができ、個別支援計画等の記録を一元的に管理できるソフトウェア</a:t>
              </a:r>
              <a:endParaRPr lang="en-US" altLang="ja-JP" sz="1400" b="1" dirty="0">
                <a:solidFill>
                  <a:schemeClr val="tx1"/>
                </a:solidFill>
                <a:latin typeface="AR P丸ゴシック体M" panose="020B0600010101010101" pitchFamily="50" charset="-128"/>
                <a:ea typeface="AR P丸ゴシック体M" panose="020B0600010101010101" pitchFamily="50" charset="-128"/>
              </a:endParaRPr>
            </a:p>
            <a:p>
              <a:r>
                <a:rPr lang="ja-JP" altLang="en-US" sz="1400" b="1" dirty="0">
                  <a:solidFill>
                    <a:schemeClr val="tx1"/>
                  </a:solidFill>
                  <a:latin typeface="AR P丸ゴシック体M" panose="020B0600010101010101" pitchFamily="50" charset="-128"/>
                  <a:ea typeface="AR P丸ゴシック体M" panose="020B0600010101010101" pitchFamily="50" charset="-128"/>
                </a:rPr>
                <a:t>　</a:t>
              </a:r>
              <a:endParaRPr lang="en-US" altLang="ja-JP" sz="900" b="1" dirty="0">
                <a:solidFill>
                  <a:schemeClr val="tx1"/>
                </a:solidFill>
                <a:latin typeface="AR P丸ゴシック体M" panose="020B0600010101010101" pitchFamily="50" charset="-128"/>
                <a:ea typeface="AR P丸ゴシック体M" panose="020B0600010101010101" pitchFamily="50" charset="-128"/>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導入機器等の内容</a:t>
              </a:r>
            </a:p>
          </p:txBody>
        </p:sp>
      </p:grpSp>
      <p:grpSp>
        <p:nvGrpSpPr>
          <p:cNvPr id="15" name="グループ化 14">
            <a:extLst>
              <a:ext uri="{FF2B5EF4-FFF2-40B4-BE49-F238E27FC236}">
                <a16:creationId xmlns:a16="http://schemas.microsoft.com/office/drawing/2014/main" id="{A1303BDD-75EF-4010-98E6-F5A727B0D5BB}"/>
              </a:ext>
            </a:extLst>
          </p:cNvPr>
          <p:cNvGrpSpPr/>
          <p:nvPr/>
        </p:nvGrpSpPr>
        <p:grpSpPr>
          <a:xfrm>
            <a:off x="1608443" y="4114946"/>
            <a:ext cx="8927814" cy="2502446"/>
            <a:chOff x="4122583" y="1663112"/>
            <a:chExt cx="4647873" cy="1740205"/>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825977"/>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60360" y="1663112"/>
              <a:ext cx="1802635"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導入の理由（抱えていた課題）</a:t>
              </a:r>
            </a:p>
          </p:txBody>
        </p:sp>
      </p:grpSp>
      <p:pic>
        <p:nvPicPr>
          <p:cNvPr id="12" name="Picture 8">
            <a:extLst>
              <a:ext uri="{FF2B5EF4-FFF2-40B4-BE49-F238E27FC236}">
                <a16:creationId xmlns:a16="http://schemas.microsoft.com/office/drawing/2014/main" id="{10E7DF0F-BA18-4D61-8E42-8B7D3262C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7640" y="5896482"/>
            <a:ext cx="610203" cy="6788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
            <a:extLst>
              <a:ext uri="{FF2B5EF4-FFF2-40B4-BE49-F238E27FC236}">
                <a16:creationId xmlns:a16="http://schemas.microsoft.com/office/drawing/2014/main" id="{0AFC6BCC-58B3-4E40-94FE-3F55974DB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9743" y="4482463"/>
            <a:ext cx="675955" cy="753153"/>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EB7969D9-80C8-4257-AC3F-7B3E96429E64}"/>
              </a:ext>
            </a:extLst>
          </p:cNvPr>
          <p:cNvSpPr txBox="1"/>
          <p:nvPr/>
        </p:nvSpPr>
        <p:spPr>
          <a:xfrm>
            <a:off x="1524000" y="1"/>
            <a:ext cx="9144000" cy="276999"/>
          </a:xfrm>
          <a:prstGeom prst="rect">
            <a:avLst/>
          </a:prstGeom>
          <a:solidFill>
            <a:schemeClr val="accent3">
              <a:lumMod val="20000"/>
              <a:lumOff val="80000"/>
            </a:schemeClr>
          </a:solidFill>
        </p:spPr>
        <p:txBody>
          <a:bodyPr wrap="square" rtlCol="0">
            <a:spAutoFit/>
          </a:bodyPr>
          <a:lstStyle/>
          <a:p>
            <a:r>
              <a:rPr lang="ja-JP" altLang="ja-JP" sz="1200" dirty="0">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a typeface="游ゴシック" panose="020B0400000000000000" pitchFamily="50" charset="-128"/>
                <a:cs typeface="Times New Roman" panose="02020603050405020304" pitchFamily="18" charset="0"/>
              </a:rPr>
              <a:t>ICT</a:t>
            </a:r>
            <a:r>
              <a:rPr lang="ja-JP" altLang="ja-JP" sz="1200" dirty="0">
                <a:ea typeface="游ゴシック" panose="020B0400000000000000" pitchFamily="50" charset="-128"/>
                <a:cs typeface="Times New Roman" panose="02020603050405020304" pitchFamily="18" charset="0"/>
              </a:rPr>
              <a:t>導入支援事業</a:t>
            </a:r>
            <a:endParaRPr lang="ja-JP" altLang="en-US" sz="1200" dirty="0"/>
          </a:p>
        </p:txBody>
      </p:sp>
      <p:sp>
        <p:nvSpPr>
          <p:cNvPr id="19" name="正方形/長方形 18">
            <a:extLst>
              <a:ext uri="{FF2B5EF4-FFF2-40B4-BE49-F238E27FC236}">
                <a16:creationId xmlns:a16="http://schemas.microsoft.com/office/drawing/2014/main" id="{E0AA9AA1-26C6-4D15-B233-C4A5DEA5F357}"/>
              </a:ext>
            </a:extLst>
          </p:cNvPr>
          <p:cNvSpPr/>
          <p:nvPr/>
        </p:nvSpPr>
        <p:spPr>
          <a:xfrm>
            <a:off x="7200900" y="124694"/>
            <a:ext cx="3359008" cy="1218054"/>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rPr>
              <a:t>【</a:t>
            </a:r>
            <a:r>
              <a:rPr lang="ja-JP" altLang="ja-JP" sz="1300" kern="100" dirty="0">
                <a:solidFill>
                  <a:schemeClr val="tx1"/>
                </a:solidFill>
              </a:rPr>
              <a:t>法人名</a:t>
            </a:r>
            <a:r>
              <a:rPr lang="en-US" altLang="ja-JP" sz="1300" kern="100" dirty="0">
                <a:solidFill>
                  <a:schemeClr val="tx1"/>
                </a:solidFill>
                <a:sym typeface="Wingdings" panose="05000000000000000000" pitchFamily="2" charset="2"/>
              </a:rPr>
              <a:t>】</a:t>
            </a:r>
            <a:r>
              <a:rPr lang="ja-JP" altLang="en-US" sz="1300" kern="100" dirty="0">
                <a:solidFill>
                  <a:schemeClr val="tx1"/>
                </a:solidFill>
                <a:sym typeface="Wingdings" panose="05000000000000000000" pitchFamily="2" charset="2"/>
              </a:rPr>
              <a:t>特定非営利活動法人</a:t>
            </a:r>
            <a:endParaRPr lang="en-US" altLang="ja-JP" sz="1300" kern="100" dirty="0">
              <a:solidFill>
                <a:schemeClr val="tx1"/>
              </a:solidFill>
              <a:sym typeface="Wingdings" panose="05000000000000000000" pitchFamily="2" charset="2"/>
            </a:endParaRPr>
          </a:p>
          <a:p>
            <a:pPr algn="l"/>
            <a:r>
              <a:rPr lang="ja-JP" altLang="en-US" sz="1300" kern="100" dirty="0">
                <a:solidFill>
                  <a:schemeClr val="tx1"/>
                </a:solidFill>
                <a:sym typeface="Wingdings" panose="05000000000000000000" pitchFamily="2" charset="2"/>
              </a:rPr>
              <a:t>　　　　　ぷちとまとの会</a:t>
            </a:r>
            <a:endParaRPr lang="en-US" altLang="ja-JP" sz="1300" kern="100" dirty="0">
              <a:solidFill>
                <a:schemeClr val="tx1"/>
              </a:solidFill>
              <a:sym typeface="Wingdings" panose="05000000000000000000" pitchFamily="2" charset="2"/>
            </a:endParaRPr>
          </a:p>
          <a:p>
            <a:pPr algn="l"/>
            <a:r>
              <a:rPr lang="en-US" altLang="ja-JP" sz="1300" kern="100" dirty="0">
                <a:solidFill>
                  <a:schemeClr val="tx1"/>
                </a:solidFill>
              </a:rPr>
              <a:t>【</a:t>
            </a:r>
            <a:r>
              <a:rPr lang="ja-JP" altLang="ja-JP" sz="1300" kern="100" dirty="0">
                <a:solidFill>
                  <a:schemeClr val="tx1"/>
                </a:solidFill>
              </a:rPr>
              <a:t>事業所名</a:t>
            </a:r>
            <a:r>
              <a:rPr lang="en-US" altLang="ja-JP" sz="1300" kern="100" dirty="0">
                <a:solidFill>
                  <a:schemeClr val="tx1"/>
                </a:solidFill>
              </a:rPr>
              <a:t>】</a:t>
            </a:r>
            <a:r>
              <a:rPr lang="ja-JP" altLang="en-US" sz="1300" kern="100" dirty="0">
                <a:solidFill>
                  <a:schemeClr val="tx1"/>
                </a:solidFill>
              </a:rPr>
              <a:t>放課後等デイ</a:t>
            </a:r>
            <a:r>
              <a:rPr lang="en-US" altLang="ja-JP" sz="1300" kern="100" dirty="0">
                <a:solidFill>
                  <a:schemeClr val="tx1"/>
                </a:solidFill>
              </a:rPr>
              <a:t>―</a:t>
            </a:r>
            <a:r>
              <a:rPr lang="ja-JP" altLang="en-US" sz="1300" kern="100" dirty="0">
                <a:solidFill>
                  <a:schemeClr val="tx1"/>
                </a:solidFill>
              </a:rPr>
              <a:t>ビス</a:t>
            </a:r>
            <a:endParaRPr lang="en-US" altLang="ja-JP" sz="1300" kern="100" dirty="0">
              <a:solidFill>
                <a:schemeClr val="tx1"/>
              </a:solidFill>
            </a:endParaRPr>
          </a:p>
          <a:p>
            <a:pPr algn="l"/>
            <a:r>
              <a:rPr lang="ja-JP" altLang="en-US" sz="1300" kern="100" dirty="0">
                <a:solidFill>
                  <a:schemeClr val="tx1"/>
                </a:solidFill>
              </a:rPr>
              <a:t>　　　　　　ぷちとまと</a:t>
            </a:r>
            <a:endParaRPr lang="en-US" altLang="ja-JP" sz="1300" kern="100" dirty="0">
              <a:solidFill>
                <a:schemeClr val="tx1"/>
              </a:solidFill>
            </a:endParaRPr>
          </a:p>
          <a:p>
            <a:pPr algn="l"/>
            <a:r>
              <a:rPr lang="en-US" altLang="ja-JP" sz="1300" kern="100" dirty="0">
                <a:solidFill>
                  <a:schemeClr val="tx1"/>
                </a:solidFill>
              </a:rPr>
              <a:t>【</a:t>
            </a:r>
            <a:r>
              <a:rPr lang="ja-JP" altLang="en-US" sz="1300" kern="100" dirty="0">
                <a:solidFill>
                  <a:schemeClr val="tx1"/>
                </a:solidFill>
              </a:rPr>
              <a:t>提供サービス</a:t>
            </a:r>
            <a:r>
              <a:rPr lang="en-US" altLang="ja-JP" sz="1300" kern="100" dirty="0">
                <a:solidFill>
                  <a:schemeClr val="tx1"/>
                </a:solidFill>
              </a:rPr>
              <a:t>】</a:t>
            </a:r>
            <a:r>
              <a:rPr lang="ja-JP" altLang="en-US" sz="1300" kern="100" dirty="0">
                <a:solidFill>
                  <a:schemeClr val="tx1"/>
                </a:solidFill>
              </a:rPr>
              <a:t>放課後等デイサービス</a:t>
            </a:r>
            <a:endParaRPr lang="en-US" altLang="ja-JP" sz="1300" kern="100" dirty="0">
              <a:solidFill>
                <a:schemeClr val="tx1"/>
              </a:solidFill>
            </a:endParaRPr>
          </a:p>
          <a:p>
            <a:pPr algn="l"/>
            <a:r>
              <a:rPr lang="ja-JP" altLang="en-US" sz="1300" kern="100" dirty="0">
                <a:solidFill>
                  <a:schemeClr val="tx1"/>
                </a:solidFill>
              </a:rPr>
              <a:t>　　　　　　　　相談支援</a:t>
            </a:r>
            <a:endParaRPr lang="en-US" altLang="ja-JP" sz="1300" kern="100" dirty="0">
              <a:solidFill>
                <a:schemeClr val="tx1"/>
              </a:solidFill>
            </a:endParaRPr>
          </a:p>
        </p:txBody>
      </p:sp>
      <p:pic>
        <p:nvPicPr>
          <p:cNvPr id="21" name="図 20">
            <a:extLst>
              <a:ext uri="{FF2B5EF4-FFF2-40B4-BE49-F238E27FC236}">
                <a16:creationId xmlns:a16="http://schemas.microsoft.com/office/drawing/2014/main" id="{1F22E739-B89B-EB20-F4E2-65D652F88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6297" y="1894380"/>
            <a:ext cx="1592103" cy="1268155"/>
          </a:xfrm>
          <a:prstGeom prst="rect">
            <a:avLst/>
          </a:prstGeom>
        </p:spPr>
      </p:pic>
      <p:sp>
        <p:nvSpPr>
          <p:cNvPr id="23" name="テキスト ボックス 22">
            <a:extLst>
              <a:ext uri="{FF2B5EF4-FFF2-40B4-BE49-F238E27FC236}">
                <a16:creationId xmlns:a16="http://schemas.microsoft.com/office/drawing/2014/main" id="{2A16877E-123C-71E0-3932-A7E55566A375}"/>
              </a:ext>
            </a:extLst>
          </p:cNvPr>
          <p:cNvSpPr txBox="1"/>
          <p:nvPr/>
        </p:nvSpPr>
        <p:spPr>
          <a:xfrm>
            <a:off x="1796105" y="4648257"/>
            <a:ext cx="7953122" cy="1600438"/>
          </a:xfrm>
          <a:prstGeom prst="rect">
            <a:avLst/>
          </a:prstGeom>
          <a:noFill/>
        </p:spPr>
        <p:txBody>
          <a:bodyPr wrap="square">
            <a:spAutoFit/>
          </a:bodyPr>
          <a:lstStyle/>
          <a:p>
            <a:r>
              <a:rPr lang="ja-JP" altLang="en-US" sz="1200" dirty="0"/>
              <a:t>・</a:t>
            </a:r>
            <a:r>
              <a:rPr lang="ja-JP" altLang="en-US" sz="1400" dirty="0"/>
              <a:t>相談支援専門員の相談業務においてアセスメントや計画の作成を行うための訪問・聞き取りを紙媒体で行うと、訪問回数が増え、移動時間のロスもあり、業務の効率が悪い。</a:t>
            </a:r>
          </a:p>
          <a:p>
            <a:r>
              <a:rPr lang="ja-JP" altLang="en-US" sz="1400" dirty="0"/>
              <a:t>・相談支援業務の支援記録の作成において、利用者情報等をその都度手入力で行っており、支援　　　　記録の作成に時間がかかっている。</a:t>
            </a:r>
          </a:p>
          <a:p>
            <a:r>
              <a:rPr lang="ja-JP" altLang="en-US" sz="1400" dirty="0"/>
              <a:t>・支援情報等が個別に管理されており、一元管理できておらず引継ぎが困難。</a:t>
            </a:r>
          </a:p>
          <a:p>
            <a:r>
              <a:rPr lang="ja-JP" altLang="en-US" sz="1400" dirty="0"/>
              <a:t>・放課後等デイサービスの個別支援計画の作成等において、業務日誌・活動記録・連絡帳等からの転記作業が多く、作業に関わるスタッフの労働時間や人数が多く費やされている。</a:t>
            </a:r>
          </a:p>
        </p:txBody>
      </p:sp>
      <p:sp>
        <p:nvSpPr>
          <p:cNvPr id="18" name="テキスト ボックス 17">
            <a:extLst>
              <a:ext uri="{FF2B5EF4-FFF2-40B4-BE49-F238E27FC236}">
                <a16:creationId xmlns:a16="http://schemas.microsoft.com/office/drawing/2014/main" id="{0070A3C2-E881-476C-9C19-F4F1FD77D116}"/>
              </a:ext>
            </a:extLst>
          </p:cNvPr>
          <p:cNvSpPr txBox="1"/>
          <p:nvPr/>
        </p:nvSpPr>
        <p:spPr>
          <a:xfrm>
            <a:off x="3047320" y="3244334"/>
            <a:ext cx="6094638" cy="369332"/>
          </a:xfrm>
          <a:prstGeom prst="rect">
            <a:avLst/>
          </a:prstGeom>
          <a:noFill/>
        </p:spPr>
        <p:txBody>
          <a:bodyPr wrap="square">
            <a:spAutoFit/>
          </a:bodyPr>
          <a:lstStyle/>
          <a:p>
            <a:endParaRPr lang="ja-JP" altLang="en-US" dirty="0"/>
          </a:p>
        </p:txBody>
      </p:sp>
    </p:spTree>
    <p:extLst>
      <p:ext uri="{BB962C8B-B14F-4D97-AF65-F5344CB8AC3E}">
        <p14:creationId xmlns:p14="http://schemas.microsoft.com/office/powerpoint/2010/main" val="218524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E46C48C-1D87-4ABF-8778-C56838FF433E}"/>
              </a:ext>
            </a:extLst>
          </p:cNvPr>
          <p:cNvSpPr txBox="1"/>
          <p:nvPr/>
        </p:nvSpPr>
        <p:spPr>
          <a:xfrm>
            <a:off x="1389683" y="212271"/>
            <a:ext cx="9144000" cy="276999"/>
          </a:xfrm>
          <a:prstGeom prst="rect">
            <a:avLst/>
          </a:prstGeom>
          <a:solidFill>
            <a:schemeClr val="accent3">
              <a:lumMod val="20000"/>
              <a:lumOff val="80000"/>
            </a:schemeClr>
          </a:solidFill>
        </p:spPr>
        <p:txBody>
          <a:bodyPr wrap="square" rtlCol="0">
            <a:spAutoFit/>
          </a:bodyPr>
          <a:lstStyle/>
          <a:p>
            <a:r>
              <a:rPr lang="ja-JP" altLang="ja-JP" sz="1200" dirty="0">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a typeface="游ゴシック" panose="020B0400000000000000" pitchFamily="50" charset="-128"/>
                <a:cs typeface="Times New Roman" panose="02020603050405020304" pitchFamily="18" charset="0"/>
              </a:rPr>
              <a:t>ICT</a:t>
            </a:r>
            <a:r>
              <a:rPr lang="ja-JP" altLang="ja-JP" sz="1200" dirty="0">
                <a:ea typeface="游ゴシック" panose="020B0400000000000000" pitchFamily="50" charset="-128"/>
                <a:cs typeface="Times New Roman" panose="02020603050405020304" pitchFamily="18" charset="0"/>
              </a:rPr>
              <a:t>導入支援事業</a:t>
            </a:r>
            <a:endParaRPr lang="ja-JP" altLang="en-US" sz="1200" dirty="0"/>
          </a:p>
        </p:txBody>
      </p:sp>
      <p:sp>
        <p:nvSpPr>
          <p:cNvPr id="5" name="四角形: 角を丸くする 4">
            <a:extLst>
              <a:ext uri="{FF2B5EF4-FFF2-40B4-BE49-F238E27FC236}">
                <a16:creationId xmlns:a16="http://schemas.microsoft.com/office/drawing/2014/main" id="{5F2E7449-162A-4D02-BB16-F6E76F5B6046}"/>
              </a:ext>
            </a:extLst>
          </p:cNvPr>
          <p:cNvSpPr/>
          <p:nvPr/>
        </p:nvSpPr>
        <p:spPr>
          <a:xfrm>
            <a:off x="1463162" y="522126"/>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bg1"/>
                </a:solidFill>
              </a:rPr>
              <a:t>導入により手書きから入力によりスタッフの業務時間が削減できつつある</a:t>
            </a:r>
            <a:endParaRPr lang="en-US" altLang="ja-JP" sz="1200" b="1" dirty="0">
              <a:solidFill>
                <a:schemeClr val="bg1"/>
              </a:solidFill>
            </a:endParaRPr>
          </a:p>
        </p:txBody>
      </p:sp>
      <p:sp>
        <p:nvSpPr>
          <p:cNvPr id="6" name="正方形/長方形 5">
            <a:extLst>
              <a:ext uri="{FF2B5EF4-FFF2-40B4-BE49-F238E27FC236}">
                <a16:creationId xmlns:a16="http://schemas.microsoft.com/office/drawing/2014/main" id="{C1A54098-23F7-4CCB-A701-264C044E6BFE}"/>
              </a:ext>
            </a:extLst>
          </p:cNvPr>
          <p:cNvSpPr/>
          <p:nvPr/>
        </p:nvSpPr>
        <p:spPr>
          <a:xfrm>
            <a:off x="7443309" y="173148"/>
            <a:ext cx="3359008" cy="1235825"/>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rPr>
              <a:t>【</a:t>
            </a:r>
            <a:r>
              <a:rPr lang="ja-JP" altLang="ja-JP" sz="1300" kern="100" dirty="0">
                <a:solidFill>
                  <a:schemeClr val="tx1"/>
                </a:solidFill>
              </a:rPr>
              <a:t>法人名</a:t>
            </a:r>
            <a:r>
              <a:rPr lang="en-US" altLang="ja-JP" sz="1300" kern="100" dirty="0">
                <a:solidFill>
                  <a:schemeClr val="tx1"/>
                </a:solidFill>
                <a:sym typeface="Wingdings" panose="05000000000000000000" pitchFamily="2" charset="2"/>
              </a:rPr>
              <a:t>】</a:t>
            </a:r>
            <a:r>
              <a:rPr lang="ja-JP" altLang="en-US" sz="1300" kern="100" dirty="0">
                <a:solidFill>
                  <a:schemeClr val="tx1"/>
                </a:solidFill>
                <a:sym typeface="Wingdings" panose="05000000000000000000" pitchFamily="2" charset="2"/>
              </a:rPr>
              <a:t>特定非営利活動法人</a:t>
            </a:r>
            <a:endParaRPr lang="en-US" altLang="ja-JP" sz="1300" kern="100" dirty="0">
              <a:solidFill>
                <a:schemeClr val="tx1"/>
              </a:solidFill>
              <a:sym typeface="Wingdings" panose="05000000000000000000" pitchFamily="2" charset="2"/>
            </a:endParaRPr>
          </a:p>
          <a:p>
            <a:pPr algn="l"/>
            <a:r>
              <a:rPr lang="ja-JP" altLang="en-US" sz="1300" kern="100" dirty="0">
                <a:solidFill>
                  <a:schemeClr val="tx1"/>
                </a:solidFill>
                <a:sym typeface="Wingdings" panose="05000000000000000000" pitchFamily="2" charset="2"/>
              </a:rPr>
              <a:t>　　　　　ぷちとまとの会</a:t>
            </a:r>
            <a:endParaRPr lang="en-US" altLang="ja-JP" sz="1300" kern="100" dirty="0">
              <a:solidFill>
                <a:schemeClr val="tx1"/>
              </a:solidFill>
              <a:sym typeface="Wingdings" panose="05000000000000000000" pitchFamily="2" charset="2"/>
            </a:endParaRPr>
          </a:p>
          <a:p>
            <a:pPr algn="l"/>
            <a:r>
              <a:rPr lang="en-US" altLang="ja-JP" sz="1300" kern="100" dirty="0">
                <a:solidFill>
                  <a:schemeClr val="tx1"/>
                </a:solidFill>
              </a:rPr>
              <a:t>【</a:t>
            </a:r>
            <a:r>
              <a:rPr lang="ja-JP" altLang="ja-JP" sz="1300" kern="100" dirty="0">
                <a:solidFill>
                  <a:schemeClr val="tx1"/>
                </a:solidFill>
              </a:rPr>
              <a:t>事業所名</a:t>
            </a:r>
            <a:r>
              <a:rPr lang="en-US" altLang="ja-JP" sz="1300" kern="100" dirty="0">
                <a:solidFill>
                  <a:schemeClr val="tx1"/>
                </a:solidFill>
              </a:rPr>
              <a:t>】</a:t>
            </a:r>
            <a:r>
              <a:rPr lang="ja-JP" altLang="en-US" sz="1300" kern="100" dirty="0">
                <a:solidFill>
                  <a:schemeClr val="tx1"/>
                </a:solidFill>
              </a:rPr>
              <a:t>放課後等デイ</a:t>
            </a:r>
            <a:r>
              <a:rPr lang="en-US" altLang="ja-JP" sz="1300" kern="100" dirty="0">
                <a:solidFill>
                  <a:schemeClr val="tx1"/>
                </a:solidFill>
              </a:rPr>
              <a:t>―</a:t>
            </a:r>
            <a:r>
              <a:rPr lang="ja-JP" altLang="en-US" sz="1300" kern="100" dirty="0">
                <a:solidFill>
                  <a:schemeClr val="tx1"/>
                </a:solidFill>
              </a:rPr>
              <a:t>ビス</a:t>
            </a:r>
            <a:endParaRPr lang="en-US" altLang="ja-JP" sz="1300" kern="100" dirty="0">
              <a:solidFill>
                <a:schemeClr val="tx1"/>
              </a:solidFill>
            </a:endParaRPr>
          </a:p>
          <a:p>
            <a:pPr algn="l"/>
            <a:r>
              <a:rPr lang="ja-JP" altLang="en-US" sz="1300" kern="100" dirty="0">
                <a:solidFill>
                  <a:schemeClr val="tx1"/>
                </a:solidFill>
              </a:rPr>
              <a:t>　　　　　　ぷちとまと</a:t>
            </a:r>
            <a:endParaRPr lang="en-US" altLang="ja-JP" sz="1300" kern="100" dirty="0">
              <a:solidFill>
                <a:schemeClr val="tx1"/>
              </a:solidFill>
            </a:endParaRPr>
          </a:p>
          <a:p>
            <a:pPr algn="l"/>
            <a:r>
              <a:rPr lang="en-US" altLang="ja-JP" sz="1300" kern="100" dirty="0">
                <a:solidFill>
                  <a:schemeClr val="tx1"/>
                </a:solidFill>
              </a:rPr>
              <a:t>【</a:t>
            </a:r>
            <a:r>
              <a:rPr lang="ja-JP" altLang="en-US" sz="1300" kern="100" dirty="0">
                <a:solidFill>
                  <a:schemeClr val="tx1"/>
                </a:solidFill>
              </a:rPr>
              <a:t>提供サービス</a:t>
            </a:r>
            <a:r>
              <a:rPr lang="en-US" altLang="ja-JP" sz="1300" kern="100" dirty="0">
                <a:solidFill>
                  <a:schemeClr val="tx1"/>
                </a:solidFill>
              </a:rPr>
              <a:t>】</a:t>
            </a:r>
            <a:r>
              <a:rPr lang="ja-JP" altLang="en-US" sz="1300" kern="100" dirty="0">
                <a:solidFill>
                  <a:schemeClr val="tx1"/>
                </a:solidFill>
              </a:rPr>
              <a:t>放課後等デイサービス</a:t>
            </a:r>
            <a:endParaRPr lang="en-US" altLang="ja-JP" sz="1300" kern="100" dirty="0">
              <a:solidFill>
                <a:schemeClr val="tx1"/>
              </a:solidFill>
            </a:endParaRPr>
          </a:p>
          <a:p>
            <a:pPr algn="l"/>
            <a:r>
              <a:rPr lang="ja-JP" altLang="en-US" sz="1300" kern="100" dirty="0">
                <a:solidFill>
                  <a:schemeClr val="tx1"/>
                </a:solidFill>
              </a:rPr>
              <a:t>　　　　　　　　相談支援</a:t>
            </a:r>
            <a:endParaRPr lang="en-US" altLang="ja-JP" sz="1300" kern="100" dirty="0">
              <a:solidFill>
                <a:schemeClr val="tx1"/>
              </a:solidFill>
            </a:endParaRPr>
          </a:p>
        </p:txBody>
      </p:sp>
      <p:grpSp>
        <p:nvGrpSpPr>
          <p:cNvPr id="7" name="グループ化 6">
            <a:extLst>
              <a:ext uri="{FF2B5EF4-FFF2-40B4-BE49-F238E27FC236}">
                <a16:creationId xmlns:a16="http://schemas.microsoft.com/office/drawing/2014/main" id="{0FF8D416-C121-47DA-8C3E-B751472370AC}"/>
              </a:ext>
            </a:extLst>
          </p:cNvPr>
          <p:cNvGrpSpPr/>
          <p:nvPr/>
        </p:nvGrpSpPr>
        <p:grpSpPr>
          <a:xfrm>
            <a:off x="1328056" y="1285449"/>
            <a:ext cx="8975111" cy="5327766"/>
            <a:chOff x="4122583" y="1910165"/>
            <a:chExt cx="4647873" cy="1633135"/>
          </a:xfrm>
        </p:grpSpPr>
        <p:sp>
          <p:nvSpPr>
            <p:cNvPr id="8" name="四角形: 角を丸くする 7">
              <a:extLst>
                <a:ext uri="{FF2B5EF4-FFF2-40B4-BE49-F238E27FC236}">
                  <a16:creationId xmlns:a16="http://schemas.microsoft.com/office/drawing/2014/main" id="{6725A218-FC66-44EF-B3A2-543A5084C3E0}"/>
                </a:ext>
              </a:extLst>
            </p:cNvPr>
            <p:cNvSpPr/>
            <p:nvPr/>
          </p:nvSpPr>
          <p:spPr>
            <a:xfrm>
              <a:off x="4122583" y="1965960"/>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dirty="0">
                <a:solidFill>
                  <a:schemeClr val="tx1">
                    <a:lumMod val="65000"/>
                    <a:lumOff val="35000"/>
                  </a:schemeClr>
                </a:solidFill>
              </a:endParaRPr>
            </a:p>
            <a:p>
              <a:r>
                <a:rPr lang="ja-JP" altLang="en-US" sz="2000" dirty="0">
                  <a:solidFill>
                    <a:schemeClr val="tx1">
                      <a:lumMod val="65000"/>
                      <a:lumOff val="35000"/>
                    </a:schemeClr>
                  </a:solidFill>
                </a:rPr>
                <a:t>相談支援において、訪問時の聞き取り、会議記録をタブレットに入力することで帰所後の作業時間を削減できた。</a:t>
              </a:r>
              <a:endParaRPr lang="en-US" altLang="ja-JP" sz="2000" dirty="0">
                <a:solidFill>
                  <a:schemeClr val="tx1">
                    <a:lumMod val="65000"/>
                    <a:lumOff val="35000"/>
                  </a:schemeClr>
                </a:solidFill>
              </a:endParaRPr>
            </a:p>
            <a:p>
              <a:r>
                <a:rPr lang="ja-JP" altLang="en-US" sz="2000" dirty="0">
                  <a:solidFill>
                    <a:schemeClr val="tx1">
                      <a:lumMod val="65000"/>
                      <a:lumOff val="35000"/>
                    </a:schemeClr>
                  </a:solidFill>
                </a:rPr>
                <a:t>放課後等デイサービスの支援記録作成において、手書きからタブレット入力に変わることにより、業務時間が削減され、利用者との関わりの時間を増やすことができている。</a:t>
              </a:r>
              <a:endParaRPr lang="en-US" altLang="ja-JP" sz="2000" dirty="0">
                <a:solidFill>
                  <a:schemeClr val="tx1">
                    <a:lumMod val="65000"/>
                    <a:lumOff val="35000"/>
                  </a:schemeClr>
                </a:solidFill>
              </a:endParaRPr>
            </a:p>
            <a:p>
              <a:endParaRPr lang="en-US" altLang="ja-JP" sz="2000" b="1" dirty="0">
                <a:solidFill>
                  <a:schemeClr val="tx1">
                    <a:lumMod val="65000"/>
                    <a:lumOff val="35000"/>
                  </a:schemeClr>
                </a:solidFill>
              </a:endParaRPr>
            </a:p>
            <a:p>
              <a:r>
                <a:rPr lang="ja-JP" altLang="en-US" sz="2000" b="1" u="sng" dirty="0">
                  <a:solidFill>
                    <a:schemeClr val="tx1">
                      <a:lumMod val="65000"/>
                      <a:lumOff val="35000"/>
                    </a:schemeClr>
                  </a:solidFill>
                </a:rPr>
                <a:t>年間業務時間削減率：  ４８．６％</a:t>
              </a:r>
              <a:endParaRPr lang="en-US" altLang="ja-JP" sz="2000" b="1" u="sng" dirty="0">
                <a:solidFill>
                  <a:schemeClr val="tx1">
                    <a:lumMod val="65000"/>
                    <a:lumOff val="35000"/>
                  </a:schemeClr>
                </a:solidFill>
              </a:endParaRPr>
            </a:p>
            <a:p>
              <a:r>
                <a:rPr lang="ja-JP" altLang="en-US" sz="2000" dirty="0">
                  <a:solidFill>
                    <a:schemeClr val="tx1">
                      <a:lumMod val="65000"/>
                      <a:lumOff val="35000"/>
                    </a:schemeClr>
                  </a:solidFill>
                </a:rPr>
                <a:t>→現場での利用者との関わりが増え、スタッフの残業時間の削減につながった。</a:t>
              </a:r>
              <a:endParaRPr lang="en-US" altLang="ja-JP" sz="2000" dirty="0">
                <a:solidFill>
                  <a:schemeClr val="tx1">
                    <a:lumMod val="65000"/>
                    <a:lumOff val="35000"/>
                  </a:schemeClr>
                </a:solidFill>
              </a:endParaRPr>
            </a:p>
            <a:p>
              <a:r>
                <a:rPr lang="ja-JP" altLang="en-US" sz="2000" b="1" u="sng" dirty="0">
                  <a:solidFill>
                    <a:schemeClr val="tx1">
                      <a:lumMod val="65000"/>
                      <a:lumOff val="35000"/>
                    </a:schemeClr>
                  </a:solidFill>
                </a:rPr>
                <a:t>年間作成文書削減率：  ４７．６％</a:t>
              </a:r>
              <a:endParaRPr lang="en-US" altLang="ja-JP" sz="2000" b="1" u="sng" dirty="0">
                <a:solidFill>
                  <a:schemeClr val="tx1">
                    <a:lumMod val="65000"/>
                    <a:lumOff val="35000"/>
                  </a:schemeClr>
                </a:solidFill>
              </a:endParaRPr>
            </a:p>
            <a:p>
              <a:endParaRPr lang="en-US" altLang="ja-JP" sz="2000" dirty="0">
                <a:solidFill>
                  <a:schemeClr val="tx1">
                    <a:lumMod val="65000"/>
                    <a:lumOff val="35000"/>
                  </a:schemeClr>
                </a:solidFill>
              </a:endParaRPr>
            </a:p>
            <a:p>
              <a:r>
                <a:rPr lang="ja-JP" altLang="en-US" sz="2000" b="1" u="sng" dirty="0">
                  <a:solidFill>
                    <a:schemeClr val="tx1">
                      <a:lumMod val="65000"/>
                      <a:lumOff val="35000"/>
                    </a:schemeClr>
                  </a:solidFill>
                </a:rPr>
                <a:t>費用縮減額： </a:t>
              </a:r>
              <a:r>
                <a:rPr lang="en-US" altLang="ja-JP" sz="2000" b="1" u="sng" dirty="0">
                  <a:solidFill>
                    <a:schemeClr val="tx1">
                      <a:lumMod val="65000"/>
                      <a:lumOff val="35000"/>
                    </a:schemeClr>
                  </a:solidFill>
                </a:rPr>
                <a:t>13</a:t>
              </a:r>
              <a:r>
                <a:rPr lang="ja-JP" altLang="en-US" sz="2000" b="1" u="sng" dirty="0">
                  <a:solidFill>
                    <a:schemeClr val="tx1">
                      <a:lumMod val="65000"/>
                      <a:lumOff val="35000"/>
                    </a:schemeClr>
                  </a:solidFill>
                </a:rPr>
                <a:t>万円</a:t>
              </a:r>
              <a:endParaRPr lang="en-US" altLang="ja-JP" sz="2000" b="1" u="sng" dirty="0">
                <a:solidFill>
                  <a:schemeClr val="tx1">
                    <a:lumMod val="65000"/>
                    <a:lumOff val="35000"/>
                  </a:schemeClr>
                </a:solidFill>
              </a:endParaRPr>
            </a:p>
            <a:p>
              <a:r>
                <a:rPr lang="ja-JP" altLang="en-US" sz="2000" dirty="0">
                  <a:solidFill>
                    <a:schemeClr val="tx1">
                      <a:lumMod val="65000"/>
                      <a:lumOff val="35000"/>
                    </a:schemeClr>
                  </a:solidFill>
                </a:rPr>
                <a:t>→これにより確保できたお金を「利用者の教材や玩具等」へ充当した！</a:t>
              </a:r>
              <a:endParaRPr lang="en-US" altLang="ja-JP" sz="900" dirty="0">
                <a:solidFill>
                  <a:schemeClr val="tx1">
                    <a:lumMod val="65000"/>
                    <a:lumOff val="35000"/>
                  </a:schemeClr>
                </a:solidFill>
              </a:endParaRPr>
            </a:p>
          </p:txBody>
        </p:sp>
        <p:sp>
          <p:nvSpPr>
            <p:cNvPr id="9" name="四角形: 角を丸くする 8">
              <a:extLst>
                <a:ext uri="{FF2B5EF4-FFF2-40B4-BE49-F238E27FC236}">
                  <a16:creationId xmlns:a16="http://schemas.microsoft.com/office/drawing/2014/main" id="{282DCED0-A158-45E8-932D-3DC8E2770B28}"/>
                </a:ext>
              </a:extLst>
            </p:cNvPr>
            <p:cNvSpPr/>
            <p:nvPr/>
          </p:nvSpPr>
          <p:spPr>
            <a:xfrm>
              <a:off x="4310932" y="1910165"/>
              <a:ext cx="1212605" cy="12216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導入の効果（詳細）</a:t>
              </a:r>
            </a:p>
          </p:txBody>
        </p:sp>
      </p:grpSp>
    </p:spTree>
    <p:extLst>
      <p:ext uri="{BB962C8B-B14F-4D97-AF65-F5344CB8AC3E}">
        <p14:creationId xmlns:p14="http://schemas.microsoft.com/office/powerpoint/2010/main" val="391295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9FAEEDD-1BBE-42A7-87FB-26F6D926C8E8}"/>
              </a:ext>
            </a:extLst>
          </p:cNvPr>
          <p:cNvSpPr txBox="1"/>
          <p:nvPr/>
        </p:nvSpPr>
        <p:spPr>
          <a:xfrm>
            <a:off x="1146375" y="154487"/>
            <a:ext cx="9144000" cy="276999"/>
          </a:xfrm>
          <a:prstGeom prst="rect">
            <a:avLst/>
          </a:prstGeom>
          <a:solidFill>
            <a:schemeClr val="accent3">
              <a:lumMod val="20000"/>
              <a:lumOff val="80000"/>
            </a:schemeClr>
          </a:solidFill>
        </p:spPr>
        <p:txBody>
          <a:bodyPr wrap="square" rtlCol="0">
            <a:spAutoFit/>
          </a:bodyPr>
          <a:lstStyle/>
          <a:p>
            <a:r>
              <a:rPr lang="ja-JP" altLang="ja-JP" sz="1200" dirty="0">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a typeface="游ゴシック" panose="020B0400000000000000" pitchFamily="50" charset="-128"/>
                <a:cs typeface="Times New Roman" panose="02020603050405020304" pitchFamily="18" charset="0"/>
              </a:rPr>
              <a:t>ICT</a:t>
            </a:r>
            <a:r>
              <a:rPr lang="ja-JP" altLang="ja-JP" sz="1200" dirty="0">
                <a:ea typeface="游ゴシック" panose="020B0400000000000000" pitchFamily="50" charset="-128"/>
                <a:cs typeface="Times New Roman" panose="02020603050405020304" pitchFamily="18" charset="0"/>
              </a:rPr>
              <a:t>導入支援事業</a:t>
            </a:r>
            <a:endParaRPr lang="ja-JP" altLang="en-US" sz="1200" dirty="0"/>
          </a:p>
        </p:txBody>
      </p:sp>
      <p:sp>
        <p:nvSpPr>
          <p:cNvPr id="8" name="四角形: 角を丸くする 7">
            <a:extLst>
              <a:ext uri="{FF2B5EF4-FFF2-40B4-BE49-F238E27FC236}">
                <a16:creationId xmlns:a16="http://schemas.microsoft.com/office/drawing/2014/main" id="{2A6019BF-035D-4E26-9B3F-A828D450A497}"/>
              </a:ext>
            </a:extLst>
          </p:cNvPr>
          <p:cNvSpPr/>
          <p:nvPr/>
        </p:nvSpPr>
        <p:spPr>
          <a:xfrm>
            <a:off x="1170627" y="522649"/>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bg1"/>
                </a:solidFill>
              </a:rPr>
              <a:t>導入により相談支援と放課後等デイサービスとの情報共有できている</a:t>
            </a:r>
            <a:endParaRPr lang="en-US" altLang="ja-JP" sz="1200" b="1" dirty="0">
              <a:solidFill>
                <a:schemeClr val="bg1"/>
              </a:solidFill>
            </a:endParaRPr>
          </a:p>
        </p:txBody>
      </p:sp>
      <p:sp>
        <p:nvSpPr>
          <p:cNvPr id="9" name="正方形/長方形 8">
            <a:extLst>
              <a:ext uri="{FF2B5EF4-FFF2-40B4-BE49-F238E27FC236}">
                <a16:creationId xmlns:a16="http://schemas.microsoft.com/office/drawing/2014/main" id="{3E5F303A-F2B3-43DB-8CB9-5A8273DC77D3}"/>
              </a:ext>
            </a:extLst>
          </p:cNvPr>
          <p:cNvSpPr/>
          <p:nvPr/>
        </p:nvSpPr>
        <p:spPr>
          <a:xfrm>
            <a:off x="6931367" y="183755"/>
            <a:ext cx="3359008" cy="1195116"/>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rPr>
              <a:t>【</a:t>
            </a:r>
            <a:r>
              <a:rPr lang="ja-JP" altLang="ja-JP" sz="1300" kern="100" dirty="0">
                <a:solidFill>
                  <a:schemeClr val="tx1"/>
                </a:solidFill>
              </a:rPr>
              <a:t>法人名</a:t>
            </a:r>
            <a:r>
              <a:rPr lang="en-US" altLang="ja-JP" sz="1300" kern="100" dirty="0">
                <a:solidFill>
                  <a:schemeClr val="tx1"/>
                </a:solidFill>
                <a:sym typeface="Wingdings" panose="05000000000000000000" pitchFamily="2" charset="2"/>
              </a:rPr>
              <a:t>】</a:t>
            </a:r>
            <a:r>
              <a:rPr lang="ja-JP" altLang="en-US" sz="1300" kern="100" dirty="0">
                <a:solidFill>
                  <a:schemeClr val="tx1"/>
                </a:solidFill>
                <a:sym typeface="Wingdings" panose="05000000000000000000" pitchFamily="2" charset="2"/>
              </a:rPr>
              <a:t>特定非営利活動法人</a:t>
            </a:r>
            <a:endParaRPr lang="en-US" altLang="ja-JP" sz="1300" kern="100" dirty="0">
              <a:solidFill>
                <a:schemeClr val="tx1"/>
              </a:solidFill>
              <a:sym typeface="Wingdings" panose="05000000000000000000" pitchFamily="2" charset="2"/>
            </a:endParaRPr>
          </a:p>
          <a:p>
            <a:pPr algn="l"/>
            <a:r>
              <a:rPr lang="ja-JP" altLang="en-US" sz="1300" kern="100" dirty="0">
                <a:solidFill>
                  <a:schemeClr val="tx1"/>
                </a:solidFill>
                <a:sym typeface="Wingdings" panose="05000000000000000000" pitchFamily="2" charset="2"/>
              </a:rPr>
              <a:t>　　　　　ぷちとまとの会</a:t>
            </a:r>
            <a:endParaRPr lang="en-US" altLang="ja-JP" sz="1300" kern="100" dirty="0">
              <a:solidFill>
                <a:schemeClr val="tx1"/>
              </a:solidFill>
              <a:sym typeface="Wingdings" panose="05000000000000000000" pitchFamily="2" charset="2"/>
            </a:endParaRPr>
          </a:p>
          <a:p>
            <a:pPr algn="l"/>
            <a:r>
              <a:rPr lang="en-US" altLang="ja-JP" sz="1300" kern="100" dirty="0">
                <a:solidFill>
                  <a:schemeClr val="tx1"/>
                </a:solidFill>
              </a:rPr>
              <a:t>【</a:t>
            </a:r>
            <a:r>
              <a:rPr lang="ja-JP" altLang="ja-JP" sz="1300" kern="100" dirty="0">
                <a:solidFill>
                  <a:schemeClr val="tx1"/>
                </a:solidFill>
              </a:rPr>
              <a:t>事業所名</a:t>
            </a:r>
            <a:r>
              <a:rPr lang="en-US" altLang="ja-JP" sz="1300" kern="100" dirty="0">
                <a:solidFill>
                  <a:schemeClr val="tx1"/>
                </a:solidFill>
              </a:rPr>
              <a:t>】</a:t>
            </a:r>
            <a:r>
              <a:rPr lang="ja-JP" altLang="en-US" sz="1300" kern="100" dirty="0">
                <a:solidFill>
                  <a:schemeClr val="tx1"/>
                </a:solidFill>
              </a:rPr>
              <a:t>放課後等デイ</a:t>
            </a:r>
            <a:r>
              <a:rPr lang="en-US" altLang="ja-JP" sz="1300" kern="100" dirty="0">
                <a:solidFill>
                  <a:schemeClr val="tx1"/>
                </a:solidFill>
              </a:rPr>
              <a:t>―</a:t>
            </a:r>
            <a:r>
              <a:rPr lang="ja-JP" altLang="en-US" sz="1300" kern="100" dirty="0">
                <a:solidFill>
                  <a:schemeClr val="tx1"/>
                </a:solidFill>
              </a:rPr>
              <a:t>ビス</a:t>
            </a:r>
            <a:endParaRPr lang="en-US" altLang="ja-JP" sz="1300" kern="100" dirty="0">
              <a:solidFill>
                <a:schemeClr val="tx1"/>
              </a:solidFill>
            </a:endParaRPr>
          </a:p>
          <a:p>
            <a:pPr algn="l"/>
            <a:r>
              <a:rPr lang="ja-JP" altLang="en-US" sz="1300" kern="100" dirty="0">
                <a:solidFill>
                  <a:schemeClr val="tx1"/>
                </a:solidFill>
              </a:rPr>
              <a:t>　　　　　　ぷちとまと</a:t>
            </a:r>
            <a:endParaRPr lang="en-US" altLang="ja-JP" sz="1300" kern="100" dirty="0">
              <a:solidFill>
                <a:schemeClr val="tx1"/>
              </a:solidFill>
            </a:endParaRPr>
          </a:p>
          <a:p>
            <a:pPr algn="l"/>
            <a:r>
              <a:rPr lang="en-US" altLang="ja-JP" sz="1300" kern="100" dirty="0">
                <a:solidFill>
                  <a:schemeClr val="tx1"/>
                </a:solidFill>
              </a:rPr>
              <a:t>【</a:t>
            </a:r>
            <a:r>
              <a:rPr lang="ja-JP" altLang="en-US" sz="1300" kern="100" dirty="0">
                <a:solidFill>
                  <a:schemeClr val="tx1"/>
                </a:solidFill>
              </a:rPr>
              <a:t>提供サービス</a:t>
            </a:r>
            <a:r>
              <a:rPr lang="en-US" altLang="ja-JP" sz="1300" kern="100" dirty="0">
                <a:solidFill>
                  <a:schemeClr val="tx1"/>
                </a:solidFill>
              </a:rPr>
              <a:t>】</a:t>
            </a:r>
            <a:r>
              <a:rPr lang="ja-JP" altLang="en-US" sz="1300" kern="100" dirty="0">
                <a:solidFill>
                  <a:schemeClr val="tx1"/>
                </a:solidFill>
              </a:rPr>
              <a:t>放課後等デイサービス</a:t>
            </a:r>
            <a:endParaRPr lang="en-US" altLang="ja-JP" sz="1300" kern="100" dirty="0">
              <a:solidFill>
                <a:schemeClr val="tx1"/>
              </a:solidFill>
            </a:endParaRPr>
          </a:p>
          <a:p>
            <a:pPr algn="l"/>
            <a:r>
              <a:rPr lang="ja-JP" altLang="en-US" sz="1300" kern="100" dirty="0">
                <a:solidFill>
                  <a:schemeClr val="tx1"/>
                </a:solidFill>
              </a:rPr>
              <a:t>　　　　　　　　相談支援</a:t>
            </a:r>
            <a:endParaRPr lang="en-US" altLang="ja-JP" sz="1300" kern="100" dirty="0">
              <a:solidFill>
                <a:schemeClr val="tx1"/>
              </a:solidFill>
            </a:endParaRPr>
          </a:p>
        </p:txBody>
      </p:sp>
      <p:grpSp>
        <p:nvGrpSpPr>
          <p:cNvPr id="10" name="グループ化 9">
            <a:extLst>
              <a:ext uri="{FF2B5EF4-FFF2-40B4-BE49-F238E27FC236}">
                <a16:creationId xmlns:a16="http://schemas.microsoft.com/office/drawing/2014/main" id="{21A5D350-B24D-4A4A-B8B1-42C8E467CC7A}"/>
              </a:ext>
            </a:extLst>
          </p:cNvPr>
          <p:cNvGrpSpPr/>
          <p:nvPr/>
        </p:nvGrpSpPr>
        <p:grpSpPr>
          <a:xfrm>
            <a:off x="1050471" y="1129859"/>
            <a:ext cx="9239904" cy="2593699"/>
            <a:chOff x="4171570" y="1787292"/>
            <a:chExt cx="4647873" cy="1708042"/>
          </a:xfrm>
        </p:grpSpPr>
        <p:sp>
          <p:nvSpPr>
            <p:cNvPr id="11" name="四角形: 角を丸くする 10">
              <a:extLst>
                <a:ext uri="{FF2B5EF4-FFF2-40B4-BE49-F238E27FC236}">
                  <a16:creationId xmlns:a16="http://schemas.microsoft.com/office/drawing/2014/main" id="{A9F97890-4DC2-4D5C-921A-79F9E1715A7A}"/>
                </a:ext>
              </a:extLst>
            </p:cNvPr>
            <p:cNvSpPr/>
            <p:nvPr/>
          </p:nvSpPr>
          <p:spPr>
            <a:xfrm>
              <a:off x="4171570" y="2047341"/>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dirty="0">
                  <a:solidFill>
                    <a:schemeClr val="tx1">
                      <a:lumMod val="65000"/>
                      <a:lumOff val="35000"/>
                    </a:schemeClr>
                  </a:solidFill>
                </a:rPr>
                <a:t>①スタッフ会議にて課題の整理</a:t>
              </a:r>
              <a:endParaRPr lang="en-US" altLang="ja-JP" sz="2000" b="1" dirty="0">
                <a:solidFill>
                  <a:schemeClr val="tx1">
                    <a:lumMod val="65000"/>
                    <a:lumOff val="35000"/>
                  </a:schemeClr>
                </a:solidFill>
              </a:endParaRPr>
            </a:p>
            <a:p>
              <a:r>
                <a:rPr lang="ja-JP" altLang="en-US" sz="2000" b="1" dirty="0">
                  <a:solidFill>
                    <a:schemeClr val="tx1">
                      <a:lumMod val="65000"/>
                      <a:lumOff val="35000"/>
                    </a:schemeClr>
                  </a:solidFill>
                </a:rPr>
                <a:t>②スタッフ会議にて必要な機器の検討・決定</a:t>
              </a:r>
              <a:endParaRPr lang="en-US" altLang="ja-JP" sz="2000" b="1" dirty="0">
                <a:solidFill>
                  <a:schemeClr val="tx1">
                    <a:lumMod val="65000"/>
                    <a:lumOff val="35000"/>
                  </a:schemeClr>
                </a:solidFill>
              </a:endParaRPr>
            </a:p>
            <a:p>
              <a:r>
                <a:rPr lang="en-US" altLang="ja-JP" sz="2000" b="1" dirty="0">
                  <a:solidFill>
                    <a:schemeClr val="tx1">
                      <a:lumMod val="65000"/>
                      <a:lumOff val="35000"/>
                    </a:schemeClr>
                  </a:solidFill>
                </a:rPr>
                <a:t>〈</a:t>
              </a:r>
              <a:r>
                <a:rPr lang="ja-JP" altLang="en-US" sz="2000" b="1" dirty="0">
                  <a:solidFill>
                    <a:schemeClr val="tx1">
                      <a:lumMod val="65000"/>
                      <a:lumOff val="35000"/>
                    </a:schemeClr>
                  </a:solidFill>
                </a:rPr>
                <a:t>工夫した点</a:t>
              </a:r>
              <a:r>
                <a:rPr lang="en-US" altLang="ja-JP" sz="2000" b="1" dirty="0">
                  <a:solidFill>
                    <a:schemeClr val="tx1">
                      <a:lumMod val="65000"/>
                      <a:lumOff val="35000"/>
                    </a:schemeClr>
                  </a:solidFill>
                </a:rPr>
                <a:t>〉</a:t>
              </a:r>
            </a:p>
            <a:p>
              <a:r>
                <a:rPr lang="ja-JP" altLang="en-US" b="1" dirty="0">
                  <a:solidFill>
                    <a:schemeClr val="tx1">
                      <a:lumMod val="65000"/>
                      <a:lumOff val="35000"/>
                    </a:schemeClr>
                  </a:solidFill>
                </a:rPr>
                <a:t>・スタッフみんなで困っていることや改善したいことを話し合った。</a:t>
              </a:r>
              <a:endParaRPr lang="en-US" altLang="ja-JP" b="1" dirty="0">
                <a:solidFill>
                  <a:schemeClr val="tx1">
                    <a:lumMod val="65000"/>
                    <a:lumOff val="35000"/>
                  </a:schemeClr>
                </a:solidFill>
              </a:endParaRPr>
            </a:p>
            <a:p>
              <a:r>
                <a:rPr lang="ja-JP" altLang="en-US" b="1" dirty="0">
                  <a:solidFill>
                    <a:schemeClr val="tx1">
                      <a:lumMod val="65000"/>
                      <a:lumOff val="35000"/>
                    </a:schemeClr>
                  </a:solidFill>
                </a:rPr>
                <a:t>・ソフトウェアを導入している事業所に聞き取りを行い参考にした。</a:t>
              </a:r>
              <a:endParaRPr lang="en-US" altLang="ja-JP" b="1" dirty="0">
                <a:solidFill>
                  <a:schemeClr val="tx1">
                    <a:lumMod val="65000"/>
                    <a:lumOff val="35000"/>
                  </a:schemeClr>
                </a:solidFill>
              </a:endParaRPr>
            </a:p>
          </p:txBody>
        </p:sp>
        <p:sp>
          <p:nvSpPr>
            <p:cNvPr id="12" name="四角形: 角を丸くする 11">
              <a:extLst>
                <a:ext uri="{FF2B5EF4-FFF2-40B4-BE49-F238E27FC236}">
                  <a16:creationId xmlns:a16="http://schemas.microsoft.com/office/drawing/2014/main" id="{A02EDB4D-49DD-4291-AA45-894B48FAF9F8}"/>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導入の進め方</a:t>
              </a:r>
            </a:p>
          </p:txBody>
        </p:sp>
      </p:grpSp>
      <p:grpSp>
        <p:nvGrpSpPr>
          <p:cNvPr id="13" name="グループ化 12">
            <a:extLst>
              <a:ext uri="{FF2B5EF4-FFF2-40B4-BE49-F238E27FC236}">
                <a16:creationId xmlns:a16="http://schemas.microsoft.com/office/drawing/2014/main" id="{B8E35CE5-9E6A-4229-85F5-424C84228FBF}"/>
              </a:ext>
            </a:extLst>
          </p:cNvPr>
          <p:cNvGrpSpPr/>
          <p:nvPr/>
        </p:nvGrpSpPr>
        <p:grpSpPr>
          <a:xfrm>
            <a:off x="1050471" y="3723558"/>
            <a:ext cx="9239903" cy="2991593"/>
            <a:chOff x="4122583" y="1808007"/>
            <a:chExt cx="4647873" cy="1735294"/>
          </a:xfrm>
        </p:grpSpPr>
        <p:sp>
          <p:nvSpPr>
            <p:cNvPr id="14" name="四角形: 角を丸くする 13">
              <a:extLst>
                <a:ext uri="{FF2B5EF4-FFF2-40B4-BE49-F238E27FC236}">
                  <a16:creationId xmlns:a16="http://schemas.microsoft.com/office/drawing/2014/main" id="{1E8922BB-0C8D-4A62-BBA7-FAD0DC921AE7}"/>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2000" b="1" dirty="0">
                  <a:solidFill>
                    <a:schemeClr val="tx1">
                      <a:lumMod val="65000"/>
                      <a:lumOff val="35000"/>
                    </a:schemeClr>
                  </a:solidFill>
                </a:rPr>
                <a:t>〈</a:t>
              </a:r>
              <a:r>
                <a:rPr lang="ja-JP" altLang="en-US" sz="2000" b="1" dirty="0">
                  <a:solidFill>
                    <a:schemeClr val="tx1">
                      <a:lumMod val="65000"/>
                      <a:lumOff val="35000"/>
                    </a:schemeClr>
                  </a:solidFill>
                </a:rPr>
                <a:t>良かった点</a:t>
              </a:r>
              <a:r>
                <a:rPr lang="en-US" altLang="ja-JP" sz="2000" b="1" dirty="0">
                  <a:solidFill>
                    <a:schemeClr val="tx1">
                      <a:lumMod val="65000"/>
                      <a:lumOff val="35000"/>
                    </a:schemeClr>
                  </a:solidFill>
                </a:rPr>
                <a:t>〉</a:t>
              </a:r>
            </a:p>
            <a:p>
              <a:r>
                <a:rPr lang="ja-JP" altLang="en-US" sz="2000" b="1" dirty="0">
                  <a:solidFill>
                    <a:schemeClr val="tx1">
                      <a:lumMod val="65000"/>
                      <a:lumOff val="35000"/>
                    </a:schemeClr>
                  </a:solidFill>
                </a:rPr>
                <a:t>・相談支援と放課後等デイサービスが同じシステムを使い共有フォルダで利用者について情報共有できている。</a:t>
              </a:r>
              <a:endParaRPr lang="en-US" altLang="ja-JP" sz="2000" b="1" dirty="0">
                <a:solidFill>
                  <a:schemeClr val="tx1">
                    <a:lumMod val="65000"/>
                    <a:lumOff val="35000"/>
                  </a:schemeClr>
                </a:solidFill>
              </a:endParaRPr>
            </a:p>
            <a:p>
              <a:r>
                <a:rPr lang="ja-JP" altLang="en-US" b="1" dirty="0">
                  <a:solidFill>
                    <a:schemeClr val="tx1">
                      <a:lumMod val="65000"/>
                      <a:lumOff val="35000"/>
                    </a:schemeClr>
                  </a:solidFill>
                </a:rPr>
                <a:t>・</a:t>
              </a:r>
              <a:r>
                <a:rPr lang="en-US" altLang="ja-JP" b="1" dirty="0">
                  <a:solidFill>
                    <a:schemeClr val="tx1">
                      <a:lumMod val="65000"/>
                      <a:lumOff val="35000"/>
                    </a:schemeClr>
                  </a:solidFill>
                </a:rPr>
                <a:t>iPad</a:t>
              </a:r>
              <a:r>
                <a:rPr lang="ja-JP" altLang="en-US" b="1" dirty="0">
                  <a:solidFill>
                    <a:schemeClr val="tx1">
                      <a:lumMod val="65000"/>
                      <a:lumOff val="35000"/>
                    </a:schemeClr>
                  </a:solidFill>
                </a:rPr>
                <a:t>で日々の活動の様子等を動画撮影し</a:t>
              </a:r>
              <a:r>
                <a:rPr lang="en-US" altLang="ja-JP" b="1" dirty="0">
                  <a:solidFill>
                    <a:schemeClr val="tx1">
                      <a:lumMod val="65000"/>
                      <a:lumOff val="35000"/>
                    </a:schemeClr>
                  </a:solidFill>
                </a:rPr>
                <a:t>PC</a:t>
              </a:r>
              <a:r>
                <a:rPr lang="ja-JP" altLang="en-US" b="1" dirty="0">
                  <a:solidFill>
                    <a:schemeClr val="tx1">
                      <a:lumMod val="65000"/>
                      <a:lumOff val="35000"/>
                    </a:schemeClr>
                  </a:solidFill>
                </a:rPr>
                <a:t>へスムーズに保存できる。</a:t>
              </a:r>
              <a:endParaRPr lang="en-US" altLang="ja-JP" b="1" dirty="0">
                <a:solidFill>
                  <a:schemeClr val="tx1">
                    <a:lumMod val="65000"/>
                    <a:lumOff val="35000"/>
                  </a:schemeClr>
                </a:solidFill>
              </a:endParaRPr>
            </a:p>
            <a:p>
              <a:r>
                <a:rPr lang="en-US" altLang="ja-JP" sz="2000" b="1" dirty="0">
                  <a:solidFill>
                    <a:schemeClr val="tx1">
                      <a:lumMod val="65000"/>
                      <a:lumOff val="35000"/>
                    </a:schemeClr>
                  </a:solidFill>
                </a:rPr>
                <a:t>〈</a:t>
              </a:r>
              <a:r>
                <a:rPr lang="ja-JP" altLang="en-US" sz="2000" b="1" dirty="0">
                  <a:solidFill>
                    <a:schemeClr val="tx1">
                      <a:lumMod val="65000"/>
                      <a:lumOff val="35000"/>
                    </a:schemeClr>
                  </a:solidFill>
                </a:rPr>
                <a:t>他に導入したい機器等とその理由</a:t>
              </a:r>
              <a:r>
                <a:rPr lang="en-US" altLang="ja-JP" sz="2000" b="1" dirty="0">
                  <a:solidFill>
                    <a:schemeClr val="tx1">
                      <a:lumMod val="65000"/>
                      <a:lumOff val="35000"/>
                    </a:schemeClr>
                  </a:solidFill>
                </a:rPr>
                <a:t>〉</a:t>
              </a:r>
            </a:p>
            <a:p>
              <a:r>
                <a:rPr lang="ja-JP" altLang="en-US" sz="2000" b="1" dirty="0">
                  <a:solidFill>
                    <a:schemeClr val="tx1">
                      <a:lumMod val="65000"/>
                      <a:lumOff val="35000"/>
                    </a:schemeClr>
                  </a:solidFill>
                </a:rPr>
                <a:t>・放課後等デイサービス保護者連絡用アプリ：紙の連絡帳の確認印</a:t>
              </a:r>
              <a:endParaRPr lang="en-US" altLang="ja-JP" sz="2000" b="1" dirty="0">
                <a:solidFill>
                  <a:schemeClr val="tx1">
                    <a:lumMod val="65000"/>
                    <a:lumOff val="35000"/>
                  </a:schemeClr>
                </a:solidFill>
              </a:endParaRPr>
            </a:p>
            <a:p>
              <a:r>
                <a:rPr lang="ja-JP" altLang="en-US" sz="2000" b="1" dirty="0">
                  <a:solidFill>
                    <a:schemeClr val="tx1">
                      <a:lumMod val="65000"/>
                      <a:lumOff val="35000"/>
                    </a:schemeClr>
                  </a:solidFill>
                </a:rPr>
                <a:t>　その他書類の確認印はデジタルサインへ移行（安全な送迎を優先）</a:t>
              </a:r>
              <a:endParaRPr lang="en-US" altLang="ja-JP" sz="2000" b="1" dirty="0">
                <a:solidFill>
                  <a:schemeClr val="tx1">
                    <a:lumMod val="65000"/>
                    <a:lumOff val="35000"/>
                  </a:schemeClr>
                </a:solidFill>
              </a:endParaRPr>
            </a:p>
          </p:txBody>
        </p:sp>
        <p:sp>
          <p:nvSpPr>
            <p:cNvPr id="15" name="四角形: 角を丸くする 14">
              <a:extLst>
                <a:ext uri="{FF2B5EF4-FFF2-40B4-BE49-F238E27FC236}">
                  <a16:creationId xmlns:a16="http://schemas.microsoft.com/office/drawing/2014/main" id="{9B254320-D191-46F1-8966-8AD954424C20}"/>
                </a:ext>
              </a:extLst>
            </p:cNvPr>
            <p:cNvSpPr/>
            <p:nvPr/>
          </p:nvSpPr>
          <p:spPr>
            <a:xfrm>
              <a:off x="4232592" y="1808007"/>
              <a:ext cx="631909"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職員の声</a:t>
              </a:r>
            </a:p>
          </p:txBody>
        </p:sp>
      </p:grpSp>
    </p:spTree>
    <p:extLst>
      <p:ext uri="{BB962C8B-B14F-4D97-AF65-F5344CB8AC3E}">
        <p14:creationId xmlns:p14="http://schemas.microsoft.com/office/powerpoint/2010/main" val="783896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759</Words>
  <PresentationFormat>ワイド画面</PresentationFormat>
  <Paragraphs>63</Paragraphs>
  <Slides>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AR P丸ゴシック体M</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2024-12-03T07:17:32Z</dcterms:created>
  <dcterms:modified xsi:type="dcterms:W3CDTF">2025-03-18T06:44:34Z</dcterms:modified>
</cp:coreProperties>
</file>