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60" r:id="rId1"/>
  </p:sldMasterIdLst>
  <p:sldIdLst>
    <p:sldId id="266" r:id="rId2"/>
    <p:sldId id="268" r:id="rId3"/>
    <p:sldId id="269" r:id="rId4"/>
  </p:sldIdLst>
  <p:sldSz cx="9144000" cy="6858000" type="screen4x3"/>
  <p:notesSz cx="6807200" cy="99393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CCCC"/>
    <a:srgbClr val="27CED7"/>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中間スタイル 2 - アクセント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306799F8-075E-4A3A-A7F6-7FBC6576F1A4}" styleName="テーマ スタイル 2 - アクセント 3">
    <a:tblBg>
      <a:fillRef idx="3">
        <a:schemeClr val="accent3"/>
      </a:fillRef>
      <a:effectRef idx="3">
        <a:schemeClr val="accent3"/>
      </a:effectRef>
    </a:tblBg>
    <a:wholeTbl>
      <a:tcTxStyle>
        <a:fontRef idx="minor">
          <a:scrgbClr r="0" g="0" b="0"/>
        </a:fontRef>
        <a:schemeClr val="lt1"/>
      </a:tcTxStyle>
      <a:tcStyle>
        <a:tcBdr>
          <a:left>
            <a:lnRef idx="1">
              <a:schemeClr val="accent3">
                <a:tint val="50000"/>
              </a:schemeClr>
            </a:lnRef>
          </a:left>
          <a:right>
            <a:lnRef idx="1">
              <a:schemeClr val="accent3">
                <a:tint val="50000"/>
              </a:schemeClr>
            </a:lnRef>
          </a:right>
          <a:top>
            <a:lnRef idx="1">
              <a:schemeClr val="accent3">
                <a:tint val="50000"/>
              </a:schemeClr>
            </a:lnRef>
          </a:top>
          <a:bottom>
            <a:lnRef idx="1">
              <a:schemeClr val="accent3">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771" autoAdjust="0"/>
    <p:restoredTop sz="94660"/>
  </p:normalViewPr>
  <p:slideViewPr>
    <p:cSldViewPr snapToGrid="0">
      <p:cViewPr varScale="1">
        <p:scale>
          <a:sx n="100" d="100"/>
          <a:sy n="100" d="100"/>
        </p:scale>
        <p:origin x="893"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slide" Target="slides/slide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588FFC7A-05F1-49DC-8AEB-3C758879BABE}" type="datetimeFigureOut">
              <a:rPr kumimoji="1" lang="ja-JP" altLang="en-US" smtClean="0"/>
              <a:t>2025/3/27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D0DDFAE-B48F-4667-B81E-DF2A651FC31B}" type="slidenum">
              <a:rPr kumimoji="1" lang="ja-JP" altLang="en-US" smtClean="0"/>
              <a:t>‹#›</a:t>
            </a:fld>
            <a:endParaRPr kumimoji="1" lang="ja-JP" altLang="en-US"/>
          </a:p>
        </p:txBody>
      </p:sp>
    </p:spTree>
    <p:extLst>
      <p:ext uri="{BB962C8B-B14F-4D97-AF65-F5344CB8AC3E}">
        <p14:creationId xmlns:p14="http://schemas.microsoft.com/office/powerpoint/2010/main" val="190465455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588FFC7A-05F1-49DC-8AEB-3C758879BABE}" type="datetimeFigureOut">
              <a:rPr kumimoji="1" lang="ja-JP" altLang="en-US" smtClean="0"/>
              <a:t>2025/3/27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D0DDFAE-B48F-4667-B81E-DF2A651FC31B}" type="slidenum">
              <a:rPr kumimoji="1" lang="ja-JP" altLang="en-US" smtClean="0"/>
              <a:t>‹#›</a:t>
            </a:fld>
            <a:endParaRPr kumimoji="1" lang="ja-JP" altLang="en-US"/>
          </a:p>
        </p:txBody>
      </p:sp>
    </p:spTree>
    <p:extLst>
      <p:ext uri="{BB962C8B-B14F-4D97-AF65-F5344CB8AC3E}">
        <p14:creationId xmlns:p14="http://schemas.microsoft.com/office/powerpoint/2010/main" val="174588717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588FFC7A-05F1-49DC-8AEB-3C758879BABE}" type="datetimeFigureOut">
              <a:rPr kumimoji="1" lang="ja-JP" altLang="en-US" smtClean="0"/>
              <a:t>2025/3/27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D0DDFAE-B48F-4667-B81E-DF2A651FC31B}" type="slidenum">
              <a:rPr kumimoji="1" lang="ja-JP" altLang="en-US" smtClean="0"/>
              <a:t>‹#›</a:t>
            </a:fld>
            <a:endParaRPr kumimoji="1" lang="ja-JP" altLang="en-US"/>
          </a:p>
        </p:txBody>
      </p:sp>
    </p:spTree>
    <p:extLst>
      <p:ext uri="{BB962C8B-B14F-4D97-AF65-F5344CB8AC3E}">
        <p14:creationId xmlns:p14="http://schemas.microsoft.com/office/powerpoint/2010/main" val="41594687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588FFC7A-05F1-49DC-8AEB-3C758879BABE}" type="datetimeFigureOut">
              <a:rPr kumimoji="1" lang="ja-JP" altLang="en-US" smtClean="0"/>
              <a:t>2025/3/27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D0DDFAE-B48F-4667-B81E-DF2A651FC31B}" type="slidenum">
              <a:rPr kumimoji="1" lang="ja-JP" altLang="en-US" smtClean="0"/>
              <a:t>‹#›</a:t>
            </a:fld>
            <a:endParaRPr kumimoji="1" lang="ja-JP" altLang="en-US"/>
          </a:p>
        </p:txBody>
      </p:sp>
    </p:spTree>
    <p:extLst>
      <p:ext uri="{BB962C8B-B14F-4D97-AF65-F5344CB8AC3E}">
        <p14:creationId xmlns:p14="http://schemas.microsoft.com/office/powerpoint/2010/main" val="39358487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588FFC7A-05F1-49DC-8AEB-3C758879BABE}" type="datetimeFigureOut">
              <a:rPr kumimoji="1" lang="ja-JP" altLang="en-US" smtClean="0"/>
              <a:t>2025/3/27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D0DDFAE-B48F-4667-B81E-DF2A651FC31B}" type="slidenum">
              <a:rPr kumimoji="1" lang="ja-JP" altLang="en-US" smtClean="0"/>
              <a:t>‹#›</a:t>
            </a:fld>
            <a:endParaRPr kumimoji="1" lang="ja-JP" altLang="en-US"/>
          </a:p>
        </p:txBody>
      </p:sp>
    </p:spTree>
    <p:extLst>
      <p:ext uri="{BB962C8B-B14F-4D97-AF65-F5344CB8AC3E}">
        <p14:creationId xmlns:p14="http://schemas.microsoft.com/office/powerpoint/2010/main" val="12113274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588FFC7A-05F1-49DC-8AEB-3C758879BABE}" type="datetimeFigureOut">
              <a:rPr kumimoji="1" lang="ja-JP" altLang="en-US" smtClean="0"/>
              <a:t>2025/3/27</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6D0DDFAE-B48F-4667-B81E-DF2A651FC31B}" type="slidenum">
              <a:rPr kumimoji="1" lang="ja-JP" altLang="en-US" smtClean="0"/>
              <a:t>‹#›</a:t>
            </a:fld>
            <a:endParaRPr kumimoji="1" lang="ja-JP" altLang="en-US"/>
          </a:p>
        </p:txBody>
      </p:sp>
    </p:spTree>
    <p:extLst>
      <p:ext uri="{BB962C8B-B14F-4D97-AF65-F5344CB8AC3E}">
        <p14:creationId xmlns:p14="http://schemas.microsoft.com/office/powerpoint/2010/main" val="369787182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29842" y="2505075"/>
            <a:ext cx="3868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4629150" y="2505075"/>
            <a:ext cx="3887391"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588FFC7A-05F1-49DC-8AEB-3C758879BABE}" type="datetimeFigureOut">
              <a:rPr kumimoji="1" lang="ja-JP" altLang="en-US" smtClean="0"/>
              <a:t>2025/3/27</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6D0DDFAE-B48F-4667-B81E-DF2A651FC31B}" type="slidenum">
              <a:rPr kumimoji="1" lang="ja-JP" altLang="en-US" smtClean="0"/>
              <a:t>‹#›</a:t>
            </a:fld>
            <a:endParaRPr kumimoji="1" lang="ja-JP" altLang="en-US"/>
          </a:p>
        </p:txBody>
      </p:sp>
    </p:spTree>
    <p:extLst>
      <p:ext uri="{BB962C8B-B14F-4D97-AF65-F5344CB8AC3E}">
        <p14:creationId xmlns:p14="http://schemas.microsoft.com/office/powerpoint/2010/main" val="41909584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588FFC7A-05F1-49DC-8AEB-3C758879BABE}" type="datetimeFigureOut">
              <a:rPr kumimoji="1" lang="ja-JP" altLang="en-US" smtClean="0"/>
              <a:t>2025/3/27</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6D0DDFAE-B48F-4667-B81E-DF2A651FC31B}" type="slidenum">
              <a:rPr kumimoji="1" lang="ja-JP" altLang="en-US" smtClean="0"/>
              <a:t>‹#›</a:t>
            </a:fld>
            <a:endParaRPr kumimoji="1" lang="ja-JP" altLang="en-US"/>
          </a:p>
        </p:txBody>
      </p:sp>
    </p:spTree>
    <p:extLst>
      <p:ext uri="{BB962C8B-B14F-4D97-AF65-F5344CB8AC3E}">
        <p14:creationId xmlns:p14="http://schemas.microsoft.com/office/powerpoint/2010/main" val="35583517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88FFC7A-05F1-49DC-8AEB-3C758879BABE}" type="datetimeFigureOut">
              <a:rPr kumimoji="1" lang="ja-JP" altLang="en-US" smtClean="0"/>
              <a:t>2025/3/27</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6D0DDFAE-B48F-4667-B81E-DF2A651FC31B}" type="slidenum">
              <a:rPr kumimoji="1" lang="ja-JP" altLang="en-US" smtClean="0"/>
              <a:t>‹#›</a:t>
            </a:fld>
            <a:endParaRPr kumimoji="1" lang="ja-JP" altLang="en-US"/>
          </a:p>
        </p:txBody>
      </p:sp>
    </p:spTree>
    <p:extLst>
      <p:ext uri="{BB962C8B-B14F-4D97-AF65-F5344CB8AC3E}">
        <p14:creationId xmlns:p14="http://schemas.microsoft.com/office/powerpoint/2010/main" val="5325042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588FFC7A-05F1-49DC-8AEB-3C758879BABE}" type="datetimeFigureOut">
              <a:rPr kumimoji="1" lang="ja-JP" altLang="en-US" smtClean="0"/>
              <a:t>2025/3/27</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6D0DDFAE-B48F-4667-B81E-DF2A651FC31B}" type="slidenum">
              <a:rPr kumimoji="1" lang="ja-JP" altLang="en-US" smtClean="0"/>
              <a:t>‹#›</a:t>
            </a:fld>
            <a:endParaRPr kumimoji="1" lang="ja-JP" altLang="en-US"/>
          </a:p>
        </p:txBody>
      </p:sp>
    </p:spTree>
    <p:extLst>
      <p:ext uri="{BB962C8B-B14F-4D97-AF65-F5344CB8AC3E}">
        <p14:creationId xmlns:p14="http://schemas.microsoft.com/office/powerpoint/2010/main" val="4430216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588FFC7A-05F1-49DC-8AEB-3C758879BABE}" type="datetimeFigureOut">
              <a:rPr kumimoji="1" lang="ja-JP" altLang="en-US" smtClean="0"/>
              <a:t>2025/3/27</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6D0DDFAE-B48F-4667-B81E-DF2A651FC31B}" type="slidenum">
              <a:rPr kumimoji="1" lang="ja-JP" altLang="en-US" smtClean="0"/>
              <a:t>‹#›</a:t>
            </a:fld>
            <a:endParaRPr kumimoji="1" lang="ja-JP" altLang="en-US"/>
          </a:p>
        </p:txBody>
      </p:sp>
    </p:spTree>
    <p:extLst>
      <p:ext uri="{BB962C8B-B14F-4D97-AF65-F5344CB8AC3E}">
        <p14:creationId xmlns:p14="http://schemas.microsoft.com/office/powerpoint/2010/main" val="23173880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88FFC7A-05F1-49DC-8AEB-3C758879BABE}" type="datetimeFigureOut">
              <a:rPr kumimoji="1" lang="ja-JP" altLang="en-US" smtClean="0"/>
              <a:t>2025/3/27</a:t>
            </a:fld>
            <a:endParaRPr kumimoji="1" lang="ja-JP"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D0DDFAE-B48F-4667-B81E-DF2A651FC31B}" type="slidenum">
              <a:rPr kumimoji="1" lang="ja-JP" altLang="en-US" smtClean="0"/>
              <a:t>‹#›</a:t>
            </a:fld>
            <a:endParaRPr kumimoji="1" lang="ja-JP" altLang="en-US"/>
          </a:p>
        </p:txBody>
      </p:sp>
    </p:spTree>
    <p:extLst>
      <p:ext uri="{BB962C8B-B14F-4D97-AF65-F5344CB8AC3E}">
        <p14:creationId xmlns:p14="http://schemas.microsoft.com/office/powerpoint/2010/main" val="3374108059"/>
      </p:ext>
    </p:extLst>
  </p:cSld>
  <p:clrMap bg1="lt1" tx1="dk1" bg2="lt2" tx2="dk2" accent1="accent1" accent2="accent2" accent3="accent3" accent4="accent4" accent5="accent5" accent6="accent6" hlink="hlink" folHlink="folHlink"/>
  <p:sldLayoutIdLst>
    <p:sldLayoutId id="2147483961" r:id="rId1"/>
    <p:sldLayoutId id="2147483962" r:id="rId2"/>
    <p:sldLayoutId id="2147483963" r:id="rId3"/>
    <p:sldLayoutId id="2147483964" r:id="rId4"/>
    <p:sldLayoutId id="2147483965" r:id="rId5"/>
    <p:sldLayoutId id="2147483966" r:id="rId6"/>
    <p:sldLayoutId id="2147483967" r:id="rId7"/>
    <p:sldLayoutId id="2147483968" r:id="rId8"/>
    <p:sldLayoutId id="2147483969" r:id="rId9"/>
    <p:sldLayoutId id="2147483970" r:id="rId10"/>
    <p:sldLayoutId id="2147483971"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3.emf"/></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四角形: 角を丸くする 3">
            <a:extLst>
              <a:ext uri="{FF2B5EF4-FFF2-40B4-BE49-F238E27FC236}">
                <a16:creationId xmlns:a16="http://schemas.microsoft.com/office/drawing/2014/main" id="{87897C8B-BD09-4D18-A726-5305C06D7FFA}"/>
              </a:ext>
            </a:extLst>
          </p:cNvPr>
          <p:cNvSpPr/>
          <p:nvPr/>
        </p:nvSpPr>
        <p:spPr>
          <a:xfrm>
            <a:off x="60796" y="358897"/>
            <a:ext cx="5539904" cy="669804"/>
          </a:xfrm>
          <a:prstGeom prst="roundRect">
            <a:avLst>
              <a:gd name="adj" fmla="val 9950"/>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ja-JP" sz="1800" kern="100" dirty="0">
                <a:effectLst/>
                <a:latin typeface="游ゴシック" panose="020B0400000000000000" pitchFamily="50" charset="-128"/>
                <a:ea typeface="游ゴシック" panose="020B0400000000000000" pitchFamily="50" charset="-128"/>
                <a:cs typeface="Courier New" panose="02070309020205020404" pitchFamily="49" charset="0"/>
              </a:rPr>
              <a:t>請求ソフトウエア導入により、請求業務の効率化と作業時間短縮ができた。</a:t>
            </a:r>
          </a:p>
        </p:txBody>
      </p:sp>
      <p:grpSp>
        <p:nvGrpSpPr>
          <p:cNvPr id="8" name="グループ化 7">
            <a:extLst>
              <a:ext uri="{FF2B5EF4-FFF2-40B4-BE49-F238E27FC236}">
                <a16:creationId xmlns:a16="http://schemas.microsoft.com/office/drawing/2014/main" id="{06E58739-ED48-4380-A4B7-B01D18ED3EB7}"/>
              </a:ext>
            </a:extLst>
          </p:cNvPr>
          <p:cNvGrpSpPr/>
          <p:nvPr/>
        </p:nvGrpSpPr>
        <p:grpSpPr>
          <a:xfrm>
            <a:off x="60796" y="1124731"/>
            <a:ext cx="8975111" cy="2395710"/>
            <a:chOff x="4122583" y="1787292"/>
            <a:chExt cx="4647873" cy="1626661"/>
          </a:xfrm>
        </p:grpSpPr>
        <p:sp>
          <p:nvSpPr>
            <p:cNvPr id="6" name="四角形: 角を丸くする 5">
              <a:extLst>
                <a:ext uri="{FF2B5EF4-FFF2-40B4-BE49-F238E27FC236}">
                  <a16:creationId xmlns:a16="http://schemas.microsoft.com/office/drawing/2014/main" id="{92C52E5B-F293-4059-8CBF-C7E3FC40EDE4}"/>
                </a:ext>
              </a:extLst>
            </p:cNvPr>
            <p:cNvSpPr/>
            <p:nvPr/>
          </p:nvSpPr>
          <p:spPr>
            <a:xfrm>
              <a:off x="4122583" y="1965960"/>
              <a:ext cx="4647873" cy="1447993"/>
            </a:xfrm>
            <a:prstGeom prst="roundRect">
              <a:avLst>
                <a:gd name="adj" fmla="val 8689"/>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kumimoji="1" lang="ja-JP" altLang="en-US" sz="1600" b="1" dirty="0">
                  <a:solidFill>
                    <a:schemeClr val="tx1">
                      <a:lumMod val="65000"/>
                      <a:lumOff val="35000"/>
                    </a:schemeClr>
                  </a:solidFill>
                </a:rPr>
                <a:t>ソフトウェア</a:t>
              </a:r>
              <a:r>
                <a:rPr kumimoji="1" lang="ja-JP" altLang="en-US" sz="1400" b="1" dirty="0">
                  <a:solidFill>
                    <a:schemeClr val="tx1">
                      <a:lumMod val="65000"/>
                      <a:lumOff val="35000"/>
                    </a:schemeClr>
                  </a:solidFill>
                </a:rPr>
                <a:t>（■記録  □情報共有  ■請求  □勤怠管理  □シフト表作成  □人事給与）</a:t>
              </a:r>
              <a:endParaRPr kumimoji="1" lang="en-US" altLang="ja-JP" sz="1400" b="1" dirty="0">
                <a:solidFill>
                  <a:schemeClr val="tx1">
                    <a:lumMod val="65000"/>
                    <a:lumOff val="35000"/>
                  </a:schemeClr>
                </a:solidFill>
              </a:endParaRPr>
            </a:p>
            <a:p>
              <a:r>
                <a:rPr kumimoji="1" lang="ja-JP" altLang="en-US" sz="1600" b="1" dirty="0">
                  <a:solidFill>
                    <a:schemeClr val="tx1">
                      <a:lumMod val="65000"/>
                      <a:lumOff val="35000"/>
                    </a:schemeClr>
                  </a:solidFill>
                </a:rPr>
                <a:t>　</a:t>
              </a:r>
              <a:r>
                <a:rPr kumimoji="1" lang="ja-JP" altLang="en-US" sz="1600" b="1">
                  <a:solidFill>
                    <a:schemeClr val="tx1">
                      <a:lumMod val="65000"/>
                      <a:lumOff val="35000"/>
                    </a:schemeClr>
                  </a:solidFill>
                </a:rPr>
                <a:t>➪</a:t>
              </a:r>
              <a:r>
                <a:rPr lang="ja-JP" altLang="en-US" sz="1600" b="0" i="0" u="none" strike="noStrike" baseline="0">
                  <a:solidFill>
                    <a:schemeClr val="tx1"/>
                  </a:solidFill>
                  <a:latin typeface="MS-PGothic"/>
                </a:rPr>
                <a:t>障がい者</a:t>
              </a:r>
              <a:r>
                <a:rPr lang="ja-JP" altLang="en-US" sz="1600" b="0" i="0" u="none" strike="noStrike" baseline="0" dirty="0">
                  <a:solidFill>
                    <a:schemeClr val="tx1"/>
                  </a:solidFill>
                  <a:latin typeface="MS-PGothic"/>
                </a:rPr>
                <a:t>支援請求システム　</a:t>
              </a:r>
              <a:r>
                <a:rPr lang="en-US" altLang="ja-JP" sz="1600" b="1" i="0" u="none" strike="noStrike" baseline="0" dirty="0">
                  <a:solidFill>
                    <a:schemeClr val="tx1"/>
                  </a:solidFill>
                  <a:latin typeface="Calibri-Bold"/>
                </a:rPr>
                <a:t>3</a:t>
              </a:r>
              <a:r>
                <a:rPr lang="ja-JP" altLang="en-US" sz="1600" b="0" i="0" u="none" strike="noStrike" baseline="0" dirty="0">
                  <a:solidFill>
                    <a:schemeClr val="tx1"/>
                  </a:solidFill>
                  <a:latin typeface="MS-PGothic"/>
                </a:rPr>
                <a:t>台分</a:t>
              </a:r>
              <a:endParaRPr kumimoji="1" lang="en-US" altLang="ja-JP" sz="1600" b="1" i="0" u="none" strike="noStrike" baseline="0" dirty="0">
                <a:solidFill>
                  <a:schemeClr val="tx1"/>
                </a:solidFill>
                <a:latin typeface="MS-PGothic"/>
              </a:endParaRPr>
            </a:p>
            <a:p>
              <a:r>
                <a:rPr kumimoji="1" lang="ja-JP" altLang="en-US" sz="1600" b="1" dirty="0">
                  <a:solidFill>
                    <a:schemeClr val="tx1"/>
                  </a:solidFill>
                  <a:latin typeface="MS-PGothic"/>
                </a:rPr>
                <a:t>　　</a:t>
              </a:r>
              <a:r>
                <a:rPr kumimoji="1" lang="ja-JP" altLang="en-US" sz="1600" dirty="0">
                  <a:solidFill>
                    <a:schemeClr val="tx1"/>
                  </a:solidFill>
                  <a:latin typeface="MS-PGothic"/>
                </a:rPr>
                <a:t>利用者の情報（利用日数等）をチェックするだけで</a:t>
              </a:r>
              <a:r>
                <a:rPr lang="ja-JP" altLang="ja-JP" sz="1600" kern="100" dirty="0">
                  <a:solidFill>
                    <a:schemeClr val="tx1"/>
                  </a:solidFill>
                  <a:effectLst/>
                  <a:latin typeface="+mn-ea"/>
                  <a:cs typeface="Courier New" panose="02070309020205020404" pitchFamily="49" charset="0"/>
                </a:rPr>
                <a:t>実績記録</a:t>
              </a:r>
              <a:r>
                <a:rPr lang="ja-JP" altLang="en-US" sz="1600" kern="100" dirty="0">
                  <a:solidFill>
                    <a:schemeClr val="tx1"/>
                  </a:solidFill>
                  <a:effectLst/>
                  <a:latin typeface="+mn-ea"/>
                  <a:cs typeface="Courier New" panose="02070309020205020404" pitchFamily="49" charset="0"/>
                </a:rPr>
                <a:t>表を作成でき、また、受給者証の情報を入力することで市へ提出することが必要な</a:t>
              </a:r>
              <a:r>
                <a:rPr lang="ja-JP" altLang="ja-JP" sz="1600" kern="100" dirty="0">
                  <a:solidFill>
                    <a:schemeClr val="tx1"/>
                  </a:solidFill>
                  <a:effectLst/>
                  <a:latin typeface="+mn-ea"/>
                  <a:cs typeface="Courier New" panose="02070309020205020404" pitchFamily="49" charset="0"/>
                </a:rPr>
                <a:t>契約内容報告書</a:t>
              </a:r>
              <a:r>
                <a:rPr lang="ja-JP" altLang="en-US" sz="1600" kern="100" dirty="0">
                  <a:solidFill>
                    <a:schemeClr val="tx1"/>
                  </a:solidFill>
                  <a:effectLst/>
                  <a:latin typeface="+mn-ea"/>
                  <a:cs typeface="Courier New" panose="02070309020205020404" pitchFamily="49" charset="0"/>
                </a:rPr>
                <a:t>が作成できるソフト。</a:t>
              </a:r>
              <a:endParaRPr lang="ja-JP" altLang="ja-JP" sz="1600" kern="100" dirty="0">
                <a:solidFill>
                  <a:schemeClr val="tx1"/>
                </a:solidFill>
                <a:effectLst/>
                <a:latin typeface="+mn-ea"/>
                <a:cs typeface="Courier New" panose="02070309020205020404" pitchFamily="49" charset="0"/>
              </a:endParaRPr>
            </a:p>
            <a:p>
              <a:r>
                <a:rPr lang="ja-JP" altLang="en-US" sz="1600" kern="100" dirty="0">
                  <a:solidFill>
                    <a:schemeClr val="tx1"/>
                  </a:solidFill>
                  <a:effectLst/>
                  <a:latin typeface="+mn-ea"/>
                  <a:cs typeface="Courier New" panose="02070309020205020404" pitchFamily="49" charset="0"/>
                </a:rPr>
                <a:t>また、作成した実績記録票や契約内容報告書から</a:t>
              </a:r>
              <a:r>
                <a:rPr lang="ja-JP" altLang="ja-JP" sz="1600" kern="100" dirty="0">
                  <a:solidFill>
                    <a:schemeClr val="tx1"/>
                  </a:solidFill>
                  <a:effectLst/>
                  <a:latin typeface="+mn-ea"/>
                  <a:cs typeface="Courier New" panose="02070309020205020404" pitchFamily="49" charset="0"/>
                </a:rPr>
                <a:t>請求業務全般（国保連請求、利用者への請求、</a:t>
              </a:r>
              <a:r>
                <a:rPr lang="ja-JP" altLang="en-US" sz="1600" kern="100" dirty="0">
                  <a:solidFill>
                    <a:schemeClr val="tx1"/>
                  </a:solidFill>
                  <a:effectLst/>
                  <a:latin typeface="+mn-ea"/>
                  <a:cs typeface="Courier New" panose="02070309020205020404" pitchFamily="49" charset="0"/>
                </a:rPr>
                <a:t>発行書類（領収書や代理受領者通知書</a:t>
              </a:r>
              <a:r>
                <a:rPr lang="ja-JP" altLang="ja-JP" sz="1600" kern="100" dirty="0">
                  <a:solidFill>
                    <a:schemeClr val="tx1"/>
                  </a:solidFill>
                  <a:effectLst/>
                  <a:latin typeface="+mn-ea"/>
                  <a:cs typeface="Courier New" panose="02070309020205020404" pitchFamily="49" charset="0"/>
                </a:rPr>
                <a:t>の作成）</a:t>
              </a:r>
              <a:r>
                <a:rPr lang="ja-JP" altLang="en-US" sz="1600" kern="100" dirty="0">
                  <a:solidFill>
                    <a:schemeClr val="tx1"/>
                  </a:solidFill>
                  <a:effectLst/>
                  <a:latin typeface="+mn-ea"/>
                  <a:cs typeface="Courier New" panose="02070309020205020404" pitchFamily="49" charset="0"/>
                </a:rPr>
                <a:t>）について請求書の作成やデータの一元的な管理ができるソフト</a:t>
              </a:r>
              <a:endParaRPr lang="ja-JP" altLang="ja-JP" sz="1600" kern="100" dirty="0">
                <a:solidFill>
                  <a:schemeClr val="tx1"/>
                </a:solidFill>
                <a:effectLst/>
                <a:latin typeface="+mn-ea"/>
                <a:cs typeface="Courier New" panose="02070309020205020404" pitchFamily="49" charset="0"/>
              </a:endParaRPr>
            </a:p>
            <a:p>
              <a:endParaRPr kumimoji="1" lang="en-US" altLang="ja-JP" sz="1600" b="1" dirty="0">
                <a:solidFill>
                  <a:srgbClr val="FF0000"/>
                </a:solidFill>
              </a:endParaRPr>
            </a:p>
          </p:txBody>
        </p:sp>
        <p:sp>
          <p:nvSpPr>
            <p:cNvPr id="7" name="四角形: 角を丸くする 6">
              <a:extLst>
                <a:ext uri="{FF2B5EF4-FFF2-40B4-BE49-F238E27FC236}">
                  <a16:creationId xmlns:a16="http://schemas.microsoft.com/office/drawing/2014/main" id="{DD775A77-E13A-4118-BCC0-5015E738FA06}"/>
                </a:ext>
              </a:extLst>
            </p:cNvPr>
            <p:cNvSpPr/>
            <p:nvPr/>
          </p:nvSpPr>
          <p:spPr>
            <a:xfrm>
              <a:off x="4232011" y="1787292"/>
              <a:ext cx="1078437" cy="223177"/>
            </a:xfrm>
            <a:prstGeom prst="roundRect">
              <a:avLst/>
            </a:prstGeom>
            <a:solidFill>
              <a:srgbClr val="27CED7"/>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a:t>導入機器等の内容</a:t>
              </a:r>
            </a:p>
          </p:txBody>
        </p:sp>
      </p:grpSp>
      <p:grpSp>
        <p:nvGrpSpPr>
          <p:cNvPr id="15" name="グループ化 14">
            <a:extLst>
              <a:ext uri="{FF2B5EF4-FFF2-40B4-BE49-F238E27FC236}">
                <a16:creationId xmlns:a16="http://schemas.microsoft.com/office/drawing/2014/main" id="{A1303BDD-75EF-4010-98E6-F5A727B0D5BB}"/>
              </a:ext>
            </a:extLst>
          </p:cNvPr>
          <p:cNvGrpSpPr/>
          <p:nvPr/>
        </p:nvGrpSpPr>
        <p:grpSpPr>
          <a:xfrm>
            <a:off x="0" y="3598975"/>
            <a:ext cx="8927814" cy="2900128"/>
            <a:chOff x="4122583" y="1861062"/>
            <a:chExt cx="4647873" cy="1682239"/>
          </a:xfrm>
        </p:grpSpPr>
        <p:sp>
          <p:nvSpPr>
            <p:cNvPr id="16" name="四角形: 角を丸くする 15">
              <a:extLst>
                <a:ext uri="{FF2B5EF4-FFF2-40B4-BE49-F238E27FC236}">
                  <a16:creationId xmlns:a16="http://schemas.microsoft.com/office/drawing/2014/main" id="{09C85C6E-0565-4279-BBA1-561BCA8185B2}"/>
                </a:ext>
              </a:extLst>
            </p:cNvPr>
            <p:cNvSpPr/>
            <p:nvPr/>
          </p:nvSpPr>
          <p:spPr>
            <a:xfrm>
              <a:off x="4122583" y="2253090"/>
              <a:ext cx="4647873" cy="1290211"/>
            </a:xfrm>
            <a:prstGeom prst="roundRect">
              <a:avLst>
                <a:gd name="adj" fmla="val 8689"/>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l"/>
              <a:endParaRPr lang="en-US" altLang="ja-JP" sz="1800" b="0" i="0" u="none" strike="noStrike" baseline="0" dirty="0">
                <a:solidFill>
                  <a:srgbClr val="595959"/>
                </a:solidFill>
                <a:latin typeface="MS-PGothic"/>
              </a:endParaRPr>
            </a:p>
            <a:p>
              <a:pPr algn="l"/>
              <a:r>
                <a:rPr lang="ja-JP" altLang="en-US" dirty="0">
                  <a:solidFill>
                    <a:srgbClr val="595959"/>
                  </a:solidFill>
                  <a:latin typeface="MS-PGothic"/>
                </a:rPr>
                <a:t>・</a:t>
              </a:r>
              <a:r>
                <a:rPr lang="ja-JP" altLang="en-US" sz="1800" b="0" i="0" u="none" strike="noStrike" baseline="0" dirty="0">
                  <a:solidFill>
                    <a:srgbClr val="595959"/>
                  </a:solidFill>
                  <a:latin typeface="MS-PGothic"/>
                </a:rPr>
                <a:t>利用料の請求や国保連請求</a:t>
              </a:r>
              <a:r>
                <a:rPr lang="ja-JP" altLang="en-US" dirty="0">
                  <a:solidFill>
                    <a:srgbClr val="595959"/>
                  </a:solidFill>
                  <a:latin typeface="MS-PGothic"/>
                </a:rPr>
                <a:t>等について</a:t>
              </a:r>
              <a:r>
                <a:rPr lang="ja-JP" altLang="en-US" sz="1800" b="0" i="0" u="none" strike="noStrike" baseline="0" dirty="0">
                  <a:solidFill>
                    <a:srgbClr val="595959"/>
                  </a:solidFill>
                  <a:latin typeface="MS-PGothic"/>
                </a:rPr>
                <a:t>すべてエクセルを使って、作成・管理を行っていたため、業務が煩雑になり、業務の負担になっていた。</a:t>
              </a:r>
              <a:endParaRPr kumimoji="1" lang="en-US" altLang="ja-JP" dirty="0">
                <a:solidFill>
                  <a:schemeClr val="tx1">
                    <a:lumMod val="65000"/>
                    <a:lumOff val="35000"/>
                  </a:schemeClr>
                </a:solidFill>
              </a:endParaRPr>
            </a:p>
          </p:txBody>
        </p:sp>
        <p:sp>
          <p:nvSpPr>
            <p:cNvPr id="17" name="四角形: 角を丸くする 16">
              <a:extLst>
                <a:ext uri="{FF2B5EF4-FFF2-40B4-BE49-F238E27FC236}">
                  <a16:creationId xmlns:a16="http://schemas.microsoft.com/office/drawing/2014/main" id="{2E81446F-6895-40F4-9215-AA5DC2AC4EAA}"/>
                </a:ext>
              </a:extLst>
            </p:cNvPr>
            <p:cNvSpPr/>
            <p:nvPr/>
          </p:nvSpPr>
          <p:spPr>
            <a:xfrm>
              <a:off x="4232591" y="1861062"/>
              <a:ext cx="1802635" cy="209798"/>
            </a:xfrm>
            <a:prstGeom prst="roundRect">
              <a:avLst/>
            </a:prstGeom>
            <a:solidFill>
              <a:srgbClr val="27CED7"/>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a:t>導入の理由（抱えていた課題）</a:t>
              </a:r>
            </a:p>
          </p:txBody>
        </p:sp>
      </p:grpSp>
      <p:pic>
        <p:nvPicPr>
          <p:cNvPr id="12" name="Picture 8">
            <a:extLst>
              <a:ext uri="{FF2B5EF4-FFF2-40B4-BE49-F238E27FC236}">
                <a16:creationId xmlns:a16="http://schemas.microsoft.com/office/drawing/2014/main" id="{10E7DF0F-BA18-4D61-8E42-8B7D3262CAB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369405" y="5249461"/>
            <a:ext cx="1414519" cy="1573712"/>
          </a:xfrm>
          <a:prstGeom prst="rect">
            <a:avLst/>
          </a:prstGeom>
          <a:noFill/>
          <a:extLst>
            <a:ext uri="{909E8E84-426E-40DD-AFC4-6F175D3DCCD1}">
              <a14:hiddenFill xmlns:a14="http://schemas.microsoft.com/office/drawing/2010/main">
                <a:solidFill>
                  <a:srgbClr val="FFFFFF"/>
                </a:solidFill>
              </a14:hiddenFill>
            </a:ext>
          </a:extLst>
        </p:spPr>
      </p:pic>
      <p:pic>
        <p:nvPicPr>
          <p:cNvPr id="13" name="Picture 10" descr="■">
            <a:extLst>
              <a:ext uri="{FF2B5EF4-FFF2-40B4-BE49-F238E27FC236}">
                <a16:creationId xmlns:a16="http://schemas.microsoft.com/office/drawing/2014/main" id="{0AFC6BCC-58B3-4E40-94FE-3F55974DBED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875525" y="5229138"/>
            <a:ext cx="1349991" cy="1504168"/>
          </a:xfrm>
          <a:prstGeom prst="rect">
            <a:avLst/>
          </a:prstGeom>
          <a:noFill/>
          <a:extLst>
            <a:ext uri="{909E8E84-426E-40DD-AFC4-6F175D3DCCD1}">
              <a14:hiddenFill xmlns:a14="http://schemas.microsoft.com/office/drawing/2010/main">
                <a:solidFill>
                  <a:srgbClr val="FFFFFF"/>
                </a:solidFill>
              </a14:hiddenFill>
            </a:ext>
          </a:extLst>
        </p:spPr>
      </p:pic>
      <p:sp>
        <p:nvSpPr>
          <p:cNvPr id="14" name="テキスト ボックス 13">
            <a:extLst>
              <a:ext uri="{FF2B5EF4-FFF2-40B4-BE49-F238E27FC236}">
                <a16:creationId xmlns:a16="http://schemas.microsoft.com/office/drawing/2014/main" id="{EB7969D9-80C8-4257-AC3F-7B3E96429E64}"/>
              </a:ext>
            </a:extLst>
          </p:cNvPr>
          <p:cNvSpPr txBox="1"/>
          <p:nvPr/>
        </p:nvSpPr>
        <p:spPr>
          <a:xfrm>
            <a:off x="0" y="0"/>
            <a:ext cx="9144000" cy="276999"/>
          </a:xfrm>
          <a:prstGeom prst="rect">
            <a:avLst/>
          </a:prstGeom>
          <a:solidFill>
            <a:schemeClr val="accent3">
              <a:lumMod val="20000"/>
              <a:lumOff val="80000"/>
            </a:schemeClr>
          </a:solidFill>
        </p:spPr>
        <p:txBody>
          <a:bodyPr wrap="square" rtlCol="0">
            <a:spAutoFit/>
          </a:bodyPr>
          <a:lstStyle/>
          <a:p>
            <a:r>
              <a:rPr lang="ja-JP" altLang="ja-JP" sz="1200" dirty="0">
                <a:effectLst/>
                <a:ea typeface="游ゴシック" panose="020B0400000000000000" pitchFamily="50" charset="-128"/>
                <a:cs typeface="Times New Roman" panose="02020603050405020304" pitchFamily="18" charset="0"/>
              </a:rPr>
              <a:t>令和５年度（令和４年度からの繰越分）障がい福祉分野の</a:t>
            </a:r>
            <a:r>
              <a:rPr lang="en-US" altLang="ja-JP" sz="1200" dirty="0">
                <a:effectLst/>
                <a:ea typeface="游ゴシック" panose="020B0400000000000000" pitchFamily="50" charset="-128"/>
                <a:cs typeface="Times New Roman" panose="02020603050405020304" pitchFamily="18" charset="0"/>
              </a:rPr>
              <a:t>ICT</a:t>
            </a:r>
            <a:r>
              <a:rPr lang="ja-JP" altLang="ja-JP" sz="1200" dirty="0">
                <a:effectLst/>
                <a:ea typeface="游ゴシック" panose="020B0400000000000000" pitchFamily="50" charset="-128"/>
                <a:cs typeface="Times New Roman" panose="02020603050405020304" pitchFamily="18" charset="0"/>
              </a:rPr>
              <a:t>導入支援事業</a:t>
            </a:r>
            <a:endParaRPr kumimoji="1" lang="ja-JP" altLang="en-US" sz="1200" dirty="0"/>
          </a:p>
        </p:txBody>
      </p:sp>
      <p:sp>
        <p:nvSpPr>
          <p:cNvPr id="19" name="正方形/長方形 18">
            <a:extLst>
              <a:ext uri="{FF2B5EF4-FFF2-40B4-BE49-F238E27FC236}">
                <a16:creationId xmlns:a16="http://schemas.microsoft.com/office/drawing/2014/main" id="{E0AA9AA1-26C6-4D15-B233-C4A5DEA5F357}"/>
              </a:ext>
            </a:extLst>
          </p:cNvPr>
          <p:cNvSpPr/>
          <p:nvPr/>
        </p:nvSpPr>
        <p:spPr>
          <a:xfrm>
            <a:off x="5995528" y="124694"/>
            <a:ext cx="3040380" cy="904007"/>
          </a:xfrm>
          <a:prstGeom prst="rect">
            <a:avLst/>
          </a:prstGeom>
          <a:solidFill>
            <a:schemeClr val="accent3">
              <a:lumMod val="40000"/>
              <a:lumOff val="60000"/>
            </a:schemeClr>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altLang="ja-JP" sz="1300" kern="100" dirty="0">
                <a:solidFill>
                  <a:schemeClr val="tx1"/>
                </a:solidFill>
                <a:effectLst/>
              </a:rPr>
              <a:t>【</a:t>
            </a:r>
            <a:r>
              <a:rPr lang="ja-JP" altLang="ja-JP" sz="1300" kern="100" dirty="0">
                <a:solidFill>
                  <a:schemeClr val="tx1"/>
                </a:solidFill>
                <a:effectLst/>
              </a:rPr>
              <a:t>法人名</a:t>
            </a:r>
            <a:r>
              <a:rPr lang="en-US" altLang="ja-JP" sz="1300" kern="100" dirty="0">
                <a:solidFill>
                  <a:schemeClr val="tx1"/>
                </a:solidFill>
                <a:effectLst/>
                <a:sym typeface="Wingdings" panose="05000000000000000000" pitchFamily="2" charset="2"/>
              </a:rPr>
              <a:t>】NPO</a:t>
            </a:r>
            <a:r>
              <a:rPr lang="ja-JP" altLang="en-US" sz="1300" kern="100" dirty="0">
                <a:solidFill>
                  <a:schemeClr val="tx1"/>
                </a:solidFill>
                <a:effectLst/>
                <a:sym typeface="Wingdings" panose="05000000000000000000" pitchFamily="2" charset="2"/>
              </a:rPr>
              <a:t>法人プラス</a:t>
            </a:r>
            <a:r>
              <a:rPr lang="en-US" altLang="ja-JP" sz="1300" kern="100" dirty="0">
                <a:solidFill>
                  <a:schemeClr val="tx1"/>
                </a:solidFill>
                <a:effectLst/>
                <a:sym typeface="Wingdings" panose="05000000000000000000" pitchFamily="2" charset="2"/>
              </a:rPr>
              <a:t>We</a:t>
            </a:r>
          </a:p>
          <a:p>
            <a:pPr algn="l"/>
            <a:r>
              <a:rPr lang="en-US" altLang="ja-JP" sz="1300" kern="100" dirty="0">
                <a:solidFill>
                  <a:schemeClr val="tx1"/>
                </a:solidFill>
                <a:effectLst/>
              </a:rPr>
              <a:t>【</a:t>
            </a:r>
            <a:r>
              <a:rPr lang="ja-JP" altLang="ja-JP" sz="1300" kern="100" dirty="0">
                <a:solidFill>
                  <a:schemeClr val="tx1"/>
                </a:solidFill>
                <a:effectLst/>
              </a:rPr>
              <a:t>事業所名</a:t>
            </a:r>
            <a:r>
              <a:rPr lang="en-US" altLang="ja-JP" sz="1300" kern="100" dirty="0">
                <a:solidFill>
                  <a:schemeClr val="tx1"/>
                </a:solidFill>
                <a:effectLst/>
              </a:rPr>
              <a:t>】</a:t>
            </a:r>
            <a:r>
              <a:rPr lang="ja-JP" altLang="en-US" sz="1300" kern="100" dirty="0">
                <a:solidFill>
                  <a:schemeClr val="tx1"/>
                </a:solidFill>
                <a:effectLst/>
              </a:rPr>
              <a:t>グループホームレインボー</a:t>
            </a:r>
            <a:endParaRPr lang="en-US" altLang="ja-JP" sz="1300" kern="100" dirty="0">
              <a:solidFill>
                <a:schemeClr val="tx1"/>
              </a:solidFill>
              <a:effectLst/>
            </a:endParaRPr>
          </a:p>
          <a:p>
            <a:pPr algn="l"/>
            <a:r>
              <a:rPr lang="en-US" altLang="ja-JP" sz="1300" kern="100" dirty="0">
                <a:solidFill>
                  <a:schemeClr val="tx1"/>
                </a:solidFill>
                <a:effectLst/>
              </a:rPr>
              <a:t>【</a:t>
            </a:r>
            <a:r>
              <a:rPr lang="ja-JP" altLang="en-US" sz="1300" kern="100" dirty="0">
                <a:solidFill>
                  <a:schemeClr val="tx1"/>
                </a:solidFill>
                <a:effectLst/>
              </a:rPr>
              <a:t>提供サービス</a:t>
            </a:r>
            <a:r>
              <a:rPr lang="en-US" altLang="ja-JP" sz="1300" kern="100" dirty="0">
                <a:solidFill>
                  <a:schemeClr val="tx1"/>
                </a:solidFill>
                <a:effectLst/>
              </a:rPr>
              <a:t>】</a:t>
            </a:r>
            <a:r>
              <a:rPr lang="ja-JP" altLang="en-US" sz="1300" kern="100" dirty="0">
                <a:solidFill>
                  <a:schemeClr val="tx1"/>
                </a:solidFill>
                <a:effectLst/>
              </a:rPr>
              <a:t>共同生活援助</a:t>
            </a:r>
            <a:endParaRPr lang="en-US" altLang="ja-JP" sz="1300" kern="100" dirty="0">
              <a:solidFill>
                <a:schemeClr val="tx1"/>
              </a:solidFill>
              <a:effectLst/>
            </a:endParaRPr>
          </a:p>
        </p:txBody>
      </p:sp>
      <p:pic>
        <p:nvPicPr>
          <p:cNvPr id="5" name="図 4">
            <a:extLst>
              <a:ext uri="{FF2B5EF4-FFF2-40B4-BE49-F238E27FC236}">
                <a16:creationId xmlns:a16="http://schemas.microsoft.com/office/drawing/2014/main" id="{1534A31C-2303-4713-8261-B2D739B89283}"/>
              </a:ext>
            </a:extLst>
          </p:cNvPr>
          <p:cNvPicPr>
            <a:picLocks noChangeAspect="1"/>
          </p:cNvPicPr>
          <p:nvPr/>
        </p:nvPicPr>
        <p:blipFill>
          <a:blip r:embed="rId4"/>
          <a:stretch>
            <a:fillRect/>
          </a:stretch>
        </p:blipFill>
        <p:spPr>
          <a:xfrm>
            <a:off x="6692116" y="2992961"/>
            <a:ext cx="2098983" cy="1573712"/>
          </a:xfrm>
          <a:prstGeom prst="rect">
            <a:avLst/>
          </a:prstGeom>
        </p:spPr>
      </p:pic>
    </p:spTree>
    <p:extLst>
      <p:ext uri="{BB962C8B-B14F-4D97-AF65-F5344CB8AC3E}">
        <p14:creationId xmlns:p14="http://schemas.microsoft.com/office/powerpoint/2010/main" val="218524008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8" name="グループ化 7">
            <a:extLst>
              <a:ext uri="{FF2B5EF4-FFF2-40B4-BE49-F238E27FC236}">
                <a16:creationId xmlns:a16="http://schemas.microsoft.com/office/drawing/2014/main" id="{06E58739-ED48-4380-A4B7-B01D18ED3EB7}"/>
              </a:ext>
            </a:extLst>
          </p:cNvPr>
          <p:cNvGrpSpPr/>
          <p:nvPr/>
        </p:nvGrpSpPr>
        <p:grpSpPr>
          <a:xfrm>
            <a:off x="60796" y="1405541"/>
            <a:ext cx="8975111" cy="5327766"/>
            <a:chOff x="4122583" y="1910165"/>
            <a:chExt cx="4647873" cy="1633135"/>
          </a:xfrm>
        </p:grpSpPr>
        <p:sp>
          <p:nvSpPr>
            <p:cNvPr id="6" name="四角形: 角を丸くする 5">
              <a:extLst>
                <a:ext uri="{FF2B5EF4-FFF2-40B4-BE49-F238E27FC236}">
                  <a16:creationId xmlns:a16="http://schemas.microsoft.com/office/drawing/2014/main" id="{92C52E5B-F293-4059-8CBF-C7E3FC40EDE4}"/>
                </a:ext>
              </a:extLst>
            </p:cNvPr>
            <p:cNvSpPr/>
            <p:nvPr/>
          </p:nvSpPr>
          <p:spPr>
            <a:xfrm>
              <a:off x="4122583" y="1965960"/>
              <a:ext cx="4647873" cy="1577340"/>
            </a:xfrm>
            <a:prstGeom prst="roundRect">
              <a:avLst>
                <a:gd name="adj" fmla="val 8689"/>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endParaRPr kumimoji="1" lang="en-US" altLang="ja-JP" dirty="0">
                <a:solidFill>
                  <a:schemeClr val="tx1"/>
                </a:solidFill>
              </a:endParaRPr>
            </a:p>
            <a:p>
              <a:r>
                <a:rPr kumimoji="1" lang="ja-JP" altLang="en-US" sz="2000" b="1" dirty="0">
                  <a:solidFill>
                    <a:schemeClr val="tx1">
                      <a:lumMod val="65000"/>
                      <a:lumOff val="35000"/>
                    </a:schemeClr>
                  </a:solidFill>
                </a:rPr>
                <a:t>今まで請求業務全般に必要な書類をそれぞれ個別でエクセルにより作成していたため時間がかかっていたが、ソフトウェアを導入してからは</a:t>
              </a:r>
            </a:p>
            <a:p>
              <a:r>
                <a:rPr kumimoji="1" lang="ja-JP" altLang="en-US" sz="2000" b="1" dirty="0">
                  <a:solidFill>
                    <a:schemeClr val="tx1">
                      <a:lumMod val="65000"/>
                      <a:lumOff val="35000"/>
                    </a:schemeClr>
                  </a:solidFill>
                </a:rPr>
                <a:t>ソフトに必要な情報を</a:t>
              </a:r>
              <a:r>
                <a:rPr kumimoji="1" lang="en-US" altLang="ja-JP" sz="2000" b="1" dirty="0">
                  <a:solidFill>
                    <a:schemeClr val="tx1">
                      <a:lumMod val="65000"/>
                      <a:lumOff val="35000"/>
                    </a:schemeClr>
                  </a:solidFill>
                </a:rPr>
                <a:t>1</a:t>
              </a:r>
              <a:r>
                <a:rPr kumimoji="1" lang="ja-JP" altLang="en-US" sz="2000" b="1" dirty="0">
                  <a:solidFill>
                    <a:schemeClr val="tx1">
                      <a:lumMod val="65000"/>
                      <a:lumOff val="35000"/>
                    </a:schemeClr>
                  </a:solidFill>
                </a:rPr>
                <a:t>度入力すればすべての書類（請求書等）がほぼ自動で完成するため</a:t>
              </a:r>
              <a:r>
                <a:rPr kumimoji="1" lang="ja-JP" altLang="en-US" sz="2000" b="1">
                  <a:solidFill>
                    <a:schemeClr val="tx1">
                      <a:lumMod val="65000"/>
                      <a:lumOff val="35000"/>
                    </a:schemeClr>
                  </a:solidFill>
                </a:rPr>
                <a:t>業務効率が上がった</a:t>
              </a:r>
              <a:r>
                <a:rPr kumimoji="1" lang="ja-JP" altLang="en-US" sz="2000" b="1" dirty="0">
                  <a:solidFill>
                    <a:schemeClr val="tx1">
                      <a:lumMod val="65000"/>
                      <a:lumOff val="35000"/>
                    </a:schemeClr>
                  </a:solidFill>
                </a:rPr>
                <a:t>。</a:t>
              </a:r>
            </a:p>
            <a:p>
              <a:endParaRPr kumimoji="1" lang="en-US" altLang="ja-JP" sz="2000" b="1" dirty="0">
                <a:solidFill>
                  <a:schemeClr val="tx1">
                    <a:lumMod val="65000"/>
                    <a:lumOff val="35000"/>
                  </a:schemeClr>
                </a:solidFill>
              </a:endParaRPr>
            </a:p>
            <a:p>
              <a:endParaRPr kumimoji="1" lang="en-US" altLang="ja-JP" sz="2000" b="1" dirty="0">
                <a:solidFill>
                  <a:schemeClr val="tx1">
                    <a:lumMod val="65000"/>
                    <a:lumOff val="35000"/>
                  </a:schemeClr>
                </a:solidFill>
              </a:endParaRPr>
            </a:p>
            <a:p>
              <a:endParaRPr kumimoji="1" lang="en-US" altLang="ja-JP" sz="2000" b="1" dirty="0">
                <a:solidFill>
                  <a:schemeClr val="tx1">
                    <a:lumMod val="65000"/>
                    <a:lumOff val="35000"/>
                  </a:schemeClr>
                </a:solidFill>
              </a:endParaRPr>
            </a:p>
            <a:p>
              <a:r>
                <a:rPr kumimoji="1" lang="ja-JP" altLang="en-US" sz="2000" b="1" u="sng" dirty="0">
                  <a:solidFill>
                    <a:schemeClr val="tx1">
                      <a:lumMod val="65000"/>
                      <a:lumOff val="35000"/>
                    </a:schemeClr>
                  </a:solidFill>
                </a:rPr>
                <a:t>年間業務時間削減率： ３５．７ ％</a:t>
              </a:r>
              <a:endParaRPr kumimoji="1" lang="en-US" altLang="ja-JP" sz="2000" b="1" u="sng" dirty="0">
                <a:solidFill>
                  <a:schemeClr val="tx1">
                    <a:lumMod val="65000"/>
                    <a:lumOff val="35000"/>
                  </a:schemeClr>
                </a:solidFill>
              </a:endParaRPr>
            </a:p>
            <a:p>
              <a:pPr algn="l"/>
              <a:r>
                <a:rPr kumimoji="1" lang="ja-JP" altLang="en-US" sz="2000" dirty="0">
                  <a:solidFill>
                    <a:schemeClr val="tx1">
                      <a:lumMod val="65000"/>
                      <a:lumOff val="35000"/>
                    </a:schemeClr>
                  </a:solidFill>
                </a:rPr>
                <a:t>→</a:t>
              </a:r>
              <a:r>
                <a:rPr lang="ja-JP" altLang="en-US" sz="1800" b="0" i="0" u="none" strike="noStrike" baseline="0" dirty="0">
                  <a:solidFill>
                    <a:srgbClr val="595959"/>
                  </a:solidFill>
                  <a:latin typeface="MS-PGothic"/>
                </a:rPr>
                <a:t>これにより確保できた時間（年間</a:t>
              </a:r>
              <a:r>
                <a:rPr lang="en-US" altLang="ja-JP" sz="1800" b="0" i="0" u="none" strike="noStrike" baseline="0" dirty="0">
                  <a:solidFill>
                    <a:srgbClr val="595959"/>
                  </a:solidFill>
                  <a:latin typeface="Calibri" panose="020F0502020204030204" pitchFamily="34" charset="0"/>
                </a:rPr>
                <a:t>100</a:t>
              </a:r>
              <a:r>
                <a:rPr lang="ja-JP" altLang="en-US" sz="1800" b="0" i="0" u="none" strike="noStrike" baseline="0" dirty="0">
                  <a:solidFill>
                    <a:srgbClr val="595959"/>
                  </a:solidFill>
                  <a:latin typeface="MS-PGothic"/>
                </a:rPr>
                <a:t>時間）により、一部、他の職員の分担もあったが、</a:t>
              </a:r>
              <a:r>
                <a:rPr kumimoji="1" lang="ja-JP" altLang="en-US" sz="1800" b="0" i="0" u="none" strike="noStrike" baseline="0" dirty="0">
                  <a:solidFill>
                    <a:srgbClr val="595959"/>
                  </a:solidFill>
                  <a:latin typeface="MS-PGothic"/>
                </a:rPr>
                <a:t>業務に大きな支障はなく、赤ちゃんが生まれた職員に育児休業をとらせてあげることができた。</a:t>
              </a:r>
              <a:endParaRPr kumimoji="1" lang="en-US" altLang="ja-JP" sz="2000" dirty="0">
                <a:solidFill>
                  <a:schemeClr val="tx1">
                    <a:lumMod val="65000"/>
                    <a:lumOff val="35000"/>
                  </a:schemeClr>
                </a:solidFill>
              </a:endParaRPr>
            </a:p>
            <a:p>
              <a:r>
                <a:rPr kumimoji="1" lang="ja-JP" altLang="en-US" sz="2000" b="1" u="sng" dirty="0">
                  <a:solidFill>
                    <a:schemeClr val="tx1">
                      <a:lumMod val="65000"/>
                      <a:lumOff val="35000"/>
                    </a:schemeClr>
                  </a:solidFill>
                </a:rPr>
                <a:t>年間作成文書削減率： ５０ ％</a:t>
              </a:r>
              <a:endParaRPr kumimoji="1" lang="en-US" altLang="ja-JP" sz="2000" b="1" u="sng" dirty="0">
                <a:solidFill>
                  <a:schemeClr val="tx1">
                    <a:lumMod val="65000"/>
                    <a:lumOff val="35000"/>
                  </a:schemeClr>
                </a:solidFill>
              </a:endParaRPr>
            </a:p>
            <a:p>
              <a:endParaRPr kumimoji="1" lang="en-US" altLang="ja-JP" sz="2000" dirty="0">
                <a:solidFill>
                  <a:schemeClr val="tx1">
                    <a:lumMod val="65000"/>
                    <a:lumOff val="35000"/>
                  </a:schemeClr>
                </a:solidFill>
              </a:endParaRPr>
            </a:p>
          </p:txBody>
        </p:sp>
        <p:sp>
          <p:nvSpPr>
            <p:cNvPr id="7" name="四角形: 角を丸くする 6">
              <a:extLst>
                <a:ext uri="{FF2B5EF4-FFF2-40B4-BE49-F238E27FC236}">
                  <a16:creationId xmlns:a16="http://schemas.microsoft.com/office/drawing/2014/main" id="{DD775A77-E13A-4118-BCC0-5015E738FA06}"/>
                </a:ext>
              </a:extLst>
            </p:cNvPr>
            <p:cNvSpPr/>
            <p:nvPr/>
          </p:nvSpPr>
          <p:spPr>
            <a:xfrm>
              <a:off x="4310932" y="1910165"/>
              <a:ext cx="1212605" cy="122167"/>
            </a:xfrm>
            <a:prstGeom prst="roundRect">
              <a:avLst/>
            </a:prstGeom>
            <a:solidFill>
              <a:srgbClr val="27CED7"/>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a:t>導入の効果（詳細）</a:t>
              </a:r>
            </a:p>
          </p:txBody>
        </p:sp>
      </p:grpSp>
      <p:sp>
        <p:nvSpPr>
          <p:cNvPr id="9" name="テキスト ボックス 8">
            <a:extLst>
              <a:ext uri="{FF2B5EF4-FFF2-40B4-BE49-F238E27FC236}">
                <a16:creationId xmlns:a16="http://schemas.microsoft.com/office/drawing/2014/main" id="{34817307-AE5F-4847-9A0C-AB4F7B4B02FD}"/>
              </a:ext>
            </a:extLst>
          </p:cNvPr>
          <p:cNvSpPr txBox="1"/>
          <p:nvPr/>
        </p:nvSpPr>
        <p:spPr>
          <a:xfrm>
            <a:off x="0" y="0"/>
            <a:ext cx="9144000" cy="276999"/>
          </a:xfrm>
          <a:prstGeom prst="rect">
            <a:avLst/>
          </a:prstGeom>
          <a:solidFill>
            <a:schemeClr val="accent3">
              <a:lumMod val="20000"/>
              <a:lumOff val="80000"/>
            </a:schemeClr>
          </a:solidFill>
        </p:spPr>
        <p:txBody>
          <a:bodyPr wrap="square" rtlCol="0">
            <a:spAutoFit/>
          </a:bodyPr>
          <a:lstStyle/>
          <a:p>
            <a:r>
              <a:rPr lang="ja-JP" altLang="ja-JP" sz="1200" dirty="0">
                <a:effectLst/>
                <a:ea typeface="游ゴシック" panose="020B0400000000000000" pitchFamily="50" charset="-128"/>
                <a:cs typeface="Times New Roman" panose="02020603050405020304" pitchFamily="18" charset="0"/>
              </a:rPr>
              <a:t>令和５年度（令和４年度からの繰越分）障がい福祉分野の</a:t>
            </a:r>
            <a:r>
              <a:rPr lang="en-US" altLang="ja-JP" sz="1200" dirty="0">
                <a:effectLst/>
                <a:ea typeface="游ゴシック" panose="020B0400000000000000" pitchFamily="50" charset="-128"/>
                <a:cs typeface="Times New Roman" panose="02020603050405020304" pitchFamily="18" charset="0"/>
              </a:rPr>
              <a:t>ICT</a:t>
            </a:r>
            <a:r>
              <a:rPr lang="ja-JP" altLang="ja-JP" sz="1200" dirty="0">
                <a:effectLst/>
                <a:ea typeface="游ゴシック" panose="020B0400000000000000" pitchFamily="50" charset="-128"/>
                <a:cs typeface="Times New Roman" panose="02020603050405020304" pitchFamily="18" charset="0"/>
              </a:rPr>
              <a:t>導入支援事業</a:t>
            </a:r>
            <a:endParaRPr kumimoji="1" lang="ja-JP" altLang="en-US" sz="1200" dirty="0"/>
          </a:p>
        </p:txBody>
      </p:sp>
      <p:sp>
        <p:nvSpPr>
          <p:cNvPr id="11" name="正方形/長方形 10">
            <a:extLst>
              <a:ext uri="{FF2B5EF4-FFF2-40B4-BE49-F238E27FC236}">
                <a16:creationId xmlns:a16="http://schemas.microsoft.com/office/drawing/2014/main" id="{948F9938-0EF7-4488-AAA8-3BFD951208D9}"/>
              </a:ext>
            </a:extLst>
          </p:cNvPr>
          <p:cNvSpPr/>
          <p:nvPr/>
        </p:nvSpPr>
        <p:spPr>
          <a:xfrm>
            <a:off x="5995527" y="383855"/>
            <a:ext cx="3040380" cy="904007"/>
          </a:xfrm>
          <a:prstGeom prst="rect">
            <a:avLst/>
          </a:prstGeom>
          <a:solidFill>
            <a:schemeClr val="accent3">
              <a:lumMod val="40000"/>
              <a:lumOff val="60000"/>
            </a:schemeClr>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altLang="ja-JP" sz="1300" kern="100" dirty="0">
                <a:solidFill>
                  <a:schemeClr val="tx1"/>
                </a:solidFill>
                <a:effectLst/>
              </a:rPr>
              <a:t>【</a:t>
            </a:r>
            <a:r>
              <a:rPr lang="ja-JP" altLang="ja-JP" sz="1300" kern="100" dirty="0">
                <a:solidFill>
                  <a:schemeClr val="tx1"/>
                </a:solidFill>
                <a:effectLst/>
              </a:rPr>
              <a:t>法人名</a:t>
            </a:r>
            <a:r>
              <a:rPr lang="en-US" altLang="ja-JP" sz="1300" kern="100" dirty="0">
                <a:solidFill>
                  <a:schemeClr val="tx1"/>
                </a:solidFill>
                <a:effectLst/>
                <a:sym typeface="Wingdings" panose="05000000000000000000" pitchFamily="2" charset="2"/>
              </a:rPr>
              <a:t>】NPO</a:t>
            </a:r>
            <a:r>
              <a:rPr lang="ja-JP" altLang="en-US" sz="1300" kern="100" dirty="0">
                <a:solidFill>
                  <a:schemeClr val="tx1"/>
                </a:solidFill>
                <a:effectLst/>
                <a:sym typeface="Wingdings" panose="05000000000000000000" pitchFamily="2" charset="2"/>
              </a:rPr>
              <a:t>法人プラス</a:t>
            </a:r>
            <a:r>
              <a:rPr lang="en-US" altLang="ja-JP" sz="1300" kern="100" dirty="0">
                <a:solidFill>
                  <a:schemeClr val="tx1"/>
                </a:solidFill>
                <a:effectLst/>
                <a:sym typeface="Wingdings" panose="05000000000000000000" pitchFamily="2" charset="2"/>
              </a:rPr>
              <a:t>We</a:t>
            </a:r>
          </a:p>
          <a:p>
            <a:pPr algn="l"/>
            <a:r>
              <a:rPr lang="en-US" altLang="ja-JP" sz="1300" kern="100" dirty="0">
                <a:solidFill>
                  <a:schemeClr val="tx1"/>
                </a:solidFill>
                <a:effectLst/>
              </a:rPr>
              <a:t>【</a:t>
            </a:r>
            <a:r>
              <a:rPr lang="ja-JP" altLang="ja-JP" sz="1300" kern="100" dirty="0">
                <a:solidFill>
                  <a:schemeClr val="tx1"/>
                </a:solidFill>
                <a:effectLst/>
              </a:rPr>
              <a:t>事業所名</a:t>
            </a:r>
            <a:r>
              <a:rPr lang="en-US" altLang="ja-JP" sz="1300" kern="100" dirty="0">
                <a:solidFill>
                  <a:schemeClr val="tx1"/>
                </a:solidFill>
                <a:effectLst/>
              </a:rPr>
              <a:t>】</a:t>
            </a:r>
            <a:r>
              <a:rPr lang="ja-JP" altLang="en-US" sz="1300" kern="100" dirty="0">
                <a:solidFill>
                  <a:schemeClr val="tx1"/>
                </a:solidFill>
                <a:effectLst/>
              </a:rPr>
              <a:t>グループホームレインボー</a:t>
            </a:r>
            <a:endParaRPr lang="en-US" altLang="ja-JP" sz="1300" kern="100" dirty="0">
              <a:solidFill>
                <a:schemeClr val="tx1"/>
              </a:solidFill>
              <a:effectLst/>
            </a:endParaRPr>
          </a:p>
          <a:p>
            <a:pPr algn="l"/>
            <a:r>
              <a:rPr lang="en-US" altLang="ja-JP" sz="1300" kern="100" dirty="0">
                <a:solidFill>
                  <a:schemeClr val="tx1"/>
                </a:solidFill>
                <a:effectLst/>
              </a:rPr>
              <a:t>【</a:t>
            </a:r>
            <a:r>
              <a:rPr lang="ja-JP" altLang="en-US" sz="1300" kern="100" dirty="0">
                <a:solidFill>
                  <a:schemeClr val="tx1"/>
                </a:solidFill>
                <a:effectLst/>
              </a:rPr>
              <a:t>提供サービス</a:t>
            </a:r>
            <a:r>
              <a:rPr lang="en-US" altLang="ja-JP" sz="1300" kern="100" dirty="0">
                <a:solidFill>
                  <a:schemeClr val="tx1"/>
                </a:solidFill>
                <a:effectLst/>
              </a:rPr>
              <a:t>】</a:t>
            </a:r>
            <a:r>
              <a:rPr lang="ja-JP" altLang="en-US" sz="1300" kern="100" dirty="0">
                <a:solidFill>
                  <a:schemeClr val="tx1"/>
                </a:solidFill>
                <a:effectLst/>
              </a:rPr>
              <a:t>共同生活援助</a:t>
            </a:r>
            <a:endParaRPr lang="en-US" altLang="ja-JP" sz="1300" kern="100" dirty="0">
              <a:solidFill>
                <a:schemeClr val="tx1"/>
              </a:solidFill>
              <a:effectLst/>
            </a:endParaRPr>
          </a:p>
        </p:txBody>
      </p:sp>
      <p:sp>
        <p:nvSpPr>
          <p:cNvPr id="10" name="四角形: 角を丸くする 9">
            <a:extLst>
              <a:ext uri="{FF2B5EF4-FFF2-40B4-BE49-F238E27FC236}">
                <a16:creationId xmlns:a16="http://schemas.microsoft.com/office/drawing/2014/main" id="{CC311D49-D2E9-4276-BB74-A2D2C882A907}"/>
              </a:ext>
            </a:extLst>
          </p:cNvPr>
          <p:cNvSpPr/>
          <p:nvPr/>
        </p:nvSpPr>
        <p:spPr>
          <a:xfrm>
            <a:off x="60796" y="358897"/>
            <a:ext cx="5539904" cy="669804"/>
          </a:xfrm>
          <a:prstGeom prst="roundRect">
            <a:avLst>
              <a:gd name="adj" fmla="val 9950"/>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ja-JP" sz="1800" kern="100" dirty="0">
                <a:effectLst/>
                <a:latin typeface="游ゴシック" panose="020B0400000000000000" pitchFamily="50" charset="-128"/>
                <a:ea typeface="游ゴシック" panose="020B0400000000000000" pitchFamily="50" charset="-128"/>
                <a:cs typeface="Courier New" panose="02070309020205020404" pitchFamily="49" charset="0"/>
              </a:rPr>
              <a:t>請求ソフトウエア導入により、請求業務の効率化と作業時間短縮ができた。</a:t>
            </a:r>
          </a:p>
        </p:txBody>
      </p:sp>
    </p:spTree>
    <p:extLst>
      <p:ext uri="{BB962C8B-B14F-4D97-AF65-F5344CB8AC3E}">
        <p14:creationId xmlns:p14="http://schemas.microsoft.com/office/powerpoint/2010/main" val="352973319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8" name="グループ化 7">
            <a:extLst>
              <a:ext uri="{FF2B5EF4-FFF2-40B4-BE49-F238E27FC236}">
                <a16:creationId xmlns:a16="http://schemas.microsoft.com/office/drawing/2014/main" id="{06E58739-ED48-4380-A4B7-B01D18ED3EB7}"/>
              </a:ext>
            </a:extLst>
          </p:cNvPr>
          <p:cNvGrpSpPr/>
          <p:nvPr/>
        </p:nvGrpSpPr>
        <p:grpSpPr>
          <a:xfrm>
            <a:off x="37147" y="1110599"/>
            <a:ext cx="8975111" cy="2395710"/>
            <a:chOff x="4122583" y="1787292"/>
            <a:chExt cx="4647873" cy="1626661"/>
          </a:xfrm>
        </p:grpSpPr>
        <p:sp>
          <p:nvSpPr>
            <p:cNvPr id="6" name="四角形: 角を丸くする 5">
              <a:extLst>
                <a:ext uri="{FF2B5EF4-FFF2-40B4-BE49-F238E27FC236}">
                  <a16:creationId xmlns:a16="http://schemas.microsoft.com/office/drawing/2014/main" id="{92C52E5B-F293-4059-8CBF-C7E3FC40EDE4}"/>
                </a:ext>
              </a:extLst>
            </p:cNvPr>
            <p:cNvSpPr/>
            <p:nvPr/>
          </p:nvSpPr>
          <p:spPr>
            <a:xfrm>
              <a:off x="4122583" y="1965960"/>
              <a:ext cx="4647873" cy="1447993"/>
            </a:xfrm>
            <a:prstGeom prst="roundRect">
              <a:avLst>
                <a:gd name="adj" fmla="val 8689"/>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kumimoji="1" lang="ja-JP" altLang="en-US" dirty="0">
                  <a:solidFill>
                    <a:schemeClr val="tx1">
                      <a:lumMod val="65000"/>
                      <a:lumOff val="35000"/>
                    </a:schemeClr>
                  </a:solidFill>
                </a:rPr>
                <a:t>グループホームを運営する他の法人から使用している請求ソフトについて、導入効果や使用感などを教えてもらった。また、実際に業者にデモに来てもらって職員全員で使い方を確認した。</a:t>
              </a:r>
            </a:p>
            <a:p>
              <a:r>
                <a:rPr lang="en-US" altLang="ja-JP" sz="1800" b="0" i="0" u="none" strike="noStrike" baseline="0" dirty="0">
                  <a:solidFill>
                    <a:srgbClr val="595959"/>
                  </a:solidFill>
                  <a:latin typeface="MS-PGothic"/>
                </a:rPr>
                <a:t>〈</a:t>
              </a:r>
              <a:r>
                <a:rPr lang="ja-JP" altLang="en-US" sz="1800" b="0" i="0" u="none" strike="noStrike" baseline="0" dirty="0">
                  <a:solidFill>
                    <a:srgbClr val="595959"/>
                  </a:solidFill>
                  <a:latin typeface="MS-PGothic"/>
                </a:rPr>
                <a:t>工夫した点</a:t>
              </a:r>
              <a:r>
                <a:rPr lang="en-US" altLang="ja-JP" sz="1800" b="0" i="0" u="none" strike="noStrike" baseline="0" dirty="0">
                  <a:solidFill>
                    <a:srgbClr val="595959"/>
                  </a:solidFill>
                  <a:latin typeface="MS-PGothic"/>
                </a:rPr>
                <a:t>〉</a:t>
              </a:r>
            </a:p>
            <a:p>
              <a:pPr algn="l"/>
              <a:r>
                <a:rPr lang="ja-JP" altLang="en-US" sz="1800" b="0" i="0" u="none" strike="noStrike" baseline="0" dirty="0">
                  <a:solidFill>
                    <a:srgbClr val="595959"/>
                  </a:solidFill>
                  <a:latin typeface="MS-PGothic"/>
                </a:rPr>
                <a:t>　ソフトウエアを３台のパソコンに導入し、スタッフ全員で入力方法を学び、担当者１名で抱え込む状況がないようにした。今までのやり方と変わることをスタッフが抵抗感なく受け入れられるように工夫した。</a:t>
              </a:r>
              <a:endParaRPr kumimoji="1" lang="en-US" altLang="ja-JP" dirty="0">
                <a:solidFill>
                  <a:schemeClr val="tx1">
                    <a:lumMod val="65000"/>
                    <a:lumOff val="35000"/>
                  </a:schemeClr>
                </a:solidFill>
              </a:endParaRPr>
            </a:p>
          </p:txBody>
        </p:sp>
        <p:sp>
          <p:nvSpPr>
            <p:cNvPr id="7" name="四角形: 角を丸くする 6">
              <a:extLst>
                <a:ext uri="{FF2B5EF4-FFF2-40B4-BE49-F238E27FC236}">
                  <a16:creationId xmlns:a16="http://schemas.microsoft.com/office/drawing/2014/main" id="{DD775A77-E13A-4118-BCC0-5015E738FA06}"/>
                </a:ext>
              </a:extLst>
            </p:cNvPr>
            <p:cNvSpPr/>
            <p:nvPr/>
          </p:nvSpPr>
          <p:spPr>
            <a:xfrm>
              <a:off x="4232011" y="1787292"/>
              <a:ext cx="1078437" cy="223177"/>
            </a:xfrm>
            <a:prstGeom prst="roundRect">
              <a:avLst/>
            </a:prstGeom>
            <a:solidFill>
              <a:srgbClr val="27CED7"/>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a:t>導入の進め方</a:t>
              </a:r>
            </a:p>
          </p:txBody>
        </p:sp>
      </p:grpSp>
      <p:sp>
        <p:nvSpPr>
          <p:cNvPr id="11" name="テキスト ボックス 10">
            <a:extLst>
              <a:ext uri="{FF2B5EF4-FFF2-40B4-BE49-F238E27FC236}">
                <a16:creationId xmlns:a16="http://schemas.microsoft.com/office/drawing/2014/main" id="{ACE20279-3E2D-4EA6-969A-401FEF2F8E04}"/>
              </a:ext>
            </a:extLst>
          </p:cNvPr>
          <p:cNvSpPr txBox="1"/>
          <p:nvPr/>
        </p:nvSpPr>
        <p:spPr>
          <a:xfrm>
            <a:off x="0" y="0"/>
            <a:ext cx="9144000" cy="276999"/>
          </a:xfrm>
          <a:prstGeom prst="rect">
            <a:avLst/>
          </a:prstGeom>
          <a:solidFill>
            <a:schemeClr val="accent3">
              <a:lumMod val="20000"/>
              <a:lumOff val="80000"/>
            </a:schemeClr>
          </a:solidFill>
        </p:spPr>
        <p:txBody>
          <a:bodyPr wrap="square" rtlCol="0">
            <a:spAutoFit/>
          </a:bodyPr>
          <a:lstStyle/>
          <a:p>
            <a:r>
              <a:rPr lang="ja-JP" altLang="ja-JP" sz="1200" dirty="0">
                <a:effectLst/>
                <a:ea typeface="游ゴシック" panose="020B0400000000000000" pitchFamily="50" charset="-128"/>
                <a:cs typeface="Times New Roman" panose="02020603050405020304" pitchFamily="18" charset="0"/>
              </a:rPr>
              <a:t>令和５年度（令和４年度からの繰越分）障がい福祉分野の</a:t>
            </a:r>
            <a:r>
              <a:rPr lang="en-US" altLang="ja-JP" sz="1200" dirty="0">
                <a:effectLst/>
                <a:ea typeface="游ゴシック" panose="020B0400000000000000" pitchFamily="50" charset="-128"/>
                <a:cs typeface="Times New Roman" panose="02020603050405020304" pitchFamily="18" charset="0"/>
              </a:rPr>
              <a:t>ICT</a:t>
            </a:r>
            <a:r>
              <a:rPr lang="ja-JP" altLang="ja-JP" sz="1200" dirty="0">
                <a:effectLst/>
                <a:ea typeface="游ゴシック" panose="020B0400000000000000" pitchFamily="50" charset="-128"/>
                <a:cs typeface="Times New Roman" panose="02020603050405020304" pitchFamily="18" charset="0"/>
              </a:rPr>
              <a:t>導入支援事業</a:t>
            </a:r>
            <a:endParaRPr kumimoji="1" lang="ja-JP" altLang="en-US" sz="1200" dirty="0"/>
          </a:p>
        </p:txBody>
      </p:sp>
      <p:grpSp>
        <p:nvGrpSpPr>
          <p:cNvPr id="15" name="グループ化 14">
            <a:extLst>
              <a:ext uri="{FF2B5EF4-FFF2-40B4-BE49-F238E27FC236}">
                <a16:creationId xmlns:a16="http://schemas.microsoft.com/office/drawing/2014/main" id="{A1303BDD-75EF-4010-98E6-F5A727B0D5BB}"/>
              </a:ext>
            </a:extLst>
          </p:cNvPr>
          <p:cNvGrpSpPr/>
          <p:nvPr/>
        </p:nvGrpSpPr>
        <p:grpSpPr>
          <a:xfrm>
            <a:off x="60796" y="3675907"/>
            <a:ext cx="8927814" cy="2991593"/>
            <a:chOff x="4122583" y="1808007"/>
            <a:chExt cx="4647873" cy="1735294"/>
          </a:xfrm>
        </p:grpSpPr>
        <p:sp>
          <p:nvSpPr>
            <p:cNvPr id="16" name="四角形: 角を丸くする 15">
              <a:extLst>
                <a:ext uri="{FF2B5EF4-FFF2-40B4-BE49-F238E27FC236}">
                  <a16:creationId xmlns:a16="http://schemas.microsoft.com/office/drawing/2014/main" id="{09C85C6E-0565-4279-BBA1-561BCA8185B2}"/>
                </a:ext>
              </a:extLst>
            </p:cNvPr>
            <p:cNvSpPr/>
            <p:nvPr/>
          </p:nvSpPr>
          <p:spPr>
            <a:xfrm>
              <a:off x="4122583" y="1965961"/>
              <a:ext cx="4647873" cy="1577340"/>
            </a:xfrm>
            <a:prstGeom prst="roundRect">
              <a:avLst>
                <a:gd name="adj" fmla="val 8689"/>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l"/>
              <a:endParaRPr lang="en-US" altLang="ja-JP" sz="1800" b="0" i="0" u="none" strike="noStrike" baseline="0" dirty="0">
                <a:solidFill>
                  <a:srgbClr val="595959"/>
                </a:solidFill>
                <a:latin typeface="MS-PGothic"/>
              </a:endParaRPr>
            </a:p>
            <a:p>
              <a:pPr algn="l"/>
              <a:r>
                <a:rPr lang="en-US" altLang="ja-JP" sz="1800" b="0" i="0" u="none" strike="noStrike" baseline="0" dirty="0">
                  <a:solidFill>
                    <a:srgbClr val="595959"/>
                  </a:solidFill>
                  <a:latin typeface="MS-PGothic"/>
                </a:rPr>
                <a:t>〈</a:t>
              </a:r>
              <a:r>
                <a:rPr lang="ja-JP" altLang="en-US" sz="1800" b="0" i="0" u="none" strike="noStrike" baseline="0" dirty="0">
                  <a:solidFill>
                    <a:srgbClr val="595959"/>
                  </a:solidFill>
                  <a:latin typeface="MS-PGothic"/>
                </a:rPr>
                <a:t>良かった点</a:t>
              </a:r>
              <a:r>
                <a:rPr lang="en-US" altLang="ja-JP" sz="1800" b="0" i="0" u="none" strike="noStrike" baseline="0" dirty="0">
                  <a:solidFill>
                    <a:srgbClr val="595959"/>
                  </a:solidFill>
                  <a:latin typeface="MS-PGothic"/>
                </a:rPr>
                <a:t>〉</a:t>
              </a:r>
            </a:p>
            <a:p>
              <a:r>
                <a:rPr lang="ja-JP" altLang="en-US" sz="1800" b="0" i="0" u="none" strike="noStrike" baseline="0" dirty="0">
                  <a:solidFill>
                    <a:srgbClr val="595959"/>
                  </a:solidFill>
                  <a:latin typeface="MS-PGothic"/>
                </a:rPr>
                <a:t>　１名のみで行っていた作業（実績記録票の作成、国保連請求、利用者への請求、発行書類の作成）を他の職員ができるようになり、バラバラに作っていた書類を一元化できた点。</a:t>
              </a:r>
            </a:p>
            <a:p>
              <a:pPr algn="l"/>
              <a:r>
                <a:rPr lang="ja-JP" altLang="en-US" sz="1800" b="0" i="0" u="none" strike="noStrike" baseline="0" dirty="0">
                  <a:solidFill>
                    <a:srgbClr val="595959"/>
                  </a:solidFill>
                  <a:latin typeface="MS-PGothic"/>
                </a:rPr>
                <a:t>　</a:t>
              </a:r>
            </a:p>
            <a:p>
              <a:pPr algn="l"/>
              <a:r>
                <a:rPr lang="en-US" altLang="ja-JP" sz="1800" b="0" i="0" u="none" strike="noStrike" baseline="0" dirty="0">
                  <a:solidFill>
                    <a:srgbClr val="595959"/>
                  </a:solidFill>
                  <a:latin typeface="MS-PGothic"/>
                </a:rPr>
                <a:t>〈</a:t>
              </a:r>
              <a:r>
                <a:rPr lang="ja-JP" altLang="en-US" sz="1800" b="0" i="0" u="none" strike="noStrike" baseline="0" dirty="0">
                  <a:solidFill>
                    <a:srgbClr val="595959"/>
                  </a:solidFill>
                  <a:latin typeface="MS-PGothic"/>
                </a:rPr>
                <a:t>他に導入したい機器等とその理由</a:t>
              </a:r>
              <a:r>
                <a:rPr lang="en-US" altLang="ja-JP" sz="1800" b="0" i="0" u="none" strike="noStrike" baseline="0" dirty="0">
                  <a:solidFill>
                    <a:srgbClr val="595959"/>
                  </a:solidFill>
                  <a:latin typeface="MS-PGothic"/>
                </a:rPr>
                <a:t>〉</a:t>
              </a:r>
            </a:p>
            <a:p>
              <a:pPr algn="l"/>
              <a:r>
                <a:rPr lang="ja-JP" altLang="en-US" sz="1800" b="0" i="0" u="none" strike="noStrike" baseline="0" dirty="0">
                  <a:solidFill>
                    <a:srgbClr val="595959"/>
                  </a:solidFill>
                  <a:latin typeface="MS-PGothic"/>
                </a:rPr>
                <a:t>　電子日報：各グループホームの状況がより迅速に把握できると</a:t>
              </a:r>
            </a:p>
            <a:p>
              <a:pPr algn="l"/>
              <a:r>
                <a:rPr lang="ja-JP" altLang="en-US" sz="1800" b="0" i="0" u="none" strike="noStrike" baseline="0" dirty="0">
                  <a:solidFill>
                    <a:srgbClr val="595959"/>
                  </a:solidFill>
                  <a:latin typeface="MS-PGothic"/>
                </a:rPr>
                <a:t>　考えるから。</a:t>
              </a:r>
              <a:endParaRPr kumimoji="1" lang="en-US" altLang="ja-JP" b="1" dirty="0">
                <a:solidFill>
                  <a:srgbClr val="FF0000"/>
                </a:solidFill>
              </a:endParaRPr>
            </a:p>
          </p:txBody>
        </p:sp>
        <p:sp>
          <p:nvSpPr>
            <p:cNvPr id="17" name="四角形: 角を丸くする 16">
              <a:extLst>
                <a:ext uri="{FF2B5EF4-FFF2-40B4-BE49-F238E27FC236}">
                  <a16:creationId xmlns:a16="http://schemas.microsoft.com/office/drawing/2014/main" id="{2E81446F-6895-40F4-9215-AA5DC2AC4EAA}"/>
                </a:ext>
              </a:extLst>
            </p:cNvPr>
            <p:cNvSpPr/>
            <p:nvPr/>
          </p:nvSpPr>
          <p:spPr>
            <a:xfrm>
              <a:off x="4232592" y="1808007"/>
              <a:ext cx="631909" cy="209798"/>
            </a:xfrm>
            <a:prstGeom prst="roundRect">
              <a:avLst/>
            </a:prstGeom>
            <a:solidFill>
              <a:srgbClr val="27CED7"/>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a:t>職員の声</a:t>
              </a:r>
            </a:p>
          </p:txBody>
        </p:sp>
      </p:grpSp>
      <p:pic>
        <p:nvPicPr>
          <p:cNvPr id="1026" name="Picture 2" descr="介護士のイラスト（女性）">
            <a:extLst>
              <a:ext uri="{FF2B5EF4-FFF2-40B4-BE49-F238E27FC236}">
                <a16:creationId xmlns:a16="http://schemas.microsoft.com/office/drawing/2014/main" id="{FBDD415E-9B02-46BE-90B0-816CA25AB3C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12874" y="5402579"/>
            <a:ext cx="571692" cy="1209931"/>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介護士のイラスト（男性）">
            <a:extLst>
              <a:ext uri="{FF2B5EF4-FFF2-40B4-BE49-F238E27FC236}">
                <a16:creationId xmlns:a16="http://schemas.microsoft.com/office/drawing/2014/main" id="{C2C73C6F-5063-47A4-AF4E-20F222CDEB0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044616" y="5402579"/>
            <a:ext cx="571692" cy="1209930"/>
          </a:xfrm>
          <a:prstGeom prst="rect">
            <a:avLst/>
          </a:prstGeom>
          <a:noFill/>
          <a:extLst>
            <a:ext uri="{909E8E84-426E-40DD-AFC4-6F175D3DCCD1}">
              <a14:hiddenFill xmlns:a14="http://schemas.microsoft.com/office/drawing/2010/main">
                <a:solidFill>
                  <a:srgbClr val="FFFFFF"/>
                </a:solidFill>
              </a14:hiddenFill>
            </a:ext>
          </a:extLst>
        </p:spPr>
      </p:pic>
      <p:sp>
        <p:nvSpPr>
          <p:cNvPr id="14" name="正方形/長方形 13">
            <a:extLst>
              <a:ext uri="{FF2B5EF4-FFF2-40B4-BE49-F238E27FC236}">
                <a16:creationId xmlns:a16="http://schemas.microsoft.com/office/drawing/2014/main" id="{AEC918DC-5217-4AAC-B1AB-74159275B6A2}"/>
              </a:ext>
            </a:extLst>
          </p:cNvPr>
          <p:cNvSpPr/>
          <p:nvPr/>
        </p:nvSpPr>
        <p:spPr>
          <a:xfrm>
            <a:off x="5995527" y="383855"/>
            <a:ext cx="3040380" cy="904007"/>
          </a:xfrm>
          <a:prstGeom prst="rect">
            <a:avLst/>
          </a:prstGeom>
          <a:solidFill>
            <a:schemeClr val="accent3">
              <a:lumMod val="40000"/>
              <a:lumOff val="60000"/>
            </a:schemeClr>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altLang="ja-JP" sz="1300" kern="100" dirty="0">
                <a:solidFill>
                  <a:schemeClr val="tx1"/>
                </a:solidFill>
                <a:effectLst/>
              </a:rPr>
              <a:t>【</a:t>
            </a:r>
            <a:r>
              <a:rPr lang="ja-JP" altLang="ja-JP" sz="1300" kern="100" dirty="0">
                <a:solidFill>
                  <a:schemeClr val="tx1"/>
                </a:solidFill>
                <a:effectLst/>
              </a:rPr>
              <a:t>法人名</a:t>
            </a:r>
            <a:r>
              <a:rPr lang="en-US" altLang="ja-JP" sz="1300" kern="100" dirty="0">
                <a:solidFill>
                  <a:schemeClr val="tx1"/>
                </a:solidFill>
                <a:effectLst/>
                <a:sym typeface="Wingdings" panose="05000000000000000000" pitchFamily="2" charset="2"/>
              </a:rPr>
              <a:t>】NPO</a:t>
            </a:r>
            <a:r>
              <a:rPr lang="ja-JP" altLang="en-US" sz="1300" kern="100" dirty="0">
                <a:solidFill>
                  <a:schemeClr val="tx1"/>
                </a:solidFill>
                <a:effectLst/>
                <a:sym typeface="Wingdings" panose="05000000000000000000" pitchFamily="2" charset="2"/>
              </a:rPr>
              <a:t>法人プラス</a:t>
            </a:r>
            <a:r>
              <a:rPr lang="en-US" altLang="ja-JP" sz="1300" kern="100" dirty="0">
                <a:solidFill>
                  <a:schemeClr val="tx1"/>
                </a:solidFill>
                <a:effectLst/>
                <a:sym typeface="Wingdings" panose="05000000000000000000" pitchFamily="2" charset="2"/>
              </a:rPr>
              <a:t>We</a:t>
            </a:r>
          </a:p>
          <a:p>
            <a:pPr algn="l"/>
            <a:r>
              <a:rPr lang="en-US" altLang="ja-JP" sz="1300" kern="100" dirty="0">
                <a:solidFill>
                  <a:schemeClr val="tx1"/>
                </a:solidFill>
                <a:effectLst/>
              </a:rPr>
              <a:t>【</a:t>
            </a:r>
            <a:r>
              <a:rPr lang="ja-JP" altLang="ja-JP" sz="1300" kern="100" dirty="0">
                <a:solidFill>
                  <a:schemeClr val="tx1"/>
                </a:solidFill>
                <a:effectLst/>
              </a:rPr>
              <a:t>事業所名</a:t>
            </a:r>
            <a:r>
              <a:rPr lang="en-US" altLang="ja-JP" sz="1300" kern="100" dirty="0">
                <a:solidFill>
                  <a:schemeClr val="tx1"/>
                </a:solidFill>
                <a:effectLst/>
              </a:rPr>
              <a:t>】</a:t>
            </a:r>
            <a:r>
              <a:rPr lang="ja-JP" altLang="en-US" sz="1300" kern="100" dirty="0">
                <a:solidFill>
                  <a:schemeClr val="tx1"/>
                </a:solidFill>
                <a:effectLst/>
              </a:rPr>
              <a:t>グループホームレインボー</a:t>
            </a:r>
            <a:endParaRPr lang="en-US" altLang="ja-JP" sz="1300" kern="100" dirty="0">
              <a:solidFill>
                <a:schemeClr val="tx1"/>
              </a:solidFill>
              <a:effectLst/>
            </a:endParaRPr>
          </a:p>
          <a:p>
            <a:pPr algn="l"/>
            <a:r>
              <a:rPr lang="en-US" altLang="ja-JP" sz="1300" kern="100" dirty="0">
                <a:solidFill>
                  <a:schemeClr val="tx1"/>
                </a:solidFill>
                <a:effectLst/>
              </a:rPr>
              <a:t>【</a:t>
            </a:r>
            <a:r>
              <a:rPr lang="ja-JP" altLang="en-US" sz="1300" kern="100" dirty="0">
                <a:solidFill>
                  <a:schemeClr val="tx1"/>
                </a:solidFill>
                <a:effectLst/>
              </a:rPr>
              <a:t>提供サービス</a:t>
            </a:r>
            <a:r>
              <a:rPr lang="en-US" altLang="ja-JP" sz="1300" kern="100" dirty="0">
                <a:solidFill>
                  <a:schemeClr val="tx1"/>
                </a:solidFill>
                <a:effectLst/>
              </a:rPr>
              <a:t>】</a:t>
            </a:r>
            <a:r>
              <a:rPr lang="ja-JP" altLang="en-US" sz="1300" kern="100" dirty="0">
                <a:solidFill>
                  <a:schemeClr val="tx1"/>
                </a:solidFill>
                <a:effectLst/>
              </a:rPr>
              <a:t>共同生活援助</a:t>
            </a:r>
            <a:endParaRPr lang="en-US" altLang="ja-JP" sz="1300" kern="100" dirty="0">
              <a:solidFill>
                <a:schemeClr val="tx1"/>
              </a:solidFill>
              <a:effectLst/>
            </a:endParaRPr>
          </a:p>
        </p:txBody>
      </p:sp>
      <p:sp>
        <p:nvSpPr>
          <p:cNvPr id="13" name="四角形: 角を丸くする 12">
            <a:extLst>
              <a:ext uri="{FF2B5EF4-FFF2-40B4-BE49-F238E27FC236}">
                <a16:creationId xmlns:a16="http://schemas.microsoft.com/office/drawing/2014/main" id="{DD04C492-7DBE-45C4-94D5-7261B0E05749}"/>
              </a:ext>
            </a:extLst>
          </p:cNvPr>
          <p:cNvSpPr/>
          <p:nvPr/>
        </p:nvSpPr>
        <p:spPr>
          <a:xfrm>
            <a:off x="60796" y="358897"/>
            <a:ext cx="5539904" cy="669804"/>
          </a:xfrm>
          <a:prstGeom prst="roundRect">
            <a:avLst>
              <a:gd name="adj" fmla="val 9950"/>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ja-JP" sz="1800" kern="100" dirty="0">
                <a:effectLst/>
                <a:latin typeface="游ゴシック" panose="020B0400000000000000" pitchFamily="50" charset="-128"/>
                <a:ea typeface="游ゴシック" panose="020B0400000000000000" pitchFamily="50" charset="-128"/>
                <a:cs typeface="Courier New" panose="02070309020205020404" pitchFamily="49" charset="0"/>
              </a:rPr>
              <a:t>請求ソフトウエア導入により、請求業務の効率化と作業時間短縮ができた。</a:t>
            </a:r>
          </a:p>
        </p:txBody>
      </p:sp>
    </p:spTree>
    <p:extLst>
      <p:ext uri="{BB962C8B-B14F-4D97-AF65-F5344CB8AC3E}">
        <p14:creationId xmlns:p14="http://schemas.microsoft.com/office/powerpoint/2010/main" val="2300928783"/>
      </p:ext>
    </p:extLst>
  </p:cSld>
  <p:clrMapOvr>
    <a:masterClrMapping/>
  </p:clrMapOvr>
</p:sld>
</file>

<file path=ppt/theme/theme1.xml><?xml version="1.0" encoding="utf-8"?>
<a:theme xmlns:a="http://schemas.openxmlformats.org/drawingml/2006/main" name="Office Theme">
  <a:themeElements>
    <a:clrScheme name="Office テーマ">
      <a:dk1>
        <a:sysClr val="windowText" lastClr="000000"/>
      </a:dk1>
      <a:lt1>
        <a:sysClr val="window" lastClr="FFFFFF"/>
      </a:lt1>
      <a:dk2>
        <a:srgbClr val="44546A"/>
      </a:dk2>
      <a:lt2>
        <a:srgbClr val="E7E6E6"/>
      </a:lt2>
      <a:accent1>
        <a:srgbClr val="1D9A78"/>
      </a:accent1>
      <a:accent2>
        <a:srgbClr val="8BC145"/>
      </a:accent2>
      <a:accent3>
        <a:srgbClr val="36AFCE"/>
      </a:accent3>
      <a:accent4>
        <a:srgbClr val="1D6FA9"/>
      </a:accent4>
      <a:accent5>
        <a:srgbClr val="B74919"/>
      </a:accent5>
      <a:accent6>
        <a:srgbClr val="F19D19"/>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AE6F2518-B084-4896-AF52-66CC2144AA26}"/>
    </a:ext>
  </a:extLst>
</a:theme>
</file>

<file path=docProps/app.xml><?xml version="1.0" encoding="utf-8"?>
<Properties xmlns="http://schemas.openxmlformats.org/officeDocument/2006/extended-properties" xmlns:vt="http://schemas.openxmlformats.org/officeDocument/2006/docPropsVTypes">
  <Template>Ion Boardroom</Template>
  <TotalTime>1185</TotalTime>
  <Words>645</Words>
  <PresentationFormat>画面に合わせる (4:3)</PresentationFormat>
  <Paragraphs>45</Paragraphs>
  <Slides>3</Slides>
  <Notes>0</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3</vt:i4>
      </vt:variant>
    </vt:vector>
  </HeadingPairs>
  <TitlesOfParts>
    <vt:vector size="10" baseType="lpstr">
      <vt:lpstr>Calibri-Bold</vt:lpstr>
      <vt:lpstr>MS-PGothic</vt:lpstr>
      <vt:lpstr>游ゴシック</vt:lpstr>
      <vt:lpstr>Arial</vt:lpstr>
      <vt:lpstr>Calibri</vt:lpstr>
      <vt:lpstr>Calibri Light</vt:lpstr>
      <vt:lpstr>Office Theme</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cp:lastPrinted>2025-03-11T05:38:13Z</cp:lastPrinted>
  <dcterms:created xsi:type="dcterms:W3CDTF">2024-09-09T06:52:45Z</dcterms:created>
  <dcterms:modified xsi:type="dcterms:W3CDTF">2025-03-27T07:28:34Z</dcterms:modified>
</cp:coreProperties>
</file>