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66" r:id="rId2"/>
    <p:sldId id="268" r:id="rId3"/>
    <p:sldId id="269" r:id="rId4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27C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テーマ スタイル 2 - アクセント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FC7A-05F1-49DC-8AEB-3C758879BABE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DFAE-B48F-4667-B81E-DF2A651FC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654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FC7A-05F1-49DC-8AEB-3C758879BABE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DFAE-B48F-4667-B81E-DF2A651FC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887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FC7A-05F1-49DC-8AEB-3C758879BABE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DFAE-B48F-4667-B81E-DF2A651FC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946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FC7A-05F1-49DC-8AEB-3C758879BABE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DFAE-B48F-4667-B81E-DF2A651FC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584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FC7A-05F1-49DC-8AEB-3C758879BABE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DFAE-B48F-4667-B81E-DF2A651FC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132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FC7A-05F1-49DC-8AEB-3C758879BABE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DFAE-B48F-4667-B81E-DF2A651FC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787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FC7A-05F1-49DC-8AEB-3C758879BABE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DFAE-B48F-4667-B81E-DF2A651FC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95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FC7A-05F1-49DC-8AEB-3C758879BABE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DFAE-B48F-4667-B81E-DF2A651FC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3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FC7A-05F1-49DC-8AEB-3C758879BABE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DFAE-B48F-4667-B81E-DF2A651FC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25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FC7A-05F1-49DC-8AEB-3C758879BABE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DFAE-B48F-4667-B81E-DF2A651FC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021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FC7A-05F1-49DC-8AEB-3C758879BABE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DFAE-B48F-4667-B81E-DF2A651FC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388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FFC7A-05F1-49DC-8AEB-3C758879BABE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DDFAE-B48F-4667-B81E-DF2A651FC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10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87897C8B-BD09-4D18-A726-5305C06D7FFA}"/>
              </a:ext>
            </a:extLst>
          </p:cNvPr>
          <p:cNvSpPr/>
          <p:nvPr/>
        </p:nvSpPr>
        <p:spPr>
          <a:xfrm>
            <a:off x="60796" y="358897"/>
            <a:ext cx="5539904" cy="669804"/>
          </a:xfrm>
          <a:prstGeom prst="roundRect">
            <a:avLst>
              <a:gd name="adj" fmla="val 995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タブレット導入で支援記録の作成を効率化！</a:t>
            </a:r>
            <a:endParaRPr kumimoji="1" lang="en-US" altLang="ja-JP" b="1" dirty="0">
              <a:solidFill>
                <a:schemeClr val="bg1"/>
              </a:solidFill>
            </a:endParaRPr>
          </a:p>
          <a:p>
            <a:r>
              <a:rPr kumimoji="1" lang="ja-JP" altLang="en-US" b="1" dirty="0">
                <a:solidFill>
                  <a:schemeClr val="bg1"/>
                </a:solidFill>
              </a:rPr>
              <a:t>手書きメモから</a:t>
            </a:r>
            <a:r>
              <a:rPr kumimoji="1" lang="en-US" altLang="ja-JP" b="1" dirty="0">
                <a:solidFill>
                  <a:schemeClr val="bg1"/>
                </a:solidFill>
              </a:rPr>
              <a:t>ICT</a:t>
            </a:r>
            <a:r>
              <a:rPr kumimoji="1" lang="ja-JP" altLang="en-US" b="1" dirty="0">
                <a:solidFill>
                  <a:schemeClr val="bg1"/>
                </a:solidFill>
              </a:rPr>
              <a:t>を活用した情報共有・伝達へ</a:t>
            </a:r>
            <a:endParaRPr kumimoji="1" lang="en-US" altLang="ja-JP" b="1" dirty="0">
              <a:solidFill>
                <a:schemeClr val="bg1"/>
              </a:solidFill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6E58739-ED48-4380-A4B7-B01D18ED3EB7}"/>
              </a:ext>
            </a:extLst>
          </p:cNvPr>
          <p:cNvGrpSpPr/>
          <p:nvPr/>
        </p:nvGrpSpPr>
        <p:grpSpPr>
          <a:xfrm>
            <a:off x="60796" y="1124731"/>
            <a:ext cx="8975111" cy="2395710"/>
            <a:chOff x="4122583" y="1787292"/>
            <a:chExt cx="4647873" cy="1626661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92C52E5B-F293-4059-8CBF-C7E3FC40EDE4}"/>
                </a:ext>
              </a:extLst>
            </p:cNvPr>
            <p:cNvSpPr/>
            <p:nvPr/>
          </p:nvSpPr>
          <p:spPr>
            <a:xfrm>
              <a:off x="4122583" y="1965960"/>
              <a:ext cx="4647873" cy="1447993"/>
            </a:xfrm>
            <a:prstGeom prst="roundRect">
              <a:avLst>
                <a:gd name="adj" fmla="val 868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kumimoji="1" lang="en-US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　タブレット：３台</a:t>
              </a:r>
              <a:endParaRPr kumimoji="1" lang="en-US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　皮膚赤外線体温計：３台</a:t>
              </a:r>
              <a:endParaRPr kumimoji="1" lang="en-US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　ソフトウェア（■記録  ■情報共有  ）</a:t>
              </a:r>
              <a:endParaRPr kumimoji="1" lang="en-US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　　　　　　　➪ほのぼのケアパレット</a:t>
              </a:r>
              <a:endParaRPr kumimoji="1" lang="en-US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　</a:t>
              </a:r>
              <a:r>
                <a:rPr kumimoji="1" lang="en-US" altLang="ja-JP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Wi</a:t>
              </a:r>
              <a:r>
                <a:rPr kumimoji="1"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－</a:t>
              </a:r>
              <a:r>
                <a:rPr kumimoji="1" lang="en-US" altLang="ja-JP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Fi</a:t>
              </a:r>
              <a:r>
                <a:rPr kumimoji="1"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・アクセスポイント：３台</a:t>
              </a:r>
              <a:endParaRPr kumimoji="1"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DD775A77-E13A-4118-BCC0-5015E738FA06}"/>
                </a:ext>
              </a:extLst>
            </p:cNvPr>
            <p:cNvSpPr/>
            <p:nvPr/>
          </p:nvSpPr>
          <p:spPr>
            <a:xfrm>
              <a:off x="4232011" y="1787292"/>
              <a:ext cx="1078437" cy="223177"/>
            </a:xfrm>
            <a:prstGeom prst="roundRect">
              <a:avLst/>
            </a:prstGeom>
            <a:solidFill>
              <a:srgbClr val="27CED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/>
                <a:t>導入機器等の内容</a:t>
              </a: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1303BDD-75EF-4010-98E6-F5A727B0D5BB}"/>
              </a:ext>
            </a:extLst>
          </p:cNvPr>
          <p:cNvGrpSpPr/>
          <p:nvPr/>
        </p:nvGrpSpPr>
        <p:grpSpPr>
          <a:xfrm>
            <a:off x="60796" y="3767372"/>
            <a:ext cx="8927814" cy="2900128"/>
            <a:chOff x="4122583" y="1861062"/>
            <a:chExt cx="4647873" cy="1682239"/>
          </a:xfrm>
        </p:grpSpPr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09C85C6E-0565-4279-BBA1-561BCA8185B2}"/>
                </a:ext>
              </a:extLst>
            </p:cNvPr>
            <p:cNvSpPr/>
            <p:nvPr/>
          </p:nvSpPr>
          <p:spPr>
            <a:xfrm>
              <a:off x="4122583" y="1965961"/>
              <a:ext cx="4647873" cy="1577340"/>
            </a:xfrm>
            <a:prstGeom prst="roundRect">
              <a:avLst>
                <a:gd name="adj" fmla="val 868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kumimoji="1"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〇支援記録を含めほとんどの記録を手書きで行い、支援中はメモをとっ　　</a:t>
              </a:r>
              <a:endParaRPr kumimoji="1"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　て後から記録用紙に清書していたため、二度手間になっていた。</a:t>
              </a:r>
              <a:endParaRPr kumimoji="1"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kumimoji="1"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〇後から清書するため、リアルタイムで記録の</a:t>
              </a:r>
              <a:endParaRPr kumimoji="1"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　確認ができなかった。</a:t>
              </a:r>
              <a:endParaRPr kumimoji="1"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kumimoji="1"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〇感染予防対策として、１日２回検温を行っているが、</a:t>
              </a:r>
              <a:endParaRPr kumimoji="1"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検温の結果をメモから支援記録に転記する必要があった。</a:t>
              </a:r>
              <a:endParaRPr kumimoji="1"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2E81446F-6895-40F4-9215-AA5DC2AC4EAA}"/>
                </a:ext>
              </a:extLst>
            </p:cNvPr>
            <p:cNvSpPr/>
            <p:nvPr/>
          </p:nvSpPr>
          <p:spPr>
            <a:xfrm>
              <a:off x="4232591" y="1861062"/>
              <a:ext cx="1802635" cy="209798"/>
            </a:xfrm>
            <a:prstGeom prst="roundRect">
              <a:avLst/>
            </a:prstGeom>
            <a:solidFill>
              <a:srgbClr val="27CED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/>
                <a:t>導入の理由（抱えていた課題）</a:t>
              </a:r>
            </a:p>
          </p:txBody>
        </p:sp>
      </p:grpSp>
      <p:pic>
        <p:nvPicPr>
          <p:cNvPr id="12" name="Picture 8">
            <a:extLst>
              <a:ext uri="{FF2B5EF4-FFF2-40B4-BE49-F238E27FC236}">
                <a16:creationId xmlns:a16="http://schemas.microsoft.com/office/drawing/2014/main" id="{10E7DF0F-BA18-4D61-8E42-8B7D3262C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88" y="5470131"/>
            <a:ext cx="1105821" cy="123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■">
            <a:extLst>
              <a:ext uri="{FF2B5EF4-FFF2-40B4-BE49-F238E27FC236}">
                <a16:creationId xmlns:a16="http://schemas.microsoft.com/office/drawing/2014/main" id="{0AFC6BCC-58B3-4E40-94FE-3F55974DB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395" y="5470131"/>
            <a:ext cx="1041695" cy="116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B7969D9-80C8-4257-AC3F-7B3E96429E64}"/>
              </a:ext>
            </a:extLst>
          </p:cNvPr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ja-JP" sz="1200" dirty="0">
                <a:effectLst/>
                <a:ea typeface="游ゴシック" panose="020B0400000000000000" pitchFamily="50" charset="-128"/>
                <a:cs typeface="Times New Roman" panose="02020603050405020304" pitchFamily="18" charset="0"/>
              </a:rPr>
              <a:t>令和５年度（令和４年度からの繰越分）障がい福祉分野の</a:t>
            </a:r>
            <a:r>
              <a:rPr lang="en-US" altLang="ja-JP" sz="1200" dirty="0">
                <a:effectLst/>
                <a:ea typeface="游ゴシック" panose="020B0400000000000000" pitchFamily="50" charset="-128"/>
                <a:cs typeface="Times New Roman" panose="02020603050405020304" pitchFamily="18" charset="0"/>
              </a:rPr>
              <a:t>ICT</a:t>
            </a:r>
            <a:r>
              <a:rPr lang="ja-JP" altLang="ja-JP" sz="1200" dirty="0">
                <a:effectLst/>
                <a:ea typeface="游ゴシック" panose="020B0400000000000000" pitchFamily="50" charset="-128"/>
                <a:cs typeface="Times New Roman" panose="02020603050405020304" pitchFamily="18" charset="0"/>
              </a:rPr>
              <a:t>導入支援事業</a:t>
            </a:r>
            <a:endParaRPr kumimoji="1" lang="ja-JP" altLang="en-US" sz="1200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0AA9AA1-26C6-4D15-B233-C4A5DEA5F357}"/>
              </a:ext>
            </a:extLst>
          </p:cNvPr>
          <p:cNvSpPr/>
          <p:nvPr/>
        </p:nvSpPr>
        <p:spPr>
          <a:xfrm>
            <a:off x="5995528" y="124694"/>
            <a:ext cx="3040380" cy="9040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ja-JP" sz="1300" kern="100" dirty="0">
                <a:solidFill>
                  <a:schemeClr val="tx1"/>
                </a:solidFill>
                <a:effectLst/>
              </a:rPr>
              <a:t>【</a:t>
            </a:r>
            <a:r>
              <a:rPr lang="ja-JP" altLang="ja-JP" sz="1300" kern="100" dirty="0">
                <a:solidFill>
                  <a:schemeClr val="tx1"/>
                </a:solidFill>
                <a:effectLst/>
              </a:rPr>
              <a:t>法人名</a:t>
            </a:r>
            <a:r>
              <a:rPr lang="en-US" altLang="ja-JP" sz="1300" kern="100" dirty="0">
                <a:solidFill>
                  <a:schemeClr val="tx1"/>
                </a:solidFill>
                <a:effectLst/>
                <a:sym typeface="Wingdings" panose="05000000000000000000" pitchFamily="2" charset="2"/>
              </a:rPr>
              <a:t>】</a:t>
            </a:r>
            <a:r>
              <a:rPr lang="ja-JP" altLang="en-US" sz="1300" kern="100" dirty="0">
                <a:solidFill>
                  <a:schemeClr val="tx1"/>
                </a:solidFill>
                <a:effectLst/>
                <a:sym typeface="Wingdings" panose="05000000000000000000" pitchFamily="2" charset="2"/>
              </a:rPr>
              <a:t>社会福祉法人　慶徳会</a:t>
            </a:r>
            <a:endParaRPr lang="en-US" altLang="ja-JP" sz="1300" kern="100" dirty="0"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  <a:p>
            <a:pPr algn="l"/>
            <a:r>
              <a:rPr lang="en-US" altLang="ja-JP" sz="1300" kern="100" dirty="0">
                <a:solidFill>
                  <a:schemeClr val="tx1"/>
                </a:solidFill>
                <a:effectLst/>
              </a:rPr>
              <a:t>【</a:t>
            </a:r>
            <a:r>
              <a:rPr lang="ja-JP" altLang="ja-JP" sz="1300" kern="100" dirty="0">
                <a:solidFill>
                  <a:schemeClr val="tx1"/>
                </a:solidFill>
                <a:effectLst/>
              </a:rPr>
              <a:t>事業所名</a:t>
            </a:r>
            <a:r>
              <a:rPr lang="en-US" altLang="ja-JP" sz="1300" kern="100" dirty="0">
                <a:solidFill>
                  <a:schemeClr val="tx1"/>
                </a:solidFill>
                <a:effectLst/>
              </a:rPr>
              <a:t>】</a:t>
            </a:r>
            <a:r>
              <a:rPr lang="ja-JP" altLang="en-US" sz="900" kern="100" dirty="0">
                <a:solidFill>
                  <a:schemeClr val="tx1"/>
                </a:solidFill>
                <a:effectLst/>
              </a:rPr>
              <a:t>障がい者サポートセンター</a:t>
            </a:r>
            <a:r>
              <a:rPr lang="ja-JP" altLang="en-US" sz="1300" kern="100" dirty="0">
                <a:solidFill>
                  <a:schemeClr val="tx1"/>
                </a:solidFill>
                <a:effectLst/>
              </a:rPr>
              <a:t>しみず</a:t>
            </a:r>
            <a:endParaRPr lang="en-US" altLang="ja-JP" sz="1300" kern="10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altLang="ja-JP" sz="1300" kern="100" dirty="0">
                <a:solidFill>
                  <a:schemeClr val="tx1"/>
                </a:solidFill>
                <a:effectLst/>
              </a:rPr>
              <a:t>【</a:t>
            </a:r>
            <a:r>
              <a:rPr lang="ja-JP" altLang="en-US" sz="1300" kern="100" dirty="0">
                <a:solidFill>
                  <a:schemeClr val="tx1"/>
                </a:solidFill>
                <a:effectLst/>
              </a:rPr>
              <a:t>提供サービス</a:t>
            </a:r>
            <a:r>
              <a:rPr lang="en-US" altLang="ja-JP" sz="1300" kern="100" dirty="0">
                <a:solidFill>
                  <a:schemeClr val="tx1"/>
                </a:solidFill>
                <a:effectLst/>
              </a:rPr>
              <a:t>】</a:t>
            </a:r>
            <a:r>
              <a:rPr lang="ja-JP" altLang="en-US" sz="1300" kern="100" dirty="0">
                <a:solidFill>
                  <a:schemeClr val="tx1"/>
                </a:solidFill>
                <a:effectLst/>
              </a:rPr>
              <a:t>生活介護</a:t>
            </a:r>
            <a:endParaRPr lang="en-US" altLang="ja-JP" sz="1300" kern="10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DD70C42-1A37-7AF0-A793-8EA9C4DBD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471828" y="1493361"/>
            <a:ext cx="1453729" cy="193563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6742D88C-6EBC-17B3-5311-2D93A61F5A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266" y="1530005"/>
            <a:ext cx="1275003" cy="95625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C509BE2-BB87-2481-2333-313EA5AD83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17360" y="2339625"/>
            <a:ext cx="1215282" cy="91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40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87897C8B-BD09-4D18-A726-5305C06D7FFA}"/>
              </a:ext>
            </a:extLst>
          </p:cNvPr>
          <p:cNvSpPr/>
          <p:nvPr/>
        </p:nvSpPr>
        <p:spPr>
          <a:xfrm>
            <a:off x="60796" y="358897"/>
            <a:ext cx="5539904" cy="669804"/>
          </a:xfrm>
          <a:prstGeom prst="roundRect">
            <a:avLst>
              <a:gd name="adj" fmla="val 995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>
                <a:solidFill>
                  <a:schemeClr val="bg1"/>
                </a:solidFill>
              </a:rPr>
              <a:t>タブレット導入で支援記録の作成を効率化！</a:t>
            </a:r>
          </a:p>
          <a:p>
            <a:r>
              <a:rPr kumimoji="1" lang="ja-JP" altLang="en-US" b="1">
                <a:solidFill>
                  <a:schemeClr val="bg1"/>
                </a:solidFill>
              </a:rPr>
              <a:t>手書きメモから</a:t>
            </a:r>
            <a:r>
              <a:rPr kumimoji="1" lang="en-US" altLang="ja-JP" b="1">
                <a:solidFill>
                  <a:schemeClr val="bg1"/>
                </a:solidFill>
              </a:rPr>
              <a:t>ICT</a:t>
            </a:r>
            <a:r>
              <a:rPr kumimoji="1" lang="ja-JP" altLang="en-US" b="1">
                <a:solidFill>
                  <a:schemeClr val="bg1"/>
                </a:solidFill>
              </a:rPr>
              <a:t>を活用した情報共有・伝達へ</a:t>
            </a:r>
            <a:endParaRPr kumimoji="1" lang="en-US" altLang="ja-JP" b="1" dirty="0">
              <a:solidFill>
                <a:schemeClr val="bg1"/>
              </a:solidFill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6E58739-ED48-4380-A4B7-B01D18ED3EB7}"/>
              </a:ext>
            </a:extLst>
          </p:cNvPr>
          <p:cNvGrpSpPr/>
          <p:nvPr/>
        </p:nvGrpSpPr>
        <p:grpSpPr>
          <a:xfrm>
            <a:off x="84444" y="1293574"/>
            <a:ext cx="8975111" cy="5327766"/>
            <a:chOff x="4122583" y="1910165"/>
            <a:chExt cx="4647873" cy="1633135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92C52E5B-F293-4059-8CBF-C7E3FC40EDE4}"/>
                </a:ext>
              </a:extLst>
            </p:cNvPr>
            <p:cNvSpPr/>
            <p:nvPr/>
          </p:nvSpPr>
          <p:spPr>
            <a:xfrm>
              <a:off x="4122583" y="1965960"/>
              <a:ext cx="4647873" cy="1577340"/>
            </a:xfrm>
            <a:prstGeom prst="roundRect">
              <a:avLst>
                <a:gd name="adj" fmla="val 868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・タブレットで直接記録できるようになり、後から清書する必要がなく　</a:t>
              </a:r>
              <a:endParaRPr kumimoji="1"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　なった。</a:t>
              </a:r>
              <a:endParaRPr kumimoji="1"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・事業所内のどこにいてもリアルタイムで情報の共有・伝達ができるよ　</a:t>
              </a:r>
              <a:endParaRPr kumimoji="1"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　うになった。</a:t>
              </a:r>
              <a:endParaRPr kumimoji="1"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・データ管理することで紙代や印刷代が減少した</a:t>
              </a:r>
              <a:endParaRPr kumimoji="1"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・今まで転記していた時間を、ご利用者支援に充てる</a:t>
              </a:r>
              <a:endParaRPr kumimoji="1"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　ことができた。</a:t>
              </a:r>
              <a:endParaRPr kumimoji="1"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kumimoji="1" lang="en-US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sz="2000" b="1" u="sng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年間業務時間削減率： ２０ ％</a:t>
              </a:r>
              <a:endParaRPr kumimoji="1" lang="en-US" altLang="ja-JP" sz="2000" b="1" u="sng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→これにより確保できた時間を「ご利用者支援」や</a:t>
              </a:r>
              <a:endParaRPr kumimoji="1"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「職員間のコミュニケーション」に活用した！</a:t>
              </a:r>
              <a:endParaRPr kumimoji="1"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kumimoji="1"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sz="2000" b="1" u="sng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紙代、印刷代、残業代の縮減</a:t>
              </a:r>
              <a:endParaRPr kumimoji="1" lang="en-US" altLang="ja-JP" sz="2000" b="1" u="sng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→これにより確保できたお金を、建物の補修やエアコン洗浄などの「事業</a:t>
              </a:r>
              <a:endParaRPr kumimoji="1"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　所の環境整備」に充当した！</a:t>
              </a:r>
              <a:endParaRPr kumimoji="1"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DD775A77-E13A-4118-BCC0-5015E738FA06}"/>
                </a:ext>
              </a:extLst>
            </p:cNvPr>
            <p:cNvSpPr/>
            <p:nvPr/>
          </p:nvSpPr>
          <p:spPr>
            <a:xfrm>
              <a:off x="4310932" y="1910165"/>
              <a:ext cx="1212605" cy="122167"/>
            </a:xfrm>
            <a:prstGeom prst="roundRect">
              <a:avLst/>
            </a:prstGeom>
            <a:solidFill>
              <a:srgbClr val="27CED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/>
                <a:t>導入の効果（詳細）</a:t>
              </a:r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4817307-AE5F-4847-9A0C-AB4F7B4B02FD}"/>
              </a:ext>
            </a:extLst>
          </p:cNvPr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ja-JP" sz="1200" dirty="0">
                <a:effectLst/>
                <a:ea typeface="游ゴシック" panose="020B0400000000000000" pitchFamily="50" charset="-128"/>
                <a:cs typeface="Times New Roman" panose="02020603050405020304" pitchFamily="18" charset="0"/>
              </a:rPr>
              <a:t>令和５年度（令和４年度からの繰越分）障がい福祉分野の</a:t>
            </a:r>
            <a:r>
              <a:rPr lang="en-US" altLang="ja-JP" sz="1200" dirty="0">
                <a:effectLst/>
                <a:ea typeface="游ゴシック" panose="020B0400000000000000" pitchFamily="50" charset="-128"/>
                <a:cs typeface="Times New Roman" panose="02020603050405020304" pitchFamily="18" charset="0"/>
              </a:rPr>
              <a:t>ICT</a:t>
            </a:r>
            <a:r>
              <a:rPr lang="ja-JP" altLang="ja-JP" sz="1200" dirty="0">
                <a:effectLst/>
                <a:ea typeface="游ゴシック" panose="020B0400000000000000" pitchFamily="50" charset="-128"/>
                <a:cs typeface="Times New Roman" panose="02020603050405020304" pitchFamily="18" charset="0"/>
              </a:rPr>
              <a:t>導入支援事業</a:t>
            </a:r>
            <a:endParaRPr kumimoji="1" lang="ja-JP" altLang="en-US" sz="12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1A8621A-6141-491F-9C34-B21EF6BF2FCF}"/>
              </a:ext>
            </a:extLst>
          </p:cNvPr>
          <p:cNvSpPr/>
          <p:nvPr/>
        </p:nvSpPr>
        <p:spPr>
          <a:xfrm>
            <a:off x="5995528" y="124694"/>
            <a:ext cx="3040380" cy="9040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ja-JP" sz="1300" kern="100" dirty="0">
                <a:solidFill>
                  <a:schemeClr val="tx1"/>
                </a:solidFill>
                <a:effectLst/>
              </a:rPr>
              <a:t>【</a:t>
            </a:r>
            <a:r>
              <a:rPr lang="ja-JP" altLang="ja-JP" sz="1300" kern="100" dirty="0">
                <a:solidFill>
                  <a:schemeClr val="tx1"/>
                </a:solidFill>
                <a:effectLst/>
              </a:rPr>
              <a:t>法人名</a:t>
            </a:r>
            <a:r>
              <a:rPr lang="en-US" altLang="ja-JP" sz="1300" kern="100" dirty="0">
                <a:solidFill>
                  <a:schemeClr val="tx1"/>
                </a:solidFill>
                <a:effectLst/>
                <a:sym typeface="Wingdings" panose="05000000000000000000" pitchFamily="2" charset="2"/>
              </a:rPr>
              <a:t>】</a:t>
            </a:r>
            <a:r>
              <a:rPr lang="ja-JP" altLang="en-US" sz="1300" kern="100" dirty="0">
                <a:solidFill>
                  <a:schemeClr val="tx1"/>
                </a:solidFill>
                <a:effectLst/>
                <a:sym typeface="Wingdings" panose="05000000000000000000" pitchFamily="2" charset="2"/>
              </a:rPr>
              <a:t>社会福祉法人　慶徳会</a:t>
            </a:r>
            <a:endParaRPr lang="en-US" altLang="ja-JP" sz="1300" kern="100" dirty="0"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  <a:p>
            <a:pPr algn="l"/>
            <a:r>
              <a:rPr lang="en-US" altLang="ja-JP" sz="1300" kern="100" dirty="0">
                <a:solidFill>
                  <a:schemeClr val="tx1"/>
                </a:solidFill>
                <a:effectLst/>
              </a:rPr>
              <a:t>【</a:t>
            </a:r>
            <a:r>
              <a:rPr lang="ja-JP" altLang="ja-JP" sz="1300" kern="100" dirty="0">
                <a:solidFill>
                  <a:schemeClr val="tx1"/>
                </a:solidFill>
                <a:effectLst/>
              </a:rPr>
              <a:t>事業所名</a:t>
            </a:r>
            <a:r>
              <a:rPr lang="en-US" altLang="ja-JP" sz="1300" kern="100" dirty="0">
                <a:solidFill>
                  <a:schemeClr val="tx1"/>
                </a:solidFill>
                <a:effectLst/>
              </a:rPr>
              <a:t>】</a:t>
            </a:r>
            <a:r>
              <a:rPr lang="ja-JP" altLang="en-US" sz="900" kern="100" dirty="0">
                <a:solidFill>
                  <a:schemeClr val="tx1"/>
                </a:solidFill>
                <a:effectLst/>
              </a:rPr>
              <a:t>障がい者サポートセンター</a:t>
            </a:r>
            <a:r>
              <a:rPr lang="ja-JP" altLang="en-US" sz="1300" kern="100" dirty="0">
                <a:solidFill>
                  <a:schemeClr val="tx1"/>
                </a:solidFill>
                <a:effectLst/>
              </a:rPr>
              <a:t>しみず</a:t>
            </a:r>
            <a:endParaRPr lang="en-US" altLang="ja-JP" sz="1300" kern="10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altLang="ja-JP" sz="1300" kern="100" dirty="0">
                <a:solidFill>
                  <a:schemeClr val="tx1"/>
                </a:solidFill>
                <a:effectLst/>
              </a:rPr>
              <a:t>【</a:t>
            </a:r>
            <a:r>
              <a:rPr lang="ja-JP" altLang="en-US" sz="1300" kern="100" dirty="0">
                <a:solidFill>
                  <a:schemeClr val="tx1"/>
                </a:solidFill>
                <a:effectLst/>
              </a:rPr>
              <a:t>提供サービス</a:t>
            </a:r>
            <a:r>
              <a:rPr lang="en-US" altLang="ja-JP" sz="1300" kern="100" dirty="0">
                <a:solidFill>
                  <a:schemeClr val="tx1"/>
                </a:solidFill>
                <a:effectLst/>
              </a:rPr>
              <a:t>】</a:t>
            </a:r>
            <a:r>
              <a:rPr lang="ja-JP" altLang="en-US" sz="1300" kern="100" dirty="0">
                <a:solidFill>
                  <a:schemeClr val="tx1"/>
                </a:solidFill>
                <a:effectLst/>
              </a:rPr>
              <a:t>生活介護</a:t>
            </a:r>
            <a:endParaRPr lang="en-US" altLang="ja-JP" sz="1300" kern="10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0" descr="ペーパーレス化のイラスト">
            <a:extLst>
              <a:ext uri="{FF2B5EF4-FFF2-40B4-BE49-F238E27FC236}">
                <a16:creationId xmlns:a16="http://schemas.microsoft.com/office/drawing/2014/main" id="{7D64043F-8310-2A0E-1A24-6D9A621BE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566" y="3031892"/>
            <a:ext cx="1983799" cy="112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3E02466-052B-84DB-52A9-9B854FEB9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710" y="4342454"/>
            <a:ext cx="1498509" cy="149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3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87897C8B-BD09-4D18-A726-5305C06D7FFA}"/>
              </a:ext>
            </a:extLst>
          </p:cNvPr>
          <p:cNvSpPr/>
          <p:nvPr/>
        </p:nvSpPr>
        <p:spPr>
          <a:xfrm>
            <a:off x="60796" y="358897"/>
            <a:ext cx="5539904" cy="669804"/>
          </a:xfrm>
          <a:prstGeom prst="roundRect">
            <a:avLst>
              <a:gd name="adj" fmla="val 995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>
                <a:solidFill>
                  <a:schemeClr val="bg1"/>
                </a:solidFill>
              </a:rPr>
              <a:t>タブレット導入で支援記録の作成を効率化！</a:t>
            </a:r>
          </a:p>
          <a:p>
            <a:r>
              <a:rPr kumimoji="1" lang="ja-JP" altLang="en-US" b="1">
                <a:solidFill>
                  <a:schemeClr val="bg1"/>
                </a:solidFill>
              </a:rPr>
              <a:t>手書きメモから</a:t>
            </a:r>
            <a:r>
              <a:rPr kumimoji="1" lang="en-US" altLang="ja-JP" b="1">
                <a:solidFill>
                  <a:schemeClr val="bg1"/>
                </a:solidFill>
              </a:rPr>
              <a:t>ICT</a:t>
            </a:r>
            <a:r>
              <a:rPr kumimoji="1" lang="ja-JP" altLang="en-US" b="1">
                <a:solidFill>
                  <a:schemeClr val="bg1"/>
                </a:solidFill>
              </a:rPr>
              <a:t>を活用した情報共有・伝達へ</a:t>
            </a:r>
            <a:endParaRPr kumimoji="1" lang="en-US" altLang="ja-JP" b="1" dirty="0">
              <a:solidFill>
                <a:schemeClr val="bg1"/>
              </a:solidFill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6E58739-ED48-4380-A4B7-B01D18ED3EB7}"/>
              </a:ext>
            </a:extLst>
          </p:cNvPr>
          <p:cNvGrpSpPr/>
          <p:nvPr/>
        </p:nvGrpSpPr>
        <p:grpSpPr>
          <a:xfrm>
            <a:off x="60796" y="1124731"/>
            <a:ext cx="8975111" cy="2607514"/>
            <a:chOff x="4122583" y="1787292"/>
            <a:chExt cx="4647873" cy="1770473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92C52E5B-F293-4059-8CBF-C7E3FC40EDE4}"/>
                </a:ext>
              </a:extLst>
            </p:cNvPr>
            <p:cNvSpPr/>
            <p:nvPr/>
          </p:nvSpPr>
          <p:spPr>
            <a:xfrm>
              <a:off x="4122583" y="1922262"/>
              <a:ext cx="4647873" cy="1635503"/>
            </a:xfrm>
            <a:prstGeom prst="roundRect">
              <a:avLst>
                <a:gd name="adj" fmla="val 868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kumimoji="1" lang="en-US" altLang="ja-JP" sz="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① 現場で使用している記録用紙やメモの活用方法を確認し</a:t>
              </a:r>
              <a:endPara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　 メリットやデメリット について聞き取りを行った。</a:t>
              </a:r>
              <a:endPara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② ①を踏まえて台数や使用方法を決定した。</a:t>
              </a:r>
              <a:endPara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kumimoji="1"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en-US" altLang="ja-JP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〈</a:t>
              </a:r>
              <a:r>
                <a:rPr kumimoji="1" lang="ja-JP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工夫した点</a:t>
              </a:r>
              <a:r>
                <a:rPr kumimoji="1" lang="en-US" altLang="ja-JP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〉</a:t>
              </a:r>
            </a:p>
            <a:p>
              <a:r>
                <a:rPr kumimoji="1"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・</a:t>
              </a:r>
              <a:r>
                <a:rPr kumimoji="1"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ICT</a:t>
              </a:r>
              <a:r>
                <a:rPr kumimoji="1"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推進担当者を決め、まずは担当者で運用を開始し、使用に慣れてきてから勉強</a:t>
              </a:r>
              <a:endPara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　会を開催し他の職員に伝達した。</a:t>
              </a:r>
              <a:endPara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・運用しながら使用方法の見直しを行い、より使いやすくなるよう改善を行った。</a:t>
              </a:r>
              <a:endPara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DD775A77-E13A-4118-BCC0-5015E738FA06}"/>
                </a:ext>
              </a:extLst>
            </p:cNvPr>
            <p:cNvSpPr/>
            <p:nvPr/>
          </p:nvSpPr>
          <p:spPr>
            <a:xfrm>
              <a:off x="4232011" y="1787292"/>
              <a:ext cx="1078437" cy="223177"/>
            </a:xfrm>
            <a:prstGeom prst="roundRect">
              <a:avLst/>
            </a:prstGeom>
            <a:solidFill>
              <a:srgbClr val="27CED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/>
                <a:t>導入の進め方</a:t>
              </a: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CE20279-3E2D-4EA6-969A-401FEF2F8E04}"/>
              </a:ext>
            </a:extLst>
          </p:cNvPr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ja-JP" sz="1200" dirty="0">
                <a:effectLst/>
                <a:ea typeface="游ゴシック" panose="020B0400000000000000" pitchFamily="50" charset="-128"/>
                <a:cs typeface="Times New Roman" panose="02020603050405020304" pitchFamily="18" charset="0"/>
              </a:rPr>
              <a:t>令和５年度（令和４年度からの繰越分）障がい福祉分野の</a:t>
            </a:r>
            <a:r>
              <a:rPr lang="en-US" altLang="ja-JP" sz="1200" dirty="0">
                <a:effectLst/>
                <a:ea typeface="游ゴシック" panose="020B0400000000000000" pitchFamily="50" charset="-128"/>
                <a:cs typeface="Times New Roman" panose="02020603050405020304" pitchFamily="18" charset="0"/>
              </a:rPr>
              <a:t>ICT</a:t>
            </a:r>
            <a:r>
              <a:rPr lang="ja-JP" altLang="ja-JP" sz="1200" dirty="0">
                <a:effectLst/>
                <a:ea typeface="游ゴシック" panose="020B0400000000000000" pitchFamily="50" charset="-128"/>
                <a:cs typeface="Times New Roman" panose="02020603050405020304" pitchFamily="18" charset="0"/>
              </a:rPr>
              <a:t>導入支援事業</a:t>
            </a:r>
            <a:endParaRPr kumimoji="1" lang="ja-JP" altLang="en-US" sz="1200" dirty="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1303BDD-75EF-4010-98E6-F5A727B0D5BB}"/>
              </a:ext>
            </a:extLst>
          </p:cNvPr>
          <p:cNvGrpSpPr/>
          <p:nvPr/>
        </p:nvGrpSpPr>
        <p:grpSpPr>
          <a:xfrm>
            <a:off x="108093" y="3828180"/>
            <a:ext cx="8927814" cy="2905126"/>
            <a:chOff x="4090597" y="1759751"/>
            <a:chExt cx="4647873" cy="1682239"/>
          </a:xfrm>
        </p:grpSpPr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09C85C6E-0565-4279-BBA1-561BCA8185B2}"/>
                </a:ext>
              </a:extLst>
            </p:cNvPr>
            <p:cNvSpPr/>
            <p:nvPr/>
          </p:nvSpPr>
          <p:spPr>
            <a:xfrm>
              <a:off x="4090597" y="1864650"/>
              <a:ext cx="4647873" cy="1577340"/>
            </a:xfrm>
            <a:prstGeom prst="roundRect">
              <a:avLst>
                <a:gd name="adj" fmla="val 868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kumimoji="1" lang="en-US" altLang="ja-JP" sz="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en-US" altLang="ja-JP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〈</a:t>
              </a:r>
              <a:r>
                <a:rPr kumimoji="1"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良かった点</a:t>
              </a:r>
              <a:r>
                <a:rPr kumimoji="1" lang="en-US" altLang="ja-JP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〉</a:t>
              </a:r>
            </a:p>
            <a:p>
              <a:r>
                <a:rPr kumimoji="1"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・メモを清書する必要がなくなり二度手間にならず楽になった。</a:t>
              </a:r>
              <a:endPara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・伝達忘れの防止とリアルタイムでの情報共有。</a:t>
              </a:r>
              <a:endPara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・印刷の手間</a:t>
              </a:r>
              <a:r>
                <a:rPr kumimoji="1" lang="ja-JP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が省けた。</a:t>
              </a:r>
              <a:endPara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kumimoji="1" lang="en-US" altLang="ja-JP" sz="8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en-US" altLang="ja-JP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〈</a:t>
              </a:r>
              <a:r>
                <a:rPr kumimoji="1"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他に導入したい機器等とその理由</a:t>
              </a:r>
              <a:r>
                <a:rPr kumimoji="1" lang="en-US" altLang="ja-JP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〉</a:t>
              </a:r>
            </a:p>
            <a:p>
              <a:r>
                <a:rPr kumimoji="1"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・ソフトウェアの充実：支援記録だけではなく個別支援計画や会議録</a:t>
              </a:r>
              <a:endPara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　　　　　　　　　　　の入力など一元管理したい。</a:t>
              </a:r>
              <a:endPara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kumimoji="1"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・インカム：ご利用者に配慮しつつ声を掛け合いながら情報共有がしたい。</a:t>
              </a:r>
              <a:endPara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2E81446F-6895-40F4-9215-AA5DC2AC4EAA}"/>
                </a:ext>
              </a:extLst>
            </p:cNvPr>
            <p:cNvSpPr/>
            <p:nvPr/>
          </p:nvSpPr>
          <p:spPr>
            <a:xfrm>
              <a:off x="4175982" y="1759751"/>
              <a:ext cx="631909" cy="209798"/>
            </a:xfrm>
            <a:prstGeom prst="roundRect">
              <a:avLst/>
            </a:prstGeom>
            <a:solidFill>
              <a:srgbClr val="27CED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/>
                <a:t>職員の声</a:t>
              </a:r>
            </a:p>
          </p:txBody>
        </p:sp>
      </p:grpSp>
      <p:pic>
        <p:nvPicPr>
          <p:cNvPr id="1026" name="Picture 2" descr="介護士のイラスト（女性）">
            <a:extLst>
              <a:ext uri="{FF2B5EF4-FFF2-40B4-BE49-F238E27FC236}">
                <a16:creationId xmlns:a16="http://schemas.microsoft.com/office/drawing/2014/main" id="{FBDD415E-9B02-46BE-90B0-816CA25AB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278" y="4783298"/>
            <a:ext cx="740931" cy="156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介護士のイラスト（男性）">
            <a:extLst>
              <a:ext uri="{FF2B5EF4-FFF2-40B4-BE49-F238E27FC236}">
                <a16:creationId xmlns:a16="http://schemas.microsoft.com/office/drawing/2014/main" id="{C2C73C6F-5063-47A4-AF4E-20F222CDE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409" y="4783300"/>
            <a:ext cx="740931" cy="156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0523BA7-4F79-47C5-85B7-7F04B51A8C9F}"/>
              </a:ext>
            </a:extLst>
          </p:cNvPr>
          <p:cNvSpPr/>
          <p:nvPr/>
        </p:nvSpPr>
        <p:spPr>
          <a:xfrm>
            <a:off x="5995528" y="124694"/>
            <a:ext cx="3040380" cy="9040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ja-JP" sz="1300" kern="100" dirty="0">
                <a:solidFill>
                  <a:schemeClr val="tx1"/>
                </a:solidFill>
                <a:effectLst/>
              </a:rPr>
              <a:t>【</a:t>
            </a:r>
            <a:r>
              <a:rPr lang="ja-JP" altLang="ja-JP" sz="1300" kern="100" dirty="0">
                <a:solidFill>
                  <a:schemeClr val="tx1"/>
                </a:solidFill>
                <a:effectLst/>
              </a:rPr>
              <a:t>法人名</a:t>
            </a:r>
            <a:r>
              <a:rPr lang="en-US" altLang="ja-JP" sz="1300" kern="100" dirty="0">
                <a:solidFill>
                  <a:schemeClr val="tx1"/>
                </a:solidFill>
                <a:effectLst/>
                <a:sym typeface="Wingdings" panose="05000000000000000000" pitchFamily="2" charset="2"/>
              </a:rPr>
              <a:t>】</a:t>
            </a:r>
            <a:r>
              <a:rPr lang="ja-JP" altLang="en-US" sz="1300" kern="100" dirty="0">
                <a:solidFill>
                  <a:schemeClr val="tx1"/>
                </a:solidFill>
                <a:sym typeface="Wingdings" panose="05000000000000000000" pitchFamily="2" charset="2"/>
              </a:rPr>
              <a:t>社会福祉法人　慶徳会</a:t>
            </a:r>
            <a:endParaRPr lang="en-US" altLang="ja-JP" sz="1300" kern="100" dirty="0"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  <a:p>
            <a:pPr algn="l"/>
            <a:r>
              <a:rPr lang="en-US" altLang="ja-JP" sz="1300" kern="100" dirty="0">
                <a:solidFill>
                  <a:schemeClr val="tx1"/>
                </a:solidFill>
                <a:effectLst/>
              </a:rPr>
              <a:t>【</a:t>
            </a:r>
            <a:r>
              <a:rPr lang="ja-JP" altLang="ja-JP" sz="1300" kern="100" dirty="0">
                <a:solidFill>
                  <a:schemeClr val="tx1"/>
                </a:solidFill>
                <a:effectLst/>
              </a:rPr>
              <a:t>事業所名</a:t>
            </a:r>
            <a:r>
              <a:rPr lang="en-US" altLang="ja-JP" sz="1300" kern="100" dirty="0">
                <a:solidFill>
                  <a:schemeClr val="tx1"/>
                </a:solidFill>
                <a:effectLst/>
              </a:rPr>
              <a:t>】</a:t>
            </a:r>
            <a:r>
              <a:rPr lang="ja-JP" altLang="en-US" sz="900" kern="100" dirty="0">
                <a:solidFill>
                  <a:schemeClr val="tx1"/>
                </a:solidFill>
                <a:effectLst/>
              </a:rPr>
              <a:t>障がい者サポートセンター</a:t>
            </a:r>
            <a:r>
              <a:rPr lang="ja-JP" altLang="en-US" sz="1300" kern="100" dirty="0">
                <a:solidFill>
                  <a:schemeClr val="tx1"/>
                </a:solidFill>
                <a:effectLst/>
              </a:rPr>
              <a:t>しみず</a:t>
            </a:r>
            <a:endParaRPr lang="en-US" altLang="ja-JP" sz="1300" kern="100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altLang="ja-JP" sz="1300" kern="100" dirty="0">
                <a:solidFill>
                  <a:schemeClr val="tx1"/>
                </a:solidFill>
                <a:effectLst/>
              </a:rPr>
              <a:t>【</a:t>
            </a:r>
            <a:r>
              <a:rPr lang="ja-JP" altLang="en-US" sz="1300" kern="100" dirty="0">
                <a:solidFill>
                  <a:schemeClr val="tx1"/>
                </a:solidFill>
                <a:effectLst/>
              </a:rPr>
              <a:t>提供サービス</a:t>
            </a:r>
            <a:r>
              <a:rPr lang="en-US" altLang="ja-JP" sz="1300" kern="100" dirty="0">
                <a:solidFill>
                  <a:schemeClr val="tx1"/>
                </a:solidFill>
                <a:effectLst/>
              </a:rPr>
              <a:t>】</a:t>
            </a:r>
            <a:r>
              <a:rPr lang="ja-JP" altLang="en-US" sz="1300" kern="100" dirty="0">
                <a:solidFill>
                  <a:schemeClr val="tx1"/>
                </a:solidFill>
                <a:effectLst/>
              </a:rPr>
              <a:t>生活介護</a:t>
            </a:r>
            <a:endParaRPr lang="en-US" altLang="ja-JP" sz="1300" kern="10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E9C23C31-08C3-837B-5D58-0C5D77F86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086" y="1432605"/>
            <a:ext cx="1309023" cy="118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928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1283</TotalTime>
  <Words>669</Words>
  <PresentationFormat>画面に合わせる (4:3)</PresentationFormat>
  <Paragraphs>73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2025-03-18T05:17:57Z</cp:lastPrinted>
  <dcterms:created xsi:type="dcterms:W3CDTF">2024-09-09T06:52:45Z</dcterms:created>
  <dcterms:modified xsi:type="dcterms:W3CDTF">2025-03-18T05:17:57Z</dcterms:modified>
</cp:coreProperties>
</file>