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256" r:id="rId2"/>
    <p:sldId id="258" r:id="rId3"/>
    <p:sldId id="259" r:id="rId4"/>
  </p:sldIdLst>
  <p:sldSz cx="9144000" cy="6858000" type="screen4x3"/>
  <p:notesSz cx="6807200" cy="99393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 roundtripDataSignature="AMtx7mjZm006Nlt+Mm2N84U8Qyp0RiV5a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4" d="100"/>
          <a:sy n="94" d="100"/>
        </p:scale>
        <p:origin x="1138"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viewProps" Target="viewProps.xml"/><Relationship Id="rId5" Type="http://schemas.openxmlformats.org/officeDocument/2006/relationships/notesMaster" Target="notesMasters/notesMaster1.xml"/><Relationship Id="rId10" Type="http://schemas.openxmlformats.org/officeDocument/2006/relationships/presProps" Target="presProps.xml"/><Relationship Id="rId4" Type="http://schemas.openxmlformats.org/officeDocument/2006/relationships/slide" Target="slides/slide3.xml"/><Relationship Id="rId9"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34750" y="745425"/>
            <a:ext cx="4538350" cy="37272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0700" y="4721175"/>
            <a:ext cx="5445750" cy="44726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2:notes"/>
          <p:cNvSpPr txBox="1">
            <a:spLocks noGrp="1"/>
          </p:cNvSpPr>
          <p:nvPr>
            <p:ph type="body" idx="1"/>
          </p:nvPr>
        </p:nvSpPr>
        <p:spPr>
          <a:xfrm>
            <a:off x="680700" y="4721175"/>
            <a:ext cx="5445750" cy="447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2:notes"/>
          <p:cNvSpPr>
            <a:spLocks noGrp="1" noRot="1" noChangeAspect="1"/>
          </p:cNvSpPr>
          <p:nvPr>
            <p:ph type="sldImg" idx="2"/>
          </p:nvPr>
        </p:nvSpPr>
        <p:spPr>
          <a:xfrm>
            <a:off x="920750" y="746125"/>
            <a:ext cx="4967288" cy="37258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3:notes"/>
          <p:cNvSpPr txBox="1">
            <a:spLocks noGrp="1"/>
          </p:cNvSpPr>
          <p:nvPr>
            <p:ph type="body" idx="1"/>
          </p:nvPr>
        </p:nvSpPr>
        <p:spPr>
          <a:xfrm>
            <a:off x="680700" y="4721175"/>
            <a:ext cx="5445750" cy="447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4" name="Google Shape;104;p3:notes"/>
          <p:cNvSpPr>
            <a:spLocks noGrp="1" noRot="1" noChangeAspect="1"/>
          </p:cNvSpPr>
          <p:nvPr>
            <p:ph type="sldImg" idx="2"/>
          </p:nvPr>
        </p:nvSpPr>
        <p:spPr>
          <a:xfrm>
            <a:off x="920750" y="746125"/>
            <a:ext cx="4967288" cy="37258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4:notes"/>
          <p:cNvSpPr txBox="1">
            <a:spLocks noGrp="1"/>
          </p:cNvSpPr>
          <p:nvPr>
            <p:ph type="body" idx="1"/>
          </p:nvPr>
        </p:nvSpPr>
        <p:spPr>
          <a:xfrm>
            <a:off x="680700" y="4721175"/>
            <a:ext cx="5445750" cy="447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4" name="Google Shape;114;p4:notes"/>
          <p:cNvSpPr>
            <a:spLocks noGrp="1" noRot="1" noChangeAspect="1"/>
          </p:cNvSpPr>
          <p:nvPr>
            <p:ph type="sldImg" idx="2"/>
          </p:nvPr>
        </p:nvSpPr>
        <p:spPr>
          <a:xfrm>
            <a:off x="920750" y="746125"/>
            <a:ext cx="4967288" cy="37258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 スライド" type="title">
  <p:cSld name="TITLE">
    <p:spTree>
      <p:nvGrpSpPr>
        <p:cNvPr id="1" name="Shape 11"/>
        <p:cNvGrpSpPr/>
        <p:nvPr/>
      </p:nvGrpSpPr>
      <p:grpSpPr>
        <a:xfrm>
          <a:off x="0" y="0"/>
          <a:ext cx="0" cy="0"/>
          <a:chOff x="0" y="0"/>
          <a:chExt cx="0" cy="0"/>
        </a:xfrm>
      </p:grpSpPr>
      <p:sp>
        <p:nvSpPr>
          <p:cNvPr id="12" name="Google Shape;12;p10"/>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10"/>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1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タイトルと縦書きテキスト"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Shape 17"/>
        <p:cNvGrpSpPr/>
        <p:nvPr/>
      </p:nvGrpSpPr>
      <p:grpSpPr>
        <a:xfrm>
          <a:off x="0" y="0"/>
          <a:ext cx="0" cy="0"/>
          <a:chOff x="0" y="0"/>
          <a:chExt cx="0" cy="0"/>
        </a:xfrm>
      </p:grpSpPr>
      <p:sp>
        <p:nvSpPr>
          <p:cNvPr id="18" name="Google Shape;18;p1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1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13"/>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1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14"/>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4"/>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14"/>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1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コンテンツ"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7"/>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8"/>
          <p:cNvSpPr>
            <a:spLocks noGrp="1"/>
          </p:cNvSpPr>
          <p:nvPr>
            <p:ph type="pic" idx="2"/>
          </p:nvPr>
        </p:nvSpPr>
        <p:spPr>
          <a:xfrm>
            <a:off x="3887391" y="987426"/>
            <a:ext cx="4629150" cy="4873625"/>
          </a:xfrm>
          <a:prstGeom prst="rect">
            <a:avLst/>
          </a:prstGeom>
          <a:noFill/>
          <a:ln>
            <a:noFill/>
          </a:ln>
        </p:spPr>
      </p:sp>
      <p:sp>
        <p:nvSpPr>
          <p:cNvPr id="64" name="Google Shape;64;p18"/>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9"/>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2"/>
          <p:cNvSpPr/>
          <p:nvPr/>
        </p:nvSpPr>
        <p:spPr>
          <a:xfrm>
            <a:off x="227864" y="368316"/>
            <a:ext cx="5539800" cy="669900"/>
          </a:xfrm>
          <a:prstGeom prst="roundRect">
            <a:avLst>
              <a:gd name="adj" fmla="val 9950"/>
            </a:avLst>
          </a:prstGeom>
          <a:solidFill>
            <a:srgbClr val="00B0F0"/>
          </a:solidFill>
          <a:ln w="12700" cap="flat" cmpd="sng">
            <a:solidFill>
              <a:srgbClr val="15705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400"/>
              <a:buFont typeface="Arial"/>
              <a:buNone/>
            </a:pPr>
            <a:r>
              <a:rPr lang="ja-JP" sz="2400" b="1" dirty="0">
                <a:solidFill>
                  <a:schemeClr val="bg1"/>
                </a:solidFill>
                <a:latin typeface="Calibri"/>
                <a:ea typeface="Calibri"/>
                <a:cs typeface="Calibri"/>
                <a:sym typeface="Calibri"/>
              </a:rPr>
              <a:t>ソフトウェア導入による業務効率化</a:t>
            </a:r>
            <a:endParaRPr sz="2400" b="1" i="0" u="none" strike="noStrike" cap="none" dirty="0">
              <a:solidFill>
                <a:schemeClr val="bg1"/>
              </a:solidFill>
              <a:latin typeface="Calibri"/>
              <a:ea typeface="Calibri"/>
              <a:cs typeface="Calibri"/>
              <a:sym typeface="Calibri"/>
            </a:endParaRPr>
          </a:p>
        </p:txBody>
      </p:sp>
      <p:grpSp>
        <p:nvGrpSpPr>
          <p:cNvPr id="85" name="Google Shape;85;p2"/>
          <p:cNvGrpSpPr/>
          <p:nvPr/>
        </p:nvGrpSpPr>
        <p:grpSpPr>
          <a:xfrm>
            <a:off x="47409" y="1221330"/>
            <a:ext cx="8927634" cy="3434106"/>
            <a:chOff x="4122583" y="1962366"/>
            <a:chExt cx="4647873" cy="1451587"/>
          </a:xfrm>
        </p:grpSpPr>
        <p:sp>
          <p:nvSpPr>
            <p:cNvPr id="86" name="Google Shape;86;p2"/>
            <p:cNvSpPr/>
            <p:nvPr/>
          </p:nvSpPr>
          <p:spPr>
            <a:xfrm>
              <a:off x="4122583" y="1965960"/>
              <a:ext cx="4647873" cy="1447993"/>
            </a:xfrm>
            <a:prstGeom prst="roundRect">
              <a:avLst>
                <a:gd name="adj" fmla="val 8689"/>
              </a:avLst>
            </a:prstGeom>
            <a:solidFill>
              <a:schemeClr val="lt1"/>
            </a:solidFill>
            <a:ln w="12700" cap="flat" cmpd="sng">
              <a:solidFill>
                <a:srgbClr val="157057"/>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lang="en-US" altLang="ja-JP" sz="1800" b="1" i="0" u="none" strike="noStrike" cap="none" dirty="0">
                <a:solidFill>
                  <a:schemeClr val="tx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n-US" altLang="ja-JP" sz="1800" dirty="0">
                <a:solidFill>
                  <a:srgbClr val="595959"/>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r>
                <a:rPr lang="ja-JP" altLang="en-US" sz="1800" dirty="0">
                  <a:solidFill>
                    <a:srgbClr val="595959"/>
                  </a:solidFill>
                  <a:latin typeface="Calibri"/>
                  <a:ea typeface="Calibri"/>
                  <a:cs typeface="Calibri"/>
                  <a:sym typeface="Calibri"/>
                </a:rPr>
                <a:t>■ソフトウェア（記録・請求）</a:t>
              </a:r>
              <a:endParaRPr lang="en-US" altLang="ja-JP" sz="1800" dirty="0">
                <a:solidFill>
                  <a:srgbClr val="595959"/>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r>
                <a:rPr lang="ja-JP" altLang="en-US" sz="1800" dirty="0">
                  <a:solidFill>
                    <a:srgbClr val="595959"/>
                  </a:solidFill>
                  <a:latin typeface="Calibri"/>
                  <a:ea typeface="Calibri"/>
                  <a:cs typeface="Calibri"/>
                  <a:sym typeface="Calibri"/>
                </a:rPr>
                <a:t>→利用者さまの情報を一括管理し、利用者さまの情報を自動反映させたり、過去の文例や作成例を複写することで支援計画などを電子上で簡単に記録できるソフトウェア。また、登録された利用者さま情報から国保連や保護者への請求書を自動作成することができ、効率的な請求業務を可能にするソフトウェア</a:t>
              </a:r>
              <a:endParaRPr lang="ja-JP" altLang="en-US" sz="1800" b="0" i="0" u="none" strike="noStrike" cap="none" dirty="0">
                <a:solidFill>
                  <a:srgbClr val="595959"/>
                </a:solidFill>
                <a:latin typeface="Calibri"/>
                <a:ea typeface="Calibri"/>
                <a:cs typeface="Calibri"/>
                <a:sym typeface="Calibri"/>
              </a:endParaRPr>
            </a:p>
          </p:txBody>
        </p:sp>
        <p:sp>
          <p:nvSpPr>
            <p:cNvPr id="87" name="Google Shape;87;p2"/>
            <p:cNvSpPr/>
            <p:nvPr/>
          </p:nvSpPr>
          <p:spPr>
            <a:xfrm>
              <a:off x="4240585" y="1962366"/>
              <a:ext cx="1106951" cy="223177"/>
            </a:xfrm>
            <a:prstGeom prst="roundRect">
              <a:avLst>
                <a:gd name="adj" fmla="val 16667"/>
              </a:avLst>
            </a:prstGeom>
            <a:solidFill>
              <a:srgbClr val="27CED7"/>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ja-JP" sz="1800" b="1" i="0" u="none" strike="noStrike" cap="none" dirty="0">
                  <a:solidFill>
                    <a:schemeClr val="lt1"/>
                  </a:solidFill>
                  <a:latin typeface="Calibri"/>
                  <a:ea typeface="Calibri"/>
                  <a:cs typeface="Calibri"/>
                  <a:sym typeface="Calibri"/>
                </a:rPr>
                <a:t>導入機器等の内容</a:t>
              </a:r>
              <a:endParaRPr sz="1400" b="0" i="0" u="none" strike="noStrike" cap="none" dirty="0">
                <a:solidFill>
                  <a:srgbClr val="000000"/>
                </a:solidFill>
                <a:latin typeface="Arial"/>
                <a:ea typeface="Arial"/>
                <a:cs typeface="Arial"/>
                <a:sym typeface="Arial"/>
              </a:endParaRPr>
            </a:p>
          </p:txBody>
        </p:sp>
      </p:grpSp>
      <p:grpSp>
        <p:nvGrpSpPr>
          <p:cNvPr id="88" name="Google Shape;88;p2"/>
          <p:cNvGrpSpPr/>
          <p:nvPr/>
        </p:nvGrpSpPr>
        <p:grpSpPr>
          <a:xfrm>
            <a:off x="108093" y="4731354"/>
            <a:ext cx="8927634" cy="1946684"/>
            <a:chOff x="4122583" y="2440114"/>
            <a:chExt cx="4647873" cy="1103187"/>
          </a:xfrm>
        </p:grpSpPr>
        <p:sp>
          <p:nvSpPr>
            <p:cNvPr id="89" name="Google Shape;89;p2"/>
            <p:cNvSpPr/>
            <p:nvPr/>
          </p:nvSpPr>
          <p:spPr>
            <a:xfrm>
              <a:off x="4122583" y="2458508"/>
              <a:ext cx="4647873" cy="1084793"/>
            </a:xfrm>
            <a:prstGeom prst="roundRect">
              <a:avLst>
                <a:gd name="adj" fmla="val 8689"/>
              </a:avLst>
            </a:prstGeom>
            <a:solidFill>
              <a:schemeClr val="lt1"/>
            </a:solidFill>
            <a:ln w="12700" cap="flat" cmpd="sng">
              <a:solidFill>
                <a:srgbClr val="157057"/>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595959"/>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ja-JP" altLang="en-US" sz="2000" b="0" i="0" u="none" strike="noStrike" cap="none" dirty="0">
                  <a:solidFill>
                    <a:srgbClr val="595959"/>
                  </a:solidFill>
                  <a:latin typeface="Calibri"/>
                  <a:ea typeface="Calibri"/>
                  <a:cs typeface="Calibri"/>
                  <a:sym typeface="Calibri"/>
                </a:rPr>
                <a:t>・利用者様の情報・記録を紙ベースで管理している。</a:t>
              </a:r>
              <a:endParaRPr lang="en-US" altLang="ja-JP" sz="2000" b="0" i="0" u="none" strike="noStrike" cap="none" dirty="0">
                <a:solidFill>
                  <a:srgbClr val="595959"/>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ja-JP" altLang="en-US" sz="2000" dirty="0">
                  <a:solidFill>
                    <a:srgbClr val="595959"/>
                  </a:solidFill>
                  <a:latin typeface="Calibri"/>
                  <a:ea typeface="Calibri"/>
                  <a:cs typeface="Calibri"/>
                  <a:sym typeface="Calibri"/>
                </a:rPr>
                <a:t>・請求業務では、報酬算定に関する多くの知識が必要となるため、</a:t>
              </a:r>
              <a:endParaRPr lang="en-US" altLang="ja-JP" sz="2000" dirty="0">
                <a:solidFill>
                  <a:srgbClr val="595959"/>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ja-JP" altLang="en-US" sz="2000" b="0" i="0" u="none" strike="noStrike" cap="none" dirty="0">
                  <a:solidFill>
                    <a:srgbClr val="595959"/>
                  </a:solidFill>
                  <a:latin typeface="Calibri"/>
                  <a:ea typeface="Calibri"/>
                  <a:cs typeface="Calibri"/>
                  <a:sym typeface="Calibri"/>
                </a:rPr>
                <a:t>　特定の職員への請求業務が集中していた。</a:t>
              </a:r>
              <a:endParaRPr sz="2000" b="0" i="0" u="none" strike="noStrike" cap="none" dirty="0">
                <a:solidFill>
                  <a:srgbClr val="595959"/>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endParaRPr sz="2000" b="0" i="0" u="none" strike="noStrike" cap="none" dirty="0">
                <a:solidFill>
                  <a:srgbClr val="FF0000"/>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endParaRPr sz="2000" b="0" i="0" u="none" strike="noStrike" cap="none" dirty="0">
                <a:solidFill>
                  <a:srgbClr val="595959"/>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endParaRPr sz="2000" b="0" i="0" u="none" strike="noStrike" cap="none" dirty="0">
                <a:solidFill>
                  <a:srgbClr val="595959"/>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endParaRPr sz="2000" b="0" i="0" u="none" strike="noStrike" cap="none" dirty="0">
                <a:solidFill>
                  <a:srgbClr val="595959"/>
                </a:solidFill>
                <a:latin typeface="Calibri"/>
                <a:ea typeface="Calibri"/>
                <a:cs typeface="Calibri"/>
                <a:sym typeface="Calibri"/>
              </a:endParaRPr>
            </a:p>
          </p:txBody>
        </p:sp>
        <p:sp>
          <p:nvSpPr>
            <p:cNvPr id="90" name="Google Shape;90;p2"/>
            <p:cNvSpPr/>
            <p:nvPr/>
          </p:nvSpPr>
          <p:spPr>
            <a:xfrm>
              <a:off x="4170369" y="2440114"/>
              <a:ext cx="1802635" cy="209798"/>
            </a:xfrm>
            <a:prstGeom prst="roundRect">
              <a:avLst>
                <a:gd name="adj" fmla="val 16667"/>
              </a:avLst>
            </a:prstGeom>
            <a:solidFill>
              <a:srgbClr val="27CED7"/>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ja-JP" sz="1800" b="1" i="0" u="none" strike="noStrike" cap="none" dirty="0">
                  <a:solidFill>
                    <a:schemeClr val="lt1"/>
                  </a:solidFill>
                  <a:latin typeface="Calibri"/>
                  <a:ea typeface="Calibri"/>
                  <a:cs typeface="Calibri"/>
                  <a:sym typeface="Calibri"/>
                </a:rPr>
                <a:t>導入の理由（抱えていた課題）</a:t>
              </a:r>
              <a:endParaRPr sz="1400" b="0" i="0" u="none" strike="noStrike" cap="none" dirty="0">
                <a:solidFill>
                  <a:srgbClr val="000000"/>
                </a:solidFill>
                <a:latin typeface="Arial"/>
                <a:ea typeface="Arial"/>
                <a:cs typeface="Arial"/>
                <a:sym typeface="Arial"/>
              </a:endParaRPr>
            </a:p>
          </p:txBody>
        </p:sp>
      </p:grpSp>
      <p:pic>
        <p:nvPicPr>
          <p:cNvPr id="92" name="Google Shape;92;p2"/>
          <p:cNvPicPr preferRelativeResize="0"/>
          <p:nvPr/>
        </p:nvPicPr>
        <p:blipFill rotWithShape="1">
          <a:blip r:embed="rId3">
            <a:alphaModFix/>
          </a:blip>
          <a:srcRect/>
          <a:stretch/>
        </p:blipFill>
        <p:spPr>
          <a:xfrm>
            <a:off x="7829549" y="5750449"/>
            <a:ext cx="1206357" cy="982857"/>
          </a:xfrm>
          <a:prstGeom prst="rect">
            <a:avLst/>
          </a:prstGeom>
          <a:noFill/>
          <a:ln>
            <a:noFill/>
          </a:ln>
        </p:spPr>
      </p:pic>
      <p:pic>
        <p:nvPicPr>
          <p:cNvPr id="93" name="Google Shape;93;p2" descr="■"/>
          <p:cNvPicPr preferRelativeResize="0"/>
          <p:nvPr/>
        </p:nvPicPr>
        <p:blipFill rotWithShape="1">
          <a:blip r:embed="rId4">
            <a:alphaModFix/>
          </a:blip>
          <a:srcRect/>
          <a:stretch/>
        </p:blipFill>
        <p:spPr>
          <a:xfrm>
            <a:off x="6990636" y="5727639"/>
            <a:ext cx="838734" cy="982857"/>
          </a:xfrm>
          <a:prstGeom prst="rect">
            <a:avLst/>
          </a:prstGeom>
          <a:noFill/>
          <a:ln>
            <a:noFill/>
          </a:ln>
        </p:spPr>
      </p:pic>
      <p:sp>
        <p:nvSpPr>
          <p:cNvPr id="94" name="Google Shape;94;p2"/>
          <p:cNvSpPr txBox="1"/>
          <p:nvPr/>
        </p:nvSpPr>
        <p:spPr>
          <a:xfrm>
            <a:off x="0" y="0"/>
            <a:ext cx="9144000" cy="276999"/>
          </a:xfrm>
          <a:prstGeom prst="rect">
            <a:avLst/>
          </a:prstGeom>
          <a:solidFill>
            <a:srgbClr val="D6EFF5"/>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ja-JP" sz="1200" b="0" i="0" u="none" strike="noStrike" cap="none">
                <a:solidFill>
                  <a:schemeClr val="dk1"/>
                </a:solidFill>
                <a:latin typeface="Calibri"/>
                <a:ea typeface="Calibri"/>
                <a:cs typeface="Calibri"/>
                <a:sym typeface="Calibri"/>
              </a:rPr>
              <a:t>令和５年度（令和４年度からの繰越分）障がい福祉分野のICT導入支援事業</a:t>
            </a:r>
            <a:endParaRPr sz="1200" b="0" i="0" u="none" strike="noStrike" cap="none">
              <a:solidFill>
                <a:schemeClr val="dk1"/>
              </a:solidFill>
              <a:latin typeface="Calibri"/>
              <a:ea typeface="Calibri"/>
              <a:cs typeface="Calibri"/>
              <a:sym typeface="Calibri"/>
            </a:endParaRPr>
          </a:p>
        </p:txBody>
      </p:sp>
      <p:sp>
        <p:nvSpPr>
          <p:cNvPr id="95" name="Google Shape;95;p2"/>
          <p:cNvSpPr/>
          <p:nvPr/>
        </p:nvSpPr>
        <p:spPr>
          <a:xfrm>
            <a:off x="5995528" y="124694"/>
            <a:ext cx="3040380" cy="904007"/>
          </a:xfrm>
          <a:prstGeom prst="rect">
            <a:avLst/>
          </a:prstGeom>
          <a:solidFill>
            <a:srgbClr val="ADDEEB"/>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300"/>
              <a:buFont typeface="Arial"/>
              <a:buNone/>
            </a:pPr>
            <a:r>
              <a:rPr lang="ja-JP" sz="1300" b="0" i="0" u="none" strike="noStrike" cap="none">
                <a:solidFill>
                  <a:schemeClr val="dk1"/>
                </a:solidFill>
                <a:latin typeface="Calibri"/>
                <a:ea typeface="Calibri"/>
                <a:cs typeface="Calibri"/>
                <a:sym typeface="Calibri"/>
              </a:rPr>
              <a:t>【法人名】一般社団法人じゆう</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300"/>
              <a:buFont typeface="Arial"/>
              <a:buNone/>
            </a:pPr>
            <a:r>
              <a:rPr lang="ja-JP" sz="1300" b="0" i="0" u="none" strike="noStrike" cap="none">
                <a:solidFill>
                  <a:schemeClr val="dk1"/>
                </a:solidFill>
                <a:latin typeface="Calibri"/>
                <a:ea typeface="Calibri"/>
                <a:cs typeface="Calibri"/>
                <a:sym typeface="Calibri"/>
              </a:rPr>
              <a:t>【事業所名】めばえnicoすまいる♪</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300"/>
              <a:buFont typeface="Arial"/>
              <a:buNone/>
            </a:pPr>
            <a:r>
              <a:rPr lang="ja-JP" sz="1300" b="0" i="0" u="none" strike="noStrike" cap="none">
                <a:solidFill>
                  <a:schemeClr val="dk1"/>
                </a:solidFill>
                <a:latin typeface="Calibri"/>
                <a:ea typeface="Calibri"/>
                <a:cs typeface="Calibri"/>
                <a:sym typeface="Calibri"/>
              </a:rPr>
              <a:t>【提供サービス】生活介護</a:t>
            </a:r>
            <a:endParaRPr sz="1400" b="0" i="0" u="none" strike="noStrike" cap="none">
              <a:solidFill>
                <a:srgbClr val="000000"/>
              </a:solidFill>
              <a:latin typeface="Arial"/>
              <a:ea typeface="Arial"/>
              <a:cs typeface="Arial"/>
              <a:sym typeface="Arial"/>
            </a:endParaRPr>
          </a:p>
        </p:txBody>
      </p:sp>
      <p:pic>
        <p:nvPicPr>
          <p:cNvPr id="5" name="図 4">
            <a:extLst>
              <a:ext uri="{FF2B5EF4-FFF2-40B4-BE49-F238E27FC236}">
                <a16:creationId xmlns:a16="http://schemas.microsoft.com/office/drawing/2014/main" id="{4FDBB7AF-37C7-4F47-8B88-422AF7CDECFF}"/>
              </a:ext>
            </a:extLst>
          </p:cNvPr>
          <p:cNvPicPr>
            <a:picLocks noChangeAspect="1"/>
          </p:cNvPicPr>
          <p:nvPr/>
        </p:nvPicPr>
        <p:blipFill>
          <a:blip r:embed="rId5"/>
          <a:stretch>
            <a:fillRect/>
          </a:stretch>
        </p:blipFill>
        <p:spPr>
          <a:xfrm>
            <a:off x="6615195" y="3061607"/>
            <a:ext cx="2277379" cy="151377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3"/>
          <p:cNvSpPr/>
          <p:nvPr/>
        </p:nvSpPr>
        <p:spPr>
          <a:xfrm>
            <a:off x="108092" y="456211"/>
            <a:ext cx="5539800" cy="669900"/>
          </a:xfrm>
          <a:prstGeom prst="roundRect">
            <a:avLst>
              <a:gd name="adj" fmla="val 9950"/>
            </a:avLst>
          </a:prstGeom>
          <a:solidFill>
            <a:srgbClr val="00B0F0"/>
          </a:solidFill>
          <a:ln w="12700" cap="flat" cmpd="sng">
            <a:solidFill>
              <a:srgbClr val="15705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400"/>
              <a:buFont typeface="Arial"/>
              <a:buNone/>
            </a:pPr>
            <a:r>
              <a:rPr lang="ja-JP" sz="2400" b="1" dirty="0">
                <a:solidFill>
                  <a:schemeClr val="bg1"/>
                </a:solidFill>
                <a:latin typeface="Calibri"/>
                <a:ea typeface="Calibri"/>
                <a:cs typeface="Calibri"/>
                <a:sym typeface="Calibri"/>
              </a:rPr>
              <a:t>ソフトウェア導入による業務効率化</a:t>
            </a:r>
            <a:endParaRPr sz="2400" b="1" i="0" u="none" strike="noStrike" cap="none" dirty="0">
              <a:solidFill>
                <a:schemeClr val="bg1"/>
              </a:solidFill>
              <a:latin typeface="Calibri"/>
              <a:ea typeface="Calibri"/>
              <a:cs typeface="Calibri"/>
              <a:sym typeface="Calibri"/>
            </a:endParaRPr>
          </a:p>
        </p:txBody>
      </p:sp>
      <p:grpSp>
        <p:nvGrpSpPr>
          <p:cNvPr id="107" name="Google Shape;107;p3"/>
          <p:cNvGrpSpPr/>
          <p:nvPr/>
        </p:nvGrpSpPr>
        <p:grpSpPr>
          <a:xfrm>
            <a:off x="60796" y="1405541"/>
            <a:ext cx="8975111" cy="5327766"/>
            <a:chOff x="4122583" y="1910165"/>
            <a:chExt cx="4647873" cy="1633135"/>
          </a:xfrm>
        </p:grpSpPr>
        <p:sp>
          <p:nvSpPr>
            <p:cNvPr id="108" name="Google Shape;108;p3"/>
            <p:cNvSpPr/>
            <p:nvPr/>
          </p:nvSpPr>
          <p:spPr>
            <a:xfrm>
              <a:off x="4122583" y="1965960"/>
              <a:ext cx="4647873" cy="1577340"/>
            </a:xfrm>
            <a:prstGeom prst="roundRect">
              <a:avLst>
                <a:gd name="adj" fmla="val 8689"/>
              </a:avLst>
            </a:prstGeom>
            <a:solidFill>
              <a:schemeClr val="lt1"/>
            </a:solidFill>
            <a:ln w="12700" cap="flat" cmpd="sng">
              <a:solidFill>
                <a:srgbClr val="157057"/>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lang="en-US" altLang="ja-JP" sz="1600" b="0" i="0" u="none" strike="noStrike" cap="none" dirty="0">
                <a:solidFill>
                  <a:schemeClr val="tx1"/>
                </a:solidFill>
                <a:highlight>
                  <a:srgbClr val="FFFFFF"/>
                </a:highlight>
                <a:latin typeface="Calibri" panose="020F0502020204030204" pitchFamily="34" charset="0"/>
                <a:cs typeface="Calibri" panose="020F0502020204030204" pitchFamily="34" charset="0"/>
                <a:sym typeface="Arial"/>
              </a:endParaRPr>
            </a:p>
            <a:p>
              <a:pPr marL="0" marR="0" lvl="0" indent="0" algn="l" rtl="0">
                <a:lnSpc>
                  <a:spcPct val="100000"/>
                </a:lnSpc>
                <a:spcBef>
                  <a:spcPts val="0"/>
                </a:spcBef>
                <a:spcAft>
                  <a:spcPts val="0"/>
                </a:spcAft>
                <a:buClr>
                  <a:srgbClr val="000000"/>
                </a:buClr>
                <a:buSzPts val="1600"/>
                <a:buFont typeface="Arial"/>
                <a:buNone/>
              </a:pPr>
              <a:r>
                <a:rPr lang="ja-JP" sz="1600" b="0" i="0" u="none" strike="noStrike" cap="none" dirty="0">
                  <a:solidFill>
                    <a:schemeClr val="tx1"/>
                  </a:solidFill>
                  <a:highlight>
                    <a:srgbClr val="FFFFFF"/>
                  </a:highlight>
                  <a:latin typeface="Calibri" panose="020F0502020204030204" pitchFamily="34" charset="0"/>
                  <a:cs typeface="Calibri" panose="020F0502020204030204" pitchFamily="34" charset="0"/>
                  <a:sym typeface="Arial"/>
                </a:rPr>
                <a:t>紙ベースの実績を一人一人拾い上げて、請求業務に落とし込んでいたものが、</a:t>
              </a:r>
              <a:endParaRPr sz="1600" b="0" i="0" u="none" strike="noStrike" cap="none" dirty="0">
                <a:solidFill>
                  <a:schemeClr val="tx1"/>
                </a:solidFill>
                <a:highlight>
                  <a:srgbClr val="FFFFFF"/>
                </a:highlight>
                <a:latin typeface="Calibri" panose="020F0502020204030204" pitchFamily="34" charset="0"/>
                <a:cs typeface="Calibri" panose="020F0502020204030204" pitchFamily="34" charset="0"/>
                <a:sym typeface="Arial"/>
              </a:endParaRPr>
            </a:p>
            <a:p>
              <a:pPr marL="0" marR="0" lvl="0" indent="0" algn="l" rtl="0">
                <a:lnSpc>
                  <a:spcPct val="100000"/>
                </a:lnSpc>
                <a:spcBef>
                  <a:spcPts val="0"/>
                </a:spcBef>
                <a:spcAft>
                  <a:spcPts val="0"/>
                </a:spcAft>
                <a:buClr>
                  <a:srgbClr val="000000"/>
                </a:buClr>
                <a:buSzPts val="1600"/>
                <a:buFont typeface="Arial"/>
                <a:buNone/>
              </a:pPr>
              <a:r>
                <a:rPr lang="ja-JP" sz="1600" b="0" i="0" u="none" strike="noStrike" cap="none" dirty="0">
                  <a:solidFill>
                    <a:schemeClr val="tx1"/>
                  </a:solidFill>
                  <a:highlight>
                    <a:srgbClr val="FFFFFF"/>
                  </a:highlight>
                  <a:latin typeface="Calibri" panose="020F0502020204030204" pitchFamily="34" charset="0"/>
                  <a:cs typeface="Calibri" panose="020F0502020204030204" pitchFamily="34" charset="0"/>
                  <a:sym typeface="Arial"/>
                </a:rPr>
                <a:t>ソフトウェアに</a:t>
              </a:r>
              <a:r>
                <a:rPr lang="ja-JP" altLang="en-US" sz="1600" b="0" i="0" u="none" strike="noStrike" cap="none" dirty="0">
                  <a:solidFill>
                    <a:schemeClr val="tx1"/>
                  </a:solidFill>
                  <a:highlight>
                    <a:srgbClr val="FFFFFF"/>
                  </a:highlight>
                  <a:latin typeface="Calibri" panose="020F0502020204030204" pitchFamily="34" charset="0"/>
                  <a:cs typeface="Calibri" panose="020F0502020204030204" pitchFamily="34" charset="0"/>
                  <a:sym typeface="Arial"/>
                </a:rPr>
                <a:t>利用者の実績を</a:t>
              </a:r>
              <a:r>
                <a:rPr lang="ja-JP" sz="1600" b="0" i="0" u="none" strike="noStrike" cap="none" dirty="0">
                  <a:solidFill>
                    <a:schemeClr val="tx1"/>
                  </a:solidFill>
                  <a:highlight>
                    <a:srgbClr val="FFFFFF"/>
                  </a:highlight>
                  <a:latin typeface="Calibri" panose="020F0502020204030204" pitchFamily="34" charset="0"/>
                  <a:cs typeface="Calibri" panose="020F0502020204030204" pitchFamily="34" charset="0"/>
                  <a:sym typeface="Arial"/>
                </a:rPr>
                <a:t>入力すること</a:t>
              </a:r>
              <a:r>
                <a:rPr lang="ja-JP" altLang="en-US" sz="1600" dirty="0">
                  <a:solidFill>
                    <a:schemeClr val="tx1"/>
                  </a:solidFill>
                  <a:highlight>
                    <a:srgbClr val="FFFFFF"/>
                  </a:highlight>
                  <a:latin typeface="Calibri" panose="020F0502020204030204" pitchFamily="34" charset="0"/>
                  <a:cs typeface="Calibri" panose="020F0502020204030204" pitchFamily="34" charset="0"/>
                </a:rPr>
                <a:t>で、</a:t>
              </a:r>
              <a:r>
                <a:rPr lang="ja-JP" sz="1600" b="0" i="0" u="none" strike="noStrike" cap="none" dirty="0">
                  <a:solidFill>
                    <a:schemeClr val="tx1"/>
                  </a:solidFill>
                  <a:highlight>
                    <a:srgbClr val="FFFFFF"/>
                  </a:highlight>
                  <a:latin typeface="Calibri" panose="020F0502020204030204" pitchFamily="34" charset="0"/>
                  <a:cs typeface="Calibri" panose="020F0502020204030204" pitchFamily="34" charset="0"/>
                  <a:sym typeface="Arial"/>
                </a:rPr>
                <a:t>請求額を</a:t>
              </a:r>
              <a:r>
                <a:rPr lang="ja-JP" altLang="en-US" sz="1600" b="0" i="0" u="none" strike="noStrike" cap="none" dirty="0">
                  <a:solidFill>
                    <a:schemeClr val="tx1"/>
                  </a:solidFill>
                  <a:highlight>
                    <a:srgbClr val="FFFFFF"/>
                  </a:highlight>
                  <a:latin typeface="Calibri" panose="020F0502020204030204" pitchFamily="34" charset="0"/>
                  <a:cs typeface="Calibri" panose="020F0502020204030204" pitchFamily="34" charset="0"/>
                  <a:sym typeface="Arial"/>
                </a:rPr>
                <a:t>自動</a:t>
              </a:r>
              <a:r>
                <a:rPr lang="ja-JP" sz="1600" b="0" i="0" u="none" strike="noStrike" cap="none" dirty="0">
                  <a:solidFill>
                    <a:schemeClr val="tx1"/>
                  </a:solidFill>
                  <a:highlight>
                    <a:srgbClr val="FFFFFF"/>
                  </a:highlight>
                  <a:latin typeface="Calibri" panose="020F0502020204030204" pitchFamily="34" charset="0"/>
                  <a:cs typeface="Calibri" panose="020F0502020204030204" pitchFamily="34" charset="0"/>
                  <a:sym typeface="Arial"/>
                </a:rPr>
                <a:t>集計をしてくれる</a:t>
              </a:r>
              <a:r>
                <a:rPr lang="ja-JP" altLang="en-US" sz="1600" dirty="0">
                  <a:solidFill>
                    <a:schemeClr val="tx1"/>
                  </a:solidFill>
                  <a:highlight>
                    <a:srgbClr val="FFFFFF"/>
                  </a:highlight>
                  <a:latin typeface="Calibri" panose="020F0502020204030204" pitchFamily="34" charset="0"/>
                  <a:cs typeface="Calibri" panose="020F0502020204030204" pitchFamily="34" charset="0"/>
                </a:rPr>
                <a:t>ため、誰でも請求業務を行うことができるようになり、</a:t>
              </a:r>
              <a:r>
                <a:rPr lang="ja-JP" sz="1600" b="0" i="0" u="none" strike="noStrike" cap="none" dirty="0">
                  <a:solidFill>
                    <a:schemeClr val="tx1"/>
                  </a:solidFill>
                  <a:highlight>
                    <a:srgbClr val="FFFFFF"/>
                  </a:highlight>
                  <a:latin typeface="Calibri" panose="020F0502020204030204" pitchFamily="34" charset="0"/>
                  <a:cs typeface="Calibri" panose="020F0502020204030204" pitchFamily="34" charset="0"/>
                  <a:sym typeface="Arial"/>
                </a:rPr>
                <a:t>かなりの時間を削減</a:t>
              </a:r>
              <a:r>
                <a:rPr lang="ja-JP" altLang="en-US" sz="1600" dirty="0">
                  <a:solidFill>
                    <a:schemeClr val="tx1"/>
                  </a:solidFill>
                  <a:highlight>
                    <a:srgbClr val="FFFFFF"/>
                  </a:highlight>
                  <a:latin typeface="Calibri" panose="020F0502020204030204" pitchFamily="34" charset="0"/>
                  <a:cs typeface="Calibri" panose="020F0502020204030204" pitchFamily="34" charset="0"/>
                </a:rPr>
                <a:t>することができた。</a:t>
              </a:r>
              <a:endParaRPr sz="1600" b="0" i="0" u="none" strike="noStrike" cap="none" dirty="0">
                <a:solidFill>
                  <a:schemeClr val="tx1"/>
                </a:solidFill>
                <a:highlight>
                  <a:srgbClr val="FFFFFF"/>
                </a:highlight>
                <a:latin typeface="Calibri" panose="020F0502020204030204" pitchFamily="34" charset="0"/>
                <a:cs typeface="Calibri" panose="020F0502020204030204" pitchFamily="34" charset="0"/>
                <a:sym typeface="Arial"/>
              </a:endParaRPr>
            </a:p>
            <a:p>
              <a:pPr marL="0" marR="0" lvl="0" indent="0" algn="l" rtl="0">
                <a:lnSpc>
                  <a:spcPct val="100000"/>
                </a:lnSpc>
                <a:spcBef>
                  <a:spcPts val="0"/>
                </a:spcBef>
                <a:spcAft>
                  <a:spcPts val="0"/>
                </a:spcAft>
                <a:buClr>
                  <a:srgbClr val="000000"/>
                </a:buClr>
                <a:buSzPts val="1600"/>
                <a:buFont typeface="Arial"/>
                <a:buNone/>
              </a:pPr>
              <a:r>
                <a:rPr lang="ja-JP" sz="1600" dirty="0">
                  <a:solidFill>
                    <a:schemeClr val="tx1"/>
                  </a:solidFill>
                  <a:highlight>
                    <a:srgbClr val="FFFFFF"/>
                  </a:highlight>
                  <a:latin typeface="Calibri" panose="020F0502020204030204" pitchFamily="34" charset="0"/>
                  <a:cs typeface="Calibri" panose="020F0502020204030204" pitchFamily="34" charset="0"/>
                </a:rPr>
                <a:t>支援記録について</a:t>
              </a:r>
              <a:r>
                <a:rPr lang="ja-JP" altLang="en-US" sz="1600" dirty="0">
                  <a:solidFill>
                    <a:schemeClr val="tx1"/>
                  </a:solidFill>
                  <a:highlight>
                    <a:srgbClr val="FFFFFF"/>
                  </a:highlight>
                  <a:latin typeface="Calibri" panose="020F0502020204030204" pitchFamily="34" charset="0"/>
                  <a:cs typeface="Calibri" panose="020F0502020204030204" pitchFamily="34" charset="0"/>
                </a:rPr>
                <a:t>も</a:t>
              </a:r>
              <a:r>
                <a:rPr lang="ja-JP" sz="1600" dirty="0">
                  <a:solidFill>
                    <a:schemeClr val="tx1"/>
                  </a:solidFill>
                  <a:highlight>
                    <a:srgbClr val="FFFFFF"/>
                  </a:highlight>
                  <a:latin typeface="Calibri" panose="020F0502020204030204" pitchFamily="34" charset="0"/>
                  <a:cs typeface="Calibri" panose="020F0502020204030204" pitchFamily="34" charset="0"/>
                </a:rPr>
                <a:t>、電子上で保管できる</a:t>
              </a:r>
              <a:r>
                <a:rPr lang="ja-JP" altLang="en-US" sz="1600" dirty="0">
                  <a:solidFill>
                    <a:schemeClr val="tx1"/>
                  </a:solidFill>
                  <a:highlight>
                    <a:srgbClr val="FFFFFF"/>
                  </a:highlight>
                  <a:latin typeface="Calibri" panose="020F0502020204030204" pitchFamily="34" charset="0"/>
                  <a:cs typeface="Calibri" panose="020F0502020204030204" pitchFamily="34" charset="0"/>
                </a:rPr>
                <a:t>ようになり</a:t>
              </a:r>
              <a:r>
                <a:rPr lang="ja-JP" sz="1600" dirty="0">
                  <a:solidFill>
                    <a:schemeClr val="tx1"/>
                  </a:solidFill>
                  <a:highlight>
                    <a:srgbClr val="FFFFFF"/>
                  </a:highlight>
                  <a:latin typeface="Calibri" panose="020F0502020204030204" pitchFamily="34" charset="0"/>
                  <a:cs typeface="Calibri" panose="020F0502020204030204" pitchFamily="34" charset="0"/>
                </a:rPr>
                <a:t>、必要な時だけ</a:t>
              </a:r>
              <a:r>
                <a:rPr lang="ja-JP" altLang="en-US" sz="1600" dirty="0">
                  <a:solidFill>
                    <a:schemeClr val="tx1"/>
                  </a:solidFill>
                  <a:highlight>
                    <a:srgbClr val="FFFFFF"/>
                  </a:highlight>
                  <a:latin typeface="Calibri" panose="020F0502020204030204" pitchFamily="34" charset="0"/>
                  <a:cs typeface="Calibri" panose="020F0502020204030204" pitchFamily="34" charset="0"/>
                </a:rPr>
                <a:t>記録等の出力ができるため</a:t>
              </a:r>
              <a:r>
                <a:rPr lang="ja-JP" sz="1600" dirty="0">
                  <a:solidFill>
                    <a:schemeClr val="tx1"/>
                  </a:solidFill>
                  <a:highlight>
                    <a:srgbClr val="FFFFFF"/>
                  </a:highlight>
                  <a:latin typeface="Calibri" panose="020F0502020204030204" pitchFamily="34" charset="0"/>
                  <a:cs typeface="Calibri" panose="020F0502020204030204" pitchFamily="34" charset="0"/>
                </a:rPr>
                <a:t>、紙の削減につながった。</a:t>
              </a:r>
              <a:r>
                <a:rPr lang="ja-JP" altLang="en-US" sz="1600" dirty="0">
                  <a:solidFill>
                    <a:schemeClr val="tx1"/>
                  </a:solidFill>
                  <a:highlight>
                    <a:srgbClr val="FFFFFF"/>
                  </a:highlight>
                  <a:latin typeface="Calibri" panose="020F0502020204030204" pitchFamily="34" charset="0"/>
                  <a:cs typeface="Calibri" panose="020F0502020204030204" pitchFamily="34" charset="0"/>
                </a:rPr>
                <a:t>また、一度記録を入力すれば、転記作業の必要なく、業務日誌等に反映させることができ、</a:t>
              </a:r>
              <a:r>
                <a:rPr lang="ja-JP" sz="1600" dirty="0">
                  <a:solidFill>
                    <a:schemeClr val="tx1"/>
                  </a:solidFill>
                  <a:highlight>
                    <a:srgbClr val="FFFFFF"/>
                  </a:highlight>
                  <a:latin typeface="Calibri" panose="020F0502020204030204" pitchFamily="34" charset="0"/>
                  <a:cs typeface="Calibri" panose="020F0502020204030204" pitchFamily="34" charset="0"/>
                </a:rPr>
                <a:t>同じテンプレートで</a:t>
              </a:r>
              <a:r>
                <a:rPr lang="ja-JP" altLang="en-US" sz="1600" dirty="0">
                  <a:solidFill>
                    <a:schemeClr val="tx1"/>
                  </a:solidFill>
                  <a:highlight>
                    <a:srgbClr val="FFFFFF"/>
                  </a:highlight>
                  <a:latin typeface="Calibri" panose="020F0502020204030204" pitchFamily="34" charset="0"/>
                  <a:cs typeface="Calibri" panose="020F0502020204030204" pitchFamily="34" charset="0"/>
                </a:rPr>
                <a:t>業務日誌等の</a:t>
              </a:r>
              <a:r>
                <a:rPr lang="ja-JP" sz="1600" dirty="0">
                  <a:solidFill>
                    <a:schemeClr val="tx1"/>
                  </a:solidFill>
                  <a:highlight>
                    <a:srgbClr val="FFFFFF"/>
                  </a:highlight>
                  <a:latin typeface="Calibri" panose="020F0502020204030204" pitchFamily="34" charset="0"/>
                  <a:cs typeface="Calibri" panose="020F0502020204030204" pitchFamily="34" charset="0"/>
                </a:rPr>
                <a:t>作成</a:t>
              </a:r>
              <a:r>
                <a:rPr lang="ja-JP" altLang="en-US" sz="1600" dirty="0">
                  <a:solidFill>
                    <a:schemeClr val="tx1"/>
                  </a:solidFill>
                  <a:highlight>
                    <a:srgbClr val="FFFFFF"/>
                  </a:highlight>
                  <a:latin typeface="Calibri" panose="020F0502020204030204" pitchFamily="34" charset="0"/>
                  <a:cs typeface="Calibri" panose="020F0502020204030204" pitchFamily="34" charset="0"/>
                </a:rPr>
                <a:t>が</a:t>
              </a:r>
              <a:r>
                <a:rPr lang="ja-JP" sz="1600" dirty="0">
                  <a:solidFill>
                    <a:schemeClr val="tx1"/>
                  </a:solidFill>
                  <a:highlight>
                    <a:srgbClr val="FFFFFF"/>
                  </a:highlight>
                  <a:latin typeface="Calibri" panose="020F0502020204030204" pitchFamily="34" charset="0"/>
                  <a:cs typeface="Calibri" panose="020F0502020204030204" pitchFamily="34" charset="0"/>
                </a:rPr>
                <a:t>できるので、人によって内容が異なることもなくなった</a:t>
              </a:r>
              <a:r>
                <a:rPr lang="ja-JP" altLang="en-US" sz="1600" dirty="0">
                  <a:solidFill>
                    <a:schemeClr val="tx1"/>
                  </a:solidFill>
                  <a:highlight>
                    <a:srgbClr val="FFFFFF"/>
                  </a:highlight>
                  <a:latin typeface="Calibri" panose="020F0502020204030204" pitchFamily="34" charset="0"/>
                  <a:cs typeface="Calibri" panose="020F0502020204030204" pitchFamily="34" charset="0"/>
                </a:rPr>
                <a:t>。</a:t>
              </a:r>
              <a:endParaRPr sz="2600" b="1" i="0" u="none" strike="noStrike" cap="none" dirty="0">
                <a:solidFill>
                  <a:schemeClr val="tx1"/>
                </a:solidFill>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2000"/>
                <a:buFont typeface="Arial"/>
                <a:buNone/>
              </a:pPr>
              <a:endParaRPr sz="2000" b="1" i="0" u="none" strike="noStrike" cap="none" dirty="0">
                <a:solidFill>
                  <a:schemeClr val="tx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endParaRPr sz="2000" b="1" i="0" u="none" strike="noStrike" cap="none" dirty="0">
                <a:solidFill>
                  <a:schemeClr val="tx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r>
                <a:rPr lang="ja-JP" sz="2000" b="1" i="0" u="sng" strike="noStrike" cap="none" dirty="0">
                  <a:solidFill>
                    <a:schemeClr val="tx1"/>
                  </a:solidFill>
                  <a:latin typeface="Calibri"/>
                  <a:ea typeface="Calibri"/>
                  <a:cs typeface="Calibri"/>
                  <a:sym typeface="Calibri"/>
                </a:rPr>
                <a:t>年間業務時間削減率： 63.6 ％</a:t>
              </a:r>
              <a:endParaRPr sz="2000" b="1" i="0" u="sng" strike="noStrike" cap="none" dirty="0">
                <a:solidFill>
                  <a:schemeClr val="tx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endParaRPr sz="2000" b="0" i="0" u="none" strike="noStrike" cap="none" dirty="0">
                <a:solidFill>
                  <a:schemeClr val="tx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600"/>
                <a:buFont typeface="Arial"/>
                <a:buNone/>
              </a:pPr>
              <a:r>
                <a:rPr lang="ja-JP" sz="1600" b="0" i="0" u="none" strike="noStrike" cap="none" dirty="0">
                  <a:solidFill>
                    <a:schemeClr val="tx1"/>
                  </a:solidFill>
                  <a:highlight>
                    <a:srgbClr val="FFFFFF"/>
                  </a:highlight>
                  <a:latin typeface="Arial"/>
                  <a:ea typeface="Arial"/>
                  <a:cs typeface="Arial"/>
                  <a:sym typeface="Arial"/>
                </a:rPr>
                <a:t>業務時間が削減されたことにより、人材育成のためのマニュアル、業務フロチャートの作成、周辺地域の相談支援員とのコミュニケーションをとる時間を確保できた</a:t>
              </a:r>
              <a:r>
                <a:rPr lang="ja-JP" altLang="en-US" sz="1600" b="0" i="0" u="none" strike="noStrike" cap="none" dirty="0">
                  <a:solidFill>
                    <a:schemeClr val="tx1"/>
                  </a:solidFill>
                  <a:highlight>
                    <a:srgbClr val="FFFFFF"/>
                  </a:highlight>
                  <a:latin typeface="Arial"/>
                  <a:ea typeface="Arial"/>
                  <a:cs typeface="Arial"/>
                  <a:sym typeface="Arial"/>
                </a:rPr>
                <a:t>。</a:t>
              </a:r>
              <a:endParaRPr sz="2600" b="0" i="0" u="none" strike="noStrike" cap="none" dirty="0">
                <a:solidFill>
                  <a:schemeClr val="tx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endParaRPr sz="2000" b="1" i="0" u="sng" strike="noStrike" cap="none" dirty="0">
                <a:solidFill>
                  <a:schemeClr val="tx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r>
                <a:rPr lang="ja-JP" sz="2000" b="1" i="0" u="sng" strike="noStrike" cap="none" dirty="0">
                  <a:solidFill>
                    <a:schemeClr val="tx1"/>
                  </a:solidFill>
                  <a:latin typeface="Calibri"/>
                  <a:ea typeface="Calibri"/>
                  <a:cs typeface="Calibri"/>
                  <a:sym typeface="Calibri"/>
                </a:rPr>
                <a:t>費用縮減額： 　304,000円</a:t>
              </a:r>
              <a:endParaRPr sz="2000" b="1" i="0" u="sng" strike="noStrike" cap="none" dirty="0">
                <a:solidFill>
                  <a:schemeClr val="tx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r>
                <a:rPr lang="ja-JP" sz="2000" dirty="0">
                  <a:solidFill>
                    <a:schemeClr val="tx1"/>
                  </a:solidFill>
                  <a:latin typeface="Calibri"/>
                  <a:ea typeface="Calibri"/>
                  <a:cs typeface="Calibri"/>
                  <a:sym typeface="Calibri"/>
                </a:rPr>
                <a:t>縮減できた金額については記録用のipadの購入に充当することができた</a:t>
              </a:r>
              <a:r>
                <a:rPr lang="ja-JP" altLang="en-US" sz="2000" dirty="0">
                  <a:solidFill>
                    <a:schemeClr val="tx1"/>
                  </a:solidFill>
                  <a:latin typeface="Calibri"/>
                  <a:ea typeface="Calibri"/>
                  <a:cs typeface="Calibri"/>
                  <a:sym typeface="Calibri"/>
                </a:rPr>
                <a:t>。</a:t>
              </a:r>
              <a:endParaRPr sz="2000" dirty="0">
                <a:solidFill>
                  <a:schemeClr val="tx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endParaRPr sz="2000" b="0" i="0" u="none" strike="noStrike" cap="none" dirty="0">
                <a:solidFill>
                  <a:srgbClr val="FF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endParaRPr sz="2000" b="0" i="0" u="none" strike="noStrike" cap="none" dirty="0">
                <a:solidFill>
                  <a:srgbClr val="595959"/>
                </a:solidFill>
                <a:latin typeface="Calibri"/>
                <a:ea typeface="Calibri"/>
                <a:cs typeface="Calibri"/>
                <a:sym typeface="Calibri"/>
              </a:endParaRPr>
            </a:p>
          </p:txBody>
        </p:sp>
        <p:sp>
          <p:nvSpPr>
            <p:cNvPr id="109" name="Google Shape;109;p3"/>
            <p:cNvSpPr/>
            <p:nvPr/>
          </p:nvSpPr>
          <p:spPr>
            <a:xfrm>
              <a:off x="4310932" y="1910165"/>
              <a:ext cx="1212605" cy="122167"/>
            </a:xfrm>
            <a:prstGeom prst="roundRect">
              <a:avLst>
                <a:gd name="adj" fmla="val 16667"/>
              </a:avLst>
            </a:prstGeom>
            <a:solidFill>
              <a:srgbClr val="27CED7"/>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ja-JP" sz="1800" b="1" i="0" u="none" strike="noStrike" cap="none">
                  <a:solidFill>
                    <a:schemeClr val="lt1"/>
                  </a:solidFill>
                  <a:latin typeface="Calibri"/>
                  <a:ea typeface="Calibri"/>
                  <a:cs typeface="Calibri"/>
                  <a:sym typeface="Calibri"/>
                </a:rPr>
                <a:t>導入の効果（詳細）</a:t>
              </a:r>
              <a:endParaRPr sz="1400" b="0" i="0" u="none" strike="noStrike" cap="none">
                <a:solidFill>
                  <a:srgbClr val="000000"/>
                </a:solidFill>
                <a:latin typeface="Arial"/>
                <a:ea typeface="Arial"/>
                <a:cs typeface="Arial"/>
                <a:sym typeface="Arial"/>
              </a:endParaRPr>
            </a:p>
          </p:txBody>
        </p:sp>
      </p:grpSp>
      <p:sp>
        <p:nvSpPr>
          <p:cNvPr id="110" name="Google Shape;110;p3"/>
          <p:cNvSpPr txBox="1"/>
          <p:nvPr/>
        </p:nvSpPr>
        <p:spPr>
          <a:xfrm>
            <a:off x="0" y="0"/>
            <a:ext cx="9144000" cy="276999"/>
          </a:xfrm>
          <a:prstGeom prst="rect">
            <a:avLst/>
          </a:prstGeom>
          <a:solidFill>
            <a:srgbClr val="D6EFF5"/>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ja-JP" sz="1200" b="0" i="0" u="none" strike="noStrike" cap="none">
                <a:solidFill>
                  <a:schemeClr val="dk1"/>
                </a:solidFill>
                <a:latin typeface="Calibri"/>
                <a:ea typeface="Calibri"/>
                <a:cs typeface="Calibri"/>
                <a:sym typeface="Calibri"/>
              </a:rPr>
              <a:t>令和５年度（令和４年度からの繰越分）障がい福祉分野のICT導入支援事業</a:t>
            </a:r>
            <a:endParaRPr sz="1200" b="0" i="0" u="none" strike="noStrike" cap="none">
              <a:solidFill>
                <a:schemeClr val="dk1"/>
              </a:solidFill>
              <a:latin typeface="Calibri"/>
              <a:ea typeface="Calibri"/>
              <a:cs typeface="Calibri"/>
              <a:sym typeface="Calibri"/>
            </a:endParaRPr>
          </a:p>
        </p:txBody>
      </p:sp>
      <p:sp>
        <p:nvSpPr>
          <p:cNvPr id="111" name="Google Shape;111;p3"/>
          <p:cNvSpPr/>
          <p:nvPr/>
        </p:nvSpPr>
        <p:spPr>
          <a:xfrm>
            <a:off x="5995528" y="124694"/>
            <a:ext cx="3040380" cy="904007"/>
          </a:xfrm>
          <a:prstGeom prst="rect">
            <a:avLst/>
          </a:prstGeom>
          <a:solidFill>
            <a:srgbClr val="ADDEEB"/>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300"/>
              <a:buFont typeface="Arial"/>
              <a:buNone/>
            </a:pPr>
            <a:r>
              <a:rPr lang="ja-JP" sz="1300" b="0" i="0" u="none" strike="noStrike" cap="none">
                <a:solidFill>
                  <a:schemeClr val="dk1"/>
                </a:solidFill>
                <a:latin typeface="Calibri"/>
                <a:ea typeface="Calibri"/>
                <a:cs typeface="Calibri"/>
                <a:sym typeface="Calibri"/>
              </a:rPr>
              <a:t>【【法人名】一般社団法人じゆう</a:t>
            </a:r>
            <a:endParaRPr sz="1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300"/>
              <a:buFont typeface="Arial"/>
              <a:buNone/>
            </a:pPr>
            <a:r>
              <a:rPr lang="ja-JP" sz="1300" b="0" i="0" u="none" strike="noStrike" cap="none">
                <a:solidFill>
                  <a:schemeClr val="dk1"/>
                </a:solidFill>
                <a:latin typeface="Calibri"/>
                <a:ea typeface="Calibri"/>
                <a:cs typeface="Calibri"/>
                <a:sym typeface="Calibri"/>
              </a:rPr>
              <a:t>【事業所名】めばえnicoすまいる♪</a:t>
            </a:r>
            <a:endParaRPr sz="1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300"/>
              <a:buFont typeface="Arial"/>
              <a:buNone/>
            </a:pPr>
            <a:r>
              <a:rPr lang="ja-JP" sz="1300" b="0" i="0" u="none" strike="noStrike" cap="none">
                <a:solidFill>
                  <a:schemeClr val="dk1"/>
                </a:solidFill>
                <a:latin typeface="Calibri"/>
                <a:ea typeface="Calibri"/>
                <a:cs typeface="Calibri"/>
                <a:sym typeface="Calibri"/>
              </a:rPr>
              <a:t>【提供サービス】生活介護</a:t>
            </a:r>
            <a:endParaRPr sz="1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300"/>
              <a:buFont typeface="Arial"/>
              <a:buNone/>
            </a:pPr>
            <a:endParaRPr sz="1300" b="0" i="0" u="none" strike="noStrike" cap="non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4"/>
          <p:cNvSpPr/>
          <p:nvPr/>
        </p:nvSpPr>
        <p:spPr>
          <a:xfrm>
            <a:off x="60796" y="358897"/>
            <a:ext cx="5539904" cy="669804"/>
          </a:xfrm>
          <a:prstGeom prst="roundRect">
            <a:avLst>
              <a:gd name="adj" fmla="val 9950"/>
            </a:avLst>
          </a:prstGeom>
          <a:solidFill>
            <a:srgbClr val="00B0F0"/>
          </a:solidFill>
          <a:ln w="12700" cap="flat" cmpd="sng">
            <a:solidFill>
              <a:srgbClr val="157057"/>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l" rtl="0">
              <a:spcBef>
                <a:spcPts val="0"/>
              </a:spcBef>
              <a:spcAft>
                <a:spcPts val="0"/>
              </a:spcAft>
              <a:buClr>
                <a:schemeClr val="dk1"/>
              </a:buClr>
              <a:buSzPts val="2400"/>
              <a:buFont typeface="Arial"/>
              <a:buNone/>
            </a:pPr>
            <a:r>
              <a:rPr lang="ja-JP" sz="2400" b="1" dirty="0">
                <a:solidFill>
                  <a:schemeClr val="bg1"/>
                </a:solidFill>
                <a:latin typeface="Calibri"/>
                <a:ea typeface="Calibri"/>
                <a:cs typeface="Calibri"/>
                <a:sym typeface="Calibri"/>
              </a:rPr>
              <a:t>ソフトウェア導入による業務効率化</a:t>
            </a:r>
            <a:endParaRPr sz="2400" b="1" i="0" u="none" strike="noStrike" cap="none" dirty="0">
              <a:solidFill>
                <a:schemeClr val="bg1"/>
              </a:solidFill>
              <a:latin typeface="Calibri"/>
              <a:ea typeface="Calibri"/>
              <a:cs typeface="Calibri"/>
              <a:sym typeface="Calibri"/>
            </a:endParaRPr>
          </a:p>
        </p:txBody>
      </p:sp>
      <p:grpSp>
        <p:nvGrpSpPr>
          <p:cNvPr id="117" name="Google Shape;117;p4"/>
          <p:cNvGrpSpPr/>
          <p:nvPr/>
        </p:nvGrpSpPr>
        <p:grpSpPr>
          <a:xfrm>
            <a:off x="60796" y="1124731"/>
            <a:ext cx="8975111" cy="2461262"/>
            <a:chOff x="4122583" y="1787292"/>
            <a:chExt cx="4647873" cy="1671170"/>
          </a:xfrm>
        </p:grpSpPr>
        <p:sp>
          <p:nvSpPr>
            <p:cNvPr id="118" name="Google Shape;118;p4"/>
            <p:cNvSpPr/>
            <p:nvPr/>
          </p:nvSpPr>
          <p:spPr>
            <a:xfrm>
              <a:off x="4122583" y="2010469"/>
              <a:ext cx="4647873" cy="1447993"/>
            </a:xfrm>
            <a:prstGeom prst="roundRect">
              <a:avLst>
                <a:gd name="adj" fmla="val 8689"/>
              </a:avLst>
            </a:prstGeom>
            <a:solidFill>
              <a:schemeClr val="lt1"/>
            </a:solidFill>
            <a:ln w="12700" cap="flat" cmpd="sng">
              <a:solidFill>
                <a:srgbClr val="157057"/>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endParaRPr lang="en-US" altLang="ja-JP" sz="2000" dirty="0">
                <a:solidFill>
                  <a:schemeClr val="tx1"/>
                </a:solidFill>
                <a:highlight>
                  <a:srgbClr val="FFFFFF"/>
                </a:highlight>
                <a:latin typeface="Calibri"/>
                <a:cs typeface="Calibri"/>
                <a:sym typeface="Calibri"/>
              </a:endParaRPr>
            </a:p>
            <a:p>
              <a:pPr marL="0" marR="0" lvl="0" indent="0" algn="l" rtl="0">
                <a:lnSpc>
                  <a:spcPct val="100000"/>
                </a:lnSpc>
                <a:spcBef>
                  <a:spcPts val="0"/>
                </a:spcBef>
                <a:spcAft>
                  <a:spcPts val="0"/>
                </a:spcAft>
                <a:buClr>
                  <a:srgbClr val="000000"/>
                </a:buClr>
                <a:buSzPts val="1600"/>
                <a:buFont typeface="Arial"/>
                <a:buNone/>
              </a:pPr>
              <a:r>
                <a:rPr lang="ja-JP" sz="1600" b="0" i="0" u="none" strike="noStrike" cap="none" dirty="0">
                  <a:solidFill>
                    <a:schemeClr val="tx1"/>
                  </a:solidFill>
                  <a:highlight>
                    <a:srgbClr val="FFFFFF"/>
                  </a:highlight>
                  <a:latin typeface="Arial"/>
                  <a:ea typeface="Arial"/>
                  <a:cs typeface="Arial"/>
                  <a:sym typeface="Arial"/>
                </a:rPr>
                <a:t>ソフトウェアの担当営業の方が、導入前に月2回ほど導入前レクチャーで</a:t>
              </a:r>
              <a:endParaRPr sz="1600" b="0" i="0" u="none" strike="noStrike" cap="none" dirty="0">
                <a:solidFill>
                  <a:schemeClr val="tx1"/>
                </a:solidFill>
                <a:highlight>
                  <a:srgbClr val="FFFFFF"/>
                </a:highlight>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r>
                <a:rPr lang="ja-JP" sz="1600" b="0" i="0" u="none" strike="noStrike" cap="none" dirty="0">
                  <a:solidFill>
                    <a:schemeClr val="tx1"/>
                  </a:solidFill>
                  <a:highlight>
                    <a:srgbClr val="FFFFFF"/>
                  </a:highlight>
                  <a:latin typeface="Arial"/>
                  <a:ea typeface="Arial"/>
                  <a:cs typeface="Arial"/>
                  <a:sym typeface="Arial"/>
                </a:rPr>
                <a:t>訪問</a:t>
              </a:r>
              <a:r>
                <a:rPr lang="ja-JP" altLang="en-US" sz="1600" dirty="0">
                  <a:solidFill>
                    <a:schemeClr val="tx1"/>
                  </a:solidFill>
                  <a:highlight>
                    <a:srgbClr val="FFFFFF"/>
                  </a:highlight>
                </a:rPr>
                <a:t>を</a:t>
              </a:r>
              <a:r>
                <a:rPr lang="ja-JP" altLang="en-US" sz="1600">
                  <a:solidFill>
                    <a:schemeClr val="tx1"/>
                  </a:solidFill>
                  <a:highlight>
                    <a:srgbClr val="FFFFFF"/>
                  </a:highlight>
                </a:rPr>
                <a:t>してくれた</a:t>
              </a:r>
              <a:r>
                <a:rPr lang="ja-JP" altLang="en-US" sz="1600" dirty="0">
                  <a:solidFill>
                    <a:schemeClr val="tx1"/>
                  </a:solidFill>
                  <a:highlight>
                    <a:srgbClr val="FFFFFF"/>
                  </a:highlight>
                </a:rPr>
                <a:t>ため</a:t>
              </a:r>
              <a:r>
                <a:rPr lang="ja-JP" sz="1600" b="0" i="0" u="none" strike="noStrike" cap="none" dirty="0">
                  <a:solidFill>
                    <a:schemeClr val="tx1"/>
                  </a:solidFill>
                  <a:highlight>
                    <a:srgbClr val="FFFFFF"/>
                  </a:highlight>
                  <a:latin typeface="Arial"/>
                  <a:ea typeface="Arial"/>
                  <a:cs typeface="Arial"/>
                  <a:sym typeface="Arial"/>
                </a:rPr>
                <a:t>、スムーズに</a:t>
              </a:r>
              <a:r>
                <a:rPr lang="ja-JP" altLang="en-US" sz="1600" dirty="0">
                  <a:solidFill>
                    <a:schemeClr val="tx1"/>
                  </a:solidFill>
                  <a:highlight>
                    <a:srgbClr val="FFFFFF"/>
                  </a:highlight>
                </a:rPr>
                <a:t>機器の導入を行うことができた</a:t>
              </a:r>
              <a:r>
                <a:rPr lang="ja-JP" altLang="en-US" sz="1600" b="0" i="0" u="none" strike="noStrike" cap="none" dirty="0">
                  <a:solidFill>
                    <a:schemeClr val="tx1"/>
                  </a:solidFill>
                  <a:highlight>
                    <a:srgbClr val="FFFFFF"/>
                  </a:highlight>
                  <a:latin typeface="Arial"/>
                  <a:ea typeface="Arial"/>
                  <a:cs typeface="Arial"/>
                  <a:sym typeface="Arial"/>
                </a:rPr>
                <a:t>。</a:t>
              </a:r>
              <a:endParaRPr sz="2400" b="0" i="0" u="none" strike="noStrike" cap="none" dirty="0">
                <a:solidFill>
                  <a:schemeClr val="tx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r>
                <a:rPr lang="ja-JP" sz="2000" b="1" i="0" u="none" strike="noStrike" cap="none" dirty="0">
                  <a:solidFill>
                    <a:schemeClr val="tx1"/>
                  </a:solidFill>
                  <a:latin typeface="Calibri"/>
                  <a:ea typeface="Calibri"/>
                  <a:cs typeface="Calibri"/>
                  <a:sym typeface="Calibri"/>
                </a:rPr>
                <a:t>〈工夫した点〉</a:t>
              </a:r>
              <a:endParaRPr sz="1400" b="0" i="0" u="none" strike="noStrike" cap="none" dirty="0">
                <a:solidFill>
                  <a:schemeClr val="tx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r>
                <a:rPr lang="ja-JP" sz="1800" b="0" i="0" u="none" strike="noStrike" cap="none" dirty="0">
                  <a:solidFill>
                    <a:schemeClr val="tx1"/>
                  </a:solidFill>
                  <a:latin typeface="Calibri"/>
                  <a:ea typeface="Calibri"/>
                  <a:cs typeface="Calibri"/>
                  <a:sym typeface="Calibri"/>
                </a:rPr>
                <a:t>　</a:t>
              </a:r>
              <a:r>
                <a:rPr lang="ja-JP" altLang="en-US" sz="1800" b="0" i="0" u="none" strike="noStrike" cap="none" dirty="0">
                  <a:solidFill>
                    <a:schemeClr val="tx1"/>
                  </a:solidFill>
                  <a:latin typeface="Calibri"/>
                  <a:ea typeface="Calibri"/>
                  <a:cs typeface="Calibri"/>
                  <a:sym typeface="Calibri"/>
                </a:rPr>
                <a:t>現場で使いやすい設定を組み上げていくため、</a:t>
              </a:r>
              <a:r>
                <a:rPr lang="ja-JP" sz="1800" b="0" i="0" u="none" strike="noStrike" cap="none" dirty="0">
                  <a:solidFill>
                    <a:schemeClr val="tx1"/>
                  </a:solidFill>
                  <a:latin typeface="Calibri"/>
                  <a:ea typeface="Calibri"/>
                  <a:cs typeface="Calibri"/>
                  <a:sym typeface="Calibri"/>
                </a:rPr>
                <a:t>担当営業</a:t>
              </a:r>
              <a:r>
                <a:rPr lang="ja-JP" altLang="en-US" sz="1800" b="0" i="0" u="none" strike="noStrike" cap="none" dirty="0">
                  <a:solidFill>
                    <a:schemeClr val="tx1"/>
                  </a:solidFill>
                  <a:latin typeface="Calibri"/>
                  <a:ea typeface="Calibri"/>
                  <a:cs typeface="Calibri"/>
                  <a:sym typeface="Calibri"/>
                </a:rPr>
                <a:t>の方</a:t>
              </a:r>
              <a:r>
                <a:rPr lang="ja-JP" sz="1800" b="0" i="0" u="none" strike="noStrike" cap="none" dirty="0">
                  <a:solidFill>
                    <a:schemeClr val="tx1"/>
                  </a:solidFill>
                  <a:latin typeface="Calibri"/>
                  <a:ea typeface="Calibri"/>
                  <a:cs typeface="Calibri"/>
                  <a:sym typeface="Calibri"/>
                </a:rPr>
                <a:t>と現場職員</a:t>
              </a:r>
              <a:r>
                <a:rPr lang="ja-JP" altLang="en-US" sz="1800" b="0" i="0" u="none" strike="noStrike" cap="none" dirty="0">
                  <a:solidFill>
                    <a:schemeClr val="tx1"/>
                  </a:solidFill>
                  <a:latin typeface="Calibri"/>
                  <a:ea typeface="Calibri"/>
                  <a:cs typeface="Calibri"/>
                  <a:sym typeface="Calibri"/>
                </a:rPr>
                <a:t>とで</a:t>
              </a:r>
              <a:r>
                <a:rPr lang="ja-JP" sz="1800" b="0" i="0" u="none" strike="noStrike" cap="none" dirty="0">
                  <a:solidFill>
                    <a:schemeClr val="tx1"/>
                  </a:solidFill>
                  <a:latin typeface="Calibri"/>
                  <a:ea typeface="Calibri"/>
                  <a:cs typeface="Calibri"/>
                  <a:sym typeface="Calibri"/>
                </a:rPr>
                <a:t>できるかぎり打合せを</a:t>
              </a:r>
              <a:r>
                <a:rPr lang="ja-JP" altLang="en-US" sz="1800" dirty="0">
                  <a:solidFill>
                    <a:schemeClr val="tx1"/>
                  </a:solidFill>
                  <a:latin typeface="Calibri"/>
                  <a:ea typeface="Calibri"/>
                  <a:cs typeface="Calibri"/>
                  <a:sym typeface="Calibri"/>
                </a:rPr>
                <a:t>行った</a:t>
              </a:r>
              <a:r>
                <a:rPr lang="ja-JP" sz="1800" b="0" i="0" u="none" strike="noStrike" cap="none" dirty="0">
                  <a:solidFill>
                    <a:schemeClr val="tx1"/>
                  </a:solidFill>
                  <a:latin typeface="Calibri"/>
                  <a:ea typeface="Calibri"/>
                  <a:cs typeface="Calibri"/>
                  <a:sym typeface="Calibri"/>
                </a:rPr>
                <a:t>。</a:t>
              </a:r>
              <a:endParaRPr sz="1800" b="0" i="0" u="none" strike="noStrike" cap="none" dirty="0">
                <a:solidFill>
                  <a:schemeClr val="tx1"/>
                </a:solidFill>
                <a:latin typeface="Calibri"/>
                <a:ea typeface="Calibri"/>
                <a:cs typeface="Calibri"/>
                <a:sym typeface="Calibri"/>
              </a:endParaRPr>
            </a:p>
          </p:txBody>
        </p:sp>
        <p:sp>
          <p:nvSpPr>
            <p:cNvPr id="119" name="Google Shape;119;p4"/>
            <p:cNvSpPr/>
            <p:nvPr/>
          </p:nvSpPr>
          <p:spPr>
            <a:xfrm>
              <a:off x="4232011" y="1787292"/>
              <a:ext cx="1078437" cy="223177"/>
            </a:xfrm>
            <a:prstGeom prst="roundRect">
              <a:avLst>
                <a:gd name="adj" fmla="val 16667"/>
              </a:avLst>
            </a:prstGeom>
            <a:solidFill>
              <a:srgbClr val="27CED7"/>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ja-JP" sz="1800" b="1" i="0" u="none" strike="noStrike" cap="none">
                  <a:solidFill>
                    <a:schemeClr val="lt1"/>
                  </a:solidFill>
                  <a:latin typeface="Calibri"/>
                  <a:ea typeface="Calibri"/>
                  <a:cs typeface="Calibri"/>
                  <a:sym typeface="Calibri"/>
                </a:rPr>
                <a:t>導入の進め方</a:t>
              </a:r>
              <a:endParaRPr sz="1400" b="0" i="0" u="none" strike="noStrike" cap="none">
                <a:solidFill>
                  <a:srgbClr val="000000"/>
                </a:solidFill>
                <a:latin typeface="Arial"/>
                <a:ea typeface="Arial"/>
                <a:cs typeface="Arial"/>
                <a:sym typeface="Arial"/>
              </a:endParaRPr>
            </a:p>
          </p:txBody>
        </p:sp>
      </p:grpSp>
      <p:sp>
        <p:nvSpPr>
          <p:cNvPr id="120" name="Google Shape;120;p4"/>
          <p:cNvSpPr txBox="1"/>
          <p:nvPr/>
        </p:nvSpPr>
        <p:spPr>
          <a:xfrm>
            <a:off x="0" y="0"/>
            <a:ext cx="9144000" cy="276999"/>
          </a:xfrm>
          <a:prstGeom prst="rect">
            <a:avLst/>
          </a:prstGeom>
          <a:solidFill>
            <a:srgbClr val="D6EFF5"/>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ja-JP" sz="1200" b="0" i="0" u="none" strike="noStrike" cap="none">
                <a:solidFill>
                  <a:schemeClr val="dk1"/>
                </a:solidFill>
                <a:latin typeface="Calibri"/>
                <a:ea typeface="Calibri"/>
                <a:cs typeface="Calibri"/>
                <a:sym typeface="Calibri"/>
              </a:rPr>
              <a:t>令和５年度（令和４年度からの繰越分）障がい福祉分野のICT導入支援事業</a:t>
            </a:r>
            <a:endParaRPr sz="1200" b="0" i="0" u="none" strike="noStrike" cap="none">
              <a:solidFill>
                <a:schemeClr val="dk1"/>
              </a:solidFill>
              <a:latin typeface="Calibri"/>
              <a:ea typeface="Calibri"/>
              <a:cs typeface="Calibri"/>
              <a:sym typeface="Calibri"/>
            </a:endParaRPr>
          </a:p>
        </p:txBody>
      </p:sp>
      <p:grpSp>
        <p:nvGrpSpPr>
          <p:cNvPr id="121" name="Google Shape;121;p4"/>
          <p:cNvGrpSpPr/>
          <p:nvPr/>
        </p:nvGrpSpPr>
        <p:grpSpPr>
          <a:xfrm>
            <a:off x="60796" y="3675907"/>
            <a:ext cx="8927814" cy="2991593"/>
            <a:chOff x="4122583" y="1808007"/>
            <a:chExt cx="4647873" cy="1735294"/>
          </a:xfrm>
        </p:grpSpPr>
        <p:sp>
          <p:nvSpPr>
            <p:cNvPr id="122" name="Google Shape;122;p4"/>
            <p:cNvSpPr/>
            <p:nvPr/>
          </p:nvSpPr>
          <p:spPr>
            <a:xfrm>
              <a:off x="4122583" y="1965961"/>
              <a:ext cx="4647873" cy="1577340"/>
            </a:xfrm>
            <a:prstGeom prst="roundRect">
              <a:avLst>
                <a:gd name="adj" fmla="val 8689"/>
              </a:avLst>
            </a:prstGeom>
            <a:solidFill>
              <a:schemeClr val="lt1"/>
            </a:solidFill>
            <a:ln w="12700" cap="flat" cmpd="sng">
              <a:solidFill>
                <a:srgbClr val="157057"/>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1" i="0" u="none" strike="noStrike" cap="none" dirty="0">
                <a:solidFill>
                  <a:srgbClr val="595959"/>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r>
                <a:rPr lang="ja-JP" sz="2000" b="1" i="0" u="none" strike="noStrike" cap="none" dirty="0">
                  <a:solidFill>
                    <a:schemeClr val="tx1"/>
                  </a:solidFill>
                  <a:latin typeface="Calibri"/>
                  <a:ea typeface="Calibri"/>
                  <a:cs typeface="Calibri"/>
                  <a:sym typeface="Calibri"/>
                </a:rPr>
                <a:t>〈良かった点〉</a:t>
              </a:r>
              <a:endParaRPr sz="1400" b="0" i="0" u="none" strike="noStrike" cap="none" dirty="0">
                <a:solidFill>
                  <a:schemeClr val="tx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r>
                <a:rPr lang="ja-JP" sz="1800" b="0" i="0" u="none" strike="noStrike" cap="none" dirty="0">
                  <a:solidFill>
                    <a:schemeClr val="tx1"/>
                  </a:solidFill>
                  <a:latin typeface="Calibri"/>
                  <a:ea typeface="Calibri"/>
                  <a:cs typeface="Calibri"/>
                  <a:sym typeface="Calibri"/>
                </a:rPr>
                <a:t>紙ベースの実績を一つ一つ拾い上げ請求業務を</a:t>
              </a:r>
              <a:r>
                <a:rPr lang="ja-JP" altLang="en-US" sz="1800" dirty="0">
                  <a:solidFill>
                    <a:schemeClr val="tx1"/>
                  </a:solidFill>
                  <a:latin typeface="Calibri"/>
                  <a:ea typeface="Calibri"/>
                  <a:cs typeface="Calibri"/>
                  <a:sym typeface="Calibri"/>
                </a:rPr>
                <a:t>行っていた</a:t>
              </a:r>
              <a:r>
                <a:rPr lang="ja-JP" sz="1800" b="0" i="0" u="none" strike="noStrike" cap="none" dirty="0">
                  <a:solidFill>
                    <a:schemeClr val="tx1"/>
                  </a:solidFill>
                  <a:latin typeface="Calibri"/>
                  <a:ea typeface="Calibri"/>
                  <a:cs typeface="Calibri"/>
                  <a:sym typeface="Calibri"/>
                </a:rPr>
                <a:t>が、データ化し電子上で</a:t>
              </a:r>
              <a:r>
                <a:rPr lang="ja-JP" altLang="en-US" sz="1800" b="0" i="0" u="none" strike="noStrike" cap="none" dirty="0">
                  <a:solidFill>
                    <a:schemeClr val="tx1"/>
                  </a:solidFill>
                  <a:latin typeface="Calibri"/>
                  <a:ea typeface="Calibri"/>
                  <a:cs typeface="Calibri"/>
                  <a:sym typeface="Calibri"/>
                </a:rPr>
                <a:t>　</a:t>
              </a:r>
              <a:r>
                <a:rPr lang="ja-JP" sz="1800" b="0" i="0" u="none" strike="noStrike" cap="none" dirty="0">
                  <a:solidFill>
                    <a:schemeClr val="tx1"/>
                  </a:solidFill>
                  <a:latin typeface="Calibri"/>
                  <a:ea typeface="Calibri"/>
                  <a:cs typeface="Calibri"/>
                  <a:sym typeface="Calibri"/>
                </a:rPr>
                <a:t>請求を行うことにより、ミスも減り、またミスをした場合もどこで間違ったかが確認しやすく、今後の対策にもつなげやすくなった。</a:t>
              </a:r>
              <a:endParaRPr sz="1800" b="1" i="0" u="none" strike="noStrike" cap="none" dirty="0">
                <a:solidFill>
                  <a:schemeClr val="tx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p4"/>
            <p:cNvSpPr/>
            <p:nvPr/>
          </p:nvSpPr>
          <p:spPr>
            <a:xfrm>
              <a:off x="4232592" y="1808007"/>
              <a:ext cx="631909" cy="209798"/>
            </a:xfrm>
            <a:prstGeom prst="roundRect">
              <a:avLst>
                <a:gd name="adj" fmla="val 16667"/>
              </a:avLst>
            </a:prstGeom>
            <a:solidFill>
              <a:srgbClr val="27CED7"/>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ja-JP" sz="1800" b="1" i="0" u="none" strike="noStrike" cap="none">
                  <a:solidFill>
                    <a:schemeClr val="lt1"/>
                  </a:solidFill>
                  <a:latin typeface="Calibri"/>
                  <a:ea typeface="Calibri"/>
                  <a:cs typeface="Calibri"/>
                  <a:sym typeface="Calibri"/>
                </a:rPr>
                <a:t>職員の声</a:t>
              </a:r>
              <a:endParaRPr sz="1400" b="0" i="0" u="none" strike="noStrike" cap="none">
                <a:solidFill>
                  <a:srgbClr val="000000"/>
                </a:solidFill>
                <a:latin typeface="Arial"/>
                <a:ea typeface="Arial"/>
                <a:cs typeface="Arial"/>
                <a:sym typeface="Arial"/>
              </a:endParaRPr>
            </a:p>
          </p:txBody>
        </p:sp>
      </p:grpSp>
      <p:pic>
        <p:nvPicPr>
          <p:cNvPr id="124" name="Google Shape;124;p4" descr="介護士のイラスト（女性）"/>
          <p:cNvPicPr preferRelativeResize="0"/>
          <p:nvPr/>
        </p:nvPicPr>
        <p:blipFill rotWithShape="1">
          <a:blip r:embed="rId3">
            <a:alphaModFix/>
          </a:blip>
          <a:srcRect/>
          <a:stretch/>
        </p:blipFill>
        <p:spPr>
          <a:xfrm>
            <a:off x="7612874" y="5402579"/>
            <a:ext cx="571692" cy="1209931"/>
          </a:xfrm>
          <a:prstGeom prst="rect">
            <a:avLst/>
          </a:prstGeom>
          <a:noFill/>
          <a:ln>
            <a:noFill/>
          </a:ln>
        </p:spPr>
      </p:pic>
      <p:pic>
        <p:nvPicPr>
          <p:cNvPr id="125" name="Google Shape;125;p4" descr="介護士のイラスト（男性）"/>
          <p:cNvPicPr preferRelativeResize="0"/>
          <p:nvPr/>
        </p:nvPicPr>
        <p:blipFill rotWithShape="1">
          <a:blip r:embed="rId4">
            <a:alphaModFix/>
          </a:blip>
          <a:srcRect/>
          <a:stretch/>
        </p:blipFill>
        <p:spPr>
          <a:xfrm>
            <a:off x="8044616" y="5402579"/>
            <a:ext cx="571692" cy="1209930"/>
          </a:xfrm>
          <a:prstGeom prst="rect">
            <a:avLst/>
          </a:prstGeom>
          <a:noFill/>
          <a:ln>
            <a:noFill/>
          </a:ln>
        </p:spPr>
      </p:pic>
      <p:sp>
        <p:nvSpPr>
          <p:cNvPr id="126" name="Google Shape;126;p4"/>
          <p:cNvSpPr/>
          <p:nvPr/>
        </p:nvSpPr>
        <p:spPr>
          <a:xfrm>
            <a:off x="5995528" y="124694"/>
            <a:ext cx="3040380" cy="904007"/>
          </a:xfrm>
          <a:prstGeom prst="rect">
            <a:avLst/>
          </a:prstGeom>
          <a:solidFill>
            <a:srgbClr val="ADDEEB"/>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300"/>
              <a:buFont typeface="Arial"/>
              <a:buNone/>
            </a:pPr>
            <a:r>
              <a:rPr lang="ja-JP" sz="1300" b="0" i="0" u="none" strike="noStrike" cap="none">
                <a:solidFill>
                  <a:schemeClr val="dk1"/>
                </a:solidFill>
                <a:latin typeface="Calibri"/>
                <a:ea typeface="Calibri"/>
                <a:cs typeface="Calibri"/>
                <a:sym typeface="Calibri"/>
              </a:rPr>
              <a:t>【【法人名】一般社団法人じゆう</a:t>
            </a:r>
            <a:endParaRPr sz="1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300"/>
              <a:buFont typeface="Arial"/>
              <a:buNone/>
            </a:pPr>
            <a:r>
              <a:rPr lang="ja-JP" sz="1300" b="0" i="0" u="none" strike="noStrike" cap="none">
                <a:solidFill>
                  <a:schemeClr val="dk1"/>
                </a:solidFill>
                <a:latin typeface="Calibri"/>
                <a:ea typeface="Calibri"/>
                <a:cs typeface="Calibri"/>
                <a:sym typeface="Calibri"/>
              </a:rPr>
              <a:t>【事業所名】めばえnicoすまいる♪</a:t>
            </a:r>
            <a:endParaRPr sz="1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300"/>
              <a:buFont typeface="Arial"/>
              <a:buNone/>
            </a:pPr>
            <a:r>
              <a:rPr lang="ja-JP" sz="1300" b="0" i="0" u="none" strike="noStrike" cap="none">
                <a:solidFill>
                  <a:schemeClr val="dk1"/>
                </a:solidFill>
                <a:latin typeface="Calibri"/>
                <a:ea typeface="Calibri"/>
                <a:cs typeface="Calibri"/>
                <a:sym typeface="Calibri"/>
              </a:rPr>
              <a:t>【提供サービス】生活介護</a:t>
            </a:r>
            <a:endParaRPr sz="1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300"/>
              <a:buFont typeface="Arial"/>
              <a:buNone/>
            </a:pPr>
            <a:endParaRPr sz="1300" b="0" i="0" u="none" strike="noStrike" cap="non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テーマ">
      <a:dk1>
        <a:srgbClr val="000000"/>
      </a:dk1>
      <a:lt1>
        <a:srgbClr val="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Words>614</Words>
  <PresentationFormat>画面に合わせる (4:3)</PresentationFormat>
  <Paragraphs>50</Paragraphs>
  <Slides>3</Slides>
  <Notes>3</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3</vt:i4>
      </vt:variant>
    </vt:vector>
  </HeadingPairs>
  <TitlesOfParts>
    <vt:vector size="6" baseType="lpstr">
      <vt:lpstr>Arial</vt:lpstr>
      <vt:lpstr>Calibri</vt:lpstr>
      <vt:lpstr>Office Theme</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2025-03-18T02:05:21Z</cp:lastPrinted>
  <dcterms:created xsi:type="dcterms:W3CDTF">2024-09-09T06:52:45Z</dcterms:created>
  <dcterms:modified xsi:type="dcterms:W3CDTF">2025-03-27T06:53:02Z</dcterms:modified>
</cp:coreProperties>
</file>