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66" r:id="rId2"/>
    <p:sldId id="268" r:id="rId3"/>
    <p:sldId id="269" r:id="rId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27CE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71" autoAdjust="0"/>
    <p:restoredTop sz="94660"/>
  </p:normalViewPr>
  <p:slideViewPr>
    <p:cSldViewPr snapToGrid="0">
      <p:cViewPr varScale="1">
        <p:scale>
          <a:sx n="100" d="100"/>
          <a:sy n="100" d="100"/>
        </p:scale>
        <p:origin x="89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904654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745887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159468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935848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21132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697871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88FFC7A-05F1-49DC-8AEB-3C758879BABE}" type="datetimeFigureOut">
              <a:rPr kumimoji="1" lang="ja-JP" altLang="en-US" smtClean="0"/>
              <a:t>2025/2/20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190958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88FFC7A-05F1-49DC-8AEB-3C758879BABE}" type="datetimeFigureOut">
              <a:rPr kumimoji="1" lang="ja-JP" altLang="en-US" smtClean="0"/>
              <a:t>2025/2/20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55835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8FFC7A-05F1-49DC-8AEB-3C758879BABE}" type="datetimeFigureOut">
              <a:rPr kumimoji="1" lang="ja-JP" altLang="en-US" smtClean="0"/>
              <a:t>2025/2/20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53250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43021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2317388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8FFC7A-05F1-49DC-8AEB-3C758879BABE}" type="datetimeFigureOut">
              <a:rPr kumimoji="1" lang="ja-JP" altLang="en-US" smtClean="0"/>
              <a:t>2025/2/20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374108059"/>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7897C8B-BD09-4D18-A726-5305C06D7FFA}"/>
              </a:ext>
            </a:extLst>
          </p:cNvPr>
          <p:cNvSpPr/>
          <p:nvPr/>
        </p:nvSpPr>
        <p:spPr>
          <a:xfrm>
            <a:off x="60796" y="358897"/>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0" i="0" u="none" strike="noStrike" dirty="0">
                <a:solidFill>
                  <a:schemeClr val="tx1"/>
                </a:solidFill>
                <a:effectLst/>
                <a:latin typeface="Arial" panose="020B0604020202020204" pitchFamily="34" charset="0"/>
              </a:rPr>
              <a:t>タブレット、 ノートパソコン、 インカム、 給与計算システムを導入することで </a:t>
            </a:r>
            <a:endParaRPr lang="en-US" altLang="ja-JP" sz="1100" b="0" i="0" u="none" strike="noStrike" dirty="0">
              <a:solidFill>
                <a:schemeClr val="tx1"/>
              </a:solidFill>
              <a:effectLst/>
              <a:latin typeface="Arial" panose="020B0604020202020204" pitchFamily="34" charset="0"/>
            </a:endParaRPr>
          </a:p>
          <a:p>
            <a:r>
              <a:rPr lang="ja-JP" altLang="en-US" sz="1100" b="0" i="0" u="none" strike="noStrike" dirty="0">
                <a:solidFill>
                  <a:schemeClr val="tx1"/>
                </a:solidFill>
                <a:effectLst/>
                <a:latin typeface="Arial" panose="020B0604020202020204" pitchFamily="34" charset="0"/>
              </a:rPr>
              <a:t>それぞれの業務効率を大幅に削減することに成功</a:t>
            </a:r>
            <a:r>
              <a:rPr lang="ja-JP" altLang="en-US" sz="1100" b="0" i="0" u="none" strike="noStrike" dirty="0">
                <a:solidFill>
                  <a:srgbClr val="FF0000"/>
                </a:solidFill>
                <a:effectLst/>
                <a:latin typeface="Arial" panose="020B0604020202020204" pitchFamily="34" charset="0"/>
              </a:rPr>
              <a:t>！</a:t>
            </a:r>
            <a:endParaRPr kumimoji="1" lang="en-US" altLang="ja-JP" sz="1100" b="1" dirty="0">
              <a:solidFill>
                <a:srgbClr val="FF0000"/>
              </a:solidFill>
            </a:endParaRPr>
          </a:p>
        </p:txBody>
      </p:sp>
      <p:grpSp>
        <p:nvGrpSpPr>
          <p:cNvPr id="8" name="グループ化 7">
            <a:extLst>
              <a:ext uri="{FF2B5EF4-FFF2-40B4-BE49-F238E27FC236}">
                <a16:creationId xmlns:a16="http://schemas.microsoft.com/office/drawing/2014/main" id="{06E58739-ED48-4380-A4B7-B01D18ED3EB7}"/>
              </a:ext>
            </a:extLst>
          </p:cNvPr>
          <p:cNvGrpSpPr/>
          <p:nvPr/>
        </p:nvGrpSpPr>
        <p:grpSpPr>
          <a:xfrm>
            <a:off x="60796" y="1124731"/>
            <a:ext cx="8975111" cy="2395710"/>
            <a:chOff x="4122583" y="1787292"/>
            <a:chExt cx="4647873" cy="1626661"/>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122583" y="1965960"/>
              <a:ext cx="4647873" cy="1447993"/>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b="1" dirty="0">
                  <a:solidFill>
                    <a:schemeClr val="tx1">
                      <a:lumMod val="65000"/>
                      <a:lumOff val="35000"/>
                    </a:schemeClr>
                  </a:solidFill>
                </a:rPr>
                <a:t>パソコン：１台</a:t>
              </a:r>
              <a:endParaRPr kumimoji="1" lang="en-US" altLang="ja-JP" b="1" dirty="0">
                <a:solidFill>
                  <a:schemeClr val="tx1">
                    <a:lumMod val="65000"/>
                    <a:lumOff val="35000"/>
                  </a:schemeClr>
                </a:solidFill>
              </a:endParaRPr>
            </a:p>
            <a:p>
              <a:r>
                <a:rPr kumimoji="1" lang="ja-JP" altLang="en-US" b="1" dirty="0">
                  <a:solidFill>
                    <a:schemeClr val="tx1">
                      <a:lumMod val="65000"/>
                      <a:lumOff val="35000"/>
                    </a:schemeClr>
                  </a:solidFill>
                </a:rPr>
                <a:t>タブレット：３台</a:t>
              </a:r>
              <a:endParaRPr kumimoji="1" lang="en-US" altLang="ja-JP" b="1" dirty="0">
                <a:solidFill>
                  <a:schemeClr val="tx1">
                    <a:lumMod val="65000"/>
                    <a:lumOff val="35000"/>
                  </a:schemeClr>
                </a:solidFill>
              </a:endParaRPr>
            </a:p>
            <a:p>
              <a:r>
                <a:rPr kumimoji="1" lang="ja-JP" altLang="en-US" b="1" dirty="0">
                  <a:solidFill>
                    <a:schemeClr val="tx1">
                      <a:lumMod val="65000"/>
                      <a:lumOff val="35000"/>
                    </a:schemeClr>
                  </a:solidFill>
                </a:rPr>
                <a:t>インカム：５台</a:t>
              </a:r>
              <a:endParaRPr kumimoji="1" lang="en-US" altLang="ja-JP" b="1" dirty="0">
                <a:solidFill>
                  <a:schemeClr val="tx1">
                    <a:lumMod val="65000"/>
                    <a:lumOff val="35000"/>
                  </a:schemeClr>
                </a:solidFill>
              </a:endParaRPr>
            </a:p>
            <a:p>
              <a:r>
                <a:rPr kumimoji="1" lang="ja-JP" altLang="en-US" b="1" dirty="0">
                  <a:solidFill>
                    <a:schemeClr val="tx1">
                      <a:lumMod val="65000"/>
                      <a:lumOff val="35000"/>
                    </a:schemeClr>
                  </a:solidFill>
                </a:rPr>
                <a:t>ソフトウェア</a:t>
              </a:r>
              <a:r>
                <a:rPr kumimoji="1" lang="ja-JP" altLang="en-US" sz="1600" b="1" dirty="0">
                  <a:solidFill>
                    <a:schemeClr val="tx1">
                      <a:lumMod val="65000"/>
                      <a:lumOff val="35000"/>
                    </a:schemeClr>
                  </a:solidFill>
                </a:rPr>
                <a:t>（□記録  □情報共有  □請求  □勤怠管理  □シフト表作成  ■人事給与）</a:t>
              </a:r>
              <a:endParaRPr kumimoji="1" lang="en-US" altLang="ja-JP" sz="1600" b="1" dirty="0">
                <a:solidFill>
                  <a:schemeClr val="tx1">
                    <a:lumMod val="65000"/>
                    <a:lumOff val="35000"/>
                  </a:schemeClr>
                </a:solidFill>
              </a:endParaRPr>
            </a:p>
            <a:p>
              <a:r>
                <a:rPr kumimoji="1" lang="ja-JP" altLang="en-US" b="1" dirty="0">
                  <a:solidFill>
                    <a:schemeClr val="tx1">
                      <a:lumMod val="65000"/>
                      <a:lumOff val="35000"/>
                    </a:schemeClr>
                  </a:solidFill>
                </a:rPr>
                <a:t>　➪給与の支給額や年末調整が自動計算できるソフトウェア</a:t>
              </a:r>
              <a:endParaRPr kumimoji="1" lang="en-US" altLang="ja-JP" sz="1600" b="1" dirty="0">
                <a:solidFill>
                  <a:schemeClr val="tx1">
                    <a:lumMod val="65000"/>
                    <a:lumOff val="35000"/>
                  </a:schemeClr>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232011" y="1787292"/>
              <a:ext cx="1078437" cy="22317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導入機器等の内容</a:t>
              </a:r>
            </a:p>
          </p:txBody>
        </p:sp>
      </p:grpSp>
      <p:grpSp>
        <p:nvGrpSpPr>
          <p:cNvPr id="15" name="グループ化 14">
            <a:extLst>
              <a:ext uri="{FF2B5EF4-FFF2-40B4-BE49-F238E27FC236}">
                <a16:creationId xmlns:a16="http://schemas.microsoft.com/office/drawing/2014/main" id="{A1303BDD-75EF-4010-98E6-F5A727B0D5BB}"/>
              </a:ext>
            </a:extLst>
          </p:cNvPr>
          <p:cNvGrpSpPr/>
          <p:nvPr/>
        </p:nvGrpSpPr>
        <p:grpSpPr>
          <a:xfrm>
            <a:off x="60796" y="3767372"/>
            <a:ext cx="8927814" cy="2900128"/>
            <a:chOff x="4122583" y="1861062"/>
            <a:chExt cx="4647873" cy="1682239"/>
          </a:xfrm>
        </p:grpSpPr>
        <p:sp>
          <p:nvSpPr>
            <p:cNvPr id="16" name="四角形: 角を丸くする 15">
              <a:extLst>
                <a:ext uri="{FF2B5EF4-FFF2-40B4-BE49-F238E27FC236}">
                  <a16:creationId xmlns:a16="http://schemas.microsoft.com/office/drawing/2014/main" id="{09C85C6E-0565-4279-BBA1-561BCA8185B2}"/>
                </a:ext>
              </a:extLst>
            </p:cNvPr>
            <p:cNvSpPr/>
            <p:nvPr/>
          </p:nvSpPr>
          <p:spPr>
            <a:xfrm>
              <a:off x="4122583" y="1965961"/>
              <a:ext cx="4647873" cy="1577340"/>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2000" dirty="0">
                <a:solidFill>
                  <a:schemeClr val="tx1">
                    <a:lumMod val="65000"/>
                    <a:lumOff val="35000"/>
                  </a:schemeClr>
                </a:solidFill>
              </a:endParaRPr>
            </a:p>
            <a:p>
              <a:endParaRPr kumimoji="1" lang="en-US" altLang="ja-JP" dirty="0">
                <a:solidFill>
                  <a:schemeClr val="tx1">
                    <a:lumMod val="65000"/>
                    <a:lumOff val="35000"/>
                  </a:schemeClr>
                </a:solidFill>
              </a:endParaRPr>
            </a:p>
          </p:txBody>
        </p:sp>
        <p:sp>
          <p:nvSpPr>
            <p:cNvPr id="17" name="四角形: 角を丸くする 16">
              <a:extLst>
                <a:ext uri="{FF2B5EF4-FFF2-40B4-BE49-F238E27FC236}">
                  <a16:creationId xmlns:a16="http://schemas.microsoft.com/office/drawing/2014/main" id="{2E81446F-6895-40F4-9215-AA5DC2AC4EAA}"/>
                </a:ext>
              </a:extLst>
            </p:cNvPr>
            <p:cNvSpPr/>
            <p:nvPr/>
          </p:nvSpPr>
          <p:spPr>
            <a:xfrm>
              <a:off x="4232591" y="1861062"/>
              <a:ext cx="1802635" cy="209798"/>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導入の理由（抱えていた課題）</a:t>
              </a:r>
            </a:p>
          </p:txBody>
        </p:sp>
      </p:grpSp>
      <p:sp>
        <p:nvSpPr>
          <p:cNvPr id="14" name="テキスト ボックス 13">
            <a:extLst>
              <a:ext uri="{FF2B5EF4-FFF2-40B4-BE49-F238E27FC236}">
                <a16:creationId xmlns:a16="http://schemas.microsoft.com/office/drawing/2014/main" id="{EB7969D9-80C8-4257-AC3F-7B3E96429E64}"/>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ja-JP" sz="1200" dirty="0">
                <a:effectLst/>
                <a:ea typeface="游ゴシック" panose="020B0400000000000000" pitchFamily="50" charset="-128"/>
                <a:cs typeface="Times New Roman" panose="02020603050405020304" pitchFamily="18" charset="0"/>
              </a:rPr>
              <a:t>令和５年度（令和４年度からの繰越分）障がい福祉分野の</a:t>
            </a:r>
            <a:r>
              <a:rPr lang="en-US" altLang="ja-JP" sz="1200" dirty="0">
                <a:effectLst/>
                <a:ea typeface="游ゴシック" panose="020B0400000000000000" pitchFamily="50" charset="-128"/>
                <a:cs typeface="Times New Roman" panose="02020603050405020304" pitchFamily="18" charset="0"/>
              </a:rPr>
              <a:t>ICT</a:t>
            </a:r>
            <a:r>
              <a:rPr lang="ja-JP" altLang="ja-JP" sz="1200" dirty="0">
                <a:effectLst/>
                <a:ea typeface="游ゴシック" panose="020B0400000000000000" pitchFamily="50" charset="-128"/>
                <a:cs typeface="Times New Roman" panose="02020603050405020304" pitchFamily="18" charset="0"/>
              </a:rPr>
              <a:t>導入支援事業</a:t>
            </a:r>
            <a:endParaRPr kumimoji="1" lang="ja-JP" altLang="en-US" sz="1200" dirty="0"/>
          </a:p>
        </p:txBody>
      </p:sp>
      <p:pic>
        <p:nvPicPr>
          <p:cNvPr id="21" name="図 20">
            <a:extLst>
              <a:ext uri="{FF2B5EF4-FFF2-40B4-BE49-F238E27FC236}">
                <a16:creationId xmlns:a16="http://schemas.microsoft.com/office/drawing/2014/main" id="{FAC4E470-CB9F-4506-A388-130A2E851AF8}"/>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100735" y="1188377"/>
            <a:ext cx="1361950" cy="1065587"/>
          </a:xfrm>
          <a:prstGeom prst="rect">
            <a:avLst/>
          </a:prstGeom>
        </p:spPr>
      </p:pic>
      <p:pic>
        <p:nvPicPr>
          <p:cNvPr id="22" name="図 21">
            <a:extLst>
              <a:ext uri="{FF2B5EF4-FFF2-40B4-BE49-F238E27FC236}">
                <a16:creationId xmlns:a16="http://schemas.microsoft.com/office/drawing/2014/main" id="{58101E3B-7F3B-48B4-B9E5-F69648EC1FFB}"/>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2354581" y="1152760"/>
            <a:ext cx="1602229" cy="1113026"/>
          </a:xfrm>
          <a:prstGeom prst="rect">
            <a:avLst/>
          </a:prstGeom>
        </p:spPr>
      </p:pic>
      <p:pic>
        <p:nvPicPr>
          <p:cNvPr id="23" name="図 22">
            <a:extLst>
              <a:ext uri="{FF2B5EF4-FFF2-40B4-BE49-F238E27FC236}">
                <a16:creationId xmlns:a16="http://schemas.microsoft.com/office/drawing/2014/main" id="{8F4A5D25-B3F1-4242-8B6B-1563797C1F30}"/>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5606611" y="1152760"/>
            <a:ext cx="1617470" cy="1113026"/>
          </a:xfrm>
          <a:prstGeom prst="rect">
            <a:avLst/>
          </a:prstGeom>
        </p:spPr>
      </p:pic>
      <p:pic>
        <p:nvPicPr>
          <p:cNvPr id="24" name="図 23">
            <a:extLst>
              <a:ext uri="{FF2B5EF4-FFF2-40B4-BE49-F238E27FC236}">
                <a16:creationId xmlns:a16="http://schemas.microsoft.com/office/drawing/2014/main" id="{429D3326-564E-471B-8EAA-D6E15505553E}"/>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7414573" y="1048576"/>
            <a:ext cx="1429062" cy="1205388"/>
          </a:xfrm>
          <a:prstGeom prst="rect">
            <a:avLst/>
          </a:prstGeom>
        </p:spPr>
      </p:pic>
      <p:sp>
        <p:nvSpPr>
          <p:cNvPr id="25" name="テキスト ボックス 24">
            <a:extLst>
              <a:ext uri="{FF2B5EF4-FFF2-40B4-BE49-F238E27FC236}">
                <a16:creationId xmlns:a16="http://schemas.microsoft.com/office/drawing/2014/main" id="{A80FD825-E336-4FFE-A87F-F797D73AAFB0}"/>
              </a:ext>
            </a:extLst>
          </p:cNvPr>
          <p:cNvSpPr txBox="1"/>
          <p:nvPr/>
        </p:nvSpPr>
        <p:spPr>
          <a:xfrm>
            <a:off x="31491" y="4190779"/>
            <a:ext cx="8927814" cy="2062103"/>
          </a:xfrm>
          <a:prstGeom prst="rect">
            <a:avLst/>
          </a:prstGeom>
          <a:noFill/>
        </p:spPr>
        <p:txBody>
          <a:bodyPr wrap="square">
            <a:spAutoFit/>
          </a:bodyPr>
          <a:lstStyle/>
          <a:p>
            <a:pPr marL="342900" lvl="0" indent="-342900" algn="just">
              <a:buFont typeface="+mj-lt"/>
              <a:buAutoNum type="arabicPeriod"/>
            </a:pP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自閉スペクトラム症の児童などの支援、訓練の際のスケジュールや絵カード作成において、作成</a:t>
            </a:r>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プリントアウト</a:t>
            </a:r>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ラミネートの時間に大きく時間がかか</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っていた</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a:t>
            </a:r>
          </a:p>
          <a:p>
            <a:pPr marL="228600"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lvl="0" algn="just"/>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２．</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勤怠管理と人員配置</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の</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管理を紙媒体で行っており、給与計算</a:t>
            </a:r>
            <a:r>
              <a:rPr lang="ja-JP" altLang="en-US" sz="1600" kern="100" dirty="0">
                <a:latin typeface="游明朝" panose="02020400000000000000" pitchFamily="18" charset="-128"/>
                <a:ea typeface="游明朝" panose="02020400000000000000" pitchFamily="18" charset="-128"/>
                <a:cs typeface="Times New Roman" panose="02020603050405020304" pitchFamily="18" charset="0"/>
              </a:rPr>
              <a:t>の際は、紙媒体の資料を確認し　</a:t>
            </a:r>
            <a:endParaRPr lang="en-US" altLang="ja-JP" sz="1600" kern="100" dirty="0">
              <a:latin typeface="游明朝" panose="02020400000000000000" pitchFamily="18" charset="-128"/>
              <a:ea typeface="游明朝" panose="02020400000000000000" pitchFamily="18" charset="-128"/>
              <a:cs typeface="Times New Roman" panose="02020603050405020304" pitchFamily="18" charset="0"/>
            </a:endParaRPr>
          </a:p>
          <a:p>
            <a:pPr lvl="0" algn="just"/>
            <a:r>
              <a:rPr lang="ja-JP" altLang="en-US" sz="1600" kern="100" dirty="0">
                <a:latin typeface="游明朝" panose="02020400000000000000" pitchFamily="18" charset="-128"/>
                <a:ea typeface="游明朝" panose="02020400000000000000" pitchFamily="18" charset="-128"/>
                <a:cs typeface="Times New Roman" panose="02020603050405020304" pitchFamily="18" charset="0"/>
              </a:rPr>
              <a:t>　　ながら計算する必要があるため</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時間がかか</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っていた</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。給与計算</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ができるソフトウェアを導入　</a:t>
            </a:r>
            <a:endPar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lvl="0" algn="just"/>
            <a:r>
              <a:rPr lang="ja-JP" altLang="en-US" sz="1600"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したかったが</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ソフトウェア導入</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のためのノート</a:t>
            </a:r>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PC</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が</a:t>
            </a:r>
            <a:r>
              <a:rPr lang="ja-JP" altLang="en-US" sz="1600" kern="100" dirty="0">
                <a:latin typeface="游明朝" panose="02020400000000000000" pitchFamily="18" charset="-128"/>
                <a:ea typeface="游明朝" panose="02020400000000000000" pitchFamily="18" charset="-128"/>
                <a:cs typeface="Times New Roman" panose="02020603050405020304" pitchFamily="18" charset="0"/>
              </a:rPr>
              <a:t>なかった。</a:t>
            </a:r>
            <a:endPar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en-US" altLang="ja-JP" sz="16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３．</a:t>
            </a:r>
            <a:r>
              <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rPr>
              <a:t>機能訓練指導室が一階と二階に分かれているため、支援スタッフ間の連携が取りづら</a:t>
            </a:r>
            <a:r>
              <a:rPr lang="ja-JP" altLang="en-US" sz="1600" kern="100" dirty="0">
                <a:effectLst/>
                <a:latin typeface="游明朝" panose="02020400000000000000" pitchFamily="18" charset="-128"/>
                <a:ea typeface="游明朝" panose="02020400000000000000" pitchFamily="18" charset="-128"/>
                <a:cs typeface="Times New Roman" panose="02020603050405020304" pitchFamily="18" charset="0"/>
              </a:rPr>
              <a:t>かった。</a:t>
            </a:r>
            <a:endPar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6" name="正方形/長方形 25">
            <a:extLst>
              <a:ext uri="{FF2B5EF4-FFF2-40B4-BE49-F238E27FC236}">
                <a16:creationId xmlns:a16="http://schemas.microsoft.com/office/drawing/2014/main" id="{9AB4E6BC-9BEC-476F-9F39-EBC6412B43C9}"/>
              </a:ext>
            </a:extLst>
          </p:cNvPr>
          <p:cNvSpPr/>
          <p:nvPr/>
        </p:nvSpPr>
        <p:spPr>
          <a:xfrm>
            <a:off x="5934731" y="124694"/>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300" kern="100" dirty="0">
                <a:solidFill>
                  <a:schemeClr val="tx1"/>
                </a:solidFill>
                <a:effectLst/>
              </a:rPr>
              <a:t>【</a:t>
            </a:r>
            <a:r>
              <a:rPr lang="ja-JP" altLang="ja-JP" sz="1300" kern="100" dirty="0">
                <a:solidFill>
                  <a:schemeClr val="tx1"/>
                </a:solidFill>
                <a:effectLst/>
              </a:rPr>
              <a:t>法人名</a:t>
            </a:r>
            <a:r>
              <a:rPr lang="en-US" altLang="ja-JP" sz="1300" kern="100" dirty="0">
                <a:solidFill>
                  <a:schemeClr val="tx1"/>
                </a:solidFill>
                <a:effectLst/>
                <a:sym typeface="Wingdings" panose="05000000000000000000" pitchFamily="2" charset="2"/>
              </a:rPr>
              <a:t>】</a:t>
            </a:r>
            <a:r>
              <a:rPr lang="ja-JP" altLang="en-US" sz="1300" kern="100" dirty="0">
                <a:solidFill>
                  <a:schemeClr val="tx1"/>
                </a:solidFill>
                <a:effectLst/>
                <a:sym typeface="Wingdings" panose="05000000000000000000" pitchFamily="2" charset="2"/>
              </a:rPr>
              <a:t>合同会社</a:t>
            </a:r>
            <a:r>
              <a:rPr lang="en-US" altLang="ja-JP" sz="1300" kern="100" dirty="0" err="1">
                <a:solidFill>
                  <a:schemeClr val="tx1"/>
                </a:solidFill>
                <a:effectLst/>
                <a:sym typeface="Wingdings" panose="05000000000000000000" pitchFamily="2" charset="2"/>
              </a:rPr>
              <a:t>Gling</a:t>
            </a:r>
            <a:r>
              <a:rPr lang="ja-JP" altLang="en-US" sz="1300" kern="100" dirty="0">
                <a:solidFill>
                  <a:schemeClr val="tx1"/>
                </a:solidFill>
                <a:effectLst/>
                <a:sym typeface="Wingdings" panose="05000000000000000000" pitchFamily="2" charset="2"/>
              </a:rPr>
              <a:t>・</a:t>
            </a:r>
            <a:r>
              <a:rPr lang="en-US" altLang="ja-JP" sz="1300" kern="100" dirty="0">
                <a:solidFill>
                  <a:schemeClr val="tx1"/>
                </a:solidFill>
                <a:effectLst/>
                <a:sym typeface="Wingdings" panose="05000000000000000000" pitchFamily="2" charset="2"/>
              </a:rPr>
              <a:t>Glo</a:t>
            </a:r>
          </a:p>
          <a:p>
            <a:pPr algn="l"/>
            <a:r>
              <a:rPr lang="en-US" altLang="ja-JP" sz="1300" kern="100" dirty="0">
                <a:solidFill>
                  <a:schemeClr val="tx1"/>
                </a:solidFill>
                <a:effectLst/>
              </a:rPr>
              <a:t>【</a:t>
            </a:r>
            <a:r>
              <a:rPr lang="ja-JP" altLang="ja-JP" sz="1300" kern="100" dirty="0">
                <a:solidFill>
                  <a:schemeClr val="tx1"/>
                </a:solidFill>
                <a:effectLst/>
              </a:rPr>
              <a:t>事業所名</a:t>
            </a:r>
            <a:r>
              <a:rPr lang="en-US" altLang="ja-JP" sz="1300" kern="100" dirty="0">
                <a:solidFill>
                  <a:schemeClr val="tx1"/>
                </a:solidFill>
                <a:effectLst/>
              </a:rPr>
              <a:t>】</a:t>
            </a:r>
            <a:r>
              <a:rPr lang="en-US" altLang="ja-JP" sz="1300" kern="100" dirty="0" err="1">
                <a:solidFill>
                  <a:schemeClr val="tx1"/>
                </a:solidFill>
                <a:effectLst/>
              </a:rPr>
              <a:t>Gling</a:t>
            </a:r>
            <a:r>
              <a:rPr lang="ja-JP" altLang="en-US" sz="1300" kern="100" dirty="0">
                <a:solidFill>
                  <a:schemeClr val="tx1"/>
                </a:solidFill>
                <a:effectLst/>
              </a:rPr>
              <a:t>・</a:t>
            </a:r>
            <a:r>
              <a:rPr lang="en-US" altLang="ja-JP" sz="1300" kern="100" dirty="0">
                <a:solidFill>
                  <a:schemeClr val="tx1"/>
                </a:solidFill>
                <a:effectLst/>
              </a:rPr>
              <a:t>Glo</a:t>
            </a:r>
            <a:r>
              <a:rPr lang="ja-JP" altLang="en-US" sz="1300" kern="100" dirty="0">
                <a:solidFill>
                  <a:schemeClr val="tx1"/>
                </a:solidFill>
                <a:effectLst/>
              </a:rPr>
              <a:t>大和田</a:t>
            </a:r>
            <a:endParaRPr lang="en-US" altLang="ja-JP" sz="1300" kern="100" dirty="0">
              <a:solidFill>
                <a:schemeClr val="tx1"/>
              </a:solidFill>
              <a:effectLst/>
            </a:endParaRPr>
          </a:p>
          <a:p>
            <a:pPr algn="l"/>
            <a:r>
              <a:rPr lang="en-US" altLang="ja-JP" sz="1300" kern="100" dirty="0">
                <a:solidFill>
                  <a:schemeClr val="tx1"/>
                </a:solidFill>
                <a:effectLst/>
              </a:rPr>
              <a:t>【</a:t>
            </a:r>
            <a:r>
              <a:rPr lang="ja-JP" altLang="en-US" sz="1300" kern="100" dirty="0">
                <a:solidFill>
                  <a:schemeClr val="tx1"/>
                </a:solidFill>
                <a:effectLst/>
              </a:rPr>
              <a:t>提供サービス</a:t>
            </a:r>
            <a:r>
              <a:rPr lang="en-US" altLang="ja-JP" sz="1300" kern="100" dirty="0">
                <a:solidFill>
                  <a:schemeClr val="tx1"/>
                </a:solidFill>
                <a:effectLst/>
              </a:rPr>
              <a:t>】</a:t>
            </a:r>
            <a:r>
              <a:rPr kumimoji="0" lang="ja-JP" altLang="en-US" sz="1300" b="0" i="0" u="none" strike="noStrike" kern="1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児童発達支援・放課後等デイサービス</a:t>
            </a:r>
            <a:endParaRPr lang="en-US" altLang="ja-JP" sz="1300" kern="100" dirty="0">
              <a:solidFill>
                <a:schemeClr val="tx1"/>
              </a:solidFill>
              <a:effectLst/>
            </a:endParaRPr>
          </a:p>
        </p:txBody>
      </p:sp>
    </p:spTree>
    <p:extLst>
      <p:ext uri="{BB962C8B-B14F-4D97-AF65-F5344CB8AC3E}">
        <p14:creationId xmlns:p14="http://schemas.microsoft.com/office/powerpoint/2010/main" val="2185240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7897C8B-BD09-4D18-A726-5305C06D7FFA}"/>
              </a:ext>
            </a:extLst>
          </p:cNvPr>
          <p:cNvSpPr/>
          <p:nvPr/>
        </p:nvSpPr>
        <p:spPr>
          <a:xfrm>
            <a:off x="60796" y="358897"/>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chemeClr val="tx1"/>
                </a:solidFill>
                <a:effectLst/>
                <a:uLnTx/>
                <a:uFillTx/>
                <a:latin typeface="Arial" panose="020B0604020202020204" pitchFamily="34" charset="0"/>
                <a:ea typeface="游ゴシック" panose="020B0400000000000000" pitchFamily="50" charset="-128"/>
                <a:cs typeface="+mn-cs"/>
              </a:rPr>
              <a:t>タブレット、 ノートパソコン、 インカム、 給与計算システムを導入することで </a:t>
            </a:r>
            <a:endParaRPr kumimoji="0" lang="en-US" altLang="ja-JP" sz="1100" b="0" i="0" u="none" strike="noStrike" kern="1200" cap="none" spc="0" normalizeH="0" baseline="0" noProof="0" dirty="0">
              <a:ln>
                <a:noFill/>
              </a:ln>
              <a:solidFill>
                <a:schemeClr val="tx1"/>
              </a:solidFill>
              <a:effectLst/>
              <a:uLnTx/>
              <a:uFillTx/>
              <a:latin typeface="Arial" panose="020B0604020202020204" pitchFamily="34" charset="0"/>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chemeClr val="tx1"/>
                </a:solidFill>
                <a:effectLst/>
                <a:uLnTx/>
                <a:uFillTx/>
                <a:latin typeface="Arial" panose="020B0604020202020204" pitchFamily="34" charset="0"/>
                <a:ea typeface="游ゴシック" panose="020B0400000000000000" pitchFamily="50" charset="-128"/>
                <a:cs typeface="+mn-cs"/>
              </a:rPr>
              <a:t>それぞれの業務効率を大幅に削減することに成功！</a:t>
            </a:r>
            <a:endParaRPr kumimoji="1" lang="en-US" altLang="ja-JP" sz="1100" b="1"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8" name="グループ化 7">
            <a:extLst>
              <a:ext uri="{FF2B5EF4-FFF2-40B4-BE49-F238E27FC236}">
                <a16:creationId xmlns:a16="http://schemas.microsoft.com/office/drawing/2014/main" id="{06E58739-ED48-4380-A4B7-B01D18ED3EB7}"/>
              </a:ext>
            </a:extLst>
          </p:cNvPr>
          <p:cNvGrpSpPr/>
          <p:nvPr/>
        </p:nvGrpSpPr>
        <p:grpSpPr>
          <a:xfrm>
            <a:off x="168888" y="1153394"/>
            <a:ext cx="8975111" cy="5579911"/>
            <a:chOff x="4210044" y="1910165"/>
            <a:chExt cx="4647873" cy="1633135"/>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210044" y="1965960"/>
              <a:ext cx="4647873" cy="1577340"/>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lumMod val="65000"/>
                    <a:lumOff val="35000"/>
                  </a:schemeClr>
                </a:solidFill>
              </a:endParaRPr>
            </a:p>
            <a:p>
              <a:pPr algn="just"/>
              <a:r>
                <a:rPr lang="ja-JP" altLang="en-US" sz="1600" kern="100" dirty="0">
                  <a:solidFill>
                    <a:schemeClr val="tx1"/>
                  </a:solidFill>
                  <a:latin typeface="游明朝" panose="02020400000000000000" pitchFamily="18" charset="-128"/>
                  <a:ea typeface="游明朝" panose="02020400000000000000" pitchFamily="18" charset="-128"/>
                  <a:cs typeface="Times New Roman" panose="02020603050405020304" pitchFamily="18" charset="0"/>
                </a:rPr>
                <a:t>・</a:t>
              </a:r>
              <a:r>
                <a:rPr lang="ja-JP" altLang="ja-JP" sz="16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タブレットとノートパソコンを導入することで、スケジュール</a:t>
              </a:r>
              <a:r>
                <a:rPr lang="ja-JP" altLang="en-US" sz="16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作成</a:t>
              </a:r>
              <a:r>
                <a:rPr lang="ja-JP" altLang="ja-JP" sz="16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や</a:t>
              </a:r>
              <a:r>
                <a:rPr lang="ja-JP" altLang="en-US" sz="16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支援記録作成</a:t>
              </a:r>
              <a:r>
                <a:rPr lang="ja-JP" altLang="ja-JP" sz="16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のおけるアナログ作業</a:t>
              </a:r>
              <a:r>
                <a:rPr lang="ja-JP" altLang="en-US" sz="16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が減少した</a:t>
              </a:r>
              <a:r>
                <a:rPr lang="ja-JP" altLang="ja-JP" sz="16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a:t>
              </a:r>
            </a:p>
            <a:p>
              <a:pPr algn="just"/>
              <a:r>
                <a:rPr lang="en-US" altLang="ja-JP" sz="16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16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600" kern="100" dirty="0">
                  <a:solidFill>
                    <a:schemeClr val="tx1"/>
                  </a:solidFill>
                  <a:latin typeface="游明朝" panose="02020400000000000000" pitchFamily="18" charset="-128"/>
                  <a:ea typeface="游明朝" panose="02020400000000000000" pitchFamily="18" charset="-128"/>
                  <a:cs typeface="Times New Roman" panose="02020603050405020304" pitchFamily="18" charset="0"/>
                </a:rPr>
                <a:t>・</a:t>
              </a:r>
              <a:r>
                <a:rPr lang="ja-JP" altLang="ja-JP" sz="16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インカムを導入することで一階担当職員、二階担当職員が無線で情報共有できることで行き来しなくて済むようになった。業務時間の削減、職員の体力の消耗の問題も解消された。</a:t>
              </a:r>
            </a:p>
            <a:p>
              <a:pPr algn="just"/>
              <a:r>
                <a:rPr lang="en-US" altLang="ja-JP" sz="16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16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600" kern="100" dirty="0">
                  <a:solidFill>
                    <a:schemeClr val="tx1"/>
                  </a:solidFill>
                  <a:latin typeface="游明朝" panose="02020400000000000000" pitchFamily="18" charset="-128"/>
                  <a:ea typeface="游明朝" panose="02020400000000000000" pitchFamily="18" charset="-128"/>
                  <a:cs typeface="Times New Roman" panose="02020603050405020304" pitchFamily="18" charset="0"/>
                </a:rPr>
                <a:t>・</a:t>
              </a:r>
              <a:r>
                <a:rPr lang="ja-JP" altLang="ja-JP" sz="16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給与計算システムで一括で勤怠管理から給与計算まで一連で行うことで、従業員の個人管理業務を削減できた。</a:t>
              </a:r>
              <a:endParaRPr lang="en-US" altLang="ja-JP" sz="1600" kern="100" dirty="0">
                <a:solidFill>
                  <a:schemeClr val="tx1"/>
                </a:solidFill>
                <a:latin typeface="游明朝" panose="02020400000000000000" pitchFamily="18" charset="-128"/>
                <a:ea typeface="游明朝" panose="02020400000000000000" pitchFamily="18" charset="-128"/>
                <a:cs typeface="Times New Roman" panose="02020603050405020304" pitchFamily="18" charset="0"/>
              </a:endParaRPr>
            </a:p>
            <a:p>
              <a:pPr algn="just"/>
              <a:endParaRPr kumimoji="1" lang="en-US" altLang="ja-JP" b="1" dirty="0">
                <a:solidFill>
                  <a:schemeClr val="tx1"/>
                </a:solidFill>
              </a:endParaRPr>
            </a:p>
            <a:p>
              <a:r>
                <a:rPr kumimoji="1" lang="ja-JP" altLang="en-US" b="1" u="sng" dirty="0">
                  <a:solidFill>
                    <a:schemeClr val="tx1"/>
                  </a:solidFill>
                </a:rPr>
                <a:t>年間業務時間削減率： </a:t>
              </a:r>
              <a:r>
                <a:rPr kumimoji="1" lang="en-US" altLang="ja-JP" b="1" u="sng" dirty="0">
                  <a:solidFill>
                    <a:schemeClr val="tx1"/>
                  </a:solidFill>
                </a:rPr>
                <a:t>63</a:t>
              </a:r>
              <a:r>
                <a:rPr kumimoji="1" lang="ja-JP" altLang="en-US" b="1" u="sng" dirty="0">
                  <a:solidFill>
                    <a:schemeClr val="tx1"/>
                  </a:solidFill>
                </a:rPr>
                <a:t> ％</a:t>
              </a:r>
              <a:endParaRPr kumimoji="1" lang="en-US" altLang="ja-JP" b="1" u="sng" dirty="0">
                <a:solidFill>
                  <a:schemeClr val="tx1"/>
                </a:solidFill>
              </a:endParaRPr>
            </a:p>
            <a:p>
              <a:r>
                <a:rPr kumimoji="1" lang="ja-JP" altLang="en-US" dirty="0">
                  <a:solidFill>
                    <a:schemeClr val="tx1"/>
                  </a:solidFill>
                </a:rPr>
                <a:t>→これにより確保できた時間を「職員の有給取得など ワークライフバランスの確立 」に活用した！</a:t>
              </a:r>
              <a:endParaRPr kumimoji="1" lang="en-US" altLang="ja-JP" dirty="0">
                <a:solidFill>
                  <a:schemeClr val="tx1"/>
                </a:solidFill>
              </a:endParaRPr>
            </a:p>
            <a:p>
              <a:endParaRPr kumimoji="1" lang="en-US" altLang="ja-JP" dirty="0">
                <a:solidFill>
                  <a:schemeClr val="tx1"/>
                </a:solidFill>
              </a:endParaRPr>
            </a:p>
            <a:p>
              <a:endParaRPr kumimoji="1" lang="en-US" altLang="ja-JP" dirty="0">
                <a:solidFill>
                  <a:schemeClr val="tx1"/>
                </a:solidFill>
              </a:endParaRPr>
            </a:p>
            <a:p>
              <a:r>
                <a:rPr kumimoji="1" lang="ja-JP" altLang="en-US" b="1" u="sng" dirty="0">
                  <a:solidFill>
                    <a:schemeClr val="tx1"/>
                  </a:solidFill>
                </a:rPr>
                <a:t>費用縮減額： 「</a:t>
              </a:r>
              <a:r>
                <a:rPr kumimoji="1" lang="en-US" altLang="ja-JP" b="1" u="sng" dirty="0">
                  <a:solidFill>
                    <a:schemeClr val="tx1"/>
                  </a:solidFill>
                </a:rPr>
                <a:t>112,000</a:t>
              </a:r>
              <a:r>
                <a:rPr kumimoji="1" lang="ja-JP" altLang="en-US" b="1" u="sng" dirty="0">
                  <a:solidFill>
                    <a:schemeClr val="tx1"/>
                  </a:solidFill>
                </a:rPr>
                <a:t>」円</a:t>
              </a:r>
              <a:endParaRPr kumimoji="1" lang="en-US" altLang="ja-JP" b="1" u="sng" dirty="0">
                <a:solidFill>
                  <a:schemeClr val="tx1"/>
                </a:solidFill>
              </a:endParaRPr>
            </a:p>
            <a:p>
              <a:r>
                <a:rPr kumimoji="1" lang="ja-JP" altLang="en-US" dirty="0">
                  <a:solidFill>
                    <a:schemeClr val="tx1"/>
                  </a:solidFill>
                </a:rPr>
                <a:t>→これにより確保できたお金を「常勤職員の賞与の一部」へ充当した！</a:t>
              </a:r>
              <a:endParaRPr kumimoji="1" lang="en-US" altLang="ja-JP" dirty="0">
                <a:solidFill>
                  <a:schemeClr val="tx1"/>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310932" y="1910165"/>
              <a:ext cx="1212605" cy="12216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導入の効果（詳細）</a:t>
              </a:r>
            </a:p>
          </p:txBody>
        </p:sp>
      </p:grpSp>
      <p:sp>
        <p:nvSpPr>
          <p:cNvPr id="9" name="テキスト ボックス 8">
            <a:extLst>
              <a:ext uri="{FF2B5EF4-FFF2-40B4-BE49-F238E27FC236}">
                <a16:creationId xmlns:a16="http://schemas.microsoft.com/office/drawing/2014/main" id="{34817307-AE5F-4847-9A0C-AB4F7B4B02FD}"/>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ja-JP" sz="1200" dirty="0">
                <a:effectLst/>
                <a:ea typeface="游ゴシック" panose="020B0400000000000000" pitchFamily="50" charset="-128"/>
                <a:cs typeface="Times New Roman" panose="02020603050405020304" pitchFamily="18" charset="0"/>
              </a:rPr>
              <a:t>令和５年度（令和４年度からの繰越分）障がい福祉分野の</a:t>
            </a:r>
            <a:r>
              <a:rPr lang="en-US" altLang="ja-JP" sz="1200" dirty="0">
                <a:effectLst/>
                <a:ea typeface="游ゴシック" panose="020B0400000000000000" pitchFamily="50" charset="-128"/>
                <a:cs typeface="Times New Roman" panose="02020603050405020304" pitchFamily="18" charset="0"/>
              </a:rPr>
              <a:t>ICT</a:t>
            </a:r>
            <a:r>
              <a:rPr lang="ja-JP" altLang="ja-JP" sz="1200" dirty="0">
                <a:effectLst/>
                <a:ea typeface="游ゴシック" panose="020B0400000000000000" pitchFamily="50" charset="-128"/>
                <a:cs typeface="Times New Roman" panose="02020603050405020304" pitchFamily="18" charset="0"/>
              </a:rPr>
              <a:t>導入支援事業</a:t>
            </a:r>
            <a:endParaRPr kumimoji="1" lang="ja-JP" altLang="en-US" sz="1200" dirty="0"/>
          </a:p>
        </p:txBody>
      </p:sp>
      <p:sp>
        <p:nvSpPr>
          <p:cNvPr id="10" name="正方形/長方形 9">
            <a:extLst>
              <a:ext uri="{FF2B5EF4-FFF2-40B4-BE49-F238E27FC236}">
                <a16:creationId xmlns:a16="http://schemas.microsoft.com/office/drawing/2014/main" id="{11A8621A-6141-491F-9C34-B21EF6BF2FCF}"/>
              </a:ext>
            </a:extLst>
          </p:cNvPr>
          <p:cNvSpPr/>
          <p:nvPr/>
        </p:nvSpPr>
        <p:spPr>
          <a:xfrm>
            <a:off x="5748866" y="124694"/>
            <a:ext cx="3395133"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300" kern="100" dirty="0">
                <a:solidFill>
                  <a:schemeClr val="tx1"/>
                </a:solidFill>
                <a:effectLst/>
              </a:rPr>
              <a:t>【</a:t>
            </a:r>
            <a:r>
              <a:rPr lang="ja-JP" altLang="ja-JP" sz="1300" kern="100" dirty="0">
                <a:solidFill>
                  <a:schemeClr val="tx1"/>
                </a:solidFill>
                <a:effectLst/>
              </a:rPr>
              <a:t>法人名</a:t>
            </a:r>
            <a:r>
              <a:rPr lang="en-US" altLang="ja-JP" sz="1300" kern="100" dirty="0">
                <a:solidFill>
                  <a:schemeClr val="tx1"/>
                </a:solidFill>
                <a:effectLst/>
                <a:sym typeface="Wingdings" panose="05000000000000000000" pitchFamily="2" charset="2"/>
              </a:rPr>
              <a:t>】</a:t>
            </a:r>
            <a:r>
              <a:rPr lang="ja-JP" altLang="en-US" sz="1300" kern="100" dirty="0">
                <a:solidFill>
                  <a:schemeClr val="tx1"/>
                </a:solidFill>
                <a:effectLst/>
                <a:sym typeface="Wingdings" panose="05000000000000000000" pitchFamily="2" charset="2"/>
              </a:rPr>
              <a:t>合同会社</a:t>
            </a:r>
            <a:r>
              <a:rPr lang="en-US" altLang="ja-JP" sz="1300" kern="100" dirty="0" err="1">
                <a:solidFill>
                  <a:schemeClr val="tx1"/>
                </a:solidFill>
                <a:effectLst/>
                <a:sym typeface="Wingdings" panose="05000000000000000000" pitchFamily="2" charset="2"/>
              </a:rPr>
              <a:t>Gling</a:t>
            </a:r>
            <a:r>
              <a:rPr lang="ja-JP" altLang="en-US" sz="1300" kern="100" dirty="0">
                <a:solidFill>
                  <a:schemeClr val="tx1"/>
                </a:solidFill>
                <a:effectLst/>
                <a:sym typeface="Wingdings" panose="05000000000000000000" pitchFamily="2" charset="2"/>
              </a:rPr>
              <a:t>・</a:t>
            </a:r>
            <a:r>
              <a:rPr lang="en-US" altLang="ja-JP" sz="1300" kern="100" dirty="0">
                <a:solidFill>
                  <a:schemeClr val="tx1"/>
                </a:solidFill>
                <a:effectLst/>
                <a:sym typeface="Wingdings" panose="05000000000000000000" pitchFamily="2" charset="2"/>
              </a:rPr>
              <a:t>Glo</a:t>
            </a:r>
          </a:p>
          <a:p>
            <a:pPr algn="l"/>
            <a:r>
              <a:rPr lang="en-US" altLang="ja-JP" sz="1300" kern="100" dirty="0">
                <a:solidFill>
                  <a:schemeClr val="tx1"/>
                </a:solidFill>
                <a:effectLst/>
              </a:rPr>
              <a:t>【</a:t>
            </a:r>
            <a:r>
              <a:rPr lang="ja-JP" altLang="ja-JP" sz="1300" kern="100" dirty="0">
                <a:solidFill>
                  <a:schemeClr val="tx1"/>
                </a:solidFill>
                <a:effectLst/>
              </a:rPr>
              <a:t>事業所名</a:t>
            </a:r>
            <a:r>
              <a:rPr lang="en-US" altLang="ja-JP" sz="1300" kern="100" dirty="0">
                <a:solidFill>
                  <a:schemeClr val="tx1"/>
                </a:solidFill>
                <a:effectLst/>
              </a:rPr>
              <a:t>】</a:t>
            </a:r>
            <a:r>
              <a:rPr lang="en-US" altLang="ja-JP" sz="1300" kern="100" dirty="0" err="1">
                <a:solidFill>
                  <a:schemeClr val="tx1"/>
                </a:solidFill>
                <a:effectLst/>
              </a:rPr>
              <a:t>Gling</a:t>
            </a:r>
            <a:r>
              <a:rPr lang="ja-JP" altLang="en-US" sz="1300" kern="100" dirty="0">
                <a:solidFill>
                  <a:schemeClr val="tx1"/>
                </a:solidFill>
                <a:effectLst/>
              </a:rPr>
              <a:t>・</a:t>
            </a:r>
            <a:r>
              <a:rPr lang="en-US" altLang="ja-JP" sz="1300" kern="100" dirty="0">
                <a:solidFill>
                  <a:schemeClr val="tx1"/>
                </a:solidFill>
                <a:effectLst/>
              </a:rPr>
              <a:t>Glo</a:t>
            </a:r>
            <a:r>
              <a:rPr lang="ja-JP" altLang="en-US" sz="1300" kern="100" dirty="0">
                <a:solidFill>
                  <a:schemeClr val="tx1"/>
                </a:solidFill>
                <a:effectLst/>
              </a:rPr>
              <a:t>大和田</a:t>
            </a:r>
            <a:endParaRPr lang="en-US" altLang="ja-JP" sz="1300" kern="100" dirty="0">
              <a:solidFill>
                <a:schemeClr val="tx1"/>
              </a:solidFill>
              <a:effectLst/>
            </a:endParaRPr>
          </a:p>
          <a:p>
            <a:pPr algn="l"/>
            <a:r>
              <a:rPr lang="en-US" altLang="ja-JP" sz="1300" kern="100" dirty="0">
                <a:solidFill>
                  <a:schemeClr val="tx1"/>
                </a:solidFill>
                <a:effectLst/>
              </a:rPr>
              <a:t>【</a:t>
            </a:r>
            <a:r>
              <a:rPr lang="ja-JP" altLang="en-US" sz="1300" kern="100" dirty="0">
                <a:solidFill>
                  <a:schemeClr val="tx1"/>
                </a:solidFill>
                <a:effectLst/>
              </a:rPr>
              <a:t>提供サービス</a:t>
            </a:r>
            <a:r>
              <a:rPr lang="en-US" altLang="ja-JP" sz="1300" kern="100" dirty="0">
                <a:solidFill>
                  <a:schemeClr val="tx1"/>
                </a:solidFill>
                <a:effectLst/>
              </a:rPr>
              <a:t>】</a:t>
            </a:r>
            <a:r>
              <a:rPr lang="ja-JP" altLang="en-US" sz="1300" kern="100" dirty="0">
                <a:solidFill>
                  <a:schemeClr val="tx1"/>
                </a:solidFill>
                <a:effectLst/>
              </a:rPr>
              <a:t>児童発達支援・放課後等デイサービス</a:t>
            </a:r>
            <a:endParaRPr lang="en-US" altLang="ja-JP" sz="1300" kern="100" dirty="0">
              <a:solidFill>
                <a:schemeClr val="tx1"/>
              </a:solidFill>
              <a:effectLst/>
            </a:endParaRPr>
          </a:p>
        </p:txBody>
      </p:sp>
    </p:spTree>
    <p:extLst>
      <p:ext uri="{BB962C8B-B14F-4D97-AF65-F5344CB8AC3E}">
        <p14:creationId xmlns:p14="http://schemas.microsoft.com/office/powerpoint/2010/main" val="3529733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7897C8B-BD09-4D18-A726-5305C06D7FFA}"/>
              </a:ext>
            </a:extLst>
          </p:cNvPr>
          <p:cNvSpPr/>
          <p:nvPr/>
        </p:nvSpPr>
        <p:spPr>
          <a:xfrm>
            <a:off x="60796" y="358897"/>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chemeClr val="tx1"/>
                </a:solidFill>
                <a:effectLst/>
                <a:uLnTx/>
                <a:uFillTx/>
                <a:latin typeface="Arial" panose="020B0604020202020204" pitchFamily="34" charset="0"/>
                <a:ea typeface="游ゴシック" panose="020B0400000000000000" pitchFamily="50" charset="-128"/>
                <a:cs typeface="+mn-cs"/>
              </a:rPr>
              <a:t>タブレット、 ノートパソコン、 インカム、 給与計算システムを導入することで </a:t>
            </a:r>
            <a:endParaRPr kumimoji="0" lang="en-US" altLang="ja-JP" sz="1100" b="0" i="0" u="none" strike="noStrike" kern="1200" cap="none" spc="0" normalizeH="0" baseline="0" noProof="0" dirty="0">
              <a:ln>
                <a:noFill/>
              </a:ln>
              <a:solidFill>
                <a:schemeClr val="tx1"/>
              </a:solidFill>
              <a:effectLst/>
              <a:uLnTx/>
              <a:uFillTx/>
              <a:latin typeface="Arial" panose="020B0604020202020204" pitchFamily="34" charset="0"/>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chemeClr val="tx1"/>
                </a:solidFill>
                <a:effectLst/>
                <a:uLnTx/>
                <a:uFillTx/>
                <a:latin typeface="Arial" panose="020B0604020202020204" pitchFamily="34" charset="0"/>
                <a:ea typeface="游ゴシック" panose="020B0400000000000000" pitchFamily="50" charset="-128"/>
                <a:cs typeface="+mn-cs"/>
              </a:rPr>
              <a:t>それぞれの業務効率を大幅に削減することに成功！</a:t>
            </a:r>
            <a:endParaRPr kumimoji="1" lang="en-US" altLang="ja-JP" sz="1100" b="1"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8" name="グループ化 7">
            <a:extLst>
              <a:ext uri="{FF2B5EF4-FFF2-40B4-BE49-F238E27FC236}">
                <a16:creationId xmlns:a16="http://schemas.microsoft.com/office/drawing/2014/main" id="{06E58739-ED48-4380-A4B7-B01D18ED3EB7}"/>
              </a:ext>
            </a:extLst>
          </p:cNvPr>
          <p:cNvGrpSpPr/>
          <p:nvPr/>
        </p:nvGrpSpPr>
        <p:grpSpPr>
          <a:xfrm>
            <a:off x="0" y="1042506"/>
            <a:ext cx="8975111" cy="2398763"/>
            <a:chOff x="4091099" y="1787292"/>
            <a:chExt cx="4647873" cy="1628734"/>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091099" y="1968033"/>
              <a:ext cx="4647873" cy="1447993"/>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dirty="0">
                  <a:solidFill>
                    <a:schemeClr val="tx1"/>
                  </a:solidFill>
                </a:rPr>
                <a:t>・ソフトウェアについて、給与計算を外注していた社会保険労務士に初期設定や従業員情報の登録を依頼し、操作の指導を受けた。</a:t>
              </a:r>
              <a:endParaRPr kumimoji="1" lang="en-US" altLang="ja-JP" dirty="0">
                <a:solidFill>
                  <a:schemeClr val="tx1"/>
                </a:solidFill>
              </a:endParaRPr>
            </a:p>
            <a:p>
              <a:endParaRPr kumimoji="1" lang="ja-JP" altLang="en-US" dirty="0">
                <a:solidFill>
                  <a:schemeClr val="tx1"/>
                </a:solidFill>
              </a:endParaRPr>
            </a:p>
            <a:p>
              <a:r>
                <a:rPr kumimoji="1" lang="ja-JP" altLang="en-US" dirty="0">
                  <a:solidFill>
                    <a:schemeClr val="tx1"/>
                  </a:solidFill>
                </a:rPr>
                <a:t>・苦労した点は、操作に慣れることやタブレットやインカム等の電子器具操作が苦手な職員への操作の説明が必要であったことであった</a:t>
              </a:r>
              <a:r>
                <a:rPr kumimoji="1" lang="ja-JP" altLang="en-US" b="1" dirty="0">
                  <a:solidFill>
                    <a:schemeClr val="tx1"/>
                  </a:solidFill>
                </a:rPr>
                <a:t>。</a:t>
              </a:r>
              <a:endParaRPr kumimoji="1" lang="en-US" altLang="ja-JP" b="1" dirty="0">
                <a:solidFill>
                  <a:schemeClr val="tx1"/>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232011" y="1787292"/>
              <a:ext cx="1078437" cy="22317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導入の進め方</a:t>
              </a:r>
            </a:p>
          </p:txBody>
        </p:sp>
      </p:grpSp>
      <p:sp>
        <p:nvSpPr>
          <p:cNvPr id="11" name="テキスト ボックス 10">
            <a:extLst>
              <a:ext uri="{FF2B5EF4-FFF2-40B4-BE49-F238E27FC236}">
                <a16:creationId xmlns:a16="http://schemas.microsoft.com/office/drawing/2014/main" id="{ACE20279-3E2D-4EA6-969A-401FEF2F8E04}"/>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ja-JP" sz="1200" dirty="0">
                <a:effectLst/>
                <a:ea typeface="游ゴシック" panose="020B0400000000000000" pitchFamily="50" charset="-128"/>
                <a:cs typeface="Times New Roman" panose="02020603050405020304" pitchFamily="18" charset="0"/>
              </a:rPr>
              <a:t>令和５年度（令和４年度からの繰越分）障がい福祉分野の</a:t>
            </a:r>
            <a:r>
              <a:rPr lang="en-US" altLang="ja-JP" sz="1200" dirty="0">
                <a:effectLst/>
                <a:ea typeface="游ゴシック" panose="020B0400000000000000" pitchFamily="50" charset="-128"/>
                <a:cs typeface="Times New Roman" panose="02020603050405020304" pitchFamily="18" charset="0"/>
              </a:rPr>
              <a:t>ICT</a:t>
            </a:r>
            <a:r>
              <a:rPr lang="ja-JP" altLang="ja-JP" sz="1200" dirty="0">
                <a:effectLst/>
                <a:ea typeface="游ゴシック" panose="020B0400000000000000" pitchFamily="50" charset="-128"/>
                <a:cs typeface="Times New Roman" panose="02020603050405020304" pitchFamily="18" charset="0"/>
              </a:rPr>
              <a:t>導入支援事業</a:t>
            </a:r>
            <a:endParaRPr kumimoji="1" lang="ja-JP" altLang="en-US" sz="1200" dirty="0"/>
          </a:p>
        </p:txBody>
      </p:sp>
      <p:grpSp>
        <p:nvGrpSpPr>
          <p:cNvPr id="15" name="グループ化 14">
            <a:extLst>
              <a:ext uri="{FF2B5EF4-FFF2-40B4-BE49-F238E27FC236}">
                <a16:creationId xmlns:a16="http://schemas.microsoft.com/office/drawing/2014/main" id="{A1303BDD-75EF-4010-98E6-F5A727B0D5BB}"/>
              </a:ext>
            </a:extLst>
          </p:cNvPr>
          <p:cNvGrpSpPr/>
          <p:nvPr/>
        </p:nvGrpSpPr>
        <p:grpSpPr>
          <a:xfrm>
            <a:off x="60796" y="3675907"/>
            <a:ext cx="8927814" cy="2991593"/>
            <a:chOff x="4122583" y="1808007"/>
            <a:chExt cx="4647873" cy="1735294"/>
          </a:xfrm>
        </p:grpSpPr>
        <p:sp>
          <p:nvSpPr>
            <p:cNvPr id="16" name="四角形: 角を丸くする 15">
              <a:extLst>
                <a:ext uri="{FF2B5EF4-FFF2-40B4-BE49-F238E27FC236}">
                  <a16:creationId xmlns:a16="http://schemas.microsoft.com/office/drawing/2014/main" id="{09C85C6E-0565-4279-BBA1-561BCA8185B2}"/>
                </a:ext>
              </a:extLst>
            </p:cNvPr>
            <p:cNvSpPr/>
            <p:nvPr/>
          </p:nvSpPr>
          <p:spPr>
            <a:xfrm>
              <a:off x="4122583" y="1965961"/>
              <a:ext cx="4647873" cy="1577340"/>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2000" b="1" dirty="0">
                  <a:solidFill>
                    <a:schemeClr val="tx1">
                      <a:lumMod val="65000"/>
                      <a:lumOff val="35000"/>
                    </a:schemeClr>
                  </a:solidFill>
                </a:rPr>
                <a:t>〈</a:t>
              </a:r>
              <a:r>
                <a:rPr kumimoji="1" lang="ja-JP" altLang="en-US" sz="2000" b="1" dirty="0">
                  <a:solidFill>
                    <a:schemeClr val="tx1">
                      <a:lumMod val="65000"/>
                      <a:lumOff val="35000"/>
                    </a:schemeClr>
                  </a:solidFill>
                </a:rPr>
                <a:t>良かった点</a:t>
              </a:r>
              <a:r>
                <a:rPr kumimoji="1" lang="en-US" altLang="ja-JP" sz="2000" b="1" dirty="0">
                  <a:solidFill>
                    <a:schemeClr val="tx1">
                      <a:lumMod val="65000"/>
                      <a:lumOff val="35000"/>
                    </a:schemeClr>
                  </a:solidFill>
                </a:rPr>
                <a:t>〉</a:t>
              </a:r>
            </a:p>
            <a:p>
              <a:r>
                <a:rPr kumimoji="1" lang="ja-JP" altLang="en-US" dirty="0">
                  <a:solidFill>
                    <a:schemeClr val="tx1"/>
                  </a:solidFill>
                </a:rPr>
                <a:t>　インカム</a:t>
              </a:r>
              <a:r>
                <a:rPr lang="ja-JP" altLang="ja-JP"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の導入によって、今まで</a:t>
              </a:r>
              <a:r>
                <a:rPr lang="ja-JP" altLang="en-US"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は</a:t>
              </a:r>
              <a:r>
                <a:rPr lang="ja-JP" altLang="ja-JP"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支援中、</a:t>
              </a:r>
              <a:r>
                <a:rPr lang="en-US" altLang="ja-JP"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1</a:t>
              </a:r>
              <a:r>
                <a:rPr lang="ja-JP" altLang="ja-JP"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階、</a:t>
              </a:r>
              <a:r>
                <a:rPr lang="en-US" altLang="ja-JP"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2</a:t>
              </a:r>
              <a:r>
                <a:rPr lang="ja-JP" altLang="ja-JP"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階</a:t>
              </a:r>
              <a:r>
                <a:rPr lang="ja-JP" altLang="en-US"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と</a:t>
              </a:r>
              <a:r>
                <a:rPr lang="ja-JP" altLang="ja-JP"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事務所のスタッフが階段</a:t>
              </a:r>
              <a:r>
                <a:rPr lang="ja-JP" altLang="en-US"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を</a:t>
              </a:r>
              <a:r>
                <a:rPr lang="ja-JP" altLang="ja-JP"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上り下り</a:t>
              </a:r>
              <a:r>
                <a:rPr lang="ja-JP" altLang="en-US" kern="100" dirty="0">
                  <a:solidFill>
                    <a:schemeClr val="tx1"/>
                  </a:solidFill>
                  <a:latin typeface="游明朝" panose="02020400000000000000" pitchFamily="18" charset="-128"/>
                  <a:ea typeface="游明朝" panose="02020400000000000000" pitchFamily="18" charset="-128"/>
                  <a:cs typeface="Times New Roman" panose="02020603050405020304" pitchFamily="18" charset="0"/>
                </a:rPr>
                <a:t>し</a:t>
              </a:r>
              <a:r>
                <a:rPr lang="ja-JP" altLang="ja-JP"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、事務所の鍵の開け閉めなどして情報連携をしていたところ</a:t>
              </a:r>
              <a:r>
                <a:rPr lang="ja-JP" altLang="en-US"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ワンタッチで情報共有できるようになり支援</a:t>
              </a:r>
              <a:r>
                <a:rPr lang="ja-JP" altLang="en-US"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が楽になった。</a:t>
              </a:r>
              <a:endParaRPr kumimoji="1" lang="en-US" altLang="ja-JP" b="1" dirty="0">
                <a:solidFill>
                  <a:schemeClr val="tx1"/>
                </a:solidFill>
              </a:endParaRPr>
            </a:p>
            <a:p>
              <a:r>
                <a:rPr kumimoji="1" lang="en-US" altLang="ja-JP" sz="2000" b="1" dirty="0">
                  <a:solidFill>
                    <a:schemeClr val="tx1">
                      <a:lumMod val="65000"/>
                      <a:lumOff val="35000"/>
                    </a:schemeClr>
                  </a:solidFill>
                </a:rPr>
                <a:t>〈</a:t>
              </a:r>
              <a:r>
                <a:rPr kumimoji="1" lang="ja-JP" altLang="en-US" sz="2000" b="1" dirty="0">
                  <a:solidFill>
                    <a:schemeClr val="tx1">
                      <a:lumMod val="65000"/>
                      <a:lumOff val="35000"/>
                    </a:schemeClr>
                  </a:solidFill>
                </a:rPr>
                <a:t>他に導入したい機器等とその理由</a:t>
              </a:r>
              <a:r>
                <a:rPr kumimoji="1" lang="en-US" altLang="ja-JP" sz="2000" b="1" dirty="0">
                  <a:solidFill>
                    <a:schemeClr val="tx1">
                      <a:lumMod val="65000"/>
                      <a:lumOff val="35000"/>
                    </a:schemeClr>
                  </a:solidFill>
                </a:rPr>
                <a:t>〉</a:t>
              </a:r>
            </a:p>
            <a:p>
              <a:r>
                <a:rPr lang="ja-JP" altLang="ja-JP"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今後はクラウドやストレージでの情報共有や業務管理などが当たり前になってくる中、ＡＩの活用を持って業務効率を図りたいと思っているので、来年度は</a:t>
              </a:r>
              <a:r>
                <a:rPr lang="en-US" altLang="ja-JP"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AI</a:t>
              </a:r>
              <a:r>
                <a:rPr lang="ja-JP" altLang="ja-JP" sz="18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での基盤の支援計画の作成や支援記録の蓄積、アルゴリズムの収集などを検討していきたい。</a:t>
              </a:r>
            </a:p>
            <a:p>
              <a:endParaRPr kumimoji="1" lang="en-US" altLang="ja-JP" sz="2000" b="1" dirty="0">
                <a:solidFill>
                  <a:schemeClr val="tx1">
                    <a:lumMod val="65000"/>
                    <a:lumOff val="35000"/>
                  </a:schemeClr>
                </a:solidFill>
              </a:endParaRPr>
            </a:p>
          </p:txBody>
        </p:sp>
        <p:sp>
          <p:nvSpPr>
            <p:cNvPr id="17" name="四角形: 角を丸くする 16">
              <a:extLst>
                <a:ext uri="{FF2B5EF4-FFF2-40B4-BE49-F238E27FC236}">
                  <a16:creationId xmlns:a16="http://schemas.microsoft.com/office/drawing/2014/main" id="{2E81446F-6895-40F4-9215-AA5DC2AC4EAA}"/>
                </a:ext>
              </a:extLst>
            </p:cNvPr>
            <p:cNvSpPr/>
            <p:nvPr/>
          </p:nvSpPr>
          <p:spPr>
            <a:xfrm>
              <a:off x="4232592" y="1808007"/>
              <a:ext cx="631909" cy="209798"/>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職員の声</a:t>
              </a:r>
            </a:p>
          </p:txBody>
        </p:sp>
      </p:grpSp>
      <p:sp>
        <p:nvSpPr>
          <p:cNvPr id="14" name="正方形/長方形 13">
            <a:extLst>
              <a:ext uri="{FF2B5EF4-FFF2-40B4-BE49-F238E27FC236}">
                <a16:creationId xmlns:a16="http://schemas.microsoft.com/office/drawing/2014/main" id="{75CFDA08-EDD4-4F77-AACE-B07B4D724133}"/>
              </a:ext>
            </a:extLst>
          </p:cNvPr>
          <p:cNvSpPr/>
          <p:nvPr/>
        </p:nvSpPr>
        <p:spPr>
          <a:xfrm>
            <a:off x="5995527" y="138499"/>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300" kern="100" dirty="0">
                <a:solidFill>
                  <a:schemeClr val="tx1"/>
                </a:solidFill>
                <a:effectLst/>
              </a:rPr>
              <a:t>【</a:t>
            </a:r>
            <a:r>
              <a:rPr lang="ja-JP" altLang="ja-JP" sz="1300" kern="100" dirty="0">
                <a:solidFill>
                  <a:schemeClr val="tx1"/>
                </a:solidFill>
                <a:effectLst/>
              </a:rPr>
              <a:t>法人名</a:t>
            </a:r>
            <a:r>
              <a:rPr lang="en-US" altLang="ja-JP" sz="1300" kern="100" dirty="0">
                <a:solidFill>
                  <a:schemeClr val="tx1"/>
                </a:solidFill>
                <a:effectLst/>
                <a:sym typeface="Wingdings" panose="05000000000000000000" pitchFamily="2" charset="2"/>
              </a:rPr>
              <a:t>】</a:t>
            </a:r>
            <a:r>
              <a:rPr lang="ja-JP" altLang="en-US" sz="1300" kern="100" dirty="0">
                <a:solidFill>
                  <a:schemeClr val="tx1"/>
                </a:solidFill>
                <a:effectLst/>
                <a:sym typeface="Wingdings" panose="05000000000000000000" pitchFamily="2" charset="2"/>
              </a:rPr>
              <a:t>合同会社</a:t>
            </a:r>
            <a:r>
              <a:rPr lang="en-US" altLang="ja-JP" sz="1300" kern="100" dirty="0" err="1">
                <a:solidFill>
                  <a:schemeClr val="tx1"/>
                </a:solidFill>
                <a:effectLst/>
                <a:sym typeface="Wingdings" panose="05000000000000000000" pitchFamily="2" charset="2"/>
              </a:rPr>
              <a:t>Gling</a:t>
            </a:r>
            <a:r>
              <a:rPr lang="ja-JP" altLang="en-US" sz="1300" kern="100" dirty="0">
                <a:solidFill>
                  <a:schemeClr val="tx1"/>
                </a:solidFill>
                <a:effectLst/>
                <a:sym typeface="Wingdings" panose="05000000000000000000" pitchFamily="2" charset="2"/>
              </a:rPr>
              <a:t>・</a:t>
            </a:r>
            <a:r>
              <a:rPr lang="en-US" altLang="ja-JP" sz="1300" kern="100" dirty="0">
                <a:solidFill>
                  <a:schemeClr val="tx1"/>
                </a:solidFill>
                <a:effectLst/>
                <a:sym typeface="Wingdings" panose="05000000000000000000" pitchFamily="2" charset="2"/>
              </a:rPr>
              <a:t>Glo</a:t>
            </a:r>
          </a:p>
          <a:p>
            <a:pPr algn="l"/>
            <a:r>
              <a:rPr lang="en-US" altLang="ja-JP" sz="1300" kern="100" dirty="0">
                <a:solidFill>
                  <a:schemeClr val="tx1"/>
                </a:solidFill>
                <a:effectLst/>
              </a:rPr>
              <a:t>【</a:t>
            </a:r>
            <a:r>
              <a:rPr lang="ja-JP" altLang="ja-JP" sz="1300" kern="100" dirty="0">
                <a:solidFill>
                  <a:schemeClr val="tx1"/>
                </a:solidFill>
                <a:effectLst/>
              </a:rPr>
              <a:t>事業所名</a:t>
            </a:r>
            <a:r>
              <a:rPr lang="en-US" altLang="ja-JP" sz="1300" kern="100" dirty="0">
                <a:solidFill>
                  <a:schemeClr val="tx1"/>
                </a:solidFill>
                <a:effectLst/>
              </a:rPr>
              <a:t>】</a:t>
            </a:r>
            <a:r>
              <a:rPr lang="en-US" altLang="ja-JP" sz="1300" kern="100" dirty="0" err="1">
                <a:solidFill>
                  <a:schemeClr val="tx1"/>
                </a:solidFill>
                <a:effectLst/>
              </a:rPr>
              <a:t>Gling</a:t>
            </a:r>
            <a:r>
              <a:rPr lang="ja-JP" altLang="en-US" sz="1300" kern="100" dirty="0">
                <a:solidFill>
                  <a:schemeClr val="tx1"/>
                </a:solidFill>
                <a:effectLst/>
              </a:rPr>
              <a:t>・</a:t>
            </a:r>
            <a:r>
              <a:rPr lang="en-US" altLang="ja-JP" sz="1300" kern="100" dirty="0">
                <a:solidFill>
                  <a:schemeClr val="tx1"/>
                </a:solidFill>
                <a:effectLst/>
              </a:rPr>
              <a:t>Glo</a:t>
            </a:r>
            <a:r>
              <a:rPr lang="ja-JP" altLang="en-US" sz="1300" kern="100" dirty="0">
                <a:solidFill>
                  <a:schemeClr val="tx1"/>
                </a:solidFill>
                <a:effectLst/>
              </a:rPr>
              <a:t>大和田</a:t>
            </a:r>
            <a:endParaRPr lang="en-US" altLang="ja-JP" sz="1300" kern="100" dirty="0">
              <a:solidFill>
                <a:schemeClr val="tx1"/>
              </a:solidFill>
              <a:effectLst/>
            </a:endParaRPr>
          </a:p>
          <a:p>
            <a:pPr algn="l"/>
            <a:r>
              <a:rPr lang="en-US" altLang="ja-JP" sz="1300" kern="100" dirty="0">
                <a:solidFill>
                  <a:schemeClr val="tx1"/>
                </a:solidFill>
                <a:effectLst/>
              </a:rPr>
              <a:t>【</a:t>
            </a:r>
            <a:r>
              <a:rPr lang="ja-JP" altLang="en-US" sz="1300" kern="100" dirty="0">
                <a:solidFill>
                  <a:schemeClr val="tx1"/>
                </a:solidFill>
                <a:effectLst/>
              </a:rPr>
              <a:t>提供サービス</a:t>
            </a:r>
            <a:r>
              <a:rPr lang="en-US" altLang="ja-JP" sz="1300" kern="100" dirty="0">
                <a:solidFill>
                  <a:schemeClr val="tx1"/>
                </a:solidFill>
                <a:effectLst/>
              </a:rPr>
              <a:t>】</a:t>
            </a:r>
            <a:r>
              <a:rPr kumimoji="0" lang="ja-JP" altLang="en-US" sz="1300" b="0" i="0" u="none" strike="noStrike" kern="1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児童発達支援・放課後等デイサービス</a:t>
            </a:r>
            <a:endParaRPr lang="en-US" altLang="ja-JP" sz="1300" kern="100" dirty="0">
              <a:solidFill>
                <a:schemeClr val="tx1"/>
              </a:solidFill>
              <a:effectLst/>
            </a:endParaRPr>
          </a:p>
        </p:txBody>
      </p:sp>
    </p:spTree>
    <p:extLst>
      <p:ext uri="{BB962C8B-B14F-4D97-AF65-F5344CB8AC3E}">
        <p14:creationId xmlns:p14="http://schemas.microsoft.com/office/powerpoint/2010/main" val="2300928783"/>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Ion Boardroom</Template>
  <TotalTime>1227</TotalTime>
  <Words>758</Words>
  <PresentationFormat>画面に合わせる (4:3)</PresentationFormat>
  <Paragraphs>55</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游明朝</vt:lpstr>
      <vt:lpstr>Arial</vt:lpstr>
      <vt:lpstr>Calibri</vt:lpstr>
      <vt:lpstr>Calibri Light</vt:lpstr>
      <vt:lpstr>Office Theme</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2025-02-20T07:14:52Z</cp:lastPrinted>
  <dcterms:created xsi:type="dcterms:W3CDTF">2024-09-09T06:52:45Z</dcterms:created>
  <dcterms:modified xsi:type="dcterms:W3CDTF">2025-02-20T07:30:59Z</dcterms:modified>
</cp:coreProperties>
</file>