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bg1"/>
                </a:solidFill>
              </a:rPr>
              <a:t>PC</a:t>
            </a:r>
            <a:r>
              <a:rPr kumimoji="1" lang="ja-JP" altLang="en-US" sz="2400" b="1" dirty="0">
                <a:solidFill>
                  <a:schemeClr val="bg1"/>
                </a:solidFill>
              </a:rPr>
              <a:t>を使用し、</a:t>
            </a:r>
            <a:r>
              <a:rPr kumimoji="1" lang="en-US" altLang="ja-JP" sz="2400" b="1" dirty="0">
                <a:solidFill>
                  <a:schemeClr val="bg1"/>
                </a:solidFill>
              </a:rPr>
              <a:t>NAS</a:t>
            </a:r>
            <a:r>
              <a:rPr kumimoji="1" lang="ja-JP" altLang="en-US" sz="2400" b="1" dirty="0">
                <a:solidFill>
                  <a:schemeClr val="bg1"/>
                </a:solidFill>
              </a:rPr>
              <a:t>でファイル共有</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lumMod val="65000"/>
                      <a:lumOff val="35000"/>
                    </a:schemeClr>
                  </a:solidFill>
                </a:rPr>
                <a:t>パソコン：</a:t>
              </a:r>
              <a:r>
                <a:rPr kumimoji="1" lang="en-US" altLang="ja-JP" b="1" dirty="0">
                  <a:solidFill>
                    <a:schemeClr val="tx1">
                      <a:lumMod val="65000"/>
                      <a:lumOff val="35000"/>
                    </a:schemeClr>
                  </a:solidFill>
                </a:rPr>
                <a:t>1</a:t>
              </a:r>
              <a:r>
                <a:rPr kumimoji="1" lang="ja-JP" altLang="en-US" b="1" dirty="0">
                  <a:solidFill>
                    <a:schemeClr val="tx1">
                      <a:lumMod val="65000"/>
                      <a:lumOff val="35000"/>
                    </a:schemeClr>
                  </a:solidFill>
                </a:rPr>
                <a:t>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タブレット：</a:t>
              </a:r>
              <a:r>
                <a:rPr kumimoji="1" lang="en-US" altLang="ja-JP" b="1" dirty="0">
                  <a:solidFill>
                    <a:schemeClr val="tx1">
                      <a:lumMod val="65000"/>
                      <a:lumOff val="35000"/>
                    </a:schemeClr>
                  </a:solidFill>
                </a:rPr>
                <a:t>1</a:t>
              </a:r>
              <a:r>
                <a:rPr kumimoji="1" lang="ja-JP" altLang="en-US" b="1" dirty="0">
                  <a:solidFill>
                    <a:schemeClr val="tx1">
                      <a:lumMod val="65000"/>
                      <a:lumOff val="35000"/>
                    </a:schemeClr>
                  </a:solidFill>
                </a:rPr>
                <a:t>台</a:t>
              </a:r>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767372"/>
            <a:ext cx="8927814" cy="290012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2070860"/>
              <a:ext cx="4647873" cy="1472441"/>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当事業所は個別対応で児童発達支援業務を行っております。</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支援が終わった後に各担当が空いた時間を使い支援記録を書いておりました。契約人数が少ないうちは対応できていましたが、</a:t>
              </a:r>
              <a:r>
                <a:rPr lang="ja-JP" altLang="en-US" sz="1600" dirty="0">
                  <a:solidFill>
                    <a:srgbClr val="000000"/>
                  </a:solidFill>
                  <a:latin typeface="ＭＳ Ｐゴシック" panose="020B0600070205080204" pitchFamily="50" charset="-128"/>
                  <a:ea typeface="ＭＳ Ｐゴシック" panose="020B0600070205080204" pitchFamily="50" charset="-128"/>
                </a:rPr>
                <a:t>利用者</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が増え</a:t>
              </a:r>
              <a:r>
                <a:rPr lang="ja-JP" altLang="en-US" sz="1600" dirty="0">
                  <a:solidFill>
                    <a:srgbClr val="000000"/>
                  </a:solidFill>
                  <a:latin typeface="ＭＳ Ｐゴシック" panose="020B0600070205080204" pitchFamily="50" charset="-128"/>
                  <a:ea typeface="ＭＳ Ｐゴシック" panose="020B0600070205080204" pitchFamily="50" charset="-128"/>
                </a:rPr>
                <a:t>るにつれて支援記録に係る時間が増加し、情報共有の時間が取りづらい</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状況が続いております。また支援の記録は管理者が集約し、最終的に管理者が整理して保管していました。そうすると記録の閲覧が必要な時は管理者を通して閲覧するという手間がありました。</a:t>
              </a:r>
              <a:r>
                <a:rPr lang="ja-JP" altLang="en-US" sz="1600" dirty="0"/>
                <a:t> </a:t>
              </a:r>
              <a:endParaRPr kumimoji="1" lang="en-US" altLang="ja-JP" sz="16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pic>
        <p:nvPicPr>
          <p:cNvPr id="12" name="Picture 8">
            <a:extLst>
              <a:ext uri="{FF2B5EF4-FFF2-40B4-BE49-F238E27FC236}">
                <a16:creationId xmlns:a16="http://schemas.microsoft.com/office/drawing/2014/main" id="{10E7DF0F-BA18-4D61-8E42-8B7D3262C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711" y="5517243"/>
            <a:ext cx="1093049" cy="1216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
            <a:extLst>
              <a:ext uri="{FF2B5EF4-FFF2-40B4-BE49-F238E27FC236}">
                <a16:creationId xmlns:a16="http://schemas.microsoft.com/office/drawing/2014/main" id="{0AFC6BCC-58B3-4E40-94FE-3F55974D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5484340"/>
            <a:ext cx="1091416" cy="121606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69028578-17EA-4E75-910B-AAF5CD66E032}"/>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　株式会社ふわふわ</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　ふわふわのおうち</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児童発達支援</a:t>
            </a:r>
            <a:r>
              <a:rPr lang="en-US" altLang="ja-JP" sz="1300" kern="100" dirty="0">
                <a:solidFill>
                  <a:schemeClr val="tx1"/>
                </a:solidFill>
              </a:rPr>
              <a:t>/</a:t>
            </a:r>
            <a:r>
              <a:rPr lang="ja-JP" altLang="en-US" sz="1300" kern="100" dirty="0">
                <a:solidFill>
                  <a:schemeClr val="tx1"/>
                </a:solidFill>
              </a:rPr>
              <a:t>放課　　　　後等デイサービス</a:t>
            </a:r>
            <a:endParaRPr lang="en-US" altLang="ja-JP" sz="1300" kern="100" dirty="0">
              <a:solidFill>
                <a:schemeClr val="tx1"/>
              </a:solidFill>
            </a:endParaRPr>
          </a:p>
        </p:txBody>
      </p:sp>
      <p:pic>
        <p:nvPicPr>
          <p:cNvPr id="5" name="図 4">
            <a:extLst>
              <a:ext uri="{FF2B5EF4-FFF2-40B4-BE49-F238E27FC236}">
                <a16:creationId xmlns:a16="http://schemas.microsoft.com/office/drawing/2014/main" id="{55F4D579-5E00-C17C-BD31-7A42FF42DBCA}"/>
              </a:ext>
            </a:extLst>
          </p:cNvPr>
          <p:cNvPicPr>
            <a:picLocks noChangeAspect="1"/>
          </p:cNvPicPr>
          <p:nvPr/>
        </p:nvPicPr>
        <p:blipFill>
          <a:blip r:embed="rId4">
            <a:extLst>
              <a:ext uri="{28A0092B-C50C-407E-A947-70E740481C1C}">
                <a14:useLocalDpi xmlns:a14="http://schemas.microsoft.com/office/drawing/2010/main" val="0"/>
              </a:ext>
            </a:extLst>
          </a:blip>
          <a:srcRect l="25429" r="25093"/>
          <a:stretch/>
        </p:blipFill>
        <p:spPr>
          <a:xfrm rot="5400000">
            <a:off x="6229058" y="1058030"/>
            <a:ext cx="1842086" cy="2792249"/>
          </a:xfrm>
          <a:prstGeom prst="rect">
            <a:avLst/>
          </a:prstGeom>
        </p:spPr>
      </p:pic>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bg1"/>
                </a:solidFill>
              </a:rPr>
              <a:t>PC</a:t>
            </a:r>
            <a:r>
              <a:rPr kumimoji="1" lang="ja-JP" altLang="en-US" sz="2400" b="1" dirty="0">
                <a:solidFill>
                  <a:schemeClr val="bg1"/>
                </a:solidFill>
              </a:rPr>
              <a:t>を使用し、</a:t>
            </a:r>
            <a:r>
              <a:rPr kumimoji="1" lang="en-US" altLang="ja-JP" sz="2400" b="1" dirty="0">
                <a:solidFill>
                  <a:schemeClr val="bg1"/>
                </a:solidFill>
              </a:rPr>
              <a:t>NAS</a:t>
            </a:r>
            <a:r>
              <a:rPr kumimoji="1" lang="ja-JP" altLang="en-US" sz="2400" b="1" dirty="0">
                <a:solidFill>
                  <a:schemeClr val="bg1"/>
                </a:solidFill>
              </a:rPr>
              <a:t>でファイル共有</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05541"/>
            <a:ext cx="8975111" cy="5327766"/>
            <a:chOff x="4122583" y="1910165"/>
            <a:chExt cx="4647873" cy="163313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dirty="0">
                <a:solidFill>
                  <a:schemeClr val="tx1">
                    <a:lumMod val="65000"/>
                    <a:lumOff val="35000"/>
                  </a:schemeClr>
                </a:solidFill>
              </a:endParaRPr>
            </a:p>
            <a:p>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今回の補助金を使用して</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PC1</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台とタブレット</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台を購入しました。また、</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NAS</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を導入してどの</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PC</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からも記録ファイルにアクセスできるようになりました。その結果下記の業務について効率化を図る事ができました。</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＜個別支援計画作成＞個別支援計画を</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NAS</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上に保管する事で、</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PC</a:t>
              </a:r>
              <a:r>
                <a:rPr lang="ja-JP" altLang="en-US" sz="1400" dirty="0">
                  <a:solidFill>
                    <a:srgbClr val="000000"/>
                  </a:solidFill>
                  <a:latin typeface="ＭＳ Ｐゴシック" panose="020B0600070205080204" pitchFamily="50" charset="-128"/>
                  <a:ea typeface="ＭＳ Ｐゴシック" panose="020B0600070205080204" pitchFamily="50" charset="-128"/>
                </a:rPr>
                <a:t>や</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タブレットからも支援計画のデータにアクセスできるようになりました。</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＜実施記録作成＞</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PC</a:t>
              </a:r>
              <a:r>
                <a:rPr lang="ja-JP" altLang="en-US" sz="1400" dirty="0">
                  <a:solidFill>
                    <a:srgbClr val="000000"/>
                  </a:solidFill>
                  <a:latin typeface="ＭＳ Ｐゴシック" panose="020B0600070205080204" pitchFamily="50" charset="-128"/>
                  <a:ea typeface="ＭＳ Ｐゴシック" panose="020B0600070205080204" pitchFamily="50" charset="-128"/>
                </a:rPr>
                <a:t>を使用して記録を取る事により、記録作成時間の短縮につながりました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＜請求業務＞今まで管理者のみが行っていた請求業務の一部（支援記録）を支援者ができるようになりました。</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＜療育課題の制作、準備＞今まで紙媒体を使用していた「漢字」「計算」等、利用者へ提供する課題について、タブレットの学習アプリケーションの選択肢が増え、準備時間の短縮につなげる事できました。</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＜情報の共有＞</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NAS</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（ミラーリング対応）を導入して支援計画、実施記録のデータの保管場所を集約でき、決められた</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PC</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、タブレットを割り当てる事によって支援者が常に最新の情報にアクセスできるようになりました。</a:t>
              </a:r>
              <a:r>
                <a:rPr lang="ja-JP" altLang="en-US" sz="1400" dirty="0"/>
                <a:t> </a:t>
              </a:r>
              <a:endParaRPr kumimoji="1" lang="en-US" altLang="ja-JP" sz="1400" b="1" dirty="0">
                <a:solidFill>
                  <a:schemeClr val="tx1">
                    <a:lumMod val="65000"/>
                    <a:lumOff val="35000"/>
                  </a:schemeClr>
                </a:solidFill>
              </a:endParaRPr>
            </a:p>
            <a:p>
              <a:endParaRPr kumimoji="1" lang="en-US" altLang="ja-JP" sz="1600" b="1" dirty="0">
                <a:solidFill>
                  <a:schemeClr val="tx1">
                    <a:lumMod val="65000"/>
                    <a:lumOff val="35000"/>
                  </a:schemeClr>
                </a:solidFill>
              </a:endParaRPr>
            </a:p>
            <a:p>
              <a:r>
                <a:rPr kumimoji="1" lang="ja-JP" altLang="en-US" sz="1600" b="1" u="sng" dirty="0">
                  <a:solidFill>
                    <a:schemeClr val="tx1">
                      <a:lumMod val="65000"/>
                      <a:lumOff val="35000"/>
                    </a:schemeClr>
                  </a:solidFill>
                </a:rPr>
                <a:t>年間業務時間削減率：</a:t>
              </a:r>
              <a:r>
                <a:rPr kumimoji="1" lang="en-US" altLang="ja-JP" sz="1600" b="1" u="sng" dirty="0">
                  <a:solidFill>
                    <a:schemeClr val="tx1">
                      <a:lumMod val="65000"/>
                      <a:lumOff val="35000"/>
                    </a:schemeClr>
                  </a:solidFill>
                </a:rPr>
                <a:t>32.1</a:t>
              </a:r>
              <a:r>
                <a:rPr kumimoji="1" lang="ja-JP" altLang="en-US" sz="1600" b="1" u="sng" dirty="0">
                  <a:solidFill>
                    <a:schemeClr val="tx1">
                      <a:lumMod val="65000"/>
                      <a:lumOff val="35000"/>
                    </a:schemeClr>
                  </a:solidFill>
                </a:rPr>
                <a:t>％</a:t>
              </a:r>
              <a:endParaRPr kumimoji="1" lang="en-US" altLang="ja-JP" sz="1600" b="1" u="sng" dirty="0">
                <a:solidFill>
                  <a:schemeClr val="tx1">
                    <a:lumMod val="65000"/>
                    <a:lumOff val="35000"/>
                  </a:schemeClr>
                </a:solidFill>
              </a:endParaRPr>
            </a:p>
            <a:p>
              <a:r>
                <a:rPr kumimoji="1" lang="ja-JP" altLang="en-US" sz="1600" dirty="0">
                  <a:solidFill>
                    <a:schemeClr val="tx1">
                      <a:lumMod val="65000"/>
                      <a:lumOff val="35000"/>
                    </a:schemeClr>
                  </a:solidFill>
                </a:rPr>
                <a:t>→これにより確保できた時間を「職員同士のコミュニケーションの時間」に活用した！</a:t>
              </a:r>
              <a:endParaRPr kumimoji="1" lang="en-US" altLang="ja-JP" sz="1600" dirty="0">
                <a:solidFill>
                  <a:schemeClr val="tx1">
                    <a:lumMod val="65000"/>
                    <a:lumOff val="35000"/>
                  </a:schemeClr>
                </a:solidFill>
              </a:endParaRPr>
            </a:p>
            <a:p>
              <a:endParaRPr kumimoji="1" lang="en-US" altLang="ja-JP" sz="1600" dirty="0">
                <a:solidFill>
                  <a:schemeClr val="tx1">
                    <a:lumMod val="65000"/>
                    <a:lumOff val="35000"/>
                  </a:schemeClr>
                </a:solidFill>
              </a:endParaRPr>
            </a:p>
            <a:p>
              <a:r>
                <a:rPr kumimoji="1" lang="ja-JP" altLang="en-US" sz="1600" b="1" u="sng" dirty="0">
                  <a:solidFill>
                    <a:schemeClr val="tx1">
                      <a:lumMod val="65000"/>
                      <a:lumOff val="35000"/>
                    </a:schemeClr>
                  </a:solidFill>
                </a:rPr>
                <a:t>費用縮減額： </a:t>
              </a:r>
              <a:r>
                <a:rPr kumimoji="1" lang="en-US" altLang="ja-JP" sz="1600" b="1" u="sng" dirty="0">
                  <a:solidFill>
                    <a:schemeClr val="tx1">
                      <a:lumMod val="65000"/>
                      <a:lumOff val="35000"/>
                    </a:schemeClr>
                  </a:solidFill>
                </a:rPr>
                <a:t>154,000</a:t>
              </a:r>
              <a:r>
                <a:rPr kumimoji="1" lang="ja-JP" altLang="en-US" sz="1600" b="1" u="sng" dirty="0">
                  <a:solidFill>
                    <a:schemeClr val="tx1">
                      <a:lumMod val="65000"/>
                      <a:lumOff val="35000"/>
                    </a:schemeClr>
                  </a:solidFill>
                </a:rPr>
                <a:t>円</a:t>
              </a:r>
              <a:endParaRPr kumimoji="1" lang="en-US" altLang="ja-JP" sz="1600" b="1" u="sng" dirty="0">
                <a:solidFill>
                  <a:schemeClr val="tx1">
                    <a:lumMod val="65000"/>
                    <a:lumOff val="35000"/>
                  </a:schemeClr>
                </a:solidFill>
              </a:endParaRPr>
            </a:p>
            <a:p>
              <a:r>
                <a:rPr kumimoji="1" lang="ja-JP" altLang="en-US" sz="1600" dirty="0">
                  <a:solidFill>
                    <a:schemeClr val="tx1">
                      <a:lumMod val="65000"/>
                      <a:lumOff val="35000"/>
                    </a:schemeClr>
                  </a:solidFill>
                </a:rPr>
                <a:t>→これにより確保できたお金を「職員の賃上げ等」へ充当した！</a:t>
              </a:r>
              <a:endParaRPr kumimoji="1" lang="en-US" altLang="ja-JP" sz="16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　株式会社ふわふわ</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　ふわふわのおうち</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児童発達支援</a:t>
            </a:r>
            <a:r>
              <a:rPr lang="en-US" altLang="ja-JP" sz="1300" kern="100" dirty="0">
                <a:solidFill>
                  <a:schemeClr val="tx1"/>
                </a:solidFill>
              </a:rPr>
              <a:t>/</a:t>
            </a:r>
            <a:r>
              <a:rPr lang="ja-JP" altLang="en-US" sz="1300" kern="100" dirty="0">
                <a:solidFill>
                  <a:schemeClr val="tx1"/>
                </a:solidFill>
              </a:rPr>
              <a:t>放課　　　　後等デイサービス</a:t>
            </a:r>
            <a:endParaRPr lang="en-US" altLang="ja-JP" sz="1300" kern="100" dirty="0">
              <a:solidFill>
                <a:schemeClr val="tx1"/>
              </a:solidFill>
              <a:effectLst/>
            </a:endParaRPr>
          </a:p>
        </p:txBody>
      </p:sp>
      <p:pic>
        <p:nvPicPr>
          <p:cNvPr id="5" name="Picture 4" descr="給料袋のイラスト">
            <a:extLst>
              <a:ext uri="{FF2B5EF4-FFF2-40B4-BE49-F238E27FC236}">
                <a16:creationId xmlns:a16="http://schemas.microsoft.com/office/drawing/2014/main" id="{9993E86D-5051-C865-D065-8A7F247B6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767" y="5486399"/>
            <a:ext cx="1147765" cy="1045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AA499569-5E33-B973-6849-9A50BBF21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006" y="5486400"/>
            <a:ext cx="1338386" cy="104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bg1"/>
                </a:solidFill>
              </a:rPr>
              <a:t>PC</a:t>
            </a:r>
            <a:r>
              <a:rPr kumimoji="1" lang="ja-JP" altLang="en-US" sz="2400" b="1" dirty="0">
                <a:solidFill>
                  <a:schemeClr val="bg1"/>
                </a:solidFill>
              </a:rPr>
              <a:t>を使用し、</a:t>
            </a:r>
            <a:r>
              <a:rPr kumimoji="1" lang="en-US" altLang="ja-JP" sz="2400" b="1" dirty="0">
                <a:solidFill>
                  <a:schemeClr val="bg1"/>
                </a:solidFill>
              </a:rPr>
              <a:t>NAS</a:t>
            </a:r>
            <a:r>
              <a:rPr kumimoji="1" lang="ja-JP" altLang="en-US" sz="2400" b="1" dirty="0">
                <a:solidFill>
                  <a:schemeClr val="bg1"/>
                </a:solidFill>
              </a:rPr>
              <a:t>で</a:t>
            </a:r>
            <a:r>
              <a:rPr kumimoji="1" lang="ja-JP" altLang="en-US" sz="2400" b="1">
                <a:solidFill>
                  <a:schemeClr val="bg1"/>
                </a:solidFill>
              </a:rPr>
              <a:t>ファイル共有</a:t>
            </a:r>
            <a:endParaRPr kumimoji="1" lang="en-US" altLang="ja-JP" sz="2400" b="1">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105389" y="1139568"/>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➀職員会議にて課題の整理</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②職員会議にて導入したい機器の検討・決定</a:t>
              </a:r>
              <a:endParaRPr kumimoji="1" lang="en-US" altLang="ja-JP" sz="1600" dirty="0">
                <a:solidFill>
                  <a:schemeClr val="tx1">
                    <a:lumMod val="65000"/>
                    <a:lumOff val="35000"/>
                  </a:schemeClr>
                </a:solidFill>
              </a:endParaRPr>
            </a:p>
            <a:p>
              <a:endParaRPr kumimoji="1" lang="en-US" altLang="ja-JP" sz="1600" b="1" dirty="0">
                <a:solidFill>
                  <a:schemeClr val="tx1">
                    <a:lumMod val="65000"/>
                    <a:lumOff val="35000"/>
                  </a:schemeClr>
                </a:solidFill>
              </a:endParaRPr>
            </a:p>
            <a:p>
              <a:r>
                <a:rPr kumimoji="1" lang="en-US" altLang="ja-JP" sz="1600" b="1" dirty="0">
                  <a:solidFill>
                    <a:schemeClr val="tx1">
                      <a:lumMod val="65000"/>
                      <a:lumOff val="35000"/>
                    </a:schemeClr>
                  </a:solidFill>
                </a:rPr>
                <a:t>〈</a:t>
              </a:r>
              <a:r>
                <a:rPr kumimoji="1" lang="ja-JP" altLang="en-US" sz="1600" b="1" dirty="0">
                  <a:solidFill>
                    <a:schemeClr val="tx1">
                      <a:lumMod val="65000"/>
                      <a:lumOff val="35000"/>
                    </a:schemeClr>
                  </a:solidFill>
                </a:rPr>
                <a:t>工夫した点</a:t>
              </a:r>
              <a:r>
                <a:rPr kumimoji="1" lang="en-US" altLang="ja-JP" sz="1600" b="1" dirty="0">
                  <a:solidFill>
                    <a:schemeClr val="tx1">
                      <a:lumMod val="65000"/>
                      <a:lumOff val="35000"/>
                    </a:schemeClr>
                  </a:solidFill>
                </a:rPr>
                <a:t>〉</a:t>
              </a:r>
            </a:p>
            <a:p>
              <a:r>
                <a:rPr kumimoji="1" lang="ja-JP" altLang="en-US" sz="1600" dirty="0">
                  <a:solidFill>
                    <a:schemeClr val="tx1">
                      <a:lumMod val="65000"/>
                      <a:lumOff val="35000"/>
                    </a:schemeClr>
                  </a:solidFill>
                </a:rPr>
                <a:t>　・職員全員で困っていることや改善したいことなどのアイデアを出し合った。</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　・導入機器決定の際、実際に導入済みの他施設に聞き取りを行い参考にした。</a:t>
              </a:r>
              <a:endParaRPr kumimoji="1" lang="en-US" altLang="ja-JP" sz="1600" dirty="0">
                <a:solidFill>
                  <a:schemeClr val="tx1">
                    <a:lumMod val="65000"/>
                    <a:lumOff val="35000"/>
                  </a:schemeClr>
                </a:solidFill>
              </a:endParaRPr>
            </a:p>
            <a:p>
              <a:endParaRPr kumimoji="1" lang="en-US" altLang="ja-JP" dirty="0">
                <a:solidFill>
                  <a:schemeClr val="tx1">
                    <a:lumMod val="65000"/>
                    <a:lumOff val="35000"/>
                  </a:schemeClr>
                </a:solidFill>
              </a:endParaRPr>
            </a:p>
            <a:p>
              <a:endParaRPr kumimoji="1" lang="en-US" altLang="ja-JP" b="1" dirty="0">
                <a:solidFill>
                  <a:schemeClr val="tx1">
                    <a:lumMod val="65000"/>
                    <a:lumOff val="35000"/>
                  </a:schemeClr>
                </a:solidFill>
              </a:endParaRPr>
            </a:p>
            <a:p>
              <a:endParaRPr kumimoji="1" lang="en-US" altLang="ja-JP" sz="2000" b="1"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105389" y="3620916"/>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sz="1600" dirty="0">
                  <a:solidFill>
                    <a:schemeClr val="tx1">
                      <a:lumMod val="65000"/>
                      <a:lumOff val="35000"/>
                    </a:schemeClr>
                  </a:solidFill>
                </a:rPr>
                <a:t>　同時に作業できる人数が増え、作業時間の軽減につながった。また、タブレットを利用する事によって離れた場所からの作業も可能となった。</a:t>
              </a:r>
              <a:endParaRPr kumimoji="1" lang="en-US" altLang="ja-JP" sz="1600" b="1" dirty="0">
                <a:solidFill>
                  <a:schemeClr val="tx1">
                    <a:lumMod val="65000"/>
                    <a:lumOff val="35000"/>
                  </a:schemeClr>
                </a:solidFill>
              </a:endParaRPr>
            </a:p>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他に導入したい機器等とその理由</a:t>
              </a:r>
              <a:r>
                <a:rPr kumimoji="1" lang="en-US" altLang="ja-JP" sz="2000" b="1" dirty="0">
                  <a:solidFill>
                    <a:schemeClr val="tx1">
                      <a:lumMod val="65000"/>
                      <a:lumOff val="35000"/>
                    </a:schemeClr>
                  </a:solidFill>
                </a:rPr>
                <a:t>〉</a:t>
              </a:r>
            </a:p>
            <a:p>
              <a:r>
                <a:rPr kumimoji="1" lang="ja-JP" altLang="en-US" sz="1600" dirty="0">
                  <a:solidFill>
                    <a:schemeClr val="tx1">
                      <a:lumMod val="65000"/>
                      <a:lumOff val="35000"/>
                    </a:schemeClr>
                  </a:solidFill>
                </a:rPr>
                <a:t>勤怠管理のソフトウェアを導入したい。現在手書きした時間を</a:t>
              </a:r>
              <a:r>
                <a:rPr kumimoji="1" lang="en-US" altLang="ja-JP" sz="1600" dirty="0">
                  <a:solidFill>
                    <a:schemeClr val="tx1">
                      <a:lumMod val="65000"/>
                      <a:lumOff val="35000"/>
                    </a:schemeClr>
                  </a:solidFill>
                </a:rPr>
                <a:t>PC</a:t>
              </a:r>
              <a:r>
                <a:rPr kumimoji="1" lang="ja-JP" altLang="en-US" sz="1600" dirty="0">
                  <a:solidFill>
                    <a:schemeClr val="tx1">
                      <a:lumMod val="65000"/>
                      <a:lumOff val="35000"/>
                    </a:schemeClr>
                  </a:solidFill>
                </a:rPr>
                <a:t>に入力しており</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その時間が短縮される可能性がある為。</a:t>
              </a:r>
              <a:endParaRPr kumimoji="1" lang="en-US" altLang="ja-JP" sz="16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　株式会社ふわふわ</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　ふわふわのおうち</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児童発達支援</a:t>
            </a:r>
            <a:r>
              <a:rPr lang="en-US" altLang="ja-JP" sz="1300" kern="100" dirty="0">
                <a:solidFill>
                  <a:schemeClr val="tx1"/>
                </a:solidFill>
              </a:rPr>
              <a:t>/</a:t>
            </a:r>
            <a:r>
              <a:rPr lang="ja-JP" altLang="en-US" sz="1300" kern="100" dirty="0">
                <a:solidFill>
                  <a:schemeClr val="tx1"/>
                </a:solidFill>
              </a:rPr>
              <a:t>放課　　　　後等デイサービス</a:t>
            </a:r>
            <a:endParaRPr lang="en-US" altLang="ja-JP" sz="1300" kern="100" dirty="0">
              <a:solidFill>
                <a:schemeClr val="tx1"/>
              </a:solidFill>
            </a:endParaRPr>
          </a:p>
        </p:txBody>
      </p:sp>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774" y="5313679"/>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516" y="5313679"/>
            <a:ext cx="571692" cy="120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1192</TotalTime>
  <Words>722</Words>
  <PresentationFormat>画面に合わせる (4:3)</PresentationFormat>
  <Paragraphs>47</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ＭＳ Ｐゴシック</vt: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2024-09-09T06:52:45Z</dcterms:created>
  <dcterms:modified xsi:type="dcterms:W3CDTF">2025-03-18T08:50:30Z</dcterms:modified>
</cp:coreProperties>
</file>