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sldIdLst>
    <p:sldId id="266" r:id="rId2"/>
    <p:sldId id="268" r:id="rId3"/>
    <p:sldId id="269" r:id="rId4"/>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27CED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06799F8-075E-4A3A-A7F6-7FBC6576F1A4}" styleName="テーマ スタイル 2 - アクセント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71" autoAdjust="0"/>
    <p:restoredTop sz="94660"/>
  </p:normalViewPr>
  <p:slideViewPr>
    <p:cSldViewPr snapToGrid="0">
      <p:cViewPr varScale="1">
        <p:scale>
          <a:sx n="100" d="100"/>
          <a:sy n="100" d="100"/>
        </p:scale>
        <p:origin x="893"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88FFC7A-05F1-49DC-8AEB-3C758879BABE}" type="datetimeFigureOut">
              <a:rPr kumimoji="1" lang="ja-JP" altLang="en-US" smtClean="0"/>
              <a:t>2025/3/17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1904654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88FFC7A-05F1-49DC-8AEB-3C758879BABE}" type="datetimeFigureOut">
              <a:rPr kumimoji="1" lang="ja-JP" altLang="en-US" smtClean="0"/>
              <a:t>2025/3/17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1745887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88FFC7A-05F1-49DC-8AEB-3C758879BABE}" type="datetimeFigureOut">
              <a:rPr kumimoji="1" lang="ja-JP" altLang="en-US" smtClean="0"/>
              <a:t>2025/3/17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4159468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88FFC7A-05F1-49DC-8AEB-3C758879BABE}" type="datetimeFigureOut">
              <a:rPr kumimoji="1" lang="ja-JP" altLang="en-US" smtClean="0"/>
              <a:t>2025/3/17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3935848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88FFC7A-05F1-49DC-8AEB-3C758879BABE}" type="datetimeFigureOut">
              <a:rPr kumimoji="1" lang="ja-JP" altLang="en-US" smtClean="0"/>
              <a:t>2025/3/17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121132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88FFC7A-05F1-49DC-8AEB-3C758879BABE}" type="datetimeFigureOut">
              <a:rPr kumimoji="1" lang="ja-JP" altLang="en-US" smtClean="0"/>
              <a:t>2025/3/17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3697871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88FFC7A-05F1-49DC-8AEB-3C758879BABE}" type="datetimeFigureOut">
              <a:rPr kumimoji="1" lang="ja-JP" altLang="en-US" smtClean="0"/>
              <a:t>2025/3/17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4190958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88FFC7A-05F1-49DC-8AEB-3C758879BABE}" type="datetimeFigureOut">
              <a:rPr kumimoji="1" lang="ja-JP" altLang="en-US" smtClean="0"/>
              <a:t>2025/3/17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355835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8FFC7A-05F1-49DC-8AEB-3C758879BABE}" type="datetimeFigureOut">
              <a:rPr kumimoji="1" lang="ja-JP" altLang="en-US" smtClean="0"/>
              <a:t>2025/3/17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53250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88FFC7A-05F1-49DC-8AEB-3C758879BABE}" type="datetimeFigureOut">
              <a:rPr kumimoji="1" lang="ja-JP" altLang="en-US" smtClean="0"/>
              <a:t>2025/3/17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443021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88FFC7A-05F1-49DC-8AEB-3C758879BABE}" type="datetimeFigureOut">
              <a:rPr kumimoji="1" lang="ja-JP" altLang="en-US" smtClean="0"/>
              <a:t>2025/3/17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2317388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8FFC7A-05F1-49DC-8AEB-3C758879BABE}" type="datetimeFigureOut">
              <a:rPr kumimoji="1" lang="ja-JP" altLang="en-US" smtClean="0"/>
              <a:t>2025/3/17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3374108059"/>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87897C8B-BD09-4D18-A726-5305C06D7FFA}"/>
              </a:ext>
            </a:extLst>
          </p:cNvPr>
          <p:cNvSpPr/>
          <p:nvPr/>
        </p:nvSpPr>
        <p:spPr>
          <a:xfrm>
            <a:off x="60796" y="365963"/>
            <a:ext cx="5539904" cy="669804"/>
          </a:xfrm>
          <a:prstGeom prst="roundRect">
            <a:avLst>
              <a:gd name="adj" fmla="val 9950"/>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solidFill>
                  <a:schemeClr val="bg1"/>
                </a:solidFill>
              </a:rPr>
              <a:t>記録業務の効率化</a:t>
            </a:r>
            <a:endParaRPr kumimoji="1" lang="en-US" altLang="ja-JP" sz="2400" b="1" dirty="0">
              <a:solidFill>
                <a:schemeClr val="bg1"/>
              </a:solidFill>
            </a:endParaRPr>
          </a:p>
        </p:txBody>
      </p:sp>
      <p:grpSp>
        <p:nvGrpSpPr>
          <p:cNvPr id="8" name="グループ化 7">
            <a:extLst>
              <a:ext uri="{FF2B5EF4-FFF2-40B4-BE49-F238E27FC236}">
                <a16:creationId xmlns:a16="http://schemas.microsoft.com/office/drawing/2014/main" id="{06E58739-ED48-4380-A4B7-B01D18ED3EB7}"/>
              </a:ext>
            </a:extLst>
          </p:cNvPr>
          <p:cNvGrpSpPr/>
          <p:nvPr/>
        </p:nvGrpSpPr>
        <p:grpSpPr>
          <a:xfrm>
            <a:off x="60796" y="1124731"/>
            <a:ext cx="8975111" cy="2395710"/>
            <a:chOff x="4122583" y="1787292"/>
            <a:chExt cx="4647873" cy="1626661"/>
          </a:xfrm>
        </p:grpSpPr>
        <p:sp>
          <p:nvSpPr>
            <p:cNvPr id="6" name="四角形: 角を丸くする 5">
              <a:extLst>
                <a:ext uri="{FF2B5EF4-FFF2-40B4-BE49-F238E27FC236}">
                  <a16:creationId xmlns:a16="http://schemas.microsoft.com/office/drawing/2014/main" id="{92C52E5B-F293-4059-8CBF-C7E3FC40EDE4}"/>
                </a:ext>
              </a:extLst>
            </p:cNvPr>
            <p:cNvSpPr/>
            <p:nvPr/>
          </p:nvSpPr>
          <p:spPr>
            <a:xfrm>
              <a:off x="4122583" y="1965960"/>
              <a:ext cx="4647873" cy="1447993"/>
            </a:xfrm>
            <a:prstGeom prst="roundRect">
              <a:avLst>
                <a:gd name="adj" fmla="val 868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b="1" dirty="0">
                  <a:solidFill>
                    <a:schemeClr val="tx1">
                      <a:lumMod val="65000"/>
                      <a:lumOff val="35000"/>
                    </a:schemeClr>
                  </a:solidFill>
                </a:rPr>
                <a:t>　　　</a:t>
              </a:r>
              <a:endParaRPr kumimoji="1" lang="en-US" altLang="ja-JP" b="1" dirty="0">
                <a:solidFill>
                  <a:schemeClr val="tx1">
                    <a:lumMod val="65000"/>
                    <a:lumOff val="35000"/>
                  </a:schemeClr>
                </a:solidFill>
              </a:endParaRPr>
            </a:p>
            <a:p>
              <a:endParaRPr kumimoji="1" lang="en-US" altLang="ja-JP" b="1" dirty="0">
                <a:solidFill>
                  <a:schemeClr val="tx1">
                    <a:lumMod val="65000"/>
                    <a:lumOff val="35000"/>
                  </a:schemeClr>
                </a:solidFill>
              </a:endParaRPr>
            </a:p>
            <a:p>
              <a:endParaRPr kumimoji="1" lang="en-US" altLang="ja-JP" b="1" dirty="0">
                <a:solidFill>
                  <a:schemeClr val="tx1">
                    <a:lumMod val="65000"/>
                    <a:lumOff val="35000"/>
                  </a:schemeClr>
                </a:solidFill>
              </a:endParaRPr>
            </a:p>
            <a:p>
              <a:r>
                <a:rPr kumimoji="1" lang="ja-JP" altLang="en-US" b="1" dirty="0">
                  <a:solidFill>
                    <a:schemeClr val="tx1">
                      <a:lumMod val="65000"/>
                      <a:lumOff val="35000"/>
                    </a:schemeClr>
                  </a:solidFill>
                </a:rPr>
                <a:t>　　　　パソコン：２台</a:t>
              </a:r>
              <a:endParaRPr kumimoji="1" lang="en-US" altLang="ja-JP" b="1" dirty="0">
                <a:solidFill>
                  <a:schemeClr val="tx1">
                    <a:lumMod val="65000"/>
                    <a:lumOff val="35000"/>
                  </a:schemeClr>
                </a:solidFill>
              </a:endParaRPr>
            </a:p>
          </p:txBody>
        </p:sp>
        <p:sp>
          <p:nvSpPr>
            <p:cNvPr id="7" name="四角形: 角を丸くする 6">
              <a:extLst>
                <a:ext uri="{FF2B5EF4-FFF2-40B4-BE49-F238E27FC236}">
                  <a16:creationId xmlns:a16="http://schemas.microsoft.com/office/drawing/2014/main" id="{DD775A77-E13A-4118-BCC0-5015E738FA06}"/>
                </a:ext>
              </a:extLst>
            </p:cNvPr>
            <p:cNvSpPr/>
            <p:nvPr/>
          </p:nvSpPr>
          <p:spPr>
            <a:xfrm>
              <a:off x="4232011" y="1787292"/>
              <a:ext cx="1078437" cy="223177"/>
            </a:xfrm>
            <a:prstGeom prst="roundRect">
              <a:avLst/>
            </a:prstGeom>
            <a:solidFill>
              <a:srgbClr val="27CED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導入機器等の内容</a:t>
              </a:r>
            </a:p>
          </p:txBody>
        </p:sp>
      </p:grpSp>
      <p:grpSp>
        <p:nvGrpSpPr>
          <p:cNvPr id="15" name="グループ化 14">
            <a:extLst>
              <a:ext uri="{FF2B5EF4-FFF2-40B4-BE49-F238E27FC236}">
                <a16:creationId xmlns:a16="http://schemas.microsoft.com/office/drawing/2014/main" id="{A1303BDD-75EF-4010-98E6-F5A727B0D5BB}"/>
              </a:ext>
            </a:extLst>
          </p:cNvPr>
          <p:cNvGrpSpPr/>
          <p:nvPr/>
        </p:nvGrpSpPr>
        <p:grpSpPr>
          <a:xfrm>
            <a:off x="60796" y="3767372"/>
            <a:ext cx="8927814" cy="2900128"/>
            <a:chOff x="4122583" y="1861062"/>
            <a:chExt cx="4647873" cy="1682239"/>
          </a:xfrm>
        </p:grpSpPr>
        <p:sp>
          <p:nvSpPr>
            <p:cNvPr id="16" name="四角形: 角を丸くする 15">
              <a:extLst>
                <a:ext uri="{FF2B5EF4-FFF2-40B4-BE49-F238E27FC236}">
                  <a16:creationId xmlns:a16="http://schemas.microsoft.com/office/drawing/2014/main" id="{09C85C6E-0565-4279-BBA1-561BCA8185B2}"/>
                </a:ext>
              </a:extLst>
            </p:cNvPr>
            <p:cNvSpPr/>
            <p:nvPr/>
          </p:nvSpPr>
          <p:spPr>
            <a:xfrm>
              <a:off x="4122583" y="1965961"/>
              <a:ext cx="4647873" cy="1577340"/>
            </a:xfrm>
            <a:prstGeom prst="roundRect">
              <a:avLst>
                <a:gd name="adj" fmla="val 868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dirty="0">
                <a:solidFill>
                  <a:schemeClr val="tx1">
                    <a:lumMod val="65000"/>
                    <a:lumOff val="35000"/>
                  </a:schemeClr>
                </a:solidFill>
              </a:endParaRPr>
            </a:p>
            <a:p>
              <a:r>
                <a:rPr kumimoji="1" lang="ja-JP" altLang="en-US" sz="2000" dirty="0">
                  <a:solidFill>
                    <a:schemeClr val="tx1">
                      <a:lumMod val="65000"/>
                      <a:lumOff val="35000"/>
                    </a:schemeClr>
                  </a:solidFill>
                </a:rPr>
                <a:t>・業務記録や事務仕事全般を手書きで行っており</a:t>
              </a:r>
              <a:r>
                <a:rPr kumimoji="1" lang="ja-JP" altLang="en-US" sz="2000">
                  <a:solidFill>
                    <a:schemeClr val="tx1">
                      <a:lumMod val="65000"/>
                      <a:lumOff val="35000"/>
                    </a:schemeClr>
                  </a:solidFill>
                </a:rPr>
                <a:t>、記録に時間</a:t>
              </a:r>
              <a:r>
                <a:rPr kumimoji="1" lang="ja-JP" altLang="en-US" sz="2000" dirty="0">
                  <a:solidFill>
                    <a:schemeClr val="tx1">
                      <a:lumMod val="65000"/>
                      <a:lumOff val="35000"/>
                    </a:schemeClr>
                  </a:solidFill>
                </a:rPr>
                <a:t>を</a:t>
              </a:r>
              <a:r>
                <a:rPr kumimoji="1" lang="ja-JP" altLang="en-US" sz="2000">
                  <a:solidFill>
                    <a:schemeClr val="tx1">
                      <a:lumMod val="65000"/>
                      <a:lumOff val="35000"/>
                    </a:schemeClr>
                  </a:solidFill>
                </a:rPr>
                <a:t>要する</a:t>
              </a:r>
              <a:r>
                <a:rPr kumimoji="1" lang="ja-JP" altLang="en-US" sz="2000" dirty="0">
                  <a:solidFill>
                    <a:schemeClr val="tx1">
                      <a:lumMod val="65000"/>
                      <a:lumOff val="35000"/>
                    </a:schemeClr>
                  </a:solidFill>
                </a:rPr>
                <a:t>。</a:t>
              </a:r>
              <a:endParaRPr kumimoji="1" lang="en-US" altLang="ja-JP" sz="2000" dirty="0">
                <a:solidFill>
                  <a:schemeClr val="tx1">
                    <a:lumMod val="65000"/>
                    <a:lumOff val="35000"/>
                  </a:schemeClr>
                </a:solidFill>
              </a:endParaRPr>
            </a:p>
            <a:p>
              <a:r>
                <a:rPr kumimoji="1" lang="ja-JP" altLang="en-US" sz="2000" dirty="0">
                  <a:solidFill>
                    <a:schemeClr val="tx1">
                      <a:lumMod val="65000"/>
                      <a:lumOff val="35000"/>
                    </a:schemeClr>
                  </a:solidFill>
                </a:rPr>
                <a:t>・書類の紛失や保管場所の確保が困難である。</a:t>
              </a:r>
              <a:endParaRPr kumimoji="1" lang="en-US" altLang="ja-JP" sz="2000" dirty="0">
                <a:solidFill>
                  <a:schemeClr val="tx1">
                    <a:lumMod val="65000"/>
                    <a:lumOff val="35000"/>
                  </a:schemeClr>
                </a:solidFill>
              </a:endParaRPr>
            </a:p>
            <a:p>
              <a:r>
                <a:rPr kumimoji="1" lang="ja-JP" altLang="en-US" sz="2000" dirty="0">
                  <a:solidFill>
                    <a:schemeClr val="tx1">
                      <a:lumMod val="65000"/>
                      <a:lumOff val="35000"/>
                    </a:schemeClr>
                  </a:solidFill>
                </a:rPr>
                <a:t>・記入漏れや記入間違いの修正に時間を要する。</a:t>
              </a:r>
              <a:endParaRPr kumimoji="1" lang="en-US" altLang="ja-JP" sz="2000" dirty="0">
                <a:solidFill>
                  <a:schemeClr val="tx1">
                    <a:lumMod val="65000"/>
                    <a:lumOff val="35000"/>
                  </a:schemeClr>
                </a:solidFill>
              </a:endParaRPr>
            </a:p>
            <a:p>
              <a:r>
                <a:rPr kumimoji="1" lang="ja-JP" altLang="en-US" sz="2000" dirty="0">
                  <a:solidFill>
                    <a:schemeClr val="tx1">
                      <a:lumMod val="65000"/>
                      <a:lumOff val="35000"/>
                    </a:schemeClr>
                  </a:solidFill>
                </a:rPr>
                <a:t>・更新したマニュアルや研修・会議内容を即時に確認が</a:t>
              </a:r>
              <a:endParaRPr kumimoji="1" lang="en-US" altLang="ja-JP" sz="2000" dirty="0">
                <a:solidFill>
                  <a:schemeClr val="tx1">
                    <a:lumMod val="65000"/>
                    <a:lumOff val="35000"/>
                  </a:schemeClr>
                </a:solidFill>
              </a:endParaRPr>
            </a:p>
            <a:p>
              <a:r>
                <a:rPr kumimoji="1" lang="ja-JP" altLang="en-US" sz="2000" dirty="0">
                  <a:solidFill>
                    <a:schemeClr val="tx1">
                      <a:lumMod val="65000"/>
                      <a:lumOff val="35000"/>
                    </a:schemeClr>
                  </a:solidFill>
                </a:rPr>
                <a:t>出来ない。</a:t>
              </a:r>
              <a:endParaRPr kumimoji="1" lang="en-US" altLang="ja-JP" sz="2000" dirty="0">
                <a:solidFill>
                  <a:schemeClr val="tx1">
                    <a:lumMod val="65000"/>
                    <a:lumOff val="35000"/>
                  </a:schemeClr>
                </a:solidFill>
              </a:endParaRPr>
            </a:p>
          </p:txBody>
        </p:sp>
        <p:sp>
          <p:nvSpPr>
            <p:cNvPr id="17" name="四角形: 角を丸くする 16">
              <a:extLst>
                <a:ext uri="{FF2B5EF4-FFF2-40B4-BE49-F238E27FC236}">
                  <a16:creationId xmlns:a16="http://schemas.microsoft.com/office/drawing/2014/main" id="{2E81446F-6895-40F4-9215-AA5DC2AC4EAA}"/>
                </a:ext>
              </a:extLst>
            </p:cNvPr>
            <p:cNvSpPr/>
            <p:nvPr/>
          </p:nvSpPr>
          <p:spPr>
            <a:xfrm>
              <a:off x="4232591" y="1861062"/>
              <a:ext cx="1802635" cy="209798"/>
            </a:xfrm>
            <a:prstGeom prst="roundRect">
              <a:avLst/>
            </a:prstGeom>
            <a:solidFill>
              <a:srgbClr val="27CED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導入の理由（抱えていた課題）</a:t>
              </a:r>
            </a:p>
          </p:txBody>
        </p:sp>
      </p:grpSp>
      <p:pic>
        <p:nvPicPr>
          <p:cNvPr id="12" name="Picture 8">
            <a:extLst>
              <a:ext uri="{FF2B5EF4-FFF2-40B4-BE49-F238E27FC236}">
                <a16:creationId xmlns:a16="http://schemas.microsoft.com/office/drawing/2014/main" id="{10E7DF0F-BA18-4D61-8E42-8B7D3262CA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40979" y="5403900"/>
            <a:ext cx="1194927" cy="1329406"/>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0" descr="■">
            <a:extLst>
              <a:ext uri="{FF2B5EF4-FFF2-40B4-BE49-F238E27FC236}">
                <a16:creationId xmlns:a16="http://schemas.microsoft.com/office/drawing/2014/main" id="{0AFC6BCC-58B3-4E40-94FE-3F55974DBED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6401" y="5539740"/>
            <a:ext cx="1012164" cy="1127760"/>
          </a:xfrm>
          <a:prstGeom prst="rect">
            <a:avLst/>
          </a:prstGeom>
          <a:noFill/>
          <a:extLst>
            <a:ext uri="{909E8E84-426E-40DD-AFC4-6F175D3DCCD1}">
              <a14:hiddenFill xmlns:a14="http://schemas.microsoft.com/office/drawing/2010/main">
                <a:solidFill>
                  <a:srgbClr val="FFFFFF"/>
                </a:solidFill>
              </a14:hiddenFill>
            </a:ext>
          </a:extLst>
        </p:spPr>
      </p:pic>
      <p:sp>
        <p:nvSpPr>
          <p:cNvPr id="14" name="テキスト ボックス 13">
            <a:extLst>
              <a:ext uri="{FF2B5EF4-FFF2-40B4-BE49-F238E27FC236}">
                <a16:creationId xmlns:a16="http://schemas.microsoft.com/office/drawing/2014/main" id="{69028578-17EA-4E75-910B-AAF5CD66E032}"/>
              </a:ext>
            </a:extLst>
          </p:cNvPr>
          <p:cNvSpPr txBox="1"/>
          <p:nvPr/>
        </p:nvSpPr>
        <p:spPr>
          <a:xfrm>
            <a:off x="0" y="0"/>
            <a:ext cx="9144000" cy="276999"/>
          </a:xfrm>
          <a:prstGeom prst="rect">
            <a:avLst/>
          </a:prstGeom>
          <a:solidFill>
            <a:schemeClr val="accent3">
              <a:lumMod val="20000"/>
              <a:lumOff val="80000"/>
            </a:schemeClr>
          </a:solidFill>
        </p:spPr>
        <p:txBody>
          <a:bodyPr wrap="square" rtlCol="0">
            <a:spAutoFit/>
          </a:bodyPr>
          <a:lstStyle/>
          <a:p>
            <a:r>
              <a:rPr lang="ja-JP" altLang="en-US" sz="1200" dirty="0">
                <a:ea typeface="游明朝" panose="02020400000000000000" pitchFamily="18" charset="-128"/>
                <a:cs typeface="Times New Roman" panose="02020603050405020304" pitchFamily="18" charset="0"/>
              </a:rPr>
              <a:t>障がい福祉分野の</a:t>
            </a:r>
            <a:r>
              <a:rPr lang="en-US" altLang="ja-JP" sz="1200" dirty="0">
                <a:ea typeface="游明朝" panose="02020400000000000000" pitchFamily="18" charset="-128"/>
                <a:cs typeface="Times New Roman" panose="02020603050405020304" pitchFamily="18" charset="0"/>
              </a:rPr>
              <a:t>ICT</a:t>
            </a:r>
            <a:r>
              <a:rPr lang="ja-JP" altLang="en-US" sz="1200" dirty="0">
                <a:ea typeface="游明朝" panose="02020400000000000000" pitchFamily="18" charset="-128"/>
                <a:cs typeface="Times New Roman" panose="02020603050405020304" pitchFamily="18" charset="0"/>
              </a:rPr>
              <a:t>導入モデル事業（令和</a:t>
            </a:r>
            <a:r>
              <a:rPr lang="en-US" altLang="ja-JP" sz="1200" dirty="0">
                <a:ea typeface="游明朝" panose="02020400000000000000" pitchFamily="18" charset="-128"/>
                <a:cs typeface="Times New Roman" panose="02020603050405020304" pitchFamily="18" charset="0"/>
              </a:rPr>
              <a:t>5</a:t>
            </a:r>
            <a:r>
              <a:rPr lang="ja-JP" altLang="en-US" sz="1200" dirty="0">
                <a:ea typeface="游明朝" panose="02020400000000000000" pitchFamily="18" charset="-128"/>
                <a:cs typeface="Times New Roman" panose="02020603050405020304" pitchFamily="18" charset="0"/>
              </a:rPr>
              <a:t>年度補正予算分） </a:t>
            </a:r>
            <a:endParaRPr kumimoji="1" lang="ja-JP" altLang="en-US" sz="1200" dirty="0"/>
          </a:p>
        </p:txBody>
      </p:sp>
      <p:sp>
        <p:nvSpPr>
          <p:cNvPr id="18" name="正方形/長方形 17">
            <a:extLst>
              <a:ext uri="{FF2B5EF4-FFF2-40B4-BE49-F238E27FC236}">
                <a16:creationId xmlns:a16="http://schemas.microsoft.com/office/drawing/2014/main" id="{AB425242-5402-4CD8-90F7-D1B66D976006}"/>
              </a:ext>
            </a:extLst>
          </p:cNvPr>
          <p:cNvSpPr/>
          <p:nvPr/>
        </p:nvSpPr>
        <p:spPr>
          <a:xfrm>
            <a:off x="5995528" y="124694"/>
            <a:ext cx="3040380" cy="904007"/>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ja-JP" sz="1300" kern="100" dirty="0">
                <a:solidFill>
                  <a:schemeClr val="tx1"/>
                </a:solidFill>
                <a:effectLst/>
              </a:rPr>
              <a:t>【</a:t>
            </a:r>
            <a:r>
              <a:rPr lang="ja-JP" altLang="ja-JP" sz="1300" kern="100" dirty="0">
                <a:solidFill>
                  <a:schemeClr val="tx1"/>
                </a:solidFill>
                <a:effectLst/>
              </a:rPr>
              <a:t>法人名</a:t>
            </a:r>
            <a:r>
              <a:rPr lang="en-US" altLang="ja-JP" sz="1300" kern="100" dirty="0">
                <a:solidFill>
                  <a:schemeClr val="tx1"/>
                </a:solidFill>
                <a:effectLst/>
                <a:sym typeface="Wingdings" panose="05000000000000000000" pitchFamily="2" charset="2"/>
              </a:rPr>
              <a:t>】</a:t>
            </a:r>
            <a:r>
              <a:rPr lang="ja-JP" altLang="en-US" sz="1300" kern="100" dirty="0">
                <a:solidFill>
                  <a:schemeClr val="tx1"/>
                </a:solidFill>
                <a:effectLst/>
                <a:sym typeface="Wingdings" panose="05000000000000000000" pitchFamily="2" charset="2"/>
              </a:rPr>
              <a:t>株式会社ドリームリンク</a:t>
            </a:r>
            <a:endParaRPr lang="en-US" altLang="ja-JP" sz="1300" kern="100" dirty="0">
              <a:solidFill>
                <a:schemeClr val="tx1"/>
              </a:solidFill>
              <a:effectLst/>
              <a:sym typeface="Wingdings" panose="05000000000000000000" pitchFamily="2" charset="2"/>
            </a:endParaRPr>
          </a:p>
          <a:p>
            <a:pPr algn="l"/>
            <a:r>
              <a:rPr lang="en-US" altLang="ja-JP" sz="1300" kern="100" dirty="0">
                <a:solidFill>
                  <a:schemeClr val="tx1"/>
                </a:solidFill>
                <a:effectLst/>
              </a:rPr>
              <a:t>【</a:t>
            </a:r>
            <a:r>
              <a:rPr lang="ja-JP" altLang="ja-JP" sz="1300" kern="100" dirty="0">
                <a:solidFill>
                  <a:schemeClr val="tx1"/>
                </a:solidFill>
                <a:effectLst/>
              </a:rPr>
              <a:t>事業所名</a:t>
            </a:r>
            <a:r>
              <a:rPr lang="en-US" altLang="ja-JP" sz="1300" kern="100" dirty="0">
                <a:solidFill>
                  <a:schemeClr val="tx1"/>
                </a:solidFill>
                <a:effectLst/>
              </a:rPr>
              <a:t>】</a:t>
            </a:r>
            <a:r>
              <a:rPr lang="ja-JP" altLang="en-US" sz="1300" kern="100" dirty="0">
                <a:solidFill>
                  <a:schemeClr val="tx1"/>
                </a:solidFill>
                <a:effectLst/>
              </a:rPr>
              <a:t>なないろ</a:t>
            </a:r>
            <a:r>
              <a:rPr lang="en-US" altLang="ja-JP" sz="1300" kern="100" dirty="0">
                <a:solidFill>
                  <a:schemeClr val="tx1"/>
                </a:solidFill>
                <a:effectLst/>
              </a:rPr>
              <a:t>Study2nd</a:t>
            </a:r>
          </a:p>
          <a:p>
            <a:pPr algn="l"/>
            <a:r>
              <a:rPr lang="en-US" altLang="ja-JP" sz="1300" kern="100" dirty="0">
                <a:solidFill>
                  <a:schemeClr val="tx1"/>
                </a:solidFill>
                <a:effectLst/>
              </a:rPr>
              <a:t>【</a:t>
            </a:r>
            <a:r>
              <a:rPr lang="ja-JP" altLang="en-US" sz="1300" kern="100" dirty="0">
                <a:solidFill>
                  <a:schemeClr val="tx1"/>
                </a:solidFill>
                <a:effectLst/>
              </a:rPr>
              <a:t>提供サービス</a:t>
            </a:r>
            <a:r>
              <a:rPr lang="en-US" altLang="ja-JP" sz="1300" kern="100" dirty="0">
                <a:solidFill>
                  <a:schemeClr val="tx1"/>
                </a:solidFill>
                <a:effectLst/>
              </a:rPr>
              <a:t>】</a:t>
            </a:r>
          </a:p>
          <a:p>
            <a:pPr algn="l"/>
            <a:r>
              <a:rPr lang="ja-JP" altLang="en-US" sz="1300" kern="100" dirty="0">
                <a:solidFill>
                  <a:schemeClr val="tx1"/>
                </a:solidFill>
                <a:effectLst/>
              </a:rPr>
              <a:t>児童発達支援・放課後等デイサービス</a:t>
            </a:r>
            <a:endParaRPr lang="en-US" altLang="ja-JP" sz="1300" kern="100" dirty="0">
              <a:solidFill>
                <a:schemeClr val="tx1"/>
              </a:solidFill>
              <a:effectLst/>
            </a:endParaRPr>
          </a:p>
        </p:txBody>
      </p:sp>
      <p:pic>
        <p:nvPicPr>
          <p:cNvPr id="3" name="図 2">
            <a:extLst>
              <a:ext uri="{FF2B5EF4-FFF2-40B4-BE49-F238E27FC236}">
                <a16:creationId xmlns:a16="http://schemas.microsoft.com/office/drawing/2014/main" id="{AD6CEC3A-15EF-16A3-F5FA-3C04E75998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03779" y="1535636"/>
            <a:ext cx="3513148" cy="1837038"/>
          </a:xfrm>
          <a:prstGeom prst="rect">
            <a:avLst/>
          </a:prstGeom>
        </p:spPr>
      </p:pic>
    </p:spTree>
    <p:extLst>
      <p:ext uri="{BB962C8B-B14F-4D97-AF65-F5344CB8AC3E}">
        <p14:creationId xmlns:p14="http://schemas.microsoft.com/office/powerpoint/2010/main" val="2185240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87897C8B-BD09-4D18-A726-5305C06D7FFA}"/>
              </a:ext>
            </a:extLst>
          </p:cNvPr>
          <p:cNvSpPr/>
          <p:nvPr/>
        </p:nvSpPr>
        <p:spPr>
          <a:xfrm>
            <a:off x="227812" y="415358"/>
            <a:ext cx="5539904" cy="669804"/>
          </a:xfrm>
          <a:prstGeom prst="roundRect">
            <a:avLst>
              <a:gd name="adj" fmla="val 9950"/>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solidFill>
                  <a:schemeClr val="bg1"/>
                </a:solidFill>
              </a:rPr>
              <a:t>記録業務の効率化</a:t>
            </a:r>
            <a:endParaRPr kumimoji="1" lang="en-US" altLang="ja-JP" sz="2400" b="1" dirty="0">
              <a:solidFill>
                <a:schemeClr val="bg1"/>
              </a:solidFill>
            </a:endParaRPr>
          </a:p>
        </p:txBody>
      </p:sp>
      <p:grpSp>
        <p:nvGrpSpPr>
          <p:cNvPr id="8" name="グループ化 7">
            <a:extLst>
              <a:ext uri="{FF2B5EF4-FFF2-40B4-BE49-F238E27FC236}">
                <a16:creationId xmlns:a16="http://schemas.microsoft.com/office/drawing/2014/main" id="{06E58739-ED48-4380-A4B7-B01D18ED3EB7}"/>
              </a:ext>
            </a:extLst>
          </p:cNvPr>
          <p:cNvGrpSpPr/>
          <p:nvPr/>
        </p:nvGrpSpPr>
        <p:grpSpPr>
          <a:xfrm>
            <a:off x="60796" y="1405541"/>
            <a:ext cx="8975111" cy="5327766"/>
            <a:chOff x="4122583" y="1910165"/>
            <a:chExt cx="4647873" cy="1633135"/>
          </a:xfrm>
        </p:grpSpPr>
        <p:sp>
          <p:nvSpPr>
            <p:cNvPr id="6" name="四角形: 角を丸くする 5">
              <a:extLst>
                <a:ext uri="{FF2B5EF4-FFF2-40B4-BE49-F238E27FC236}">
                  <a16:creationId xmlns:a16="http://schemas.microsoft.com/office/drawing/2014/main" id="{92C52E5B-F293-4059-8CBF-C7E3FC40EDE4}"/>
                </a:ext>
              </a:extLst>
            </p:cNvPr>
            <p:cNvSpPr/>
            <p:nvPr/>
          </p:nvSpPr>
          <p:spPr>
            <a:xfrm>
              <a:off x="4122583" y="1965960"/>
              <a:ext cx="4647873" cy="1577340"/>
            </a:xfrm>
            <a:prstGeom prst="roundRect">
              <a:avLst>
                <a:gd name="adj" fmla="val 868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dirty="0">
                <a:solidFill>
                  <a:schemeClr val="tx1">
                    <a:lumMod val="65000"/>
                    <a:lumOff val="35000"/>
                  </a:schemeClr>
                </a:solidFill>
              </a:endParaRPr>
            </a:p>
            <a:p>
              <a:r>
                <a:rPr kumimoji="1" lang="ja-JP" altLang="en-US" sz="1600" dirty="0">
                  <a:solidFill>
                    <a:schemeClr val="tx1">
                      <a:lumMod val="65000"/>
                      <a:lumOff val="35000"/>
                    </a:schemeClr>
                  </a:solidFill>
                </a:rPr>
                <a:t>・</a:t>
              </a:r>
              <a:r>
                <a:rPr kumimoji="1" lang="ja-JP" altLang="en-US" sz="1600" dirty="0">
                  <a:solidFill>
                    <a:schemeClr val="tx1">
                      <a:lumMod val="75000"/>
                      <a:lumOff val="25000"/>
                    </a:schemeClr>
                  </a:solidFill>
                </a:rPr>
                <a:t>複数の職員が手書きで支援記録や業務記録を記入しファイル保管していたものを</a:t>
              </a:r>
              <a:r>
                <a:rPr kumimoji="1" lang="ja-JP" altLang="en-US" sz="1600" dirty="0">
                  <a:solidFill>
                    <a:schemeClr val="tx1"/>
                  </a:solidFill>
                </a:rPr>
                <a:t>、</a:t>
              </a:r>
              <a:r>
                <a:rPr kumimoji="1" lang="ja-JP" altLang="en-US" sz="1600" dirty="0">
                  <a:solidFill>
                    <a:schemeClr val="tx1">
                      <a:lumMod val="65000"/>
                      <a:lumOff val="35000"/>
                    </a:schemeClr>
                  </a:solidFill>
                </a:rPr>
                <a:t>パソコンを導入することで入力が容易になり、書類管理も簡易になった。</a:t>
              </a:r>
              <a:endParaRPr kumimoji="1" lang="en-US" altLang="ja-JP" sz="1600" dirty="0">
                <a:solidFill>
                  <a:schemeClr val="tx1">
                    <a:lumMod val="65000"/>
                    <a:lumOff val="35000"/>
                  </a:schemeClr>
                </a:solidFill>
              </a:endParaRPr>
            </a:p>
            <a:p>
              <a:r>
                <a:rPr kumimoji="1" lang="ja-JP" altLang="en-US" sz="1600" dirty="0">
                  <a:solidFill>
                    <a:schemeClr val="tx1">
                      <a:lumMod val="65000"/>
                      <a:lumOff val="35000"/>
                    </a:schemeClr>
                  </a:solidFill>
                </a:rPr>
                <a:t>・</a:t>
              </a:r>
              <a:r>
                <a:rPr kumimoji="1" lang="ja-JP" altLang="en-US" sz="1600" dirty="0">
                  <a:solidFill>
                    <a:schemeClr val="tx1">
                      <a:lumMod val="75000"/>
                      <a:lumOff val="25000"/>
                    </a:schemeClr>
                  </a:solidFill>
                </a:rPr>
                <a:t>複数の職員が手書きで</a:t>
              </a:r>
              <a:r>
                <a:rPr kumimoji="1" lang="ja-JP" altLang="en-US" sz="1600" dirty="0">
                  <a:solidFill>
                    <a:schemeClr val="tx1">
                      <a:lumMod val="65000"/>
                      <a:lumOff val="35000"/>
                    </a:schemeClr>
                  </a:solidFill>
                </a:rPr>
                <a:t>マニュアル更新・会議記録・研修内容を記入していたが、複数台のパソコンでスムーズに入力することが可能になった。</a:t>
              </a:r>
              <a:endParaRPr kumimoji="1" lang="en-US" altLang="ja-JP" sz="1600" dirty="0">
                <a:solidFill>
                  <a:schemeClr val="tx1">
                    <a:lumMod val="65000"/>
                    <a:lumOff val="35000"/>
                  </a:schemeClr>
                </a:solidFill>
              </a:endParaRPr>
            </a:p>
            <a:p>
              <a:r>
                <a:rPr kumimoji="1" lang="ja-JP" altLang="en-US" sz="1600" dirty="0">
                  <a:solidFill>
                    <a:schemeClr val="tx1">
                      <a:lumMod val="65000"/>
                      <a:lumOff val="35000"/>
                    </a:schemeClr>
                  </a:solidFill>
                </a:rPr>
                <a:t>・支援記録を写真や動画で管理することが容易になり詳細を記録することが可能になった。</a:t>
              </a:r>
              <a:endParaRPr kumimoji="1" lang="en-US" altLang="ja-JP" sz="1600" dirty="0">
                <a:solidFill>
                  <a:schemeClr val="tx1">
                    <a:lumMod val="65000"/>
                    <a:lumOff val="35000"/>
                  </a:schemeClr>
                </a:solidFill>
              </a:endParaRPr>
            </a:p>
            <a:p>
              <a:r>
                <a:rPr kumimoji="1" lang="ja-JP" altLang="en-US" sz="1600" dirty="0">
                  <a:solidFill>
                    <a:schemeClr val="tx1">
                      <a:lumMod val="65000"/>
                      <a:lumOff val="35000"/>
                    </a:schemeClr>
                  </a:solidFill>
                </a:rPr>
                <a:t>・会議や研修がペーパーレスで行えるようになった。</a:t>
              </a:r>
              <a:endParaRPr kumimoji="1" lang="en-US" altLang="ja-JP" sz="1600" dirty="0">
                <a:solidFill>
                  <a:schemeClr val="tx1">
                    <a:lumMod val="65000"/>
                    <a:lumOff val="35000"/>
                  </a:schemeClr>
                </a:solidFill>
              </a:endParaRPr>
            </a:p>
            <a:p>
              <a:endParaRPr kumimoji="1" lang="en-US" altLang="ja-JP" sz="1600" b="1" dirty="0">
                <a:solidFill>
                  <a:schemeClr val="tx1">
                    <a:lumMod val="65000"/>
                    <a:lumOff val="35000"/>
                  </a:schemeClr>
                </a:solidFill>
              </a:endParaRPr>
            </a:p>
            <a:p>
              <a:r>
                <a:rPr kumimoji="1" lang="ja-JP" altLang="en-US" sz="2000" b="1" u="sng" dirty="0">
                  <a:solidFill>
                    <a:schemeClr val="tx1">
                      <a:lumMod val="65000"/>
                      <a:lumOff val="35000"/>
                    </a:schemeClr>
                  </a:solidFill>
                </a:rPr>
                <a:t>年間業務時間削減率：５１％</a:t>
              </a:r>
              <a:endParaRPr kumimoji="1" lang="en-US" altLang="ja-JP" sz="2000" b="1" u="sng" dirty="0">
                <a:solidFill>
                  <a:schemeClr val="tx1">
                    <a:lumMod val="65000"/>
                    <a:lumOff val="35000"/>
                  </a:schemeClr>
                </a:solidFill>
              </a:endParaRPr>
            </a:p>
            <a:p>
              <a:r>
                <a:rPr kumimoji="1" lang="ja-JP" altLang="en-US" sz="2000" dirty="0">
                  <a:solidFill>
                    <a:schemeClr val="tx1">
                      <a:lumMod val="65000"/>
                      <a:lumOff val="35000"/>
                    </a:schemeClr>
                  </a:solidFill>
                </a:rPr>
                <a:t>→これにより確保できた時間を「話し合いや研修の時間の確保、有給休暇取得や多様な働き方の促進、業務改善の意識改革」に活用した！</a:t>
              </a:r>
              <a:endParaRPr kumimoji="1" lang="en-US" altLang="ja-JP" sz="2000" dirty="0">
                <a:solidFill>
                  <a:schemeClr val="tx1">
                    <a:lumMod val="65000"/>
                    <a:lumOff val="35000"/>
                  </a:schemeClr>
                </a:solidFill>
              </a:endParaRPr>
            </a:p>
            <a:p>
              <a:endParaRPr kumimoji="1" lang="en-US" altLang="ja-JP" sz="2000" dirty="0">
                <a:solidFill>
                  <a:schemeClr val="tx1">
                    <a:lumMod val="65000"/>
                    <a:lumOff val="35000"/>
                  </a:schemeClr>
                </a:solidFill>
              </a:endParaRPr>
            </a:p>
            <a:p>
              <a:r>
                <a:rPr kumimoji="1" lang="ja-JP" altLang="en-US" sz="2000" b="1" u="sng" dirty="0">
                  <a:solidFill>
                    <a:schemeClr val="tx1">
                      <a:lumMod val="65000"/>
                      <a:lumOff val="35000"/>
                    </a:schemeClr>
                  </a:solidFill>
                </a:rPr>
                <a:t>年間作成文書削減率： ８２．６ ％</a:t>
              </a:r>
              <a:endParaRPr kumimoji="1" lang="en-US" altLang="ja-JP" sz="2000" b="1" u="sng" dirty="0">
                <a:solidFill>
                  <a:schemeClr val="tx1">
                    <a:lumMod val="65000"/>
                    <a:lumOff val="35000"/>
                  </a:schemeClr>
                </a:solidFill>
              </a:endParaRPr>
            </a:p>
            <a:p>
              <a:endParaRPr kumimoji="1" lang="en-US" altLang="ja-JP" sz="2000" dirty="0">
                <a:solidFill>
                  <a:schemeClr val="tx1">
                    <a:lumMod val="65000"/>
                    <a:lumOff val="35000"/>
                  </a:schemeClr>
                </a:solidFill>
              </a:endParaRPr>
            </a:p>
            <a:p>
              <a:r>
                <a:rPr kumimoji="1" lang="ja-JP" altLang="en-US" sz="2000" b="1" u="sng" dirty="0">
                  <a:solidFill>
                    <a:schemeClr val="tx1">
                      <a:lumMod val="65000"/>
                      <a:lumOff val="35000"/>
                    </a:schemeClr>
                  </a:solidFill>
                </a:rPr>
                <a:t>費用縮減額</a:t>
              </a:r>
              <a:r>
                <a:rPr kumimoji="1" lang="ja-JP" altLang="en-US" sz="2000" b="1" u="sng">
                  <a:solidFill>
                    <a:schemeClr val="tx1">
                      <a:lumMod val="65000"/>
                      <a:lumOff val="35000"/>
                    </a:schemeClr>
                  </a:solidFill>
                </a:rPr>
                <a:t>： １，０００円</a:t>
              </a:r>
              <a:endParaRPr kumimoji="1" lang="en-US" altLang="ja-JP" sz="2000" b="1" u="sng" dirty="0">
                <a:solidFill>
                  <a:schemeClr val="tx1">
                    <a:lumMod val="65000"/>
                    <a:lumOff val="35000"/>
                  </a:schemeClr>
                </a:solidFill>
              </a:endParaRPr>
            </a:p>
            <a:p>
              <a:r>
                <a:rPr kumimoji="1" lang="ja-JP" altLang="en-US" sz="2000" dirty="0">
                  <a:solidFill>
                    <a:schemeClr val="tx1">
                      <a:lumMod val="65000"/>
                      <a:lumOff val="35000"/>
                    </a:schemeClr>
                  </a:solidFill>
                </a:rPr>
                <a:t>→これにより確保できたお金をワイヤレスキーボードなど事務用品を購入し働きやすい環境の整備へ充当した！</a:t>
              </a:r>
              <a:endParaRPr kumimoji="1" lang="en-US" altLang="ja-JP" sz="2000" dirty="0">
                <a:solidFill>
                  <a:schemeClr val="tx1">
                    <a:lumMod val="65000"/>
                    <a:lumOff val="35000"/>
                  </a:schemeClr>
                </a:solidFill>
              </a:endParaRPr>
            </a:p>
          </p:txBody>
        </p:sp>
        <p:sp>
          <p:nvSpPr>
            <p:cNvPr id="7" name="四角形: 角を丸くする 6">
              <a:extLst>
                <a:ext uri="{FF2B5EF4-FFF2-40B4-BE49-F238E27FC236}">
                  <a16:creationId xmlns:a16="http://schemas.microsoft.com/office/drawing/2014/main" id="{DD775A77-E13A-4118-BCC0-5015E738FA06}"/>
                </a:ext>
              </a:extLst>
            </p:cNvPr>
            <p:cNvSpPr/>
            <p:nvPr/>
          </p:nvSpPr>
          <p:spPr>
            <a:xfrm>
              <a:off x="4310932" y="1910165"/>
              <a:ext cx="1212605" cy="122167"/>
            </a:xfrm>
            <a:prstGeom prst="roundRect">
              <a:avLst/>
            </a:prstGeom>
            <a:solidFill>
              <a:srgbClr val="27CED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導入の効果（詳細）</a:t>
              </a:r>
            </a:p>
          </p:txBody>
        </p:sp>
      </p:grpSp>
      <p:sp>
        <p:nvSpPr>
          <p:cNvPr id="11" name="テキスト ボックス 10">
            <a:extLst>
              <a:ext uri="{FF2B5EF4-FFF2-40B4-BE49-F238E27FC236}">
                <a16:creationId xmlns:a16="http://schemas.microsoft.com/office/drawing/2014/main" id="{ACE20279-3E2D-4EA6-969A-401FEF2F8E04}"/>
              </a:ext>
            </a:extLst>
          </p:cNvPr>
          <p:cNvSpPr txBox="1"/>
          <p:nvPr/>
        </p:nvSpPr>
        <p:spPr>
          <a:xfrm>
            <a:off x="0" y="0"/>
            <a:ext cx="9144000" cy="276999"/>
          </a:xfrm>
          <a:prstGeom prst="rect">
            <a:avLst/>
          </a:prstGeom>
          <a:solidFill>
            <a:schemeClr val="accent3">
              <a:lumMod val="20000"/>
              <a:lumOff val="80000"/>
            </a:schemeClr>
          </a:solidFill>
        </p:spPr>
        <p:txBody>
          <a:bodyPr wrap="square" rtlCol="0">
            <a:spAutoFit/>
          </a:bodyPr>
          <a:lstStyle/>
          <a:p>
            <a:r>
              <a:rPr lang="ja-JP" altLang="en-US" sz="1200" dirty="0">
                <a:ea typeface="游明朝" panose="02020400000000000000" pitchFamily="18" charset="-128"/>
                <a:cs typeface="Times New Roman" panose="02020603050405020304" pitchFamily="18" charset="0"/>
              </a:rPr>
              <a:t>障がい福祉分野の</a:t>
            </a:r>
            <a:r>
              <a:rPr lang="en-US" altLang="ja-JP" sz="1200" dirty="0">
                <a:ea typeface="游明朝" panose="02020400000000000000" pitchFamily="18" charset="-128"/>
                <a:cs typeface="Times New Roman" panose="02020603050405020304" pitchFamily="18" charset="0"/>
              </a:rPr>
              <a:t>ICT</a:t>
            </a:r>
            <a:r>
              <a:rPr lang="ja-JP" altLang="en-US" sz="1200" dirty="0">
                <a:ea typeface="游明朝" panose="02020400000000000000" pitchFamily="18" charset="-128"/>
                <a:cs typeface="Times New Roman" panose="02020603050405020304" pitchFamily="18" charset="0"/>
              </a:rPr>
              <a:t>導入モデル事業（令和</a:t>
            </a:r>
            <a:r>
              <a:rPr lang="en-US" altLang="ja-JP" sz="1200" dirty="0">
                <a:ea typeface="游明朝" panose="02020400000000000000" pitchFamily="18" charset="-128"/>
                <a:cs typeface="Times New Roman" panose="02020603050405020304" pitchFamily="18" charset="0"/>
              </a:rPr>
              <a:t>5</a:t>
            </a:r>
            <a:r>
              <a:rPr lang="ja-JP" altLang="en-US" sz="1200" dirty="0">
                <a:ea typeface="游明朝" panose="02020400000000000000" pitchFamily="18" charset="-128"/>
                <a:cs typeface="Times New Roman" panose="02020603050405020304" pitchFamily="18" charset="0"/>
              </a:rPr>
              <a:t>年度補正予算分） </a:t>
            </a:r>
            <a:endParaRPr kumimoji="1" lang="ja-JP" altLang="en-US" sz="1200" dirty="0"/>
          </a:p>
        </p:txBody>
      </p:sp>
      <p:sp>
        <p:nvSpPr>
          <p:cNvPr id="2" name="正方形/長方形 1">
            <a:extLst>
              <a:ext uri="{FF2B5EF4-FFF2-40B4-BE49-F238E27FC236}">
                <a16:creationId xmlns:a16="http://schemas.microsoft.com/office/drawing/2014/main" id="{F0146973-28B2-C566-7DBC-98AEEAF92A82}"/>
              </a:ext>
            </a:extLst>
          </p:cNvPr>
          <p:cNvSpPr/>
          <p:nvPr/>
        </p:nvSpPr>
        <p:spPr>
          <a:xfrm>
            <a:off x="5995527" y="241795"/>
            <a:ext cx="3040380" cy="904007"/>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ja-JP" sz="1300" kern="100" dirty="0">
                <a:solidFill>
                  <a:schemeClr val="tx1"/>
                </a:solidFill>
                <a:effectLst/>
              </a:rPr>
              <a:t>【</a:t>
            </a:r>
            <a:r>
              <a:rPr lang="ja-JP" altLang="ja-JP" sz="1300" kern="100" dirty="0">
                <a:solidFill>
                  <a:schemeClr val="tx1"/>
                </a:solidFill>
                <a:effectLst/>
              </a:rPr>
              <a:t>法人名</a:t>
            </a:r>
            <a:r>
              <a:rPr lang="en-US" altLang="ja-JP" sz="1300" kern="100" dirty="0">
                <a:solidFill>
                  <a:schemeClr val="tx1"/>
                </a:solidFill>
                <a:effectLst/>
                <a:sym typeface="Wingdings" panose="05000000000000000000" pitchFamily="2" charset="2"/>
              </a:rPr>
              <a:t>】</a:t>
            </a:r>
            <a:r>
              <a:rPr lang="ja-JP" altLang="en-US" sz="1300" kern="100" dirty="0">
                <a:solidFill>
                  <a:schemeClr val="tx1"/>
                </a:solidFill>
                <a:effectLst/>
                <a:sym typeface="Wingdings" panose="05000000000000000000" pitchFamily="2" charset="2"/>
              </a:rPr>
              <a:t>株式会社ドリームリンク</a:t>
            </a:r>
            <a:endParaRPr lang="en-US" altLang="ja-JP" sz="1300" kern="100" dirty="0">
              <a:solidFill>
                <a:schemeClr val="tx1"/>
              </a:solidFill>
              <a:effectLst/>
              <a:sym typeface="Wingdings" panose="05000000000000000000" pitchFamily="2" charset="2"/>
            </a:endParaRPr>
          </a:p>
          <a:p>
            <a:pPr algn="l"/>
            <a:r>
              <a:rPr lang="en-US" altLang="ja-JP" sz="1300" kern="100" dirty="0">
                <a:solidFill>
                  <a:schemeClr val="tx1"/>
                </a:solidFill>
                <a:effectLst/>
              </a:rPr>
              <a:t>【</a:t>
            </a:r>
            <a:r>
              <a:rPr lang="ja-JP" altLang="ja-JP" sz="1300" kern="100" dirty="0">
                <a:solidFill>
                  <a:schemeClr val="tx1"/>
                </a:solidFill>
                <a:effectLst/>
              </a:rPr>
              <a:t>事業所名</a:t>
            </a:r>
            <a:r>
              <a:rPr lang="en-US" altLang="ja-JP" sz="1300" kern="100" dirty="0">
                <a:solidFill>
                  <a:schemeClr val="tx1"/>
                </a:solidFill>
                <a:effectLst/>
              </a:rPr>
              <a:t>】</a:t>
            </a:r>
            <a:r>
              <a:rPr lang="ja-JP" altLang="en-US" sz="1300" kern="100" dirty="0">
                <a:solidFill>
                  <a:schemeClr val="tx1"/>
                </a:solidFill>
                <a:effectLst/>
              </a:rPr>
              <a:t>なないろ</a:t>
            </a:r>
            <a:r>
              <a:rPr lang="en-US" altLang="ja-JP" sz="1300" kern="100" dirty="0">
                <a:solidFill>
                  <a:schemeClr val="tx1"/>
                </a:solidFill>
                <a:effectLst/>
              </a:rPr>
              <a:t>Study2nd</a:t>
            </a:r>
          </a:p>
          <a:p>
            <a:pPr algn="l"/>
            <a:r>
              <a:rPr lang="en-US" altLang="ja-JP" sz="1300" kern="100" dirty="0">
                <a:solidFill>
                  <a:schemeClr val="tx1"/>
                </a:solidFill>
                <a:effectLst/>
              </a:rPr>
              <a:t>【</a:t>
            </a:r>
            <a:r>
              <a:rPr lang="ja-JP" altLang="en-US" sz="1300" kern="100" dirty="0">
                <a:solidFill>
                  <a:schemeClr val="tx1"/>
                </a:solidFill>
                <a:effectLst/>
              </a:rPr>
              <a:t>提供サービス</a:t>
            </a:r>
            <a:r>
              <a:rPr lang="en-US" altLang="ja-JP" sz="1300" kern="100" dirty="0">
                <a:solidFill>
                  <a:schemeClr val="tx1"/>
                </a:solidFill>
                <a:effectLst/>
              </a:rPr>
              <a:t>】</a:t>
            </a:r>
          </a:p>
          <a:p>
            <a:pPr algn="l"/>
            <a:r>
              <a:rPr lang="ja-JP" altLang="en-US" sz="1300" kern="100" dirty="0">
                <a:solidFill>
                  <a:schemeClr val="tx1"/>
                </a:solidFill>
                <a:effectLst/>
              </a:rPr>
              <a:t>児童発達支援・放課後等デイサービス</a:t>
            </a:r>
            <a:endParaRPr lang="en-US" altLang="ja-JP" sz="1300" kern="100" dirty="0">
              <a:solidFill>
                <a:schemeClr val="tx1"/>
              </a:solidFill>
              <a:effectLst/>
            </a:endParaRPr>
          </a:p>
        </p:txBody>
      </p:sp>
    </p:spTree>
    <p:extLst>
      <p:ext uri="{BB962C8B-B14F-4D97-AF65-F5344CB8AC3E}">
        <p14:creationId xmlns:p14="http://schemas.microsoft.com/office/powerpoint/2010/main" val="3529733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87897C8B-BD09-4D18-A726-5305C06D7FFA}"/>
              </a:ext>
            </a:extLst>
          </p:cNvPr>
          <p:cNvSpPr/>
          <p:nvPr/>
        </p:nvSpPr>
        <p:spPr>
          <a:xfrm>
            <a:off x="227812" y="358897"/>
            <a:ext cx="5539904" cy="669804"/>
          </a:xfrm>
          <a:prstGeom prst="roundRect">
            <a:avLst>
              <a:gd name="adj" fmla="val 9950"/>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solidFill>
                  <a:schemeClr val="bg1"/>
                </a:solidFill>
              </a:rPr>
              <a:t>記録業務の効率化</a:t>
            </a:r>
            <a:endParaRPr kumimoji="1" lang="en-US" altLang="ja-JP" sz="2400" b="1" dirty="0">
              <a:solidFill>
                <a:schemeClr val="bg1"/>
              </a:solidFill>
            </a:endParaRPr>
          </a:p>
        </p:txBody>
      </p:sp>
      <p:grpSp>
        <p:nvGrpSpPr>
          <p:cNvPr id="8" name="グループ化 7">
            <a:extLst>
              <a:ext uri="{FF2B5EF4-FFF2-40B4-BE49-F238E27FC236}">
                <a16:creationId xmlns:a16="http://schemas.microsoft.com/office/drawing/2014/main" id="{06E58739-ED48-4380-A4B7-B01D18ED3EB7}"/>
              </a:ext>
            </a:extLst>
          </p:cNvPr>
          <p:cNvGrpSpPr/>
          <p:nvPr/>
        </p:nvGrpSpPr>
        <p:grpSpPr>
          <a:xfrm>
            <a:off x="60796" y="1124731"/>
            <a:ext cx="8975111" cy="2395710"/>
            <a:chOff x="4122583" y="1787292"/>
            <a:chExt cx="4647873" cy="1626661"/>
          </a:xfrm>
        </p:grpSpPr>
        <p:sp>
          <p:nvSpPr>
            <p:cNvPr id="6" name="四角形: 角を丸くする 5">
              <a:extLst>
                <a:ext uri="{FF2B5EF4-FFF2-40B4-BE49-F238E27FC236}">
                  <a16:creationId xmlns:a16="http://schemas.microsoft.com/office/drawing/2014/main" id="{92C52E5B-F293-4059-8CBF-C7E3FC40EDE4}"/>
                </a:ext>
              </a:extLst>
            </p:cNvPr>
            <p:cNvSpPr/>
            <p:nvPr/>
          </p:nvSpPr>
          <p:spPr>
            <a:xfrm>
              <a:off x="4122583" y="1965960"/>
              <a:ext cx="4647873" cy="1447993"/>
            </a:xfrm>
            <a:prstGeom prst="roundRect">
              <a:avLst>
                <a:gd name="adj" fmla="val 868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000" dirty="0">
                  <a:solidFill>
                    <a:schemeClr val="tx1">
                      <a:lumMod val="65000"/>
                      <a:lumOff val="35000"/>
                    </a:schemeClr>
                  </a:solidFill>
                </a:rPr>
                <a:t>導入前、事業所内でデジタル活用の不安の声があったため、パソコンや請求支援ソフトのスキルサポート体制を充実させて不安を解消することから開始した。</a:t>
              </a:r>
              <a:endParaRPr kumimoji="1" lang="en-US" altLang="ja-JP" dirty="0">
                <a:solidFill>
                  <a:schemeClr val="tx1">
                    <a:lumMod val="65000"/>
                    <a:lumOff val="35000"/>
                  </a:schemeClr>
                </a:solidFill>
              </a:endParaRPr>
            </a:p>
            <a:p>
              <a:r>
                <a:rPr kumimoji="1" lang="en-US" altLang="ja-JP" sz="2000" b="1" dirty="0">
                  <a:solidFill>
                    <a:schemeClr val="tx1">
                      <a:lumMod val="65000"/>
                      <a:lumOff val="35000"/>
                    </a:schemeClr>
                  </a:solidFill>
                </a:rPr>
                <a:t>〈</a:t>
              </a:r>
              <a:r>
                <a:rPr kumimoji="1" lang="ja-JP" altLang="en-US" sz="2000" b="1" dirty="0">
                  <a:solidFill>
                    <a:schemeClr val="tx1">
                      <a:lumMod val="65000"/>
                      <a:lumOff val="35000"/>
                    </a:schemeClr>
                  </a:solidFill>
                </a:rPr>
                <a:t>工夫した点</a:t>
              </a:r>
              <a:r>
                <a:rPr kumimoji="1" lang="en-US" altLang="ja-JP" sz="2000" b="1" dirty="0">
                  <a:solidFill>
                    <a:schemeClr val="tx1">
                      <a:lumMod val="65000"/>
                      <a:lumOff val="35000"/>
                    </a:schemeClr>
                  </a:solidFill>
                </a:rPr>
                <a:t>〉</a:t>
              </a:r>
            </a:p>
            <a:p>
              <a:r>
                <a:rPr kumimoji="1" lang="ja-JP" altLang="en-US" dirty="0">
                  <a:solidFill>
                    <a:schemeClr val="tx1">
                      <a:lumMod val="65000"/>
                      <a:lumOff val="35000"/>
                    </a:schemeClr>
                  </a:solidFill>
                </a:rPr>
                <a:t>デジタル活用のメリット「コミュニケーションや情報共有の円滑化」「業務の効率化と負荷の軽減」「サービスの質の向上」を伝えて職員に理解してもらう。</a:t>
              </a:r>
              <a:endParaRPr kumimoji="1" lang="en-US" altLang="ja-JP" dirty="0">
                <a:solidFill>
                  <a:schemeClr val="tx1">
                    <a:lumMod val="65000"/>
                    <a:lumOff val="35000"/>
                  </a:schemeClr>
                </a:solidFill>
              </a:endParaRPr>
            </a:p>
          </p:txBody>
        </p:sp>
        <p:sp>
          <p:nvSpPr>
            <p:cNvPr id="7" name="四角形: 角を丸くする 6">
              <a:extLst>
                <a:ext uri="{FF2B5EF4-FFF2-40B4-BE49-F238E27FC236}">
                  <a16:creationId xmlns:a16="http://schemas.microsoft.com/office/drawing/2014/main" id="{DD775A77-E13A-4118-BCC0-5015E738FA06}"/>
                </a:ext>
              </a:extLst>
            </p:cNvPr>
            <p:cNvSpPr/>
            <p:nvPr/>
          </p:nvSpPr>
          <p:spPr>
            <a:xfrm>
              <a:off x="4232011" y="1787292"/>
              <a:ext cx="1078437" cy="223177"/>
            </a:xfrm>
            <a:prstGeom prst="roundRect">
              <a:avLst/>
            </a:prstGeom>
            <a:solidFill>
              <a:srgbClr val="27CED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導入の進め方</a:t>
              </a:r>
            </a:p>
          </p:txBody>
        </p:sp>
      </p:grpSp>
      <p:sp>
        <p:nvSpPr>
          <p:cNvPr id="11" name="テキスト ボックス 10">
            <a:extLst>
              <a:ext uri="{FF2B5EF4-FFF2-40B4-BE49-F238E27FC236}">
                <a16:creationId xmlns:a16="http://schemas.microsoft.com/office/drawing/2014/main" id="{ACE20279-3E2D-4EA6-969A-401FEF2F8E04}"/>
              </a:ext>
            </a:extLst>
          </p:cNvPr>
          <p:cNvSpPr txBox="1"/>
          <p:nvPr/>
        </p:nvSpPr>
        <p:spPr>
          <a:xfrm>
            <a:off x="0" y="0"/>
            <a:ext cx="9144000" cy="276999"/>
          </a:xfrm>
          <a:prstGeom prst="rect">
            <a:avLst/>
          </a:prstGeom>
          <a:solidFill>
            <a:schemeClr val="accent3">
              <a:lumMod val="20000"/>
              <a:lumOff val="80000"/>
            </a:schemeClr>
          </a:solidFill>
        </p:spPr>
        <p:txBody>
          <a:bodyPr wrap="square" rtlCol="0">
            <a:spAutoFit/>
          </a:bodyPr>
          <a:lstStyle/>
          <a:p>
            <a:r>
              <a:rPr lang="ja-JP" altLang="en-US" sz="1200" dirty="0">
                <a:ea typeface="游明朝" panose="02020400000000000000" pitchFamily="18" charset="-128"/>
                <a:cs typeface="Times New Roman" panose="02020603050405020304" pitchFamily="18" charset="0"/>
              </a:rPr>
              <a:t>障がい福祉分野の</a:t>
            </a:r>
            <a:r>
              <a:rPr lang="en-US" altLang="ja-JP" sz="1200" dirty="0">
                <a:ea typeface="游明朝" panose="02020400000000000000" pitchFamily="18" charset="-128"/>
                <a:cs typeface="Times New Roman" panose="02020603050405020304" pitchFamily="18" charset="0"/>
              </a:rPr>
              <a:t>ICT</a:t>
            </a:r>
            <a:r>
              <a:rPr lang="ja-JP" altLang="en-US" sz="1200" dirty="0">
                <a:ea typeface="游明朝" panose="02020400000000000000" pitchFamily="18" charset="-128"/>
                <a:cs typeface="Times New Roman" panose="02020603050405020304" pitchFamily="18" charset="0"/>
              </a:rPr>
              <a:t>導入モデル事業（令和</a:t>
            </a:r>
            <a:r>
              <a:rPr lang="en-US" altLang="ja-JP" sz="1200" dirty="0">
                <a:ea typeface="游明朝" panose="02020400000000000000" pitchFamily="18" charset="-128"/>
                <a:cs typeface="Times New Roman" panose="02020603050405020304" pitchFamily="18" charset="0"/>
              </a:rPr>
              <a:t>5</a:t>
            </a:r>
            <a:r>
              <a:rPr lang="ja-JP" altLang="en-US" sz="1200" dirty="0">
                <a:ea typeface="游明朝" panose="02020400000000000000" pitchFamily="18" charset="-128"/>
                <a:cs typeface="Times New Roman" panose="02020603050405020304" pitchFamily="18" charset="0"/>
              </a:rPr>
              <a:t>年度補正予算分） </a:t>
            </a:r>
            <a:endParaRPr kumimoji="1" lang="ja-JP" altLang="en-US" sz="1200" dirty="0"/>
          </a:p>
        </p:txBody>
      </p:sp>
      <p:grpSp>
        <p:nvGrpSpPr>
          <p:cNvPr id="15" name="グループ化 14">
            <a:extLst>
              <a:ext uri="{FF2B5EF4-FFF2-40B4-BE49-F238E27FC236}">
                <a16:creationId xmlns:a16="http://schemas.microsoft.com/office/drawing/2014/main" id="{A1303BDD-75EF-4010-98E6-F5A727B0D5BB}"/>
              </a:ext>
            </a:extLst>
          </p:cNvPr>
          <p:cNvGrpSpPr/>
          <p:nvPr/>
        </p:nvGrpSpPr>
        <p:grpSpPr>
          <a:xfrm>
            <a:off x="60796" y="3675907"/>
            <a:ext cx="8927814" cy="2991593"/>
            <a:chOff x="4122583" y="1808007"/>
            <a:chExt cx="4647873" cy="1735294"/>
          </a:xfrm>
        </p:grpSpPr>
        <p:sp>
          <p:nvSpPr>
            <p:cNvPr id="16" name="四角形: 角を丸くする 15">
              <a:extLst>
                <a:ext uri="{FF2B5EF4-FFF2-40B4-BE49-F238E27FC236}">
                  <a16:creationId xmlns:a16="http://schemas.microsoft.com/office/drawing/2014/main" id="{09C85C6E-0565-4279-BBA1-561BCA8185B2}"/>
                </a:ext>
              </a:extLst>
            </p:cNvPr>
            <p:cNvSpPr/>
            <p:nvPr/>
          </p:nvSpPr>
          <p:spPr>
            <a:xfrm>
              <a:off x="4122583" y="1965961"/>
              <a:ext cx="4647873" cy="1577340"/>
            </a:xfrm>
            <a:prstGeom prst="roundRect">
              <a:avLst>
                <a:gd name="adj" fmla="val 868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b="1" dirty="0">
                <a:solidFill>
                  <a:schemeClr val="tx1">
                    <a:lumMod val="65000"/>
                    <a:lumOff val="35000"/>
                  </a:schemeClr>
                </a:solidFill>
              </a:endParaRPr>
            </a:p>
            <a:p>
              <a:r>
                <a:rPr kumimoji="1" lang="en-US" altLang="ja-JP" sz="2000" b="1" dirty="0">
                  <a:solidFill>
                    <a:schemeClr val="tx1">
                      <a:lumMod val="65000"/>
                      <a:lumOff val="35000"/>
                    </a:schemeClr>
                  </a:solidFill>
                </a:rPr>
                <a:t>〈</a:t>
              </a:r>
              <a:r>
                <a:rPr kumimoji="1" lang="ja-JP" altLang="en-US" sz="2000" b="1" dirty="0">
                  <a:solidFill>
                    <a:schemeClr val="tx1">
                      <a:lumMod val="65000"/>
                      <a:lumOff val="35000"/>
                    </a:schemeClr>
                  </a:solidFill>
                </a:rPr>
                <a:t>良かった点</a:t>
              </a:r>
              <a:r>
                <a:rPr kumimoji="1" lang="en-US" altLang="ja-JP" sz="2000" b="1" dirty="0">
                  <a:solidFill>
                    <a:schemeClr val="tx1">
                      <a:lumMod val="65000"/>
                      <a:lumOff val="35000"/>
                    </a:schemeClr>
                  </a:solidFill>
                </a:rPr>
                <a:t>〉</a:t>
              </a:r>
            </a:p>
            <a:p>
              <a:r>
                <a:rPr kumimoji="1" lang="ja-JP" altLang="en-US" dirty="0">
                  <a:solidFill>
                    <a:schemeClr val="tx1">
                      <a:lumMod val="65000"/>
                      <a:lumOff val="35000"/>
                    </a:schemeClr>
                  </a:solidFill>
                </a:rPr>
                <a:t>仕事の効率化により、話し合いや研修の時間を確保することが可能になった。</a:t>
              </a:r>
              <a:endParaRPr kumimoji="1" lang="en-US" altLang="ja-JP" dirty="0">
                <a:solidFill>
                  <a:schemeClr val="tx1">
                    <a:lumMod val="65000"/>
                    <a:lumOff val="35000"/>
                  </a:schemeClr>
                </a:solidFill>
              </a:endParaRPr>
            </a:p>
            <a:p>
              <a:endParaRPr kumimoji="1" lang="en-US" altLang="ja-JP" sz="2000" b="1" dirty="0">
                <a:solidFill>
                  <a:schemeClr val="tx1">
                    <a:lumMod val="65000"/>
                    <a:lumOff val="35000"/>
                  </a:schemeClr>
                </a:solidFill>
              </a:endParaRPr>
            </a:p>
            <a:p>
              <a:r>
                <a:rPr kumimoji="1" lang="en-US" altLang="ja-JP" sz="2000" b="1" dirty="0">
                  <a:solidFill>
                    <a:schemeClr val="tx1">
                      <a:lumMod val="65000"/>
                      <a:lumOff val="35000"/>
                    </a:schemeClr>
                  </a:solidFill>
                </a:rPr>
                <a:t>〈</a:t>
              </a:r>
              <a:r>
                <a:rPr kumimoji="1" lang="ja-JP" altLang="en-US" sz="2000" b="1" dirty="0">
                  <a:solidFill>
                    <a:schemeClr val="tx1">
                      <a:lumMod val="65000"/>
                      <a:lumOff val="35000"/>
                    </a:schemeClr>
                  </a:solidFill>
                </a:rPr>
                <a:t>他に導入したい機器等とその理由</a:t>
              </a:r>
              <a:r>
                <a:rPr kumimoji="1" lang="en-US" altLang="ja-JP" sz="2000" b="1" dirty="0">
                  <a:solidFill>
                    <a:schemeClr val="tx1">
                      <a:lumMod val="65000"/>
                      <a:lumOff val="35000"/>
                    </a:schemeClr>
                  </a:solidFill>
                </a:rPr>
                <a:t>〉</a:t>
              </a:r>
            </a:p>
            <a:p>
              <a:r>
                <a:rPr kumimoji="1" lang="ja-JP" altLang="en-US" dirty="0">
                  <a:solidFill>
                    <a:schemeClr val="tx1">
                      <a:lumMod val="65000"/>
                      <a:lumOff val="35000"/>
                    </a:schemeClr>
                  </a:solidFill>
                </a:rPr>
                <a:t>容量が充実した有料のクラウド管理システムを導入したい。</a:t>
              </a:r>
              <a:endParaRPr kumimoji="1" lang="en-US" altLang="ja-JP" dirty="0">
                <a:solidFill>
                  <a:schemeClr val="tx1">
                    <a:lumMod val="65000"/>
                    <a:lumOff val="35000"/>
                  </a:schemeClr>
                </a:solidFill>
              </a:endParaRPr>
            </a:p>
            <a:p>
              <a:r>
                <a:rPr kumimoji="1" lang="ja-JP" altLang="en-US" dirty="0">
                  <a:solidFill>
                    <a:schemeClr val="tx1">
                      <a:lumMod val="65000"/>
                      <a:lumOff val="35000"/>
                    </a:schemeClr>
                  </a:solidFill>
                </a:rPr>
                <a:t>：現在無料のクラウド管理システムを使用しているが、容量が少ないので</a:t>
              </a:r>
              <a:endParaRPr kumimoji="1" lang="en-US" altLang="ja-JP" dirty="0">
                <a:solidFill>
                  <a:schemeClr val="tx1">
                    <a:lumMod val="65000"/>
                    <a:lumOff val="35000"/>
                  </a:schemeClr>
                </a:solidFill>
              </a:endParaRPr>
            </a:p>
            <a:p>
              <a:r>
                <a:rPr kumimoji="1" lang="ja-JP" altLang="en-US" dirty="0">
                  <a:solidFill>
                    <a:schemeClr val="tx1">
                      <a:lumMod val="65000"/>
                      <a:lumOff val="35000"/>
                    </a:schemeClr>
                  </a:solidFill>
                </a:rPr>
                <a:t>使いにくいため。</a:t>
              </a:r>
              <a:endParaRPr kumimoji="1" lang="en-US" altLang="ja-JP" dirty="0">
                <a:solidFill>
                  <a:schemeClr val="tx1">
                    <a:lumMod val="65000"/>
                    <a:lumOff val="35000"/>
                  </a:schemeClr>
                </a:solidFill>
              </a:endParaRPr>
            </a:p>
          </p:txBody>
        </p:sp>
        <p:sp>
          <p:nvSpPr>
            <p:cNvPr id="17" name="四角形: 角を丸くする 16">
              <a:extLst>
                <a:ext uri="{FF2B5EF4-FFF2-40B4-BE49-F238E27FC236}">
                  <a16:creationId xmlns:a16="http://schemas.microsoft.com/office/drawing/2014/main" id="{2E81446F-6895-40F4-9215-AA5DC2AC4EAA}"/>
                </a:ext>
              </a:extLst>
            </p:cNvPr>
            <p:cNvSpPr/>
            <p:nvPr/>
          </p:nvSpPr>
          <p:spPr>
            <a:xfrm>
              <a:off x="4232592" y="1808007"/>
              <a:ext cx="631909" cy="209798"/>
            </a:xfrm>
            <a:prstGeom prst="roundRect">
              <a:avLst/>
            </a:prstGeom>
            <a:solidFill>
              <a:srgbClr val="27CED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職員の声</a:t>
              </a:r>
            </a:p>
          </p:txBody>
        </p:sp>
      </p:grpSp>
      <p:sp>
        <p:nvSpPr>
          <p:cNvPr id="18" name="正方形/長方形 17">
            <a:extLst>
              <a:ext uri="{FF2B5EF4-FFF2-40B4-BE49-F238E27FC236}">
                <a16:creationId xmlns:a16="http://schemas.microsoft.com/office/drawing/2014/main" id="{AB425242-5402-4CD8-90F7-D1B66D976006}"/>
              </a:ext>
            </a:extLst>
          </p:cNvPr>
          <p:cNvSpPr/>
          <p:nvPr/>
        </p:nvSpPr>
        <p:spPr>
          <a:xfrm>
            <a:off x="5995528" y="124694"/>
            <a:ext cx="3040380" cy="904007"/>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ja-JP" sz="1300" kern="100" dirty="0">
                <a:solidFill>
                  <a:schemeClr val="tx1"/>
                </a:solidFill>
                <a:effectLst/>
              </a:rPr>
              <a:t>【</a:t>
            </a:r>
            <a:r>
              <a:rPr lang="ja-JP" altLang="ja-JP" sz="1300" kern="100" dirty="0">
                <a:solidFill>
                  <a:schemeClr val="tx1"/>
                </a:solidFill>
                <a:effectLst/>
              </a:rPr>
              <a:t>法人名</a:t>
            </a:r>
            <a:r>
              <a:rPr lang="en-US" altLang="ja-JP" sz="1300" kern="100" dirty="0">
                <a:solidFill>
                  <a:schemeClr val="tx1"/>
                </a:solidFill>
                <a:effectLst/>
                <a:sym typeface="Wingdings" panose="05000000000000000000" pitchFamily="2" charset="2"/>
              </a:rPr>
              <a:t>】</a:t>
            </a:r>
            <a:r>
              <a:rPr lang="ja-JP" altLang="en-US" sz="1300" kern="100" dirty="0">
                <a:solidFill>
                  <a:schemeClr val="tx1"/>
                </a:solidFill>
                <a:effectLst/>
                <a:sym typeface="Wingdings" panose="05000000000000000000" pitchFamily="2" charset="2"/>
              </a:rPr>
              <a:t>株式会社ドリームリンク</a:t>
            </a:r>
            <a:endParaRPr lang="en-US" altLang="ja-JP" sz="1300" kern="100" dirty="0">
              <a:solidFill>
                <a:schemeClr val="tx1"/>
              </a:solidFill>
              <a:effectLst/>
              <a:sym typeface="Wingdings" panose="05000000000000000000" pitchFamily="2" charset="2"/>
            </a:endParaRPr>
          </a:p>
          <a:p>
            <a:pPr algn="l"/>
            <a:r>
              <a:rPr lang="en-US" altLang="ja-JP" sz="1300" kern="100" dirty="0">
                <a:solidFill>
                  <a:schemeClr val="tx1"/>
                </a:solidFill>
                <a:effectLst/>
              </a:rPr>
              <a:t>【</a:t>
            </a:r>
            <a:r>
              <a:rPr lang="ja-JP" altLang="ja-JP" sz="1300" kern="100" dirty="0">
                <a:solidFill>
                  <a:schemeClr val="tx1"/>
                </a:solidFill>
                <a:effectLst/>
              </a:rPr>
              <a:t>事業所名</a:t>
            </a:r>
            <a:r>
              <a:rPr lang="en-US" altLang="ja-JP" sz="1300" kern="100" dirty="0">
                <a:solidFill>
                  <a:schemeClr val="tx1"/>
                </a:solidFill>
                <a:effectLst/>
              </a:rPr>
              <a:t>】</a:t>
            </a:r>
            <a:r>
              <a:rPr lang="ja-JP" altLang="en-US" sz="1300" kern="100" dirty="0">
                <a:solidFill>
                  <a:schemeClr val="tx1"/>
                </a:solidFill>
                <a:effectLst/>
              </a:rPr>
              <a:t>なないろ</a:t>
            </a:r>
            <a:r>
              <a:rPr lang="en-US" altLang="ja-JP" sz="1300" kern="100" dirty="0">
                <a:solidFill>
                  <a:schemeClr val="tx1"/>
                </a:solidFill>
                <a:effectLst/>
              </a:rPr>
              <a:t>Study2nd</a:t>
            </a:r>
          </a:p>
          <a:p>
            <a:pPr algn="l"/>
            <a:r>
              <a:rPr lang="en-US" altLang="ja-JP" sz="1300" kern="100" dirty="0">
                <a:solidFill>
                  <a:schemeClr val="tx1"/>
                </a:solidFill>
                <a:effectLst/>
              </a:rPr>
              <a:t>【</a:t>
            </a:r>
            <a:r>
              <a:rPr lang="ja-JP" altLang="en-US" sz="1300" kern="100" dirty="0">
                <a:solidFill>
                  <a:schemeClr val="tx1"/>
                </a:solidFill>
                <a:effectLst/>
              </a:rPr>
              <a:t>提供サービス</a:t>
            </a:r>
            <a:r>
              <a:rPr lang="en-US" altLang="ja-JP" sz="1300" kern="100" dirty="0">
                <a:solidFill>
                  <a:schemeClr val="tx1"/>
                </a:solidFill>
                <a:effectLst/>
              </a:rPr>
              <a:t>】</a:t>
            </a:r>
          </a:p>
          <a:p>
            <a:pPr algn="l"/>
            <a:r>
              <a:rPr lang="ja-JP" altLang="en-US" sz="1300" kern="100" dirty="0">
                <a:solidFill>
                  <a:schemeClr val="tx1"/>
                </a:solidFill>
              </a:rPr>
              <a:t>児童発達支援・放課後等デイサービス</a:t>
            </a:r>
            <a:endParaRPr lang="en-US" altLang="ja-JP" sz="1300" kern="100" dirty="0">
              <a:solidFill>
                <a:schemeClr val="tx1"/>
              </a:solidFill>
              <a:effectLst/>
            </a:endParaRPr>
          </a:p>
        </p:txBody>
      </p:sp>
      <p:pic>
        <p:nvPicPr>
          <p:cNvPr id="1026" name="Picture 2" descr="介護士のイラスト（女性）">
            <a:extLst>
              <a:ext uri="{FF2B5EF4-FFF2-40B4-BE49-F238E27FC236}">
                <a16:creationId xmlns:a16="http://schemas.microsoft.com/office/drawing/2014/main" id="{FBDD415E-9B02-46BE-90B0-816CA25AB3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12874" y="5402579"/>
            <a:ext cx="571692" cy="120993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介護士のイラスト（男性）">
            <a:extLst>
              <a:ext uri="{FF2B5EF4-FFF2-40B4-BE49-F238E27FC236}">
                <a16:creationId xmlns:a16="http://schemas.microsoft.com/office/drawing/2014/main" id="{C2C73C6F-5063-47A4-AF4E-20F222CDEB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4616" y="5402579"/>
            <a:ext cx="571692" cy="12099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0928783"/>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Ion Boardroom</Template>
  <TotalTime>1200</TotalTime>
  <Words>565</Words>
  <PresentationFormat>画面に合わせる (4:3)</PresentationFormat>
  <Paragraphs>57</Paragraphs>
  <Slides>3</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vt:i4>
      </vt:variant>
    </vt:vector>
  </HeadingPairs>
  <TitlesOfParts>
    <vt:vector size="7" baseType="lpstr">
      <vt:lpstr>Arial</vt:lpstr>
      <vt:lpstr>Calibri</vt:lpstr>
      <vt:lpstr>Calibri Light</vt:lpstr>
      <vt:lpstr>Office Theme</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2025-03-17T04:33:30Z</cp:lastPrinted>
  <dcterms:created xsi:type="dcterms:W3CDTF">2024-09-09T06:52:45Z</dcterms:created>
  <dcterms:modified xsi:type="dcterms:W3CDTF">2025-03-17T09:06:19Z</dcterms:modified>
</cp:coreProperties>
</file>