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1"/>
  </p:sldMasterIdLst>
  <p:sldIdLst>
    <p:sldId id="266" r:id="rId2"/>
    <p:sldId id="268" r:id="rId3"/>
    <p:sldId id="269" r:id="rId4"/>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CC"/>
    <a:srgbClr val="27CED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06799F8-075E-4A3A-A7F6-7FBC6576F1A4}" styleName="テーマ スタイル 2 - アクセント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771" autoAdjust="0"/>
    <p:restoredTop sz="94660"/>
  </p:normalViewPr>
  <p:slideViewPr>
    <p:cSldViewPr snapToGrid="0">
      <p:cViewPr varScale="1">
        <p:scale>
          <a:sx n="100" d="100"/>
          <a:sy n="100" d="100"/>
        </p:scale>
        <p:origin x="893"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88FFC7A-05F1-49DC-8AEB-3C758879BABE}" type="datetimeFigureOut">
              <a:rPr kumimoji="1" lang="ja-JP" altLang="en-US" smtClean="0"/>
              <a:t>2025/3/27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19046545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88FFC7A-05F1-49DC-8AEB-3C758879BABE}" type="datetimeFigureOut">
              <a:rPr kumimoji="1" lang="ja-JP" altLang="en-US" smtClean="0"/>
              <a:t>2025/3/27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17458871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88FFC7A-05F1-49DC-8AEB-3C758879BABE}" type="datetimeFigureOut">
              <a:rPr kumimoji="1" lang="ja-JP" altLang="en-US" smtClean="0"/>
              <a:t>2025/3/27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41594687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88FFC7A-05F1-49DC-8AEB-3C758879BABE}" type="datetimeFigureOut">
              <a:rPr kumimoji="1" lang="ja-JP" altLang="en-US" smtClean="0"/>
              <a:t>2025/3/27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39358487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88FFC7A-05F1-49DC-8AEB-3C758879BABE}" type="datetimeFigureOut">
              <a:rPr kumimoji="1" lang="ja-JP" altLang="en-US" smtClean="0"/>
              <a:t>2025/3/27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1211327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88FFC7A-05F1-49DC-8AEB-3C758879BABE}" type="datetimeFigureOut">
              <a:rPr kumimoji="1" lang="ja-JP" altLang="en-US" smtClean="0"/>
              <a:t>2025/3/27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36978718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88FFC7A-05F1-49DC-8AEB-3C758879BABE}" type="datetimeFigureOut">
              <a:rPr kumimoji="1" lang="ja-JP" altLang="en-US" smtClean="0"/>
              <a:t>2025/3/27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4190958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88FFC7A-05F1-49DC-8AEB-3C758879BABE}" type="datetimeFigureOut">
              <a:rPr kumimoji="1" lang="ja-JP" altLang="en-US" smtClean="0"/>
              <a:t>2025/3/27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355835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8FFC7A-05F1-49DC-8AEB-3C758879BABE}" type="datetimeFigureOut">
              <a:rPr kumimoji="1" lang="ja-JP" altLang="en-US" smtClean="0"/>
              <a:t>2025/3/27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532504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88FFC7A-05F1-49DC-8AEB-3C758879BABE}" type="datetimeFigureOut">
              <a:rPr kumimoji="1" lang="ja-JP" altLang="en-US" smtClean="0"/>
              <a:t>2025/3/27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4430216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88FFC7A-05F1-49DC-8AEB-3C758879BABE}" type="datetimeFigureOut">
              <a:rPr kumimoji="1" lang="ja-JP" altLang="en-US" smtClean="0"/>
              <a:t>2025/3/27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2317388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8FFC7A-05F1-49DC-8AEB-3C758879BABE}" type="datetimeFigureOut">
              <a:rPr kumimoji="1" lang="ja-JP" altLang="en-US" smtClean="0"/>
              <a:t>2025/3/27</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0DDFAE-B48F-4667-B81E-DF2A651FC31B}" type="slidenum">
              <a:rPr kumimoji="1" lang="ja-JP" altLang="en-US" smtClean="0"/>
              <a:t>‹#›</a:t>
            </a:fld>
            <a:endParaRPr kumimoji="1" lang="ja-JP" altLang="en-US"/>
          </a:p>
        </p:txBody>
      </p:sp>
    </p:spTree>
    <p:extLst>
      <p:ext uri="{BB962C8B-B14F-4D97-AF65-F5344CB8AC3E}">
        <p14:creationId xmlns:p14="http://schemas.microsoft.com/office/powerpoint/2010/main" val="3374108059"/>
      </p:ext>
    </p:extLst>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四角形: 角を丸くする 3">
            <a:extLst>
              <a:ext uri="{FF2B5EF4-FFF2-40B4-BE49-F238E27FC236}">
                <a16:creationId xmlns:a16="http://schemas.microsoft.com/office/drawing/2014/main" id="{87897C8B-BD09-4D18-A726-5305C06D7FFA}"/>
              </a:ext>
            </a:extLst>
          </p:cNvPr>
          <p:cNvSpPr/>
          <p:nvPr/>
        </p:nvSpPr>
        <p:spPr>
          <a:xfrm>
            <a:off x="60796" y="358897"/>
            <a:ext cx="5539904" cy="669804"/>
          </a:xfrm>
          <a:prstGeom prst="roundRect">
            <a:avLst>
              <a:gd name="adj" fmla="val 9950"/>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dirty="0">
                <a:solidFill>
                  <a:schemeClr val="bg1"/>
                </a:solidFill>
              </a:rPr>
              <a:t>労務管理にかかる時間の大幅削減！！</a:t>
            </a:r>
            <a:endParaRPr kumimoji="1" lang="en-US" altLang="ja-JP" sz="2400" b="1" dirty="0">
              <a:solidFill>
                <a:schemeClr val="bg1"/>
              </a:solidFill>
            </a:endParaRPr>
          </a:p>
        </p:txBody>
      </p:sp>
      <p:grpSp>
        <p:nvGrpSpPr>
          <p:cNvPr id="8" name="グループ化 7">
            <a:extLst>
              <a:ext uri="{FF2B5EF4-FFF2-40B4-BE49-F238E27FC236}">
                <a16:creationId xmlns:a16="http://schemas.microsoft.com/office/drawing/2014/main" id="{06E58739-ED48-4380-A4B7-B01D18ED3EB7}"/>
              </a:ext>
            </a:extLst>
          </p:cNvPr>
          <p:cNvGrpSpPr/>
          <p:nvPr/>
        </p:nvGrpSpPr>
        <p:grpSpPr>
          <a:xfrm>
            <a:off x="60796" y="1124731"/>
            <a:ext cx="8975111" cy="3397310"/>
            <a:chOff x="4122583" y="1787292"/>
            <a:chExt cx="4647873" cy="2172989"/>
          </a:xfrm>
        </p:grpSpPr>
        <p:sp>
          <p:nvSpPr>
            <p:cNvPr id="6" name="四角形: 角を丸くする 5">
              <a:extLst>
                <a:ext uri="{FF2B5EF4-FFF2-40B4-BE49-F238E27FC236}">
                  <a16:creationId xmlns:a16="http://schemas.microsoft.com/office/drawing/2014/main" id="{92C52E5B-F293-4059-8CBF-C7E3FC40EDE4}"/>
                </a:ext>
              </a:extLst>
            </p:cNvPr>
            <p:cNvSpPr/>
            <p:nvPr/>
          </p:nvSpPr>
          <p:spPr>
            <a:xfrm>
              <a:off x="4122583" y="1965960"/>
              <a:ext cx="4647873" cy="1994321"/>
            </a:xfrm>
            <a:prstGeom prst="roundRect">
              <a:avLst>
                <a:gd name="adj" fmla="val 8689"/>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b="1" dirty="0">
                  <a:solidFill>
                    <a:schemeClr val="tx1">
                      <a:lumMod val="65000"/>
                      <a:lumOff val="35000"/>
                    </a:schemeClr>
                  </a:solidFill>
                </a:rPr>
                <a:t>パソコン：８台</a:t>
              </a:r>
              <a:endParaRPr kumimoji="1" lang="en-US" altLang="ja-JP" b="1" dirty="0">
                <a:solidFill>
                  <a:schemeClr val="tx1">
                    <a:lumMod val="65000"/>
                    <a:lumOff val="35000"/>
                  </a:schemeClr>
                </a:solidFill>
              </a:endParaRPr>
            </a:p>
            <a:p>
              <a:r>
                <a:rPr kumimoji="1" lang="ja-JP" altLang="en-US" b="1" dirty="0">
                  <a:solidFill>
                    <a:schemeClr val="tx1">
                      <a:lumMod val="65000"/>
                      <a:lumOff val="35000"/>
                    </a:schemeClr>
                  </a:solidFill>
                </a:rPr>
                <a:t>タブレット：１台</a:t>
              </a:r>
              <a:endParaRPr kumimoji="1" lang="en-US" altLang="ja-JP" b="1" dirty="0">
                <a:solidFill>
                  <a:schemeClr val="tx1">
                    <a:lumMod val="65000"/>
                    <a:lumOff val="35000"/>
                  </a:schemeClr>
                </a:solidFill>
              </a:endParaRPr>
            </a:p>
            <a:p>
              <a:r>
                <a:rPr kumimoji="1" lang="ja-JP" altLang="en-US" b="1" dirty="0">
                  <a:solidFill>
                    <a:schemeClr val="tx1">
                      <a:lumMod val="65000"/>
                      <a:lumOff val="35000"/>
                    </a:schemeClr>
                  </a:solidFill>
                </a:rPr>
                <a:t>ソフトウェア</a:t>
              </a:r>
              <a:r>
                <a:rPr kumimoji="1" lang="ja-JP" altLang="en-US" sz="1600" b="1" dirty="0">
                  <a:solidFill>
                    <a:schemeClr val="tx1">
                      <a:lumMod val="65000"/>
                      <a:lumOff val="35000"/>
                    </a:schemeClr>
                  </a:solidFill>
                </a:rPr>
                <a:t>（□記録  □情報共有  □請求  ☑勤怠管理  □シフト表作成 ☑人事給与）</a:t>
              </a:r>
              <a:endParaRPr kumimoji="1" lang="en-US" altLang="ja-JP" sz="1600" b="1" dirty="0">
                <a:solidFill>
                  <a:schemeClr val="tx1">
                    <a:lumMod val="65000"/>
                    <a:lumOff val="35000"/>
                  </a:schemeClr>
                </a:solidFill>
              </a:endParaRPr>
            </a:p>
            <a:p>
              <a:r>
                <a:rPr kumimoji="1" lang="ja-JP" altLang="en-US" sz="1600" b="1" dirty="0">
                  <a:solidFill>
                    <a:schemeClr val="tx1">
                      <a:lumMod val="65000"/>
                      <a:lumOff val="35000"/>
                    </a:schemeClr>
                  </a:solidFill>
                </a:rPr>
                <a:t>　➪ジョブカン勤怠管理、給与計算：勤怠管理について、タイムカードにより職員の出勤・退勤を管理することができ、また、シフトや職員が業務内容を登録することによって、業務の進捗状況の確認を行うことができるソフトウェア。</a:t>
              </a:r>
            </a:p>
            <a:p>
              <a:r>
                <a:rPr kumimoji="1" lang="ja-JP" altLang="en-US" sz="1600" b="1" dirty="0">
                  <a:solidFill>
                    <a:schemeClr val="tx1">
                      <a:lumMod val="65000"/>
                      <a:lumOff val="35000"/>
                    </a:schemeClr>
                  </a:solidFill>
                </a:rPr>
                <a:t>さらに、給与計算について、給与や賞与、保険料や所得税などが自動計算できる。</a:t>
              </a:r>
            </a:p>
            <a:p>
              <a:endParaRPr kumimoji="1" lang="en-US" altLang="ja-JP" sz="1600" b="1" dirty="0">
                <a:solidFill>
                  <a:schemeClr val="tx1">
                    <a:lumMod val="65000"/>
                    <a:lumOff val="35000"/>
                  </a:schemeClr>
                </a:solidFill>
              </a:endParaRPr>
            </a:p>
          </p:txBody>
        </p:sp>
        <p:sp>
          <p:nvSpPr>
            <p:cNvPr id="7" name="四角形: 角を丸くする 6">
              <a:extLst>
                <a:ext uri="{FF2B5EF4-FFF2-40B4-BE49-F238E27FC236}">
                  <a16:creationId xmlns:a16="http://schemas.microsoft.com/office/drawing/2014/main" id="{DD775A77-E13A-4118-BCC0-5015E738FA06}"/>
                </a:ext>
              </a:extLst>
            </p:cNvPr>
            <p:cNvSpPr/>
            <p:nvPr/>
          </p:nvSpPr>
          <p:spPr>
            <a:xfrm>
              <a:off x="4232011" y="1787292"/>
              <a:ext cx="1078437" cy="223177"/>
            </a:xfrm>
            <a:prstGeom prst="roundRect">
              <a:avLst/>
            </a:prstGeom>
            <a:solidFill>
              <a:srgbClr val="27CED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t>導入機器等の内容</a:t>
              </a:r>
            </a:p>
          </p:txBody>
        </p:sp>
      </p:grpSp>
      <p:grpSp>
        <p:nvGrpSpPr>
          <p:cNvPr id="15" name="グループ化 14">
            <a:extLst>
              <a:ext uri="{FF2B5EF4-FFF2-40B4-BE49-F238E27FC236}">
                <a16:creationId xmlns:a16="http://schemas.microsoft.com/office/drawing/2014/main" id="{A1303BDD-75EF-4010-98E6-F5A727B0D5BB}"/>
              </a:ext>
            </a:extLst>
          </p:cNvPr>
          <p:cNvGrpSpPr/>
          <p:nvPr/>
        </p:nvGrpSpPr>
        <p:grpSpPr>
          <a:xfrm>
            <a:off x="84443" y="4309178"/>
            <a:ext cx="8927814" cy="2424126"/>
            <a:chOff x="4134894" y="2124911"/>
            <a:chExt cx="4647873" cy="1512518"/>
          </a:xfrm>
        </p:grpSpPr>
        <p:sp>
          <p:nvSpPr>
            <p:cNvPr id="16" name="四角形: 角を丸くする 15">
              <a:extLst>
                <a:ext uri="{FF2B5EF4-FFF2-40B4-BE49-F238E27FC236}">
                  <a16:creationId xmlns:a16="http://schemas.microsoft.com/office/drawing/2014/main" id="{09C85C6E-0565-4279-BBA1-561BCA8185B2}"/>
                </a:ext>
              </a:extLst>
            </p:cNvPr>
            <p:cNvSpPr/>
            <p:nvPr/>
          </p:nvSpPr>
          <p:spPr>
            <a:xfrm>
              <a:off x="4134894" y="2284142"/>
              <a:ext cx="4647873" cy="1353287"/>
            </a:xfrm>
            <a:prstGeom prst="roundRect">
              <a:avLst>
                <a:gd name="adj" fmla="val 8689"/>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b="1" dirty="0">
                  <a:solidFill>
                    <a:schemeClr val="tx1">
                      <a:lumMod val="65000"/>
                      <a:lumOff val="35000"/>
                    </a:schemeClr>
                  </a:solidFill>
                </a:rPr>
                <a:t>・勤怠管理がオフラインアプリで従業員の負担が大きい。</a:t>
              </a:r>
              <a:endParaRPr kumimoji="1" lang="en-US" altLang="ja-JP" b="1" dirty="0">
                <a:solidFill>
                  <a:schemeClr val="tx1">
                    <a:lumMod val="65000"/>
                    <a:lumOff val="35000"/>
                  </a:schemeClr>
                </a:solidFill>
              </a:endParaRPr>
            </a:p>
            <a:p>
              <a:r>
                <a:rPr kumimoji="1" lang="ja-JP" altLang="en-US" b="1" dirty="0">
                  <a:solidFill>
                    <a:schemeClr val="tx1">
                      <a:lumMod val="65000"/>
                      <a:lumOff val="35000"/>
                    </a:schemeClr>
                  </a:solidFill>
                </a:rPr>
                <a:t>・給与管理は</a:t>
              </a:r>
              <a:r>
                <a:rPr kumimoji="1" lang="en-US" altLang="ja-JP" b="1" dirty="0">
                  <a:solidFill>
                    <a:schemeClr val="tx1">
                      <a:lumMod val="65000"/>
                      <a:lumOff val="35000"/>
                    </a:schemeClr>
                  </a:solidFill>
                </a:rPr>
                <a:t>excel</a:t>
              </a:r>
              <a:r>
                <a:rPr kumimoji="1" lang="ja-JP" altLang="en-US" b="1" dirty="0">
                  <a:solidFill>
                    <a:schemeClr val="tx1">
                      <a:lumMod val="65000"/>
                      <a:lumOff val="35000"/>
                    </a:schemeClr>
                  </a:solidFill>
                </a:rPr>
                <a:t>を使用しているので労務管理に無駄な工数が多く、有給管理を計算するのにかなりの手間がかかる。</a:t>
              </a:r>
            </a:p>
            <a:p>
              <a:r>
                <a:rPr kumimoji="1" lang="ja-JP" altLang="en-US" b="1" dirty="0">
                  <a:solidFill>
                    <a:schemeClr val="tx1">
                      <a:lumMod val="65000"/>
                      <a:lumOff val="35000"/>
                    </a:schemeClr>
                  </a:solidFill>
                </a:rPr>
                <a:t>・社内でのコミュニケーションについて、各人のスマホのラインを使っているためセキュリティ面のリスクが高く、スタッフに負担がある。そのため、重要データのやり取りができない。</a:t>
              </a:r>
              <a:endParaRPr kumimoji="1" lang="en-US" altLang="ja-JP" b="1" dirty="0">
                <a:solidFill>
                  <a:schemeClr val="tx1">
                    <a:lumMod val="65000"/>
                    <a:lumOff val="35000"/>
                  </a:schemeClr>
                </a:solidFill>
              </a:endParaRPr>
            </a:p>
            <a:p>
              <a:r>
                <a:rPr kumimoji="1" lang="ja-JP" altLang="en-US" b="1" dirty="0">
                  <a:solidFill>
                    <a:schemeClr val="tx1">
                      <a:lumMod val="65000"/>
                      <a:lumOff val="35000"/>
                    </a:schemeClr>
                  </a:solidFill>
                </a:rPr>
                <a:t>・</a:t>
              </a:r>
              <a:r>
                <a:rPr kumimoji="1" lang="en-US" altLang="ja-JP" b="1" dirty="0">
                  <a:solidFill>
                    <a:schemeClr val="tx1">
                      <a:lumMod val="65000"/>
                      <a:lumOff val="35000"/>
                    </a:schemeClr>
                  </a:solidFill>
                </a:rPr>
                <a:t>FAX</a:t>
              </a:r>
              <a:r>
                <a:rPr kumimoji="1" lang="ja-JP" altLang="en-US" b="1" dirty="0">
                  <a:solidFill>
                    <a:schemeClr val="tx1">
                      <a:lumMod val="65000"/>
                      <a:lumOff val="35000"/>
                    </a:schemeClr>
                  </a:solidFill>
                </a:rPr>
                <a:t>が紙でのやり取りで無駄が多い。</a:t>
              </a:r>
              <a:endParaRPr kumimoji="1" lang="en-US" altLang="ja-JP" b="1" dirty="0">
                <a:solidFill>
                  <a:schemeClr val="tx1">
                    <a:lumMod val="65000"/>
                    <a:lumOff val="35000"/>
                  </a:schemeClr>
                </a:solidFill>
              </a:endParaRPr>
            </a:p>
          </p:txBody>
        </p:sp>
        <p:sp>
          <p:nvSpPr>
            <p:cNvPr id="17" name="四角形: 角を丸くする 16">
              <a:extLst>
                <a:ext uri="{FF2B5EF4-FFF2-40B4-BE49-F238E27FC236}">
                  <a16:creationId xmlns:a16="http://schemas.microsoft.com/office/drawing/2014/main" id="{2E81446F-6895-40F4-9215-AA5DC2AC4EAA}"/>
                </a:ext>
              </a:extLst>
            </p:cNvPr>
            <p:cNvSpPr/>
            <p:nvPr/>
          </p:nvSpPr>
          <p:spPr>
            <a:xfrm>
              <a:off x="4232591" y="2124911"/>
              <a:ext cx="1802635" cy="209798"/>
            </a:xfrm>
            <a:prstGeom prst="roundRect">
              <a:avLst/>
            </a:prstGeom>
            <a:solidFill>
              <a:srgbClr val="27CED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t>導入の理由（抱えていた課題）</a:t>
              </a:r>
            </a:p>
          </p:txBody>
        </p:sp>
      </p:grpSp>
      <p:pic>
        <p:nvPicPr>
          <p:cNvPr id="12" name="Picture 8">
            <a:extLst>
              <a:ext uri="{FF2B5EF4-FFF2-40B4-BE49-F238E27FC236}">
                <a16:creationId xmlns:a16="http://schemas.microsoft.com/office/drawing/2014/main" id="{10E7DF0F-BA18-4D61-8E42-8B7D3262CAB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5320" y="6015112"/>
            <a:ext cx="683597" cy="760530"/>
          </a:xfrm>
          <a:prstGeom prst="rect">
            <a:avLst/>
          </a:prstGeom>
          <a:noFill/>
          <a:extLst>
            <a:ext uri="{909E8E84-426E-40DD-AFC4-6F175D3DCCD1}">
              <a14:hiddenFill xmlns:a14="http://schemas.microsoft.com/office/drawing/2010/main">
                <a:solidFill>
                  <a:srgbClr val="FFFFFF"/>
                </a:solidFill>
              </a14:hiddenFill>
            </a:ext>
          </a:extLst>
        </p:spPr>
      </p:pic>
      <p:sp>
        <p:nvSpPr>
          <p:cNvPr id="14" name="テキスト ボックス 13">
            <a:extLst>
              <a:ext uri="{FF2B5EF4-FFF2-40B4-BE49-F238E27FC236}">
                <a16:creationId xmlns:a16="http://schemas.microsoft.com/office/drawing/2014/main" id="{EB7969D9-80C8-4257-AC3F-7B3E96429E64}"/>
              </a:ext>
            </a:extLst>
          </p:cNvPr>
          <p:cNvSpPr txBox="1"/>
          <p:nvPr/>
        </p:nvSpPr>
        <p:spPr>
          <a:xfrm>
            <a:off x="0" y="0"/>
            <a:ext cx="9144000" cy="276999"/>
          </a:xfrm>
          <a:prstGeom prst="rect">
            <a:avLst/>
          </a:prstGeom>
          <a:solidFill>
            <a:schemeClr val="accent3">
              <a:lumMod val="20000"/>
              <a:lumOff val="80000"/>
            </a:schemeClr>
          </a:solidFill>
        </p:spPr>
        <p:txBody>
          <a:bodyPr wrap="square" rtlCol="0">
            <a:spAutoFit/>
          </a:bodyPr>
          <a:lstStyle/>
          <a:p>
            <a:r>
              <a:rPr lang="ja-JP" altLang="ja-JP" sz="1200" dirty="0">
                <a:effectLst/>
                <a:ea typeface="游ゴシック" panose="020B0400000000000000" pitchFamily="50" charset="-128"/>
                <a:cs typeface="Times New Roman" panose="02020603050405020304" pitchFamily="18" charset="0"/>
              </a:rPr>
              <a:t>令和５年度（令和４年度からの繰越分）障がい福祉分野の</a:t>
            </a:r>
            <a:r>
              <a:rPr lang="en-US" altLang="ja-JP" sz="1200" dirty="0">
                <a:effectLst/>
                <a:ea typeface="游ゴシック" panose="020B0400000000000000" pitchFamily="50" charset="-128"/>
                <a:cs typeface="Times New Roman" panose="02020603050405020304" pitchFamily="18" charset="0"/>
              </a:rPr>
              <a:t>ICT</a:t>
            </a:r>
            <a:r>
              <a:rPr lang="ja-JP" altLang="ja-JP" sz="1200" dirty="0">
                <a:effectLst/>
                <a:ea typeface="游ゴシック" panose="020B0400000000000000" pitchFamily="50" charset="-128"/>
                <a:cs typeface="Times New Roman" panose="02020603050405020304" pitchFamily="18" charset="0"/>
              </a:rPr>
              <a:t>導入支援事業</a:t>
            </a:r>
            <a:endParaRPr kumimoji="1" lang="ja-JP" altLang="en-US" sz="1200" dirty="0"/>
          </a:p>
        </p:txBody>
      </p:sp>
      <p:sp>
        <p:nvSpPr>
          <p:cNvPr id="19" name="正方形/長方形 18">
            <a:extLst>
              <a:ext uri="{FF2B5EF4-FFF2-40B4-BE49-F238E27FC236}">
                <a16:creationId xmlns:a16="http://schemas.microsoft.com/office/drawing/2014/main" id="{E0AA9AA1-26C6-4D15-B233-C4A5DEA5F357}"/>
              </a:ext>
            </a:extLst>
          </p:cNvPr>
          <p:cNvSpPr/>
          <p:nvPr/>
        </p:nvSpPr>
        <p:spPr>
          <a:xfrm>
            <a:off x="5995528" y="124694"/>
            <a:ext cx="3040380" cy="904007"/>
          </a:xfrm>
          <a:prstGeom prst="rect">
            <a:avLst/>
          </a:prstGeom>
          <a:solidFill>
            <a:schemeClr val="accent3">
              <a:lumMod val="40000"/>
              <a:lumOff val="6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ja-JP" sz="1100" kern="100" dirty="0">
                <a:solidFill>
                  <a:schemeClr val="tx1"/>
                </a:solidFill>
                <a:effectLst/>
              </a:rPr>
              <a:t>【</a:t>
            </a:r>
            <a:r>
              <a:rPr lang="ja-JP" altLang="ja-JP" sz="1100" kern="100" dirty="0">
                <a:solidFill>
                  <a:schemeClr val="tx1"/>
                </a:solidFill>
                <a:effectLst/>
              </a:rPr>
              <a:t>法人名</a:t>
            </a:r>
            <a:r>
              <a:rPr lang="en-US" altLang="ja-JP" sz="1100" kern="100" dirty="0">
                <a:solidFill>
                  <a:schemeClr val="tx1"/>
                </a:solidFill>
                <a:effectLst/>
                <a:sym typeface="Wingdings" panose="05000000000000000000" pitchFamily="2" charset="2"/>
              </a:rPr>
              <a:t>】</a:t>
            </a:r>
            <a:r>
              <a:rPr lang="ja-JP" altLang="en-US" sz="1100" kern="100" dirty="0">
                <a:solidFill>
                  <a:schemeClr val="tx1"/>
                </a:solidFill>
                <a:effectLst/>
                <a:sym typeface="Wingdings" panose="05000000000000000000" pitchFamily="2" charset="2"/>
              </a:rPr>
              <a:t>株式会社シーシー</a:t>
            </a:r>
            <a:endParaRPr lang="en-US" altLang="ja-JP" sz="1100" kern="100" dirty="0">
              <a:solidFill>
                <a:schemeClr val="tx1"/>
              </a:solidFill>
              <a:effectLst/>
              <a:sym typeface="Wingdings" panose="05000000000000000000" pitchFamily="2" charset="2"/>
            </a:endParaRPr>
          </a:p>
          <a:p>
            <a:pPr algn="l"/>
            <a:r>
              <a:rPr lang="en-US" altLang="ja-JP" sz="1100" kern="100" dirty="0">
                <a:solidFill>
                  <a:schemeClr val="tx1"/>
                </a:solidFill>
                <a:effectLst/>
              </a:rPr>
              <a:t>【</a:t>
            </a:r>
            <a:r>
              <a:rPr lang="ja-JP" altLang="ja-JP" sz="1100" kern="100" dirty="0">
                <a:solidFill>
                  <a:schemeClr val="tx1"/>
                </a:solidFill>
                <a:effectLst/>
              </a:rPr>
              <a:t>事業所名</a:t>
            </a:r>
            <a:r>
              <a:rPr lang="en-US" altLang="ja-JP" sz="1100" kern="100" dirty="0">
                <a:solidFill>
                  <a:schemeClr val="tx1"/>
                </a:solidFill>
                <a:effectLst/>
              </a:rPr>
              <a:t>】</a:t>
            </a:r>
            <a:r>
              <a:rPr lang="ja-JP" altLang="en-US" sz="1100" kern="100" dirty="0">
                <a:solidFill>
                  <a:schemeClr val="tx1"/>
                </a:solidFill>
                <a:effectLst/>
              </a:rPr>
              <a:t>放課後等デイサービス</a:t>
            </a:r>
            <a:r>
              <a:rPr lang="en-US" altLang="ja-JP" sz="1100" kern="100" dirty="0">
                <a:solidFill>
                  <a:schemeClr val="tx1"/>
                </a:solidFill>
                <a:effectLst/>
              </a:rPr>
              <a:t>HARU</a:t>
            </a:r>
            <a:r>
              <a:rPr lang="ja-JP" altLang="en-US" sz="1100" kern="100" dirty="0">
                <a:solidFill>
                  <a:schemeClr val="tx1"/>
                </a:solidFill>
                <a:effectLst/>
              </a:rPr>
              <a:t>箕面</a:t>
            </a:r>
            <a:endParaRPr lang="en-US" altLang="ja-JP" sz="1100" kern="100" dirty="0">
              <a:solidFill>
                <a:schemeClr val="tx1"/>
              </a:solidFill>
              <a:effectLst/>
            </a:endParaRPr>
          </a:p>
          <a:p>
            <a:pPr algn="l"/>
            <a:r>
              <a:rPr lang="en-US" altLang="ja-JP" sz="1100" kern="100" dirty="0">
                <a:solidFill>
                  <a:schemeClr val="tx1"/>
                </a:solidFill>
                <a:effectLst/>
              </a:rPr>
              <a:t>【</a:t>
            </a:r>
            <a:r>
              <a:rPr lang="ja-JP" altLang="en-US" sz="1100" kern="100" dirty="0">
                <a:solidFill>
                  <a:schemeClr val="tx1"/>
                </a:solidFill>
                <a:effectLst/>
              </a:rPr>
              <a:t>提供サービス</a:t>
            </a:r>
            <a:r>
              <a:rPr lang="en-US" altLang="ja-JP" sz="1100" kern="100" dirty="0">
                <a:solidFill>
                  <a:schemeClr val="tx1"/>
                </a:solidFill>
                <a:effectLst/>
              </a:rPr>
              <a:t>】</a:t>
            </a:r>
            <a:r>
              <a:rPr lang="ja-JP" altLang="en-US" sz="1100" kern="100" dirty="0">
                <a:solidFill>
                  <a:schemeClr val="tx1"/>
                </a:solidFill>
                <a:effectLst/>
              </a:rPr>
              <a:t>放課後等デイサービス</a:t>
            </a:r>
            <a:endParaRPr lang="en-US" altLang="ja-JP" sz="1100" kern="100" dirty="0">
              <a:solidFill>
                <a:schemeClr val="tx1"/>
              </a:solidFill>
              <a:effectLst/>
            </a:endParaRPr>
          </a:p>
        </p:txBody>
      </p:sp>
      <p:pic>
        <p:nvPicPr>
          <p:cNvPr id="3" name="図 2">
            <a:extLst>
              <a:ext uri="{FF2B5EF4-FFF2-40B4-BE49-F238E27FC236}">
                <a16:creationId xmlns:a16="http://schemas.microsoft.com/office/drawing/2014/main" id="{54AD07B0-A78E-473F-97CA-8272F6FD35C6}"/>
              </a:ext>
            </a:extLst>
          </p:cNvPr>
          <p:cNvPicPr>
            <a:picLocks noChangeAspect="1"/>
          </p:cNvPicPr>
          <p:nvPr/>
        </p:nvPicPr>
        <p:blipFill>
          <a:blip r:embed="rId3"/>
          <a:stretch>
            <a:fillRect/>
          </a:stretch>
        </p:blipFill>
        <p:spPr>
          <a:xfrm>
            <a:off x="6356531" y="3418732"/>
            <a:ext cx="2260587" cy="1058568"/>
          </a:xfrm>
          <a:prstGeom prst="rect">
            <a:avLst/>
          </a:prstGeom>
        </p:spPr>
      </p:pic>
    </p:spTree>
    <p:extLst>
      <p:ext uri="{BB962C8B-B14F-4D97-AF65-F5344CB8AC3E}">
        <p14:creationId xmlns:p14="http://schemas.microsoft.com/office/powerpoint/2010/main" val="21852400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四角形: 角を丸くする 3">
            <a:extLst>
              <a:ext uri="{FF2B5EF4-FFF2-40B4-BE49-F238E27FC236}">
                <a16:creationId xmlns:a16="http://schemas.microsoft.com/office/drawing/2014/main" id="{87897C8B-BD09-4D18-A726-5305C06D7FFA}"/>
              </a:ext>
            </a:extLst>
          </p:cNvPr>
          <p:cNvSpPr/>
          <p:nvPr/>
        </p:nvSpPr>
        <p:spPr>
          <a:xfrm>
            <a:off x="60796" y="365036"/>
            <a:ext cx="5539904" cy="669804"/>
          </a:xfrm>
          <a:prstGeom prst="roundRect">
            <a:avLst>
              <a:gd name="adj" fmla="val 9950"/>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dirty="0">
                <a:solidFill>
                  <a:schemeClr val="bg1"/>
                </a:solidFill>
              </a:rPr>
              <a:t>労務管理にかかる時間の大幅削減！！</a:t>
            </a:r>
            <a:endParaRPr kumimoji="1" lang="en-US" altLang="ja-JP" sz="2400" b="1" dirty="0">
              <a:solidFill>
                <a:schemeClr val="bg1"/>
              </a:solidFill>
            </a:endParaRPr>
          </a:p>
        </p:txBody>
      </p:sp>
      <p:grpSp>
        <p:nvGrpSpPr>
          <p:cNvPr id="8" name="グループ化 7">
            <a:extLst>
              <a:ext uri="{FF2B5EF4-FFF2-40B4-BE49-F238E27FC236}">
                <a16:creationId xmlns:a16="http://schemas.microsoft.com/office/drawing/2014/main" id="{06E58739-ED48-4380-A4B7-B01D18ED3EB7}"/>
              </a:ext>
            </a:extLst>
          </p:cNvPr>
          <p:cNvGrpSpPr/>
          <p:nvPr/>
        </p:nvGrpSpPr>
        <p:grpSpPr>
          <a:xfrm>
            <a:off x="60796" y="1206267"/>
            <a:ext cx="8975111" cy="5345020"/>
            <a:chOff x="4122583" y="1849081"/>
            <a:chExt cx="4647873" cy="1638424"/>
          </a:xfrm>
        </p:grpSpPr>
        <p:sp>
          <p:nvSpPr>
            <p:cNvPr id="6" name="四角形: 角を丸くする 5">
              <a:extLst>
                <a:ext uri="{FF2B5EF4-FFF2-40B4-BE49-F238E27FC236}">
                  <a16:creationId xmlns:a16="http://schemas.microsoft.com/office/drawing/2014/main" id="{92C52E5B-F293-4059-8CBF-C7E3FC40EDE4}"/>
                </a:ext>
              </a:extLst>
            </p:cNvPr>
            <p:cNvSpPr/>
            <p:nvPr/>
          </p:nvSpPr>
          <p:spPr>
            <a:xfrm>
              <a:off x="4122583" y="1910165"/>
              <a:ext cx="4647873" cy="1577340"/>
            </a:xfrm>
            <a:prstGeom prst="roundRect">
              <a:avLst>
                <a:gd name="adj" fmla="val 8689"/>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en-US" altLang="ja-JP" dirty="0">
                <a:solidFill>
                  <a:schemeClr val="tx1">
                    <a:lumMod val="65000"/>
                    <a:lumOff val="35000"/>
                  </a:schemeClr>
                </a:solidFill>
              </a:endParaRPr>
            </a:p>
            <a:p>
              <a:r>
                <a:rPr kumimoji="1" lang="ja-JP" altLang="en-US" sz="2400" b="1" dirty="0">
                  <a:solidFill>
                    <a:schemeClr val="tx1">
                      <a:lumMod val="65000"/>
                      <a:lumOff val="35000"/>
                    </a:schemeClr>
                  </a:solidFill>
                </a:rPr>
                <a:t>日々の有給管理、勤怠管理、給与計算などの時間が短縮されたことで業務負担が大幅に改善した。</a:t>
              </a:r>
            </a:p>
            <a:p>
              <a:r>
                <a:rPr kumimoji="1" lang="ja-JP" altLang="en-US" sz="2400" b="1" dirty="0">
                  <a:solidFill>
                    <a:schemeClr val="tx1">
                      <a:lumMod val="65000"/>
                      <a:lumOff val="35000"/>
                    </a:schemeClr>
                  </a:solidFill>
                </a:rPr>
                <a:t>残業についても平均</a:t>
              </a:r>
              <a:r>
                <a:rPr kumimoji="1" lang="en-US" altLang="ja-JP" sz="2400" b="1" dirty="0">
                  <a:solidFill>
                    <a:schemeClr val="tx1">
                      <a:lumMod val="65000"/>
                      <a:lumOff val="35000"/>
                    </a:schemeClr>
                  </a:solidFill>
                </a:rPr>
                <a:t>1</a:t>
              </a:r>
              <a:r>
                <a:rPr kumimoji="1" lang="ja-JP" altLang="en-US" sz="2400" b="1" dirty="0">
                  <a:solidFill>
                    <a:schemeClr val="tx1">
                      <a:lumMod val="65000"/>
                      <a:lumOff val="35000"/>
                    </a:schemeClr>
                  </a:solidFill>
                </a:rPr>
                <a:t>時間以内を切るようになった。</a:t>
              </a:r>
              <a:endParaRPr kumimoji="1" lang="en-US" altLang="ja-JP" sz="2400" b="1" dirty="0">
                <a:solidFill>
                  <a:schemeClr val="tx1">
                    <a:lumMod val="65000"/>
                    <a:lumOff val="35000"/>
                  </a:schemeClr>
                </a:solidFill>
              </a:endParaRPr>
            </a:p>
            <a:p>
              <a:endParaRPr kumimoji="1" lang="en-US" altLang="ja-JP" sz="2400" b="1" dirty="0">
                <a:solidFill>
                  <a:srgbClr val="FF0000"/>
                </a:solidFill>
              </a:endParaRPr>
            </a:p>
            <a:p>
              <a:endParaRPr kumimoji="1" lang="en-US" altLang="ja-JP" sz="2400" b="1" dirty="0">
                <a:solidFill>
                  <a:srgbClr val="FF0000"/>
                </a:solidFill>
              </a:endParaRPr>
            </a:p>
            <a:p>
              <a:r>
                <a:rPr kumimoji="1" lang="ja-JP" altLang="en-US" sz="2400" b="1" u="sng" dirty="0">
                  <a:solidFill>
                    <a:schemeClr val="tx1">
                      <a:lumMod val="65000"/>
                      <a:lumOff val="35000"/>
                    </a:schemeClr>
                  </a:solidFill>
                </a:rPr>
                <a:t>年間業務時間削減率：  ５２．１％</a:t>
              </a:r>
              <a:endParaRPr kumimoji="1" lang="en-US" altLang="ja-JP" sz="2400" b="1" u="sng" dirty="0">
                <a:solidFill>
                  <a:schemeClr val="tx1">
                    <a:lumMod val="65000"/>
                    <a:lumOff val="35000"/>
                  </a:schemeClr>
                </a:solidFill>
              </a:endParaRPr>
            </a:p>
            <a:p>
              <a:r>
                <a:rPr kumimoji="1" lang="ja-JP" altLang="en-US" sz="2400" b="1" dirty="0">
                  <a:solidFill>
                    <a:schemeClr val="tx1">
                      <a:lumMod val="65000"/>
                      <a:lumOff val="35000"/>
                    </a:schemeClr>
                  </a:solidFill>
                </a:rPr>
                <a:t>→利用者さんのサービス向上のための会議や、利用者さんの相談支援、職業指導、生活支援などの時間に充てることができている。</a:t>
              </a:r>
              <a:endParaRPr kumimoji="1" lang="en-US" altLang="ja-JP" sz="2400" b="1" dirty="0">
                <a:solidFill>
                  <a:schemeClr val="tx1">
                    <a:lumMod val="65000"/>
                    <a:lumOff val="35000"/>
                  </a:schemeClr>
                </a:solidFill>
              </a:endParaRPr>
            </a:p>
          </p:txBody>
        </p:sp>
        <p:sp>
          <p:nvSpPr>
            <p:cNvPr id="7" name="四角形: 角を丸くする 6">
              <a:extLst>
                <a:ext uri="{FF2B5EF4-FFF2-40B4-BE49-F238E27FC236}">
                  <a16:creationId xmlns:a16="http://schemas.microsoft.com/office/drawing/2014/main" id="{DD775A77-E13A-4118-BCC0-5015E738FA06}"/>
                </a:ext>
              </a:extLst>
            </p:cNvPr>
            <p:cNvSpPr/>
            <p:nvPr/>
          </p:nvSpPr>
          <p:spPr>
            <a:xfrm>
              <a:off x="4271471" y="1849081"/>
              <a:ext cx="1212605" cy="122167"/>
            </a:xfrm>
            <a:prstGeom prst="roundRect">
              <a:avLst/>
            </a:prstGeom>
            <a:solidFill>
              <a:srgbClr val="27CED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t>導入の効果（詳細）</a:t>
              </a:r>
            </a:p>
          </p:txBody>
        </p:sp>
      </p:grpSp>
      <p:sp>
        <p:nvSpPr>
          <p:cNvPr id="9" name="テキスト ボックス 8">
            <a:extLst>
              <a:ext uri="{FF2B5EF4-FFF2-40B4-BE49-F238E27FC236}">
                <a16:creationId xmlns:a16="http://schemas.microsoft.com/office/drawing/2014/main" id="{34817307-AE5F-4847-9A0C-AB4F7B4B02FD}"/>
              </a:ext>
            </a:extLst>
          </p:cNvPr>
          <p:cNvSpPr txBox="1"/>
          <p:nvPr/>
        </p:nvSpPr>
        <p:spPr>
          <a:xfrm>
            <a:off x="0" y="0"/>
            <a:ext cx="9144000" cy="276999"/>
          </a:xfrm>
          <a:prstGeom prst="rect">
            <a:avLst/>
          </a:prstGeom>
          <a:solidFill>
            <a:schemeClr val="accent3">
              <a:lumMod val="20000"/>
              <a:lumOff val="80000"/>
            </a:schemeClr>
          </a:solidFill>
        </p:spPr>
        <p:txBody>
          <a:bodyPr wrap="square" rtlCol="0">
            <a:spAutoFit/>
          </a:bodyPr>
          <a:lstStyle/>
          <a:p>
            <a:r>
              <a:rPr lang="ja-JP" altLang="ja-JP" sz="1200" dirty="0">
                <a:effectLst/>
                <a:ea typeface="游ゴシック" panose="020B0400000000000000" pitchFamily="50" charset="-128"/>
                <a:cs typeface="Times New Roman" panose="02020603050405020304" pitchFamily="18" charset="0"/>
              </a:rPr>
              <a:t>令和５年度（令和４年度からの繰越分）障がい福祉分野の</a:t>
            </a:r>
            <a:r>
              <a:rPr lang="en-US" altLang="ja-JP" sz="1200" dirty="0">
                <a:effectLst/>
                <a:ea typeface="游ゴシック" panose="020B0400000000000000" pitchFamily="50" charset="-128"/>
                <a:cs typeface="Times New Roman" panose="02020603050405020304" pitchFamily="18" charset="0"/>
              </a:rPr>
              <a:t>ICT</a:t>
            </a:r>
            <a:r>
              <a:rPr lang="ja-JP" altLang="ja-JP" sz="1200" dirty="0">
                <a:effectLst/>
                <a:ea typeface="游ゴシック" panose="020B0400000000000000" pitchFamily="50" charset="-128"/>
                <a:cs typeface="Times New Roman" panose="02020603050405020304" pitchFamily="18" charset="0"/>
              </a:rPr>
              <a:t>導入支援事業</a:t>
            </a:r>
            <a:endParaRPr kumimoji="1" lang="ja-JP" altLang="en-US" sz="1200" dirty="0"/>
          </a:p>
        </p:txBody>
      </p:sp>
      <p:sp>
        <p:nvSpPr>
          <p:cNvPr id="10" name="正方形/長方形 9">
            <a:extLst>
              <a:ext uri="{FF2B5EF4-FFF2-40B4-BE49-F238E27FC236}">
                <a16:creationId xmlns:a16="http://schemas.microsoft.com/office/drawing/2014/main" id="{11A8621A-6141-491F-9C34-B21EF6BF2FCF}"/>
              </a:ext>
            </a:extLst>
          </p:cNvPr>
          <p:cNvSpPr/>
          <p:nvPr/>
        </p:nvSpPr>
        <p:spPr>
          <a:xfrm>
            <a:off x="5995528" y="124694"/>
            <a:ext cx="3040380" cy="904007"/>
          </a:xfrm>
          <a:prstGeom prst="rect">
            <a:avLst/>
          </a:prstGeom>
          <a:solidFill>
            <a:schemeClr val="accent3">
              <a:lumMod val="40000"/>
              <a:lumOff val="6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ja-JP" sz="1100" kern="100" dirty="0">
                <a:solidFill>
                  <a:schemeClr val="tx1"/>
                </a:solidFill>
                <a:effectLst/>
              </a:rPr>
              <a:t>【</a:t>
            </a:r>
            <a:r>
              <a:rPr lang="ja-JP" altLang="ja-JP" sz="1100" kern="100" dirty="0">
                <a:solidFill>
                  <a:schemeClr val="tx1"/>
                </a:solidFill>
                <a:effectLst/>
              </a:rPr>
              <a:t>法人名</a:t>
            </a:r>
            <a:r>
              <a:rPr lang="en-US" altLang="ja-JP" sz="1100" kern="100" dirty="0">
                <a:solidFill>
                  <a:schemeClr val="tx1"/>
                </a:solidFill>
                <a:effectLst/>
                <a:sym typeface="Wingdings" panose="05000000000000000000" pitchFamily="2" charset="2"/>
              </a:rPr>
              <a:t>】</a:t>
            </a:r>
            <a:r>
              <a:rPr lang="ja-JP" altLang="en-US" sz="1100" kern="100" dirty="0">
                <a:solidFill>
                  <a:schemeClr val="tx1"/>
                </a:solidFill>
                <a:effectLst/>
                <a:sym typeface="Wingdings" panose="05000000000000000000" pitchFamily="2" charset="2"/>
              </a:rPr>
              <a:t>株式会社シーシー</a:t>
            </a:r>
            <a:endParaRPr lang="en-US" altLang="ja-JP" sz="1100" kern="100" dirty="0">
              <a:solidFill>
                <a:schemeClr val="tx1"/>
              </a:solidFill>
              <a:effectLst/>
              <a:sym typeface="Wingdings" panose="05000000000000000000" pitchFamily="2" charset="2"/>
            </a:endParaRPr>
          </a:p>
          <a:p>
            <a:pPr algn="l"/>
            <a:r>
              <a:rPr lang="en-US" altLang="ja-JP" sz="1100" kern="100" dirty="0">
                <a:solidFill>
                  <a:schemeClr val="tx1"/>
                </a:solidFill>
                <a:effectLst/>
              </a:rPr>
              <a:t>【</a:t>
            </a:r>
            <a:r>
              <a:rPr lang="ja-JP" altLang="ja-JP" sz="1100" kern="100" dirty="0">
                <a:solidFill>
                  <a:schemeClr val="tx1"/>
                </a:solidFill>
                <a:effectLst/>
              </a:rPr>
              <a:t>事業所名</a:t>
            </a:r>
            <a:r>
              <a:rPr lang="en-US" altLang="ja-JP" sz="1100" kern="100" dirty="0">
                <a:solidFill>
                  <a:schemeClr val="tx1"/>
                </a:solidFill>
                <a:effectLst/>
              </a:rPr>
              <a:t>】</a:t>
            </a:r>
            <a:r>
              <a:rPr lang="ja-JP" altLang="en-US" sz="1100" kern="100" dirty="0">
                <a:solidFill>
                  <a:schemeClr val="tx1"/>
                </a:solidFill>
                <a:effectLst/>
              </a:rPr>
              <a:t>放課後等デイサービス</a:t>
            </a:r>
            <a:r>
              <a:rPr lang="en-US" altLang="ja-JP" sz="1100" kern="100" dirty="0">
                <a:solidFill>
                  <a:schemeClr val="tx1"/>
                </a:solidFill>
                <a:effectLst/>
              </a:rPr>
              <a:t>HARU</a:t>
            </a:r>
            <a:r>
              <a:rPr lang="ja-JP" altLang="en-US" sz="1100" kern="100" dirty="0">
                <a:solidFill>
                  <a:schemeClr val="tx1"/>
                </a:solidFill>
                <a:effectLst/>
              </a:rPr>
              <a:t>箕面</a:t>
            </a:r>
            <a:endParaRPr lang="en-US" altLang="ja-JP" sz="1100" kern="100" dirty="0">
              <a:solidFill>
                <a:schemeClr val="tx1"/>
              </a:solidFill>
              <a:effectLst/>
            </a:endParaRPr>
          </a:p>
          <a:p>
            <a:pPr algn="l"/>
            <a:r>
              <a:rPr lang="en-US" altLang="ja-JP" sz="1100" kern="100" dirty="0">
                <a:solidFill>
                  <a:schemeClr val="tx1"/>
                </a:solidFill>
                <a:effectLst/>
              </a:rPr>
              <a:t>【</a:t>
            </a:r>
            <a:r>
              <a:rPr lang="ja-JP" altLang="en-US" sz="1100" kern="100" dirty="0">
                <a:solidFill>
                  <a:schemeClr val="tx1"/>
                </a:solidFill>
                <a:effectLst/>
              </a:rPr>
              <a:t>提供サービス</a:t>
            </a:r>
            <a:r>
              <a:rPr lang="en-US" altLang="ja-JP" sz="1100" kern="100" dirty="0">
                <a:solidFill>
                  <a:schemeClr val="tx1"/>
                </a:solidFill>
                <a:effectLst/>
              </a:rPr>
              <a:t>】</a:t>
            </a:r>
            <a:r>
              <a:rPr lang="ja-JP" altLang="en-US" sz="1100" kern="100" dirty="0">
                <a:solidFill>
                  <a:schemeClr val="tx1"/>
                </a:solidFill>
                <a:effectLst/>
              </a:rPr>
              <a:t>放課後等デイサービス</a:t>
            </a:r>
            <a:endParaRPr lang="en-US" altLang="ja-JP" sz="1100" kern="100" dirty="0">
              <a:solidFill>
                <a:schemeClr val="tx1"/>
              </a:solidFill>
              <a:effectLst/>
            </a:endParaRPr>
          </a:p>
        </p:txBody>
      </p:sp>
    </p:spTree>
    <p:extLst>
      <p:ext uri="{BB962C8B-B14F-4D97-AF65-F5344CB8AC3E}">
        <p14:creationId xmlns:p14="http://schemas.microsoft.com/office/powerpoint/2010/main" val="35297331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四角形: 角を丸くする 3">
            <a:extLst>
              <a:ext uri="{FF2B5EF4-FFF2-40B4-BE49-F238E27FC236}">
                <a16:creationId xmlns:a16="http://schemas.microsoft.com/office/drawing/2014/main" id="{87897C8B-BD09-4D18-A726-5305C06D7FFA}"/>
              </a:ext>
            </a:extLst>
          </p:cNvPr>
          <p:cNvSpPr/>
          <p:nvPr/>
        </p:nvSpPr>
        <p:spPr>
          <a:xfrm>
            <a:off x="211310" y="384380"/>
            <a:ext cx="5539904" cy="669804"/>
          </a:xfrm>
          <a:prstGeom prst="roundRect">
            <a:avLst>
              <a:gd name="adj" fmla="val 9950"/>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dirty="0">
                <a:solidFill>
                  <a:schemeClr val="bg1"/>
                </a:solidFill>
              </a:rPr>
              <a:t>労務管理にかかる時間の大幅削減！！</a:t>
            </a:r>
            <a:endParaRPr kumimoji="1" lang="en-US" altLang="ja-JP" sz="2400" b="1" dirty="0">
              <a:solidFill>
                <a:schemeClr val="bg1"/>
              </a:solidFill>
            </a:endParaRPr>
          </a:p>
        </p:txBody>
      </p:sp>
      <p:grpSp>
        <p:nvGrpSpPr>
          <p:cNvPr id="8" name="グループ化 7">
            <a:extLst>
              <a:ext uri="{FF2B5EF4-FFF2-40B4-BE49-F238E27FC236}">
                <a16:creationId xmlns:a16="http://schemas.microsoft.com/office/drawing/2014/main" id="{06E58739-ED48-4380-A4B7-B01D18ED3EB7}"/>
              </a:ext>
            </a:extLst>
          </p:cNvPr>
          <p:cNvGrpSpPr/>
          <p:nvPr/>
        </p:nvGrpSpPr>
        <p:grpSpPr>
          <a:xfrm>
            <a:off x="84443" y="1124731"/>
            <a:ext cx="8975111" cy="2430012"/>
            <a:chOff x="4134829" y="1787292"/>
            <a:chExt cx="4647873" cy="1649952"/>
          </a:xfrm>
        </p:grpSpPr>
        <p:sp>
          <p:nvSpPr>
            <p:cNvPr id="6" name="四角形: 角を丸くする 5">
              <a:extLst>
                <a:ext uri="{FF2B5EF4-FFF2-40B4-BE49-F238E27FC236}">
                  <a16:creationId xmlns:a16="http://schemas.microsoft.com/office/drawing/2014/main" id="{92C52E5B-F293-4059-8CBF-C7E3FC40EDE4}"/>
                </a:ext>
              </a:extLst>
            </p:cNvPr>
            <p:cNvSpPr/>
            <p:nvPr/>
          </p:nvSpPr>
          <p:spPr>
            <a:xfrm>
              <a:off x="4134829" y="1989251"/>
              <a:ext cx="4647873" cy="1447993"/>
            </a:xfrm>
            <a:prstGeom prst="roundRect">
              <a:avLst>
                <a:gd name="adj" fmla="val 8689"/>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2000" dirty="0">
                  <a:solidFill>
                    <a:schemeClr val="tx1"/>
                  </a:solidFill>
                  <a:latin typeface="+mn-ea"/>
                </a:rPr>
                <a:t>社内で各事業所から最も</a:t>
              </a:r>
              <a:r>
                <a:rPr kumimoji="1" lang="en-US" altLang="ja-JP" sz="2000" dirty="0">
                  <a:solidFill>
                    <a:schemeClr val="tx1"/>
                  </a:solidFill>
                  <a:latin typeface="+mn-ea"/>
                </a:rPr>
                <a:t>IT</a:t>
              </a:r>
              <a:r>
                <a:rPr kumimoji="1" lang="ja-JP" altLang="en-US" sz="2000" dirty="0">
                  <a:solidFill>
                    <a:schemeClr val="tx1"/>
                  </a:solidFill>
                  <a:latin typeface="+mn-ea"/>
                </a:rPr>
                <a:t>リテラシーの高いスタッフで</a:t>
              </a:r>
              <a:r>
                <a:rPr kumimoji="1" lang="en-US" altLang="ja-JP" sz="2000" dirty="0">
                  <a:solidFill>
                    <a:schemeClr val="tx1"/>
                  </a:solidFill>
                  <a:latin typeface="+mn-ea"/>
                </a:rPr>
                <a:t>IT</a:t>
              </a:r>
              <a:r>
                <a:rPr kumimoji="1" lang="ja-JP" altLang="en-US" sz="2000" dirty="0">
                  <a:solidFill>
                    <a:schemeClr val="tx1"/>
                  </a:solidFill>
                  <a:latin typeface="+mn-ea"/>
                </a:rPr>
                <a:t>推進チームを設置し、年間</a:t>
              </a:r>
              <a:r>
                <a:rPr kumimoji="1" lang="en-US" altLang="ja-JP" sz="2000" dirty="0">
                  <a:solidFill>
                    <a:schemeClr val="tx1"/>
                  </a:solidFill>
                  <a:latin typeface="+mn-ea"/>
                </a:rPr>
                <a:t>500</a:t>
              </a:r>
              <a:r>
                <a:rPr kumimoji="1" lang="ja-JP" altLang="en-US" sz="2000" dirty="0">
                  <a:solidFill>
                    <a:schemeClr val="tx1"/>
                  </a:solidFill>
                  <a:latin typeface="+mn-ea"/>
                </a:rPr>
                <a:t>時間の削減を目標に</a:t>
              </a:r>
              <a:r>
                <a:rPr kumimoji="1" lang="en-US" altLang="ja-JP" sz="2000" dirty="0">
                  <a:solidFill>
                    <a:schemeClr val="tx1"/>
                  </a:solidFill>
                  <a:latin typeface="+mn-ea"/>
                </a:rPr>
                <a:t>ICT</a:t>
              </a:r>
              <a:r>
                <a:rPr kumimoji="1" lang="ja-JP" altLang="en-US" sz="2000" dirty="0">
                  <a:solidFill>
                    <a:schemeClr val="tx1"/>
                  </a:solidFill>
                  <a:latin typeface="+mn-ea"/>
                </a:rPr>
                <a:t>機器の導入を検討。月</a:t>
              </a:r>
              <a:r>
                <a:rPr kumimoji="1" lang="en-US" altLang="ja-JP" sz="2000" dirty="0">
                  <a:solidFill>
                    <a:schemeClr val="tx1"/>
                  </a:solidFill>
                  <a:latin typeface="+mn-ea"/>
                </a:rPr>
                <a:t>1</a:t>
              </a:r>
              <a:r>
                <a:rPr kumimoji="1" lang="ja-JP" altLang="en-US" sz="2000" dirty="0">
                  <a:solidFill>
                    <a:schemeClr val="tx1"/>
                  </a:solidFill>
                  <a:latin typeface="+mn-ea"/>
                </a:rPr>
                <a:t>回の会議。</a:t>
              </a:r>
            </a:p>
            <a:p>
              <a:r>
                <a:rPr kumimoji="1" lang="en-US" altLang="ja-JP" sz="2000" dirty="0">
                  <a:solidFill>
                    <a:schemeClr val="tx1"/>
                  </a:solidFill>
                  <a:latin typeface="+mn-ea"/>
                </a:rPr>
                <a:t>〈</a:t>
              </a:r>
              <a:r>
                <a:rPr kumimoji="1" lang="ja-JP" altLang="en-US" sz="2000" dirty="0">
                  <a:solidFill>
                    <a:schemeClr val="tx1"/>
                  </a:solidFill>
                  <a:latin typeface="+mn-ea"/>
                </a:rPr>
                <a:t>工夫した点</a:t>
              </a:r>
              <a:r>
                <a:rPr kumimoji="1" lang="en-US" altLang="ja-JP" sz="2000" dirty="0">
                  <a:solidFill>
                    <a:schemeClr val="tx1"/>
                  </a:solidFill>
                  <a:latin typeface="+mn-ea"/>
                </a:rPr>
                <a:t>〉</a:t>
              </a:r>
            </a:p>
            <a:p>
              <a:r>
                <a:rPr kumimoji="1" lang="ja-JP" altLang="en-US" dirty="0">
                  <a:solidFill>
                    <a:schemeClr val="tx1"/>
                  </a:solidFill>
                  <a:latin typeface="+mn-ea"/>
                </a:rPr>
                <a:t>　</a:t>
              </a:r>
              <a:r>
                <a:rPr kumimoji="1" lang="ja-JP" altLang="en-US" sz="2000" dirty="0">
                  <a:solidFill>
                    <a:schemeClr val="tx1"/>
                  </a:solidFill>
                  <a:latin typeface="+mn-ea"/>
                </a:rPr>
                <a:t>導入決定した</a:t>
              </a:r>
              <a:r>
                <a:rPr kumimoji="1" lang="en-US" altLang="ja-JP" sz="2000" dirty="0">
                  <a:solidFill>
                    <a:schemeClr val="tx1"/>
                  </a:solidFill>
                  <a:latin typeface="+mn-ea"/>
                </a:rPr>
                <a:t>ICT</a:t>
              </a:r>
              <a:r>
                <a:rPr kumimoji="1" lang="ja-JP" altLang="en-US" sz="2000" dirty="0">
                  <a:solidFill>
                    <a:schemeClr val="tx1"/>
                  </a:solidFill>
                  <a:latin typeface="+mn-ea"/>
                </a:rPr>
                <a:t>機器の使用方法、オペレーション、マニュアルを作成し従業員に周知。</a:t>
              </a:r>
              <a:endParaRPr kumimoji="1" lang="en-US" altLang="ja-JP" sz="2000" dirty="0">
                <a:solidFill>
                  <a:schemeClr val="tx1"/>
                </a:solidFill>
                <a:latin typeface="+mn-ea"/>
              </a:endParaRPr>
            </a:p>
            <a:p>
              <a:endParaRPr kumimoji="1" lang="en-US" altLang="ja-JP" dirty="0">
                <a:solidFill>
                  <a:schemeClr val="tx1">
                    <a:lumMod val="65000"/>
                    <a:lumOff val="35000"/>
                  </a:schemeClr>
                </a:solidFill>
              </a:endParaRPr>
            </a:p>
          </p:txBody>
        </p:sp>
        <p:sp>
          <p:nvSpPr>
            <p:cNvPr id="7" name="四角形: 角を丸くする 6">
              <a:extLst>
                <a:ext uri="{FF2B5EF4-FFF2-40B4-BE49-F238E27FC236}">
                  <a16:creationId xmlns:a16="http://schemas.microsoft.com/office/drawing/2014/main" id="{DD775A77-E13A-4118-BCC0-5015E738FA06}"/>
                </a:ext>
              </a:extLst>
            </p:cNvPr>
            <p:cNvSpPr/>
            <p:nvPr/>
          </p:nvSpPr>
          <p:spPr>
            <a:xfrm>
              <a:off x="4232011" y="1787292"/>
              <a:ext cx="1078437" cy="223177"/>
            </a:xfrm>
            <a:prstGeom prst="roundRect">
              <a:avLst/>
            </a:prstGeom>
            <a:solidFill>
              <a:srgbClr val="27CED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t>導入の進め方</a:t>
              </a:r>
            </a:p>
          </p:txBody>
        </p:sp>
      </p:grpSp>
      <p:sp>
        <p:nvSpPr>
          <p:cNvPr id="11" name="テキスト ボックス 10">
            <a:extLst>
              <a:ext uri="{FF2B5EF4-FFF2-40B4-BE49-F238E27FC236}">
                <a16:creationId xmlns:a16="http://schemas.microsoft.com/office/drawing/2014/main" id="{ACE20279-3E2D-4EA6-969A-401FEF2F8E04}"/>
              </a:ext>
            </a:extLst>
          </p:cNvPr>
          <p:cNvSpPr txBox="1"/>
          <p:nvPr/>
        </p:nvSpPr>
        <p:spPr>
          <a:xfrm>
            <a:off x="0" y="0"/>
            <a:ext cx="9144000" cy="276999"/>
          </a:xfrm>
          <a:prstGeom prst="rect">
            <a:avLst/>
          </a:prstGeom>
          <a:solidFill>
            <a:schemeClr val="accent3">
              <a:lumMod val="20000"/>
              <a:lumOff val="80000"/>
            </a:schemeClr>
          </a:solidFill>
        </p:spPr>
        <p:txBody>
          <a:bodyPr wrap="square" rtlCol="0">
            <a:spAutoFit/>
          </a:bodyPr>
          <a:lstStyle/>
          <a:p>
            <a:r>
              <a:rPr lang="ja-JP" altLang="ja-JP" sz="1200" dirty="0">
                <a:effectLst/>
                <a:ea typeface="游ゴシック" panose="020B0400000000000000" pitchFamily="50" charset="-128"/>
                <a:cs typeface="Times New Roman" panose="02020603050405020304" pitchFamily="18" charset="0"/>
              </a:rPr>
              <a:t>令和５年度（令和４年度からの繰越分）障がい福祉分野の</a:t>
            </a:r>
            <a:r>
              <a:rPr lang="en-US" altLang="ja-JP" sz="1200" dirty="0">
                <a:effectLst/>
                <a:ea typeface="游ゴシック" panose="020B0400000000000000" pitchFamily="50" charset="-128"/>
                <a:cs typeface="Times New Roman" panose="02020603050405020304" pitchFamily="18" charset="0"/>
              </a:rPr>
              <a:t>ICT</a:t>
            </a:r>
            <a:r>
              <a:rPr lang="ja-JP" altLang="ja-JP" sz="1200" dirty="0">
                <a:effectLst/>
                <a:ea typeface="游ゴシック" panose="020B0400000000000000" pitchFamily="50" charset="-128"/>
                <a:cs typeface="Times New Roman" panose="02020603050405020304" pitchFamily="18" charset="0"/>
              </a:rPr>
              <a:t>導入支援事業</a:t>
            </a:r>
            <a:endParaRPr kumimoji="1" lang="ja-JP" altLang="en-US" sz="1200" dirty="0"/>
          </a:p>
        </p:txBody>
      </p:sp>
      <p:grpSp>
        <p:nvGrpSpPr>
          <p:cNvPr id="15" name="グループ化 14">
            <a:extLst>
              <a:ext uri="{FF2B5EF4-FFF2-40B4-BE49-F238E27FC236}">
                <a16:creationId xmlns:a16="http://schemas.microsoft.com/office/drawing/2014/main" id="{A1303BDD-75EF-4010-98E6-F5A727B0D5BB}"/>
              </a:ext>
            </a:extLst>
          </p:cNvPr>
          <p:cNvGrpSpPr/>
          <p:nvPr/>
        </p:nvGrpSpPr>
        <p:grpSpPr>
          <a:xfrm>
            <a:off x="0" y="3620916"/>
            <a:ext cx="8927814" cy="2991593"/>
            <a:chOff x="4122583" y="1808007"/>
            <a:chExt cx="4647873" cy="1735294"/>
          </a:xfrm>
        </p:grpSpPr>
        <p:sp>
          <p:nvSpPr>
            <p:cNvPr id="16" name="四角形: 角を丸くする 15">
              <a:extLst>
                <a:ext uri="{FF2B5EF4-FFF2-40B4-BE49-F238E27FC236}">
                  <a16:creationId xmlns:a16="http://schemas.microsoft.com/office/drawing/2014/main" id="{09C85C6E-0565-4279-BBA1-561BCA8185B2}"/>
                </a:ext>
              </a:extLst>
            </p:cNvPr>
            <p:cNvSpPr/>
            <p:nvPr/>
          </p:nvSpPr>
          <p:spPr>
            <a:xfrm>
              <a:off x="4122583" y="1965961"/>
              <a:ext cx="4647873" cy="1577340"/>
            </a:xfrm>
            <a:prstGeom prst="roundRect">
              <a:avLst>
                <a:gd name="adj" fmla="val 8689"/>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en-US" altLang="ja-JP" sz="1600" b="1" dirty="0">
                <a:solidFill>
                  <a:schemeClr val="tx1">
                    <a:lumMod val="65000"/>
                    <a:lumOff val="35000"/>
                  </a:schemeClr>
                </a:solidFill>
              </a:endParaRPr>
            </a:p>
            <a:p>
              <a:r>
                <a:rPr kumimoji="1" lang="en-US" altLang="ja-JP" b="1" dirty="0">
                  <a:solidFill>
                    <a:schemeClr val="tx1">
                      <a:lumMod val="65000"/>
                      <a:lumOff val="35000"/>
                    </a:schemeClr>
                  </a:solidFill>
                </a:rPr>
                <a:t>〈</a:t>
              </a:r>
              <a:r>
                <a:rPr kumimoji="1" lang="ja-JP" altLang="en-US" b="1" dirty="0">
                  <a:solidFill>
                    <a:schemeClr val="tx1">
                      <a:lumMod val="65000"/>
                      <a:lumOff val="35000"/>
                    </a:schemeClr>
                  </a:solidFill>
                </a:rPr>
                <a:t>良かった点</a:t>
              </a:r>
              <a:r>
                <a:rPr kumimoji="1" lang="en-US" altLang="ja-JP" b="1" dirty="0">
                  <a:solidFill>
                    <a:schemeClr val="tx1">
                      <a:lumMod val="65000"/>
                      <a:lumOff val="35000"/>
                    </a:schemeClr>
                  </a:solidFill>
                </a:rPr>
                <a:t>〉</a:t>
              </a:r>
            </a:p>
            <a:p>
              <a:r>
                <a:rPr kumimoji="1" lang="ja-JP" altLang="en-US" sz="1600" b="1" dirty="0">
                  <a:solidFill>
                    <a:schemeClr val="tx1">
                      <a:lumMod val="65000"/>
                      <a:lumOff val="35000"/>
                    </a:schemeClr>
                  </a:solidFill>
                </a:rPr>
                <a:t>　</a:t>
              </a:r>
              <a:r>
                <a:rPr kumimoji="1" lang="en-US" altLang="ja-JP" b="1" dirty="0">
                  <a:solidFill>
                    <a:schemeClr val="tx1">
                      <a:lumMod val="65000"/>
                      <a:lumOff val="35000"/>
                    </a:schemeClr>
                  </a:solidFill>
                </a:rPr>
                <a:t>GPS</a:t>
              </a:r>
              <a:r>
                <a:rPr kumimoji="1" lang="ja-JP" altLang="en-US" b="1" dirty="0">
                  <a:solidFill>
                    <a:schemeClr val="tx1">
                      <a:lumMod val="65000"/>
                      <a:lumOff val="35000"/>
                    </a:schemeClr>
                  </a:solidFill>
                </a:rPr>
                <a:t>付きでどこでもスマホで出勤退勤ができる機能で直行直帰の管理が楽になった。また、有給も取得者が申請し、管理者が承認するだけで自動で有給日数を計算する機能であるため、有給の管理が容易になり、業務時間が大幅に短縮された。</a:t>
              </a:r>
              <a:endParaRPr kumimoji="1" lang="en-US" altLang="ja-JP" b="1" dirty="0">
                <a:solidFill>
                  <a:srgbClr val="FF0000"/>
                </a:solidFill>
              </a:endParaRPr>
            </a:p>
            <a:p>
              <a:r>
                <a:rPr kumimoji="1" lang="en-US" altLang="ja-JP" b="1" dirty="0">
                  <a:solidFill>
                    <a:schemeClr val="tx1">
                      <a:lumMod val="65000"/>
                      <a:lumOff val="35000"/>
                    </a:schemeClr>
                  </a:solidFill>
                </a:rPr>
                <a:t>〈</a:t>
              </a:r>
              <a:r>
                <a:rPr kumimoji="1" lang="ja-JP" altLang="en-US" b="1" dirty="0">
                  <a:solidFill>
                    <a:schemeClr val="tx1">
                      <a:lumMod val="65000"/>
                      <a:lumOff val="35000"/>
                    </a:schemeClr>
                  </a:solidFill>
                </a:rPr>
                <a:t>他に導入したい機器等とその理由</a:t>
              </a:r>
              <a:r>
                <a:rPr kumimoji="1" lang="en-US" altLang="ja-JP" b="1" dirty="0">
                  <a:solidFill>
                    <a:schemeClr val="tx1">
                      <a:lumMod val="65000"/>
                      <a:lumOff val="35000"/>
                    </a:schemeClr>
                  </a:solidFill>
                </a:rPr>
                <a:t>〉</a:t>
              </a:r>
            </a:p>
            <a:p>
              <a:r>
                <a:rPr kumimoji="1" lang="ja-JP" altLang="en-US" b="1" dirty="0">
                  <a:solidFill>
                    <a:schemeClr val="tx1">
                      <a:lumMod val="65000"/>
                      <a:lumOff val="35000"/>
                    </a:schemeClr>
                  </a:solidFill>
                </a:rPr>
                <a:t>　社内のマニュアルを一括管理できるプラットフォームを</a:t>
              </a:r>
              <a:endParaRPr kumimoji="1" lang="en-US" altLang="ja-JP" b="1" dirty="0">
                <a:solidFill>
                  <a:schemeClr val="tx1">
                    <a:lumMod val="65000"/>
                    <a:lumOff val="35000"/>
                  </a:schemeClr>
                </a:solidFill>
              </a:endParaRPr>
            </a:p>
            <a:p>
              <a:r>
                <a:rPr kumimoji="1" lang="ja-JP" altLang="en-US" b="1" dirty="0">
                  <a:solidFill>
                    <a:schemeClr val="tx1">
                      <a:lumMod val="65000"/>
                      <a:lumOff val="35000"/>
                    </a:schemeClr>
                  </a:solidFill>
                </a:rPr>
                <a:t>　導入したい。人材育成の研修に使用する資料の作成や支援方法</a:t>
              </a:r>
              <a:endParaRPr kumimoji="1" lang="en-US" altLang="ja-JP" b="1" dirty="0">
                <a:solidFill>
                  <a:schemeClr val="tx1">
                    <a:lumMod val="65000"/>
                    <a:lumOff val="35000"/>
                  </a:schemeClr>
                </a:solidFill>
              </a:endParaRPr>
            </a:p>
            <a:p>
              <a:r>
                <a:rPr kumimoji="1" lang="ja-JP" altLang="en-US" b="1" dirty="0">
                  <a:solidFill>
                    <a:schemeClr val="tx1">
                      <a:lumMod val="65000"/>
                      <a:lumOff val="35000"/>
                    </a:schemeClr>
                  </a:solidFill>
                </a:rPr>
                <a:t>の共有する時間を短縮できる。</a:t>
              </a:r>
              <a:endParaRPr kumimoji="1" lang="en-US" altLang="ja-JP" b="1" dirty="0">
                <a:solidFill>
                  <a:schemeClr val="tx1">
                    <a:lumMod val="65000"/>
                    <a:lumOff val="35000"/>
                  </a:schemeClr>
                </a:solidFill>
              </a:endParaRPr>
            </a:p>
          </p:txBody>
        </p:sp>
        <p:sp>
          <p:nvSpPr>
            <p:cNvPr id="17" name="四角形: 角を丸くする 16">
              <a:extLst>
                <a:ext uri="{FF2B5EF4-FFF2-40B4-BE49-F238E27FC236}">
                  <a16:creationId xmlns:a16="http://schemas.microsoft.com/office/drawing/2014/main" id="{2E81446F-6895-40F4-9215-AA5DC2AC4EAA}"/>
                </a:ext>
              </a:extLst>
            </p:cNvPr>
            <p:cNvSpPr/>
            <p:nvPr/>
          </p:nvSpPr>
          <p:spPr>
            <a:xfrm>
              <a:off x="4232592" y="1808007"/>
              <a:ext cx="631909" cy="209798"/>
            </a:xfrm>
            <a:prstGeom prst="roundRect">
              <a:avLst/>
            </a:prstGeom>
            <a:solidFill>
              <a:srgbClr val="27CED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t>職員の声</a:t>
              </a:r>
            </a:p>
          </p:txBody>
        </p:sp>
      </p:grpSp>
      <p:pic>
        <p:nvPicPr>
          <p:cNvPr id="1026" name="Picture 2" descr="介護士のイラスト（女性）">
            <a:extLst>
              <a:ext uri="{FF2B5EF4-FFF2-40B4-BE49-F238E27FC236}">
                <a16:creationId xmlns:a16="http://schemas.microsoft.com/office/drawing/2014/main" id="{FBDD415E-9B02-46BE-90B0-816CA25AB3C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12874" y="5402579"/>
            <a:ext cx="571692" cy="120993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介護士のイラスト（男性）">
            <a:extLst>
              <a:ext uri="{FF2B5EF4-FFF2-40B4-BE49-F238E27FC236}">
                <a16:creationId xmlns:a16="http://schemas.microsoft.com/office/drawing/2014/main" id="{C2C73C6F-5063-47A4-AF4E-20F222CDEB0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44616" y="5402579"/>
            <a:ext cx="571692" cy="1209930"/>
          </a:xfrm>
          <a:prstGeom prst="rect">
            <a:avLst/>
          </a:prstGeom>
          <a:noFill/>
          <a:extLst>
            <a:ext uri="{909E8E84-426E-40DD-AFC4-6F175D3DCCD1}">
              <a14:hiddenFill xmlns:a14="http://schemas.microsoft.com/office/drawing/2010/main">
                <a:solidFill>
                  <a:srgbClr val="FFFFFF"/>
                </a:solidFill>
              </a14:hiddenFill>
            </a:ext>
          </a:extLst>
        </p:spPr>
      </p:pic>
      <p:sp>
        <p:nvSpPr>
          <p:cNvPr id="13" name="正方形/長方形 12">
            <a:extLst>
              <a:ext uri="{FF2B5EF4-FFF2-40B4-BE49-F238E27FC236}">
                <a16:creationId xmlns:a16="http://schemas.microsoft.com/office/drawing/2014/main" id="{C0523BA7-4F79-47C5-85B7-7F04B51A8C9F}"/>
              </a:ext>
            </a:extLst>
          </p:cNvPr>
          <p:cNvSpPr/>
          <p:nvPr/>
        </p:nvSpPr>
        <p:spPr>
          <a:xfrm>
            <a:off x="5995528" y="124694"/>
            <a:ext cx="3040380" cy="904007"/>
          </a:xfrm>
          <a:prstGeom prst="rect">
            <a:avLst/>
          </a:prstGeom>
          <a:solidFill>
            <a:schemeClr val="accent3">
              <a:lumMod val="40000"/>
              <a:lumOff val="6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ja-JP" sz="1100" kern="100" dirty="0">
                <a:solidFill>
                  <a:schemeClr val="tx1"/>
                </a:solidFill>
                <a:effectLst/>
              </a:rPr>
              <a:t>【</a:t>
            </a:r>
            <a:r>
              <a:rPr lang="ja-JP" altLang="ja-JP" sz="1100" kern="100" dirty="0">
                <a:solidFill>
                  <a:schemeClr val="tx1"/>
                </a:solidFill>
                <a:effectLst/>
              </a:rPr>
              <a:t>法人名</a:t>
            </a:r>
            <a:r>
              <a:rPr lang="en-US" altLang="ja-JP" sz="1100" kern="100" dirty="0">
                <a:solidFill>
                  <a:schemeClr val="tx1"/>
                </a:solidFill>
                <a:effectLst/>
                <a:sym typeface="Wingdings" panose="05000000000000000000" pitchFamily="2" charset="2"/>
              </a:rPr>
              <a:t>】</a:t>
            </a:r>
            <a:r>
              <a:rPr lang="ja-JP" altLang="en-US" sz="1100" kern="100" dirty="0">
                <a:solidFill>
                  <a:schemeClr val="tx1"/>
                </a:solidFill>
                <a:effectLst/>
                <a:sym typeface="Wingdings" panose="05000000000000000000" pitchFamily="2" charset="2"/>
              </a:rPr>
              <a:t>株式会社シーシー</a:t>
            </a:r>
            <a:endParaRPr lang="en-US" altLang="ja-JP" sz="1100" kern="100" dirty="0">
              <a:solidFill>
                <a:schemeClr val="tx1"/>
              </a:solidFill>
              <a:effectLst/>
              <a:sym typeface="Wingdings" panose="05000000000000000000" pitchFamily="2" charset="2"/>
            </a:endParaRPr>
          </a:p>
          <a:p>
            <a:pPr algn="l"/>
            <a:r>
              <a:rPr lang="en-US" altLang="ja-JP" sz="1100" kern="100" dirty="0">
                <a:solidFill>
                  <a:schemeClr val="tx1"/>
                </a:solidFill>
                <a:effectLst/>
              </a:rPr>
              <a:t>【</a:t>
            </a:r>
            <a:r>
              <a:rPr lang="ja-JP" altLang="ja-JP" sz="1100" kern="100" dirty="0">
                <a:solidFill>
                  <a:schemeClr val="tx1"/>
                </a:solidFill>
                <a:effectLst/>
              </a:rPr>
              <a:t>事業所名</a:t>
            </a:r>
            <a:r>
              <a:rPr lang="en-US" altLang="ja-JP" sz="1100" kern="100" dirty="0">
                <a:solidFill>
                  <a:schemeClr val="tx1"/>
                </a:solidFill>
                <a:effectLst/>
              </a:rPr>
              <a:t>】</a:t>
            </a:r>
            <a:r>
              <a:rPr lang="ja-JP" altLang="en-US" sz="1100" kern="100" dirty="0">
                <a:solidFill>
                  <a:schemeClr val="tx1"/>
                </a:solidFill>
                <a:effectLst/>
              </a:rPr>
              <a:t>放課後等デイサービス</a:t>
            </a:r>
            <a:r>
              <a:rPr lang="en-US" altLang="ja-JP" sz="1100" kern="100" dirty="0">
                <a:solidFill>
                  <a:schemeClr val="tx1"/>
                </a:solidFill>
                <a:effectLst/>
              </a:rPr>
              <a:t>HARU</a:t>
            </a:r>
            <a:r>
              <a:rPr lang="ja-JP" altLang="en-US" sz="1100" kern="100" dirty="0">
                <a:solidFill>
                  <a:schemeClr val="tx1"/>
                </a:solidFill>
                <a:effectLst/>
              </a:rPr>
              <a:t>箕面</a:t>
            </a:r>
            <a:endParaRPr lang="en-US" altLang="ja-JP" sz="1100" kern="100" dirty="0">
              <a:solidFill>
                <a:schemeClr val="tx1"/>
              </a:solidFill>
              <a:effectLst/>
            </a:endParaRPr>
          </a:p>
          <a:p>
            <a:pPr algn="l"/>
            <a:r>
              <a:rPr lang="en-US" altLang="ja-JP" sz="1100" kern="100" dirty="0">
                <a:solidFill>
                  <a:schemeClr val="tx1"/>
                </a:solidFill>
                <a:effectLst/>
              </a:rPr>
              <a:t>【</a:t>
            </a:r>
            <a:r>
              <a:rPr lang="ja-JP" altLang="en-US" sz="1100" kern="100" dirty="0">
                <a:solidFill>
                  <a:schemeClr val="tx1"/>
                </a:solidFill>
                <a:effectLst/>
              </a:rPr>
              <a:t>提供サービス</a:t>
            </a:r>
            <a:r>
              <a:rPr lang="en-US" altLang="ja-JP" sz="1100" kern="100" dirty="0">
                <a:solidFill>
                  <a:schemeClr val="tx1"/>
                </a:solidFill>
                <a:effectLst/>
              </a:rPr>
              <a:t>】</a:t>
            </a:r>
            <a:r>
              <a:rPr lang="ja-JP" altLang="en-US" sz="1100" kern="100" dirty="0">
                <a:solidFill>
                  <a:schemeClr val="tx1"/>
                </a:solidFill>
                <a:effectLst/>
              </a:rPr>
              <a:t>放課後等デイサービス</a:t>
            </a:r>
            <a:endParaRPr lang="en-US" altLang="ja-JP" sz="1100" kern="100" dirty="0">
              <a:solidFill>
                <a:schemeClr val="tx1"/>
              </a:solidFill>
              <a:effectLst/>
            </a:endParaRPr>
          </a:p>
        </p:txBody>
      </p:sp>
    </p:spTree>
    <p:extLst>
      <p:ext uri="{BB962C8B-B14F-4D97-AF65-F5344CB8AC3E}">
        <p14:creationId xmlns:p14="http://schemas.microsoft.com/office/powerpoint/2010/main" val="2300928783"/>
      </p:ext>
    </p:extLst>
  </p:cSld>
  <p:clrMapOvr>
    <a:masterClrMapping/>
  </p:clrMapOvr>
</p:sld>
</file>

<file path=ppt/theme/theme1.xml><?xml version="1.0" encoding="utf-8"?>
<a:theme xmlns:a="http://schemas.openxmlformats.org/drawingml/2006/main" name="Office Theme">
  <a:themeElements>
    <a:clrScheme name="Office テーマ">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emplate>Ion Boardroom</Template>
  <TotalTime>1253</TotalTime>
  <Words>630</Words>
  <PresentationFormat>画面に合わせる (4:3)</PresentationFormat>
  <Paragraphs>46</Paragraphs>
  <Slides>3</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3</vt:i4>
      </vt:variant>
    </vt:vector>
  </HeadingPairs>
  <TitlesOfParts>
    <vt:vector size="8" baseType="lpstr">
      <vt:lpstr>游ゴシック</vt:lpstr>
      <vt:lpstr>Arial</vt:lpstr>
      <vt:lpstr>Calibri</vt:lpstr>
      <vt:lpstr>Calibri Light</vt:lpstr>
      <vt:lpstr>Office Theme</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2025-03-18T02:34:46Z</cp:lastPrinted>
  <dcterms:created xsi:type="dcterms:W3CDTF">2024-09-09T06:52:45Z</dcterms:created>
  <dcterms:modified xsi:type="dcterms:W3CDTF">2025-03-27T07:38:55Z</dcterms:modified>
</cp:coreProperties>
</file>