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66" r:id="rId2"/>
    <p:sldId id="268" r:id="rId3"/>
    <p:sldId id="269" r:id="rId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27CE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71" autoAdjust="0"/>
    <p:restoredTop sz="94660"/>
  </p:normalViewPr>
  <p:slideViewPr>
    <p:cSldViewPr snapToGrid="0">
      <p:cViewPr varScale="1">
        <p:scale>
          <a:sx n="100" d="100"/>
          <a:sy n="100" d="100"/>
        </p:scale>
        <p:origin x="89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904654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745887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159468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935848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21132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69787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19095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55835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53250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43021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2317388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374108059"/>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60796" y="358897"/>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t>同時に作業ができる事で支援記録の作成を効率化！ ソフトウェア導入で情報共有！ </a:t>
            </a:r>
            <a:endParaRPr kumimoji="1" lang="en-US" altLang="ja-JP" sz="2000" b="1" dirty="0">
              <a:solidFill>
                <a:schemeClr val="bg1"/>
              </a:solidFill>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031125"/>
            <a:ext cx="8702204" cy="3093614"/>
            <a:chOff x="4122583" y="1741601"/>
            <a:chExt cx="4647873" cy="1646608"/>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40216"/>
              <a:ext cx="4647873" cy="1447993"/>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32011" y="1741601"/>
              <a:ext cx="1288741" cy="187216"/>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導入機器等の内容</a:t>
              </a:r>
            </a:p>
          </p:txBody>
        </p:sp>
      </p:grpSp>
      <p:grpSp>
        <p:nvGrpSpPr>
          <p:cNvPr id="15" name="グループ化 14">
            <a:extLst>
              <a:ext uri="{FF2B5EF4-FFF2-40B4-BE49-F238E27FC236}">
                <a16:creationId xmlns:a16="http://schemas.microsoft.com/office/drawing/2014/main" id="{A1303BDD-75EF-4010-98E6-F5A727B0D5BB}"/>
              </a:ext>
            </a:extLst>
          </p:cNvPr>
          <p:cNvGrpSpPr/>
          <p:nvPr/>
        </p:nvGrpSpPr>
        <p:grpSpPr>
          <a:xfrm>
            <a:off x="60796" y="4198397"/>
            <a:ext cx="8927814" cy="2631376"/>
            <a:chOff x="4122583" y="1909433"/>
            <a:chExt cx="4647873" cy="1727996"/>
          </a:xfrm>
        </p:grpSpPr>
        <p:sp>
          <p:nvSpPr>
            <p:cNvPr id="16" name="四角形: 角を丸くする 15">
              <a:extLst>
                <a:ext uri="{FF2B5EF4-FFF2-40B4-BE49-F238E27FC236}">
                  <a16:creationId xmlns:a16="http://schemas.microsoft.com/office/drawing/2014/main" id="{09C85C6E-0565-4279-BBA1-561BCA8185B2}"/>
                </a:ext>
              </a:extLst>
            </p:cNvPr>
            <p:cNvSpPr/>
            <p:nvPr/>
          </p:nvSpPr>
          <p:spPr>
            <a:xfrm>
              <a:off x="4122583" y="2107701"/>
              <a:ext cx="4647873" cy="1529728"/>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rPr>
                <a:t>・事業所では、利用者の支援の経過記録等について、紙媒体で記録を行っていたため、記録を取るのに時間がかかっていた。また、紙ベースの資料なので保管場所の確保にも困っていた。</a:t>
              </a:r>
              <a:endParaRPr kumimoji="1" lang="en-US" altLang="ja-JP" dirty="0">
                <a:solidFill>
                  <a:schemeClr val="tx1"/>
                </a:solidFill>
              </a:endParaRPr>
            </a:p>
          </p:txBody>
        </p:sp>
        <p:sp>
          <p:nvSpPr>
            <p:cNvPr id="17" name="四角形: 角を丸くする 16">
              <a:extLst>
                <a:ext uri="{FF2B5EF4-FFF2-40B4-BE49-F238E27FC236}">
                  <a16:creationId xmlns:a16="http://schemas.microsoft.com/office/drawing/2014/main" id="{2E81446F-6895-40F4-9215-AA5DC2AC4EAA}"/>
                </a:ext>
              </a:extLst>
            </p:cNvPr>
            <p:cNvSpPr/>
            <p:nvPr/>
          </p:nvSpPr>
          <p:spPr>
            <a:xfrm>
              <a:off x="4229246" y="1909433"/>
              <a:ext cx="1802635" cy="209798"/>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導入の理由（抱えていた課題）</a:t>
              </a:r>
            </a:p>
          </p:txBody>
        </p:sp>
      </p:grpSp>
      <p:pic>
        <p:nvPicPr>
          <p:cNvPr id="12" name="Picture 8">
            <a:extLst>
              <a:ext uri="{FF2B5EF4-FFF2-40B4-BE49-F238E27FC236}">
                <a16:creationId xmlns:a16="http://schemas.microsoft.com/office/drawing/2014/main" id="{10E7DF0F-BA18-4D61-8E42-8B7D3262CA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1213" y="5258562"/>
            <a:ext cx="1445196" cy="1607841"/>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0" descr="■">
            <a:extLst>
              <a:ext uri="{FF2B5EF4-FFF2-40B4-BE49-F238E27FC236}">
                <a16:creationId xmlns:a16="http://schemas.microsoft.com/office/drawing/2014/main" id="{0AFC6BCC-58B3-4E40-94FE-3F55974DBE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5975" y="5250159"/>
            <a:ext cx="1443037" cy="1607841"/>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a:extLst>
              <a:ext uri="{FF2B5EF4-FFF2-40B4-BE49-F238E27FC236}">
                <a16:creationId xmlns:a16="http://schemas.microsoft.com/office/drawing/2014/main" id="{EB7969D9-80C8-4257-AC3F-7B3E96429E64}"/>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sp>
        <p:nvSpPr>
          <p:cNvPr id="19" name="正方形/長方形 18">
            <a:extLst>
              <a:ext uri="{FF2B5EF4-FFF2-40B4-BE49-F238E27FC236}">
                <a16:creationId xmlns:a16="http://schemas.microsoft.com/office/drawing/2014/main" id="{E0AA9AA1-26C6-4D15-B233-C4A5DEA5F357}"/>
              </a:ext>
            </a:extLst>
          </p:cNvPr>
          <p:cNvSpPr/>
          <p:nvPr/>
        </p:nvSpPr>
        <p:spPr>
          <a:xfrm>
            <a:off x="5995528" y="12469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a:solidFill>
                  <a:schemeClr val="tx1"/>
                </a:solidFill>
                <a:effectLst/>
              </a:rPr>
              <a:t>【</a:t>
            </a:r>
            <a:r>
              <a:rPr lang="ja-JP" altLang="en-US" sz="1300" kern="100">
                <a:solidFill>
                  <a:schemeClr val="tx1"/>
                </a:solidFill>
                <a:effectLst/>
              </a:rPr>
              <a:t>法人名</a:t>
            </a:r>
            <a:r>
              <a:rPr lang="en-US" altLang="ja-JP" sz="1300" kern="100">
                <a:solidFill>
                  <a:schemeClr val="tx1"/>
                </a:solidFill>
                <a:effectLst/>
              </a:rPr>
              <a:t>】</a:t>
            </a:r>
            <a:r>
              <a:rPr lang="ja-JP" altLang="en-US" sz="1300" kern="100">
                <a:solidFill>
                  <a:schemeClr val="tx1"/>
                </a:solidFill>
                <a:effectLst/>
              </a:rPr>
              <a:t>株式会社美水会</a:t>
            </a:r>
          </a:p>
          <a:p>
            <a:pPr algn="l"/>
            <a:r>
              <a:rPr lang="en-US" altLang="ja-JP" sz="1300" kern="100">
                <a:solidFill>
                  <a:schemeClr val="tx1"/>
                </a:solidFill>
                <a:effectLst/>
              </a:rPr>
              <a:t>【</a:t>
            </a:r>
            <a:r>
              <a:rPr lang="ja-JP" altLang="en-US" sz="1300" kern="100">
                <a:solidFill>
                  <a:schemeClr val="tx1"/>
                </a:solidFill>
                <a:effectLst/>
              </a:rPr>
              <a:t>事業所名</a:t>
            </a:r>
            <a:r>
              <a:rPr lang="en-US" altLang="ja-JP" sz="1300" kern="100">
                <a:solidFill>
                  <a:schemeClr val="tx1"/>
                </a:solidFill>
                <a:effectLst/>
              </a:rPr>
              <a:t>】</a:t>
            </a:r>
            <a:r>
              <a:rPr lang="ja-JP" altLang="en-US" sz="1300" kern="100">
                <a:solidFill>
                  <a:schemeClr val="tx1"/>
                </a:solidFill>
                <a:effectLst/>
              </a:rPr>
              <a:t>就労継続支援</a:t>
            </a:r>
            <a:r>
              <a:rPr lang="en-US" altLang="ja-JP" sz="1300" kern="100">
                <a:solidFill>
                  <a:schemeClr val="tx1"/>
                </a:solidFill>
                <a:effectLst/>
              </a:rPr>
              <a:t>B</a:t>
            </a:r>
            <a:r>
              <a:rPr lang="ja-JP" altLang="en-US" sz="1300" kern="100">
                <a:solidFill>
                  <a:schemeClr val="tx1"/>
                </a:solidFill>
                <a:effectLst/>
              </a:rPr>
              <a:t>型 </a:t>
            </a:r>
            <a:r>
              <a:rPr lang="en-US" altLang="ja-JP" sz="1300" kern="100">
                <a:solidFill>
                  <a:schemeClr val="tx1"/>
                </a:solidFill>
                <a:effectLst/>
              </a:rPr>
              <a:t>JOY</a:t>
            </a:r>
          </a:p>
          <a:p>
            <a:pPr algn="l"/>
            <a:r>
              <a:rPr lang="en-US" altLang="ja-JP" sz="1300" kern="100">
                <a:solidFill>
                  <a:schemeClr val="tx1"/>
                </a:solidFill>
                <a:effectLst/>
              </a:rPr>
              <a:t>【</a:t>
            </a:r>
            <a:r>
              <a:rPr lang="ja-JP" altLang="en-US" sz="1300" kern="100">
                <a:solidFill>
                  <a:schemeClr val="tx1"/>
                </a:solidFill>
                <a:effectLst/>
              </a:rPr>
              <a:t>提供サービス</a:t>
            </a:r>
            <a:r>
              <a:rPr lang="en-US" altLang="ja-JP" sz="1300" kern="100">
                <a:solidFill>
                  <a:schemeClr val="tx1"/>
                </a:solidFill>
                <a:effectLst/>
              </a:rPr>
              <a:t>】</a:t>
            </a:r>
            <a:r>
              <a:rPr lang="ja-JP" altLang="en-US" sz="1300" kern="100">
                <a:solidFill>
                  <a:schemeClr val="tx1"/>
                </a:solidFill>
                <a:effectLst/>
              </a:rPr>
              <a:t>就労継続支援</a:t>
            </a:r>
            <a:r>
              <a:rPr lang="en-US" altLang="ja-JP" sz="1300" kern="100">
                <a:solidFill>
                  <a:schemeClr val="tx1"/>
                </a:solidFill>
                <a:effectLst/>
              </a:rPr>
              <a:t>B</a:t>
            </a:r>
            <a:r>
              <a:rPr lang="ja-JP" altLang="en-US" sz="1300" kern="100">
                <a:solidFill>
                  <a:schemeClr val="tx1"/>
                </a:solidFill>
                <a:effectLst/>
              </a:rPr>
              <a:t>型</a:t>
            </a:r>
            <a:endParaRPr lang="ja-JP" altLang="en-US" sz="1300" kern="100" dirty="0">
              <a:solidFill>
                <a:schemeClr val="tx1"/>
              </a:solidFill>
              <a:effectLst/>
            </a:endParaRPr>
          </a:p>
        </p:txBody>
      </p:sp>
      <p:sp>
        <p:nvSpPr>
          <p:cNvPr id="10" name="テキスト ボックス 9">
            <a:extLst>
              <a:ext uri="{FF2B5EF4-FFF2-40B4-BE49-F238E27FC236}">
                <a16:creationId xmlns:a16="http://schemas.microsoft.com/office/drawing/2014/main" id="{C4923146-9771-5687-656A-EACE00F9D455}"/>
              </a:ext>
            </a:extLst>
          </p:cNvPr>
          <p:cNvSpPr txBox="1"/>
          <p:nvPr/>
        </p:nvSpPr>
        <p:spPr>
          <a:xfrm>
            <a:off x="286406" y="1539415"/>
            <a:ext cx="8702204" cy="2308324"/>
          </a:xfrm>
          <a:prstGeom prst="rect">
            <a:avLst/>
          </a:prstGeom>
          <a:noFill/>
        </p:spPr>
        <p:txBody>
          <a:bodyPr wrap="square">
            <a:spAutoFit/>
          </a:bodyPr>
          <a:lstStyle/>
          <a:p>
            <a:r>
              <a:rPr lang="ja-JP" altLang="en-US" dirty="0"/>
              <a:t>ノートパソコン：</a:t>
            </a:r>
            <a:r>
              <a:rPr lang="en-US" altLang="ja-JP" dirty="0"/>
              <a:t>2</a:t>
            </a:r>
            <a:r>
              <a:rPr lang="ja-JP" altLang="en-US" dirty="0"/>
              <a:t>台</a:t>
            </a:r>
          </a:p>
          <a:p>
            <a:r>
              <a:rPr lang="ja-JP" altLang="en-US" dirty="0"/>
              <a:t>サーバー：</a:t>
            </a:r>
            <a:r>
              <a:rPr lang="en-US" altLang="ja-JP" dirty="0"/>
              <a:t>1</a:t>
            </a:r>
            <a:r>
              <a:rPr lang="ja-JP" altLang="en-US" dirty="0"/>
              <a:t>台</a:t>
            </a:r>
          </a:p>
          <a:p>
            <a:r>
              <a:rPr lang="ja-JP" altLang="en-US" dirty="0"/>
              <a:t>ハードディスク：</a:t>
            </a:r>
            <a:r>
              <a:rPr lang="en-US" altLang="ja-JP" dirty="0"/>
              <a:t>1</a:t>
            </a:r>
            <a:r>
              <a:rPr lang="ja-JP" altLang="en-US" dirty="0"/>
              <a:t>台</a:t>
            </a:r>
          </a:p>
          <a:p>
            <a:r>
              <a:rPr lang="ja-JP" altLang="en-US" dirty="0"/>
              <a:t>ルーター：１台</a:t>
            </a:r>
            <a:endParaRPr lang="en-US" altLang="ja-JP" dirty="0"/>
          </a:p>
          <a:p>
            <a:r>
              <a:rPr lang="ja-JP" altLang="en-US" dirty="0"/>
              <a:t>ソフトウェア：ポチパス</a:t>
            </a:r>
            <a:endParaRPr lang="en-US" altLang="ja-JP"/>
          </a:p>
          <a:p>
            <a:r>
              <a:rPr lang="ja-JP" altLang="en-US"/>
              <a:t>（ </a:t>
            </a:r>
            <a:r>
              <a:rPr lang="ja-JP" altLang="en-US" dirty="0"/>
              <a:t>■記録情報共有 ■請求□勤怠管理□シフト表作成□人事給与）</a:t>
            </a:r>
            <a:endParaRPr lang="en-US" altLang="ja-JP" dirty="0"/>
          </a:p>
          <a:p>
            <a:r>
              <a:rPr lang="ja-JP" altLang="en-US" dirty="0"/>
              <a:t>➪利用者の情報・支援記録・実績記録の管理、工賃計算などの機能を備えて</a:t>
            </a:r>
          </a:p>
          <a:p>
            <a:r>
              <a:rPr lang="ja-JP" altLang="en-US" dirty="0"/>
              <a:t>おり、業務の簡素化、ヒューマンエラー防止に繋がるソフトウェア</a:t>
            </a:r>
          </a:p>
        </p:txBody>
      </p:sp>
    </p:spTree>
    <p:extLst>
      <p:ext uri="{BB962C8B-B14F-4D97-AF65-F5344CB8AC3E}">
        <p14:creationId xmlns:p14="http://schemas.microsoft.com/office/powerpoint/2010/main" val="2185240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405541"/>
            <a:ext cx="8975111" cy="5145746"/>
            <a:chOff x="4122583" y="1910165"/>
            <a:chExt cx="4647873" cy="1577340"/>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10165"/>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solidFill>
              </a:endParaRPr>
            </a:p>
            <a:p>
              <a:r>
                <a:rPr lang="ja-JP" altLang="en-US" sz="2000" dirty="0">
                  <a:solidFill>
                    <a:schemeClr val="tx1"/>
                  </a:solidFill>
                </a:rPr>
                <a:t>支援記録業務についてポチパスを導入した事により、複数の端末で同時に記録入力ができるようになり、時間短縮が目に見えて現れた。また、 支援を行っている時にも、気づいたことをその場で記録することができるようになり、また、支援しながら 利用者の支援の経過記録をその場で確認できるので、利用者の細かな点に気づけるようになった。</a:t>
              </a:r>
              <a:endParaRPr kumimoji="1" lang="en-US" altLang="ja-JP" sz="2000" b="1" dirty="0">
                <a:solidFill>
                  <a:schemeClr val="tx1"/>
                </a:solidFill>
              </a:endParaRPr>
            </a:p>
            <a:p>
              <a:endParaRPr kumimoji="1" lang="en-US" altLang="ja-JP" sz="2000" b="1" dirty="0">
                <a:solidFill>
                  <a:schemeClr val="tx1"/>
                </a:solidFill>
              </a:endParaRPr>
            </a:p>
            <a:p>
              <a:r>
                <a:rPr kumimoji="1" lang="ja-JP" altLang="en-US" sz="2000" b="1" u="sng" dirty="0">
                  <a:solidFill>
                    <a:schemeClr val="tx1"/>
                  </a:solidFill>
                </a:rPr>
                <a:t>年間業務時間削減率： ３２．５ ％</a:t>
              </a:r>
            </a:p>
            <a:p>
              <a:r>
                <a:rPr kumimoji="1" lang="ja-JP" altLang="en-US" sz="2000" dirty="0">
                  <a:solidFill>
                    <a:schemeClr val="tx1"/>
                  </a:solidFill>
                </a:rPr>
                <a:t>→これにより削減できた時間を利用者と接する時間に費やした。自立に向かって取り組んでいる利用者とのコミュニケーションが増えた事で、利用者が全体的に明るく活気が出て来ました。</a:t>
              </a:r>
              <a:endParaRPr kumimoji="1" lang="en-US" altLang="ja-JP" sz="2000" dirty="0">
                <a:solidFill>
                  <a:schemeClr val="tx1"/>
                </a:solidFill>
              </a:endParaRPr>
            </a:p>
            <a:p>
              <a:endParaRPr kumimoji="1" lang="ja-JP" altLang="en-US" sz="2000" dirty="0">
                <a:solidFill>
                  <a:schemeClr val="tx1"/>
                </a:solidFill>
              </a:endParaRPr>
            </a:p>
            <a:p>
              <a:r>
                <a:rPr kumimoji="1" lang="ja-JP" altLang="en-US" sz="2000" b="1" u="sng" dirty="0">
                  <a:solidFill>
                    <a:schemeClr val="tx1"/>
                  </a:solidFill>
                </a:rPr>
                <a:t>年間作成文書削減率： ９５</a:t>
              </a:r>
              <a:r>
                <a:rPr kumimoji="1" lang="en-US" altLang="ja-JP" sz="2000" b="1" u="sng" dirty="0">
                  <a:solidFill>
                    <a:schemeClr val="tx1"/>
                  </a:solidFill>
                </a:rPr>
                <a:t>.</a:t>
              </a:r>
              <a:r>
                <a:rPr kumimoji="1" lang="ja-JP" altLang="en-US" sz="2000" b="1" u="sng" dirty="0">
                  <a:solidFill>
                    <a:schemeClr val="tx1"/>
                  </a:solidFill>
                </a:rPr>
                <a:t>０ ％</a:t>
              </a:r>
              <a:endParaRPr kumimoji="1" lang="en-US" altLang="ja-JP" sz="2000" b="1" u="sng" dirty="0">
                <a:solidFill>
                  <a:schemeClr val="tx1"/>
                </a:solidFill>
              </a:endParaRPr>
            </a:p>
            <a:p>
              <a:endParaRPr kumimoji="1" lang="ja-JP" altLang="en-US" sz="2000" dirty="0">
                <a:solidFill>
                  <a:schemeClr val="tx1"/>
                </a:solidFill>
              </a:endParaRPr>
            </a:p>
            <a:p>
              <a:r>
                <a:rPr kumimoji="1" lang="ja-JP" altLang="en-US" sz="2000" b="1" u="sng" dirty="0">
                  <a:solidFill>
                    <a:schemeClr val="tx1"/>
                  </a:solidFill>
                </a:rPr>
                <a:t>費用縮減額： ６，０００円</a:t>
              </a:r>
            </a:p>
            <a:p>
              <a:r>
                <a:rPr kumimoji="1" lang="ja-JP" altLang="en-US" sz="2000" dirty="0">
                  <a:solidFill>
                    <a:schemeClr val="tx1"/>
                  </a:solidFill>
                </a:rPr>
                <a:t>これにより確保したお金は職員への福利厚生費へ充当しました。</a:t>
              </a:r>
              <a:endParaRPr kumimoji="1" lang="en-US" altLang="ja-JP" sz="2000" dirty="0">
                <a:solidFill>
                  <a:schemeClr val="tx1"/>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310932" y="1910165"/>
              <a:ext cx="1212605" cy="12216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導入の効果（詳細）</a:t>
              </a:r>
            </a:p>
          </p:txBody>
        </p:sp>
      </p:grpSp>
      <p:sp>
        <p:nvSpPr>
          <p:cNvPr id="9" name="テキスト ボックス 8">
            <a:extLst>
              <a:ext uri="{FF2B5EF4-FFF2-40B4-BE49-F238E27FC236}">
                <a16:creationId xmlns:a16="http://schemas.microsoft.com/office/drawing/2014/main" id="{34817307-AE5F-4847-9A0C-AB4F7B4B02FD}"/>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sp>
        <p:nvSpPr>
          <p:cNvPr id="2" name="正方形/長方形 1">
            <a:extLst>
              <a:ext uri="{FF2B5EF4-FFF2-40B4-BE49-F238E27FC236}">
                <a16:creationId xmlns:a16="http://schemas.microsoft.com/office/drawing/2014/main" id="{FC0517BF-6471-7C33-2F4B-79B13D07477C}"/>
              </a:ext>
            </a:extLst>
          </p:cNvPr>
          <p:cNvSpPr/>
          <p:nvPr/>
        </p:nvSpPr>
        <p:spPr>
          <a:xfrm>
            <a:off x="5995528" y="12469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a:solidFill>
                  <a:schemeClr val="tx1"/>
                </a:solidFill>
                <a:effectLst/>
              </a:rPr>
              <a:t>【</a:t>
            </a:r>
            <a:r>
              <a:rPr lang="ja-JP" altLang="en-US" sz="1300" kern="100">
                <a:solidFill>
                  <a:schemeClr val="tx1"/>
                </a:solidFill>
                <a:effectLst/>
              </a:rPr>
              <a:t>法人名</a:t>
            </a:r>
            <a:r>
              <a:rPr lang="en-US" altLang="ja-JP" sz="1300" kern="100">
                <a:solidFill>
                  <a:schemeClr val="tx1"/>
                </a:solidFill>
                <a:effectLst/>
              </a:rPr>
              <a:t>】</a:t>
            </a:r>
            <a:r>
              <a:rPr lang="ja-JP" altLang="en-US" sz="1300" kern="100">
                <a:solidFill>
                  <a:schemeClr val="tx1"/>
                </a:solidFill>
                <a:effectLst/>
              </a:rPr>
              <a:t>株式会社美水会</a:t>
            </a:r>
          </a:p>
          <a:p>
            <a:pPr algn="l"/>
            <a:r>
              <a:rPr lang="en-US" altLang="ja-JP" sz="1300" kern="100">
                <a:solidFill>
                  <a:schemeClr val="tx1"/>
                </a:solidFill>
                <a:effectLst/>
              </a:rPr>
              <a:t>【</a:t>
            </a:r>
            <a:r>
              <a:rPr lang="ja-JP" altLang="en-US" sz="1300" kern="100">
                <a:solidFill>
                  <a:schemeClr val="tx1"/>
                </a:solidFill>
                <a:effectLst/>
              </a:rPr>
              <a:t>事業所名</a:t>
            </a:r>
            <a:r>
              <a:rPr lang="en-US" altLang="ja-JP" sz="1300" kern="100">
                <a:solidFill>
                  <a:schemeClr val="tx1"/>
                </a:solidFill>
                <a:effectLst/>
              </a:rPr>
              <a:t>】</a:t>
            </a:r>
            <a:r>
              <a:rPr lang="ja-JP" altLang="en-US" sz="1300" kern="100">
                <a:solidFill>
                  <a:schemeClr val="tx1"/>
                </a:solidFill>
                <a:effectLst/>
              </a:rPr>
              <a:t>就労継続支援</a:t>
            </a:r>
            <a:r>
              <a:rPr lang="en-US" altLang="ja-JP" sz="1300" kern="100">
                <a:solidFill>
                  <a:schemeClr val="tx1"/>
                </a:solidFill>
                <a:effectLst/>
              </a:rPr>
              <a:t>B</a:t>
            </a:r>
            <a:r>
              <a:rPr lang="ja-JP" altLang="en-US" sz="1300" kern="100">
                <a:solidFill>
                  <a:schemeClr val="tx1"/>
                </a:solidFill>
                <a:effectLst/>
              </a:rPr>
              <a:t>型 </a:t>
            </a:r>
            <a:r>
              <a:rPr lang="en-US" altLang="ja-JP" sz="1300" kern="100">
                <a:solidFill>
                  <a:schemeClr val="tx1"/>
                </a:solidFill>
                <a:effectLst/>
              </a:rPr>
              <a:t>JOY</a:t>
            </a:r>
          </a:p>
          <a:p>
            <a:pPr algn="l"/>
            <a:r>
              <a:rPr lang="en-US" altLang="ja-JP" sz="1300" kern="100">
                <a:solidFill>
                  <a:schemeClr val="tx1"/>
                </a:solidFill>
                <a:effectLst/>
              </a:rPr>
              <a:t>【</a:t>
            </a:r>
            <a:r>
              <a:rPr lang="ja-JP" altLang="en-US" sz="1300" kern="100">
                <a:solidFill>
                  <a:schemeClr val="tx1"/>
                </a:solidFill>
                <a:effectLst/>
              </a:rPr>
              <a:t>提供サービス</a:t>
            </a:r>
            <a:r>
              <a:rPr lang="en-US" altLang="ja-JP" sz="1300" kern="100">
                <a:solidFill>
                  <a:schemeClr val="tx1"/>
                </a:solidFill>
                <a:effectLst/>
              </a:rPr>
              <a:t>】</a:t>
            </a:r>
            <a:r>
              <a:rPr lang="ja-JP" altLang="en-US" sz="1300" kern="100">
                <a:solidFill>
                  <a:schemeClr val="tx1"/>
                </a:solidFill>
                <a:effectLst/>
              </a:rPr>
              <a:t>就労継続支援</a:t>
            </a:r>
            <a:r>
              <a:rPr lang="en-US" altLang="ja-JP" sz="1300" kern="100">
                <a:solidFill>
                  <a:schemeClr val="tx1"/>
                </a:solidFill>
                <a:effectLst/>
              </a:rPr>
              <a:t>B</a:t>
            </a:r>
            <a:r>
              <a:rPr lang="ja-JP" altLang="en-US" sz="1300" kern="100">
                <a:solidFill>
                  <a:schemeClr val="tx1"/>
                </a:solidFill>
                <a:effectLst/>
              </a:rPr>
              <a:t>型</a:t>
            </a:r>
            <a:endParaRPr lang="ja-JP" altLang="en-US" sz="1300" kern="100" dirty="0">
              <a:solidFill>
                <a:schemeClr val="tx1"/>
              </a:solidFill>
              <a:effectLst/>
            </a:endParaRPr>
          </a:p>
        </p:txBody>
      </p:sp>
      <p:sp>
        <p:nvSpPr>
          <p:cNvPr id="3" name="四角形: 角を丸くする 2">
            <a:extLst>
              <a:ext uri="{FF2B5EF4-FFF2-40B4-BE49-F238E27FC236}">
                <a16:creationId xmlns:a16="http://schemas.microsoft.com/office/drawing/2014/main" id="{B00F76D1-CE6C-460B-82BB-BE1102A4C1DF}"/>
              </a:ext>
            </a:extLst>
          </p:cNvPr>
          <p:cNvSpPr/>
          <p:nvPr/>
        </p:nvSpPr>
        <p:spPr>
          <a:xfrm>
            <a:off x="108092" y="358897"/>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t>同時に作業ができる事で支援記録の作成を効率化！ ソフトウェア導入で情報共有！ </a:t>
            </a:r>
            <a:endParaRPr kumimoji="1" lang="en-US" altLang="ja-JP" sz="2000" b="1" dirty="0">
              <a:solidFill>
                <a:schemeClr val="bg1"/>
              </a:solidFill>
            </a:endParaRPr>
          </a:p>
        </p:txBody>
      </p:sp>
    </p:spTree>
    <p:extLst>
      <p:ext uri="{BB962C8B-B14F-4D97-AF65-F5344CB8AC3E}">
        <p14:creationId xmlns:p14="http://schemas.microsoft.com/office/powerpoint/2010/main" val="3529733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124731"/>
            <a:ext cx="8975111" cy="2395710"/>
            <a:chOff x="4122583" y="1787292"/>
            <a:chExt cx="4647873" cy="1626661"/>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65960"/>
              <a:ext cx="4647873" cy="1447993"/>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dirty="0">
                  <a:solidFill>
                    <a:schemeClr val="tx1">
                      <a:lumMod val="65000"/>
                      <a:lumOff val="35000"/>
                    </a:schemeClr>
                  </a:solidFill>
                </a:rPr>
                <a:t>・ミーティングでの、スタッフからの必要機器の聞取り</a:t>
              </a:r>
            </a:p>
            <a:p>
              <a:r>
                <a:rPr kumimoji="1" lang="ja-JP" altLang="en-US" dirty="0">
                  <a:solidFill>
                    <a:schemeClr val="tx1">
                      <a:lumMod val="65000"/>
                      <a:lumOff val="35000"/>
                    </a:schemeClr>
                  </a:solidFill>
                </a:rPr>
                <a:t>・スタッフ間での導入機器の優先順位 検討</a:t>
              </a:r>
            </a:p>
            <a:p>
              <a:r>
                <a:rPr kumimoji="1" lang="ja-JP" altLang="en-US" dirty="0">
                  <a:solidFill>
                    <a:schemeClr val="tx1">
                      <a:lumMod val="65000"/>
                      <a:lumOff val="35000"/>
                    </a:schemeClr>
                  </a:solidFill>
                </a:rPr>
                <a:t>・代表及び各スタッフとの社内会議での決定</a:t>
              </a:r>
            </a:p>
            <a:p>
              <a:r>
                <a:rPr kumimoji="1" lang="en-US" altLang="ja-JP" dirty="0">
                  <a:solidFill>
                    <a:schemeClr val="tx1">
                      <a:lumMod val="65000"/>
                      <a:lumOff val="35000"/>
                    </a:schemeClr>
                  </a:solidFill>
                </a:rPr>
                <a:t>〈</a:t>
              </a:r>
              <a:r>
                <a:rPr kumimoji="1" lang="ja-JP" altLang="en-US" dirty="0">
                  <a:solidFill>
                    <a:schemeClr val="tx1">
                      <a:lumMod val="65000"/>
                      <a:lumOff val="35000"/>
                    </a:schemeClr>
                  </a:solidFill>
                </a:rPr>
                <a:t>工夫した点</a:t>
              </a:r>
              <a:r>
                <a:rPr kumimoji="1" lang="en-US" altLang="ja-JP" dirty="0">
                  <a:solidFill>
                    <a:schemeClr val="tx1">
                      <a:lumMod val="65000"/>
                      <a:lumOff val="35000"/>
                    </a:schemeClr>
                  </a:solidFill>
                </a:rPr>
                <a:t>〉</a:t>
              </a:r>
            </a:p>
            <a:p>
              <a:r>
                <a:rPr kumimoji="1" lang="ja-JP" altLang="en-US" dirty="0">
                  <a:solidFill>
                    <a:schemeClr val="tx1">
                      <a:lumMod val="65000"/>
                      <a:lumOff val="35000"/>
                    </a:schemeClr>
                  </a:solidFill>
                </a:rPr>
                <a:t>・職員全員で困っていることや改善したいことなどのアイデアを出し合った。</a:t>
              </a:r>
            </a:p>
            <a:p>
              <a:r>
                <a:rPr kumimoji="1" lang="ja-JP" altLang="en-US" dirty="0">
                  <a:solidFill>
                    <a:schemeClr val="tx1">
                      <a:lumMod val="65000"/>
                      <a:lumOff val="35000"/>
                    </a:schemeClr>
                  </a:solidFill>
                </a:rPr>
                <a:t>・</a:t>
              </a:r>
              <a:r>
                <a:rPr kumimoji="1" lang="en-US" altLang="ja-JP" dirty="0">
                  <a:solidFill>
                    <a:schemeClr val="tx1">
                      <a:lumMod val="65000"/>
                      <a:lumOff val="35000"/>
                    </a:schemeClr>
                  </a:solidFill>
                </a:rPr>
                <a:t>IT</a:t>
              </a:r>
              <a:r>
                <a:rPr kumimoji="1" lang="ja-JP" altLang="en-US" dirty="0">
                  <a:solidFill>
                    <a:schemeClr val="tx1">
                      <a:lumMod val="65000"/>
                      <a:lumOff val="35000"/>
                    </a:schemeClr>
                  </a:solidFill>
                </a:rPr>
                <a:t>導入会社への、導入機器の聞取り。</a:t>
              </a:r>
              <a:endParaRPr kumimoji="1" lang="en-US" altLang="ja-JP"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32011" y="1787292"/>
              <a:ext cx="1078437" cy="22317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導入の進め方</a:t>
              </a:r>
            </a:p>
          </p:txBody>
        </p:sp>
      </p:grpSp>
      <p:sp>
        <p:nvSpPr>
          <p:cNvPr id="11" name="テキスト ボックス 10">
            <a:extLst>
              <a:ext uri="{FF2B5EF4-FFF2-40B4-BE49-F238E27FC236}">
                <a16:creationId xmlns:a16="http://schemas.microsoft.com/office/drawing/2014/main" id="{ACE20279-3E2D-4EA6-969A-401FEF2F8E04}"/>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grpSp>
        <p:nvGrpSpPr>
          <p:cNvPr id="15" name="グループ化 14">
            <a:extLst>
              <a:ext uri="{FF2B5EF4-FFF2-40B4-BE49-F238E27FC236}">
                <a16:creationId xmlns:a16="http://schemas.microsoft.com/office/drawing/2014/main" id="{A1303BDD-75EF-4010-98E6-F5A727B0D5BB}"/>
              </a:ext>
            </a:extLst>
          </p:cNvPr>
          <p:cNvGrpSpPr/>
          <p:nvPr/>
        </p:nvGrpSpPr>
        <p:grpSpPr>
          <a:xfrm>
            <a:off x="60796" y="3675907"/>
            <a:ext cx="8927814" cy="2991593"/>
            <a:chOff x="4122583" y="1808007"/>
            <a:chExt cx="4647873" cy="1735294"/>
          </a:xfrm>
        </p:grpSpPr>
        <p:sp>
          <p:nvSpPr>
            <p:cNvPr id="16" name="四角形: 角を丸くする 15">
              <a:extLst>
                <a:ext uri="{FF2B5EF4-FFF2-40B4-BE49-F238E27FC236}">
                  <a16:creationId xmlns:a16="http://schemas.microsoft.com/office/drawing/2014/main" id="{09C85C6E-0565-4279-BBA1-561BCA8185B2}"/>
                </a:ext>
              </a:extLst>
            </p:cNvPr>
            <p:cNvSpPr/>
            <p:nvPr/>
          </p:nvSpPr>
          <p:spPr>
            <a:xfrm>
              <a:off x="4122583" y="1965961"/>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b="1" dirty="0">
                <a:solidFill>
                  <a:schemeClr val="tx1">
                    <a:lumMod val="65000"/>
                    <a:lumOff val="35000"/>
                  </a:schemeClr>
                </a:solidFill>
              </a:endParaRPr>
            </a:p>
            <a:p>
              <a:r>
                <a:rPr kumimoji="1" lang="en-US" altLang="ja-JP" b="1" dirty="0">
                  <a:solidFill>
                    <a:schemeClr val="tx1">
                      <a:lumMod val="65000"/>
                      <a:lumOff val="35000"/>
                    </a:schemeClr>
                  </a:solidFill>
                </a:rPr>
                <a:t>〈</a:t>
              </a:r>
              <a:r>
                <a:rPr kumimoji="1" lang="ja-JP" altLang="en-US" b="1" dirty="0">
                  <a:solidFill>
                    <a:schemeClr val="tx1">
                      <a:lumMod val="65000"/>
                      <a:lumOff val="35000"/>
                    </a:schemeClr>
                  </a:solidFill>
                </a:rPr>
                <a:t>良かった点</a:t>
              </a:r>
              <a:r>
                <a:rPr kumimoji="1" lang="en-US" altLang="ja-JP" b="1" dirty="0">
                  <a:solidFill>
                    <a:schemeClr val="tx1">
                      <a:lumMod val="65000"/>
                      <a:lumOff val="35000"/>
                    </a:schemeClr>
                  </a:solidFill>
                </a:rPr>
                <a:t>〉</a:t>
              </a:r>
            </a:p>
            <a:p>
              <a:r>
                <a:rPr kumimoji="1" lang="ja-JP" altLang="en-US" b="1" dirty="0">
                  <a:solidFill>
                    <a:schemeClr val="tx1">
                      <a:lumMod val="65000"/>
                      <a:lumOff val="35000"/>
                    </a:schemeClr>
                  </a:solidFill>
                </a:rPr>
                <a:t>・利用者の情報を何時でも直ぐに情報共有が出来る。</a:t>
              </a:r>
            </a:p>
            <a:p>
              <a:r>
                <a:rPr kumimoji="1" lang="ja-JP" altLang="en-US" b="1">
                  <a:solidFill>
                    <a:schemeClr val="tx1">
                      <a:lumMod val="65000"/>
                      <a:lumOff val="35000"/>
                    </a:schemeClr>
                  </a:solidFill>
                </a:rPr>
                <a:t>・</a:t>
              </a:r>
              <a:r>
                <a:rPr kumimoji="1" lang="ja-JP" altLang="en-US" b="1" dirty="0">
                  <a:solidFill>
                    <a:schemeClr val="tx1">
                      <a:lumMod val="65000"/>
                      <a:lumOff val="35000"/>
                    </a:schemeClr>
                  </a:solidFill>
                </a:rPr>
                <a:t>利用者とのコミュニケーション時間が多くとれるようになった。</a:t>
              </a:r>
              <a:endParaRPr kumimoji="1" lang="en-US" altLang="ja-JP" b="1" dirty="0">
                <a:solidFill>
                  <a:schemeClr val="tx1">
                    <a:lumMod val="65000"/>
                    <a:lumOff val="35000"/>
                  </a:schemeClr>
                </a:solidFill>
              </a:endParaRPr>
            </a:p>
            <a:p>
              <a:endParaRPr kumimoji="1" lang="ja-JP" altLang="en-US" b="1" dirty="0">
                <a:solidFill>
                  <a:schemeClr val="tx1">
                    <a:lumMod val="65000"/>
                    <a:lumOff val="35000"/>
                  </a:schemeClr>
                </a:solidFill>
              </a:endParaRPr>
            </a:p>
            <a:p>
              <a:r>
                <a:rPr kumimoji="1" lang="en-US" altLang="ja-JP" b="1" dirty="0">
                  <a:solidFill>
                    <a:schemeClr val="tx1">
                      <a:lumMod val="65000"/>
                      <a:lumOff val="35000"/>
                    </a:schemeClr>
                  </a:solidFill>
                </a:rPr>
                <a:t>〈</a:t>
              </a:r>
              <a:r>
                <a:rPr kumimoji="1" lang="ja-JP" altLang="en-US" b="1" dirty="0">
                  <a:solidFill>
                    <a:schemeClr val="tx1">
                      <a:lumMod val="65000"/>
                      <a:lumOff val="35000"/>
                    </a:schemeClr>
                  </a:solidFill>
                </a:rPr>
                <a:t>他に導入したい機器等とその理由</a:t>
              </a:r>
              <a:r>
                <a:rPr kumimoji="1" lang="en-US" altLang="ja-JP" b="1" dirty="0">
                  <a:solidFill>
                    <a:schemeClr val="tx1">
                      <a:lumMod val="65000"/>
                      <a:lumOff val="35000"/>
                    </a:schemeClr>
                  </a:solidFill>
                </a:rPr>
                <a:t>〉</a:t>
              </a:r>
            </a:p>
            <a:p>
              <a:r>
                <a:rPr kumimoji="1" lang="ja-JP" altLang="en-US" b="1" dirty="0">
                  <a:solidFill>
                    <a:schemeClr val="tx1">
                      <a:lumMod val="65000"/>
                      <a:lumOff val="35000"/>
                    </a:schemeClr>
                  </a:solidFill>
                </a:rPr>
                <a:t>・人事給与ソフトウェア</a:t>
              </a:r>
              <a:r>
                <a:rPr kumimoji="1" lang="en-US" altLang="ja-JP" b="1" dirty="0">
                  <a:solidFill>
                    <a:schemeClr val="tx1">
                      <a:lumMod val="65000"/>
                      <a:lumOff val="35000"/>
                    </a:schemeClr>
                  </a:solidFill>
                </a:rPr>
                <a:t>:</a:t>
              </a:r>
              <a:r>
                <a:rPr kumimoji="1" lang="ja-JP" altLang="en-US" b="1" dirty="0">
                  <a:solidFill>
                    <a:schemeClr val="tx1">
                      <a:lumMod val="65000"/>
                      <a:lumOff val="35000"/>
                    </a:schemeClr>
                  </a:solidFill>
                </a:rPr>
                <a:t>ヒューマンエラーを減らしたいため。</a:t>
              </a:r>
              <a:endParaRPr kumimoji="1" lang="en-US" altLang="ja-JP" b="1" dirty="0">
                <a:solidFill>
                  <a:schemeClr val="tx1">
                    <a:lumMod val="65000"/>
                    <a:lumOff val="35000"/>
                  </a:schemeClr>
                </a:solidFill>
              </a:endParaRPr>
            </a:p>
          </p:txBody>
        </p:sp>
        <p:sp>
          <p:nvSpPr>
            <p:cNvPr id="17" name="四角形: 角を丸くする 16">
              <a:extLst>
                <a:ext uri="{FF2B5EF4-FFF2-40B4-BE49-F238E27FC236}">
                  <a16:creationId xmlns:a16="http://schemas.microsoft.com/office/drawing/2014/main" id="{2E81446F-6895-40F4-9215-AA5DC2AC4EAA}"/>
                </a:ext>
              </a:extLst>
            </p:cNvPr>
            <p:cNvSpPr/>
            <p:nvPr/>
          </p:nvSpPr>
          <p:spPr>
            <a:xfrm>
              <a:off x="4232592" y="1808007"/>
              <a:ext cx="631909" cy="209798"/>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職員の声</a:t>
              </a:r>
            </a:p>
          </p:txBody>
        </p:sp>
      </p:grpSp>
      <p:pic>
        <p:nvPicPr>
          <p:cNvPr id="1026" name="Picture 2" descr="介護士のイラスト（女性）">
            <a:extLst>
              <a:ext uri="{FF2B5EF4-FFF2-40B4-BE49-F238E27FC236}">
                <a16:creationId xmlns:a16="http://schemas.microsoft.com/office/drawing/2014/main" id="{FBDD415E-9B02-46BE-90B0-816CA25AB3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2874" y="5402579"/>
            <a:ext cx="571692" cy="120993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介護士のイラスト（男性）">
            <a:extLst>
              <a:ext uri="{FF2B5EF4-FFF2-40B4-BE49-F238E27FC236}">
                <a16:creationId xmlns:a16="http://schemas.microsoft.com/office/drawing/2014/main" id="{C2C73C6F-5063-47A4-AF4E-20F222CDEB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4616" y="5402579"/>
            <a:ext cx="571692" cy="1209930"/>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a:extLst>
              <a:ext uri="{FF2B5EF4-FFF2-40B4-BE49-F238E27FC236}">
                <a16:creationId xmlns:a16="http://schemas.microsoft.com/office/drawing/2014/main" id="{B54FF18A-9D6D-3B93-6537-C9FD307C06F5}"/>
              </a:ext>
            </a:extLst>
          </p:cNvPr>
          <p:cNvSpPr/>
          <p:nvPr/>
        </p:nvSpPr>
        <p:spPr>
          <a:xfrm>
            <a:off x="5948230" y="20868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300" kern="100">
                <a:solidFill>
                  <a:schemeClr val="tx1"/>
                </a:solidFill>
                <a:effectLst/>
              </a:rPr>
              <a:t>【</a:t>
            </a:r>
            <a:r>
              <a:rPr lang="ja-JP" altLang="en-US" sz="1300" kern="100">
                <a:solidFill>
                  <a:schemeClr val="tx1"/>
                </a:solidFill>
                <a:effectLst/>
              </a:rPr>
              <a:t>法人名</a:t>
            </a:r>
            <a:r>
              <a:rPr lang="en-US" altLang="ja-JP" sz="1300" kern="100">
                <a:solidFill>
                  <a:schemeClr val="tx1"/>
                </a:solidFill>
                <a:effectLst/>
              </a:rPr>
              <a:t>】</a:t>
            </a:r>
            <a:r>
              <a:rPr lang="ja-JP" altLang="en-US" sz="1300" kern="100">
                <a:solidFill>
                  <a:schemeClr val="tx1"/>
                </a:solidFill>
                <a:effectLst/>
              </a:rPr>
              <a:t>株式会社美水会</a:t>
            </a:r>
          </a:p>
          <a:p>
            <a:pPr algn="l"/>
            <a:r>
              <a:rPr lang="en-US" altLang="ja-JP" sz="1300" kern="100">
                <a:solidFill>
                  <a:schemeClr val="tx1"/>
                </a:solidFill>
                <a:effectLst/>
              </a:rPr>
              <a:t>【</a:t>
            </a:r>
            <a:r>
              <a:rPr lang="ja-JP" altLang="en-US" sz="1300" kern="100">
                <a:solidFill>
                  <a:schemeClr val="tx1"/>
                </a:solidFill>
                <a:effectLst/>
              </a:rPr>
              <a:t>事業所名</a:t>
            </a:r>
            <a:r>
              <a:rPr lang="en-US" altLang="ja-JP" sz="1300" kern="100">
                <a:solidFill>
                  <a:schemeClr val="tx1"/>
                </a:solidFill>
                <a:effectLst/>
              </a:rPr>
              <a:t>】</a:t>
            </a:r>
            <a:r>
              <a:rPr lang="ja-JP" altLang="en-US" sz="1300" kern="100">
                <a:solidFill>
                  <a:schemeClr val="tx1"/>
                </a:solidFill>
                <a:effectLst/>
              </a:rPr>
              <a:t>就労継続支援</a:t>
            </a:r>
            <a:r>
              <a:rPr lang="en-US" altLang="ja-JP" sz="1300" kern="100">
                <a:solidFill>
                  <a:schemeClr val="tx1"/>
                </a:solidFill>
                <a:effectLst/>
              </a:rPr>
              <a:t>B</a:t>
            </a:r>
            <a:r>
              <a:rPr lang="ja-JP" altLang="en-US" sz="1300" kern="100">
                <a:solidFill>
                  <a:schemeClr val="tx1"/>
                </a:solidFill>
                <a:effectLst/>
              </a:rPr>
              <a:t>型 </a:t>
            </a:r>
            <a:r>
              <a:rPr lang="en-US" altLang="ja-JP" sz="1300" kern="100">
                <a:solidFill>
                  <a:schemeClr val="tx1"/>
                </a:solidFill>
                <a:effectLst/>
              </a:rPr>
              <a:t>JOY</a:t>
            </a:r>
          </a:p>
          <a:p>
            <a:pPr algn="l"/>
            <a:r>
              <a:rPr lang="en-US" altLang="ja-JP" sz="1300" kern="100">
                <a:solidFill>
                  <a:schemeClr val="tx1"/>
                </a:solidFill>
                <a:effectLst/>
              </a:rPr>
              <a:t>【</a:t>
            </a:r>
            <a:r>
              <a:rPr lang="ja-JP" altLang="en-US" sz="1300" kern="100">
                <a:solidFill>
                  <a:schemeClr val="tx1"/>
                </a:solidFill>
                <a:effectLst/>
              </a:rPr>
              <a:t>提供サービス</a:t>
            </a:r>
            <a:r>
              <a:rPr lang="en-US" altLang="ja-JP" sz="1300" kern="100">
                <a:solidFill>
                  <a:schemeClr val="tx1"/>
                </a:solidFill>
                <a:effectLst/>
              </a:rPr>
              <a:t>】</a:t>
            </a:r>
            <a:r>
              <a:rPr lang="ja-JP" altLang="en-US" sz="1300" kern="100">
                <a:solidFill>
                  <a:schemeClr val="tx1"/>
                </a:solidFill>
                <a:effectLst/>
              </a:rPr>
              <a:t>就労継続支援</a:t>
            </a:r>
            <a:r>
              <a:rPr lang="en-US" altLang="ja-JP" sz="1300" kern="100">
                <a:solidFill>
                  <a:schemeClr val="tx1"/>
                </a:solidFill>
                <a:effectLst/>
              </a:rPr>
              <a:t>B</a:t>
            </a:r>
            <a:r>
              <a:rPr lang="ja-JP" altLang="en-US" sz="1300" kern="100">
                <a:solidFill>
                  <a:schemeClr val="tx1"/>
                </a:solidFill>
                <a:effectLst/>
              </a:rPr>
              <a:t>型</a:t>
            </a:r>
            <a:endParaRPr lang="ja-JP" altLang="en-US" sz="1300" kern="100" dirty="0">
              <a:solidFill>
                <a:schemeClr val="tx1"/>
              </a:solidFill>
              <a:effectLst/>
            </a:endParaRPr>
          </a:p>
        </p:txBody>
      </p:sp>
      <p:sp>
        <p:nvSpPr>
          <p:cNvPr id="3" name="四角形: 角を丸くする 2">
            <a:extLst>
              <a:ext uri="{FF2B5EF4-FFF2-40B4-BE49-F238E27FC236}">
                <a16:creationId xmlns:a16="http://schemas.microsoft.com/office/drawing/2014/main" id="{DF545388-EEC8-FBE1-926F-F361174AA71F}"/>
              </a:ext>
            </a:extLst>
          </p:cNvPr>
          <p:cNvSpPr/>
          <p:nvPr/>
        </p:nvSpPr>
        <p:spPr>
          <a:xfrm>
            <a:off x="60796" y="358897"/>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t>同時に作業ができる事で支援記録の作成を効率化！ ソフトウェア導入で情報共有！ </a:t>
            </a:r>
            <a:endParaRPr kumimoji="1" lang="en-US" altLang="ja-JP" sz="2000" b="1" dirty="0">
              <a:solidFill>
                <a:schemeClr val="bg1"/>
              </a:solidFill>
            </a:endParaRPr>
          </a:p>
        </p:txBody>
      </p:sp>
    </p:spTree>
    <p:extLst>
      <p:ext uri="{BB962C8B-B14F-4D97-AF65-F5344CB8AC3E}">
        <p14:creationId xmlns:p14="http://schemas.microsoft.com/office/powerpoint/2010/main" val="230092878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Ion Boardroom</Template>
  <TotalTime>1208</TotalTime>
  <Words>616</Words>
  <PresentationFormat>画面に合わせる (4:3)</PresentationFormat>
  <Paragraphs>52</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Arial</vt:lpstr>
      <vt:lpstr>Calibri</vt:lpstr>
      <vt:lpstr>Calibri Light</vt:lpstr>
      <vt:lpstr>Office Theme</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2025-03-11T04:50:15Z</cp:lastPrinted>
  <dcterms:created xsi:type="dcterms:W3CDTF">2024-09-09T06:52:45Z</dcterms:created>
  <dcterms:modified xsi:type="dcterms:W3CDTF">2025-03-27T08:10:52Z</dcterms:modified>
</cp:coreProperties>
</file>