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60" r:id="rId1"/>
  </p:sldMasterIdLst>
  <p:sldIdLst>
    <p:sldId id="266" r:id="rId2"/>
    <p:sldId id="268" r:id="rId3"/>
    <p:sldId id="269"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27CE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71" autoAdjust="0"/>
    <p:restoredTop sz="94660"/>
  </p:normalViewPr>
  <p:slideViewPr>
    <p:cSldViewPr snapToGrid="0">
      <p:cViewPr varScale="1">
        <p:scale>
          <a:sx n="91" d="100"/>
          <a:sy n="91" d="100"/>
        </p:scale>
        <p:origin x="115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904654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74588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59468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935848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21132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697871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90958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55835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53250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4302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2317388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374108059"/>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rPr>
              <a:t>タブレット導入で支援記録の作成を効率化！</a:t>
            </a:r>
            <a:endParaRPr kumimoji="1" lang="en-US" altLang="ja-JP" sz="20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rPr>
              <a:t>情報共有ソフトウェア導入で情報を一元化！</a:t>
            </a:r>
            <a:endParaRPr kumimoji="1" lang="en-US" altLang="ja-JP" sz="20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1"/>
            <a:ext cx="8975111" cy="2395710"/>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b="1" dirty="0">
                  <a:solidFill>
                    <a:schemeClr val="tx1">
                      <a:lumMod val="65000"/>
                      <a:lumOff val="35000"/>
                    </a:schemeClr>
                  </a:solidFill>
                </a:rPr>
                <a:t>タブレット：</a:t>
              </a:r>
              <a:r>
                <a:rPr kumimoji="1" lang="en-US" altLang="ja-JP" b="1" dirty="0">
                  <a:solidFill>
                    <a:schemeClr val="tx1">
                      <a:lumMod val="65000"/>
                      <a:lumOff val="35000"/>
                    </a:schemeClr>
                  </a:solidFill>
                </a:rPr>
                <a:t>5</a:t>
              </a:r>
              <a:r>
                <a:rPr kumimoji="1" lang="ja-JP" altLang="en-US" b="1" dirty="0">
                  <a:solidFill>
                    <a:schemeClr val="tx1">
                      <a:lumMod val="65000"/>
                      <a:lumOff val="35000"/>
                    </a:schemeClr>
                  </a:solidFill>
                </a:rPr>
                <a:t>台</a:t>
              </a:r>
              <a:endParaRPr kumimoji="1" lang="en-US" altLang="ja-JP" b="1" dirty="0">
                <a:solidFill>
                  <a:schemeClr val="tx1">
                    <a:lumMod val="65000"/>
                    <a:lumOff val="35000"/>
                  </a:schemeClr>
                </a:solidFill>
              </a:endParaRPr>
            </a:p>
            <a:p>
              <a:r>
                <a:rPr kumimoji="1" lang="ja-JP" altLang="en-US" b="1" dirty="0">
                  <a:solidFill>
                    <a:schemeClr val="tx1">
                      <a:lumMod val="65000"/>
                      <a:lumOff val="35000"/>
                    </a:schemeClr>
                  </a:solidFill>
                </a:rPr>
                <a:t>ソフトウェア</a:t>
              </a:r>
              <a:r>
                <a:rPr kumimoji="1" lang="ja-JP" altLang="en-US" sz="1600" b="1" dirty="0">
                  <a:solidFill>
                    <a:schemeClr val="tx1">
                      <a:lumMod val="65000"/>
                      <a:lumOff val="35000"/>
                    </a:schemeClr>
                  </a:solidFill>
                </a:rPr>
                <a:t>（☑記録  ☑情報共有  ）</a:t>
              </a:r>
              <a:endParaRPr kumimoji="1" lang="en-US" altLang="ja-JP" sz="1600" b="1" dirty="0">
                <a:solidFill>
                  <a:schemeClr val="tx1">
                    <a:lumMod val="65000"/>
                    <a:lumOff val="35000"/>
                  </a:schemeClr>
                </a:solidFill>
              </a:endParaRPr>
            </a:p>
            <a:p>
              <a:r>
                <a:rPr kumimoji="1" lang="ja-JP" altLang="en-US" b="1" dirty="0">
                  <a:solidFill>
                    <a:schemeClr val="tx1">
                      <a:lumMod val="65000"/>
                      <a:lumOff val="35000"/>
                    </a:schemeClr>
                  </a:solidFill>
                </a:rPr>
                <a:t>　➪</a:t>
              </a:r>
              <a:r>
                <a:rPr kumimoji="1" lang="ja-JP" altLang="en-US" dirty="0">
                  <a:solidFill>
                    <a:schemeClr val="tx1">
                      <a:lumMod val="65000"/>
                      <a:lumOff val="35000"/>
                    </a:schemeClr>
                  </a:solidFill>
                </a:rPr>
                <a:t>日々の記録や計画書の作成、</a:t>
              </a:r>
              <a:endParaRPr kumimoji="1" lang="en-US" altLang="ja-JP" dirty="0">
                <a:solidFill>
                  <a:schemeClr val="tx1">
                    <a:lumMod val="65000"/>
                    <a:lumOff val="35000"/>
                  </a:schemeClr>
                </a:solidFill>
              </a:endParaRPr>
            </a:p>
            <a:p>
              <a:r>
                <a:rPr kumimoji="1" lang="ja-JP" altLang="en-US" dirty="0">
                  <a:solidFill>
                    <a:schemeClr val="tx1">
                      <a:lumMod val="65000"/>
                      <a:lumOff val="35000"/>
                    </a:schemeClr>
                  </a:solidFill>
                </a:rPr>
                <a:t>　　情報共有等が一元的に管理</a:t>
              </a:r>
              <a:endParaRPr kumimoji="1" lang="en-US" altLang="ja-JP" dirty="0">
                <a:solidFill>
                  <a:schemeClr val="tx1">
                    <a:lumMod val="65000"/>
                    <a:lumOff val="35000"/>
                  </a:schemeClr>
                </a:solidFill>
              </a:endParaRPr>
            </a:p>
            <a:p>
              <a:r>
                <a:rPr kumimoji="1" lang="ja-JP" altLang="en-US" dirty="0">
                  <a:solidFill>
                    <a:schemeClr val="tx1">
                      <a:lumMod val="65000"/>
                      <a:lumOff val="35000"/>
                    </a:schemeClr>
                  </a:solidFill>
                </a:rPr>
                <a:t>　　できるソフトウェア</a:t>
              </a:r>
              <a:endParaRPr kumimoji="1" lang="en-US" altLang="ja-JP" sz="1600"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導入機器等の内容</a:t>
              </a:r>
            </a:p>
          </p:txBody>
        </p:sp>
      </p:gr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767372"/>
            <a:ext cx="8927814" cy="2900128"/>
            <a:chOff x="4122583" y="1861062"/>
            <a:chExt cx="4647873" cy="1682239"/>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r>
                <a:rPr kumimoji="1" lang="ja-JP" altLang="en-US" sz="2000" dirty="0">
                  <a:solidFill>
                    <a:schemeClr val="tx1">
                      <a:lumMod val="65000"/>
                      <a:lumOff val="35000"/>
                    </a:schemeClr>
                  </a:solidFill>
                </a:rPr>
                <a:t>当事業所は複数の事業を同じ場所で運営している。そのため多数の職員が同時進行的に動いており、記録業務に携わる時間帯も重なってしまう。</a:t>
              </a:r>
              <a:r>
                <a:rPr kumimoji="1" lang="en-US" altLang="ja-JP" sz="2000" dirty="0">
                  <a:solidFill>
                    <a:schemeClr val="tx1">
                      <a:lumMod val="65000"/>
                      <a:lumOff val="35000"/>
                    </a:schemeClr>
                  </a:solidFill>
                  <a:latin typeface="+mn-ea"/>
                </a:rPr>
                <a:t>PC</a:t>
              </a:r>
              <a:r>
                <a:rPr kumimoji="1" lang="ja-JP" altLang="en-US" sz="2000" dirty="0">
                  <a:solidFill>
                    <a:schemeClr val="tx1">
                      <a:lumMod val="65000"/>
                      <a:lumOff val="35000"/>
                    </a:schemeClr>
                  </a:solidFill>
                </a:rPr>
                <a:t>の台数が限られており、かつ</a:t>
              </a:r>
              <a:r>
                <a:rPr kumimoji="1" lang="en-US" altLang="ja-JP" sz="2000" dirty="0">
                  <a:solidFill>
                    <a:schemeClr val="tx1">
                      <a:lumMod val="65000"/>
                      <a:lumOff val="35000"/>
                    </a:schemeClr>
                  </a:solidFill>
                  <a:latin typeface="+mn-ea"/>
                </a:rPr>
                <a:t>PC</a:t>
              </a:r>
              <a:r>
                <a:rPr kumimoji="1" lang="ja-JP" altLang="en-US" sz="2000" dirty="0">
                  <a:solidFill>
                    <a:schemeClr val="tx1">
                      <a:lumMod val="65000"/>
                      <a:lumOff val="35000"/>
                    </a:schemeClr>
                  </a:solidFill>
                </a:rPr>
                <a:t>では機動性に欠けることから、記録は手書き作業となっていた。それにより、多くの時間と労力がさかれ、また情報共有に支障がでていた。</a:t>
              </a:r>
              <a:endParaRPr kumimoji="1" lang="en-US" altLang="ja-JP" sz="2000"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1" y="1861062"/>
              <a:ext cx="1802635"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導入の理由（抱えていた課題）</a:t>
              </a:r>
            </a:p>
          </p:txBody>
        </p:sp>
      </p:grpSp>
      <p:sp>
        <p:nvSpPr>
          <p:cNvPr id="14" name="テキスト ボックス 13">
            <a:extLst>
              <a:ext uri="{FF2B5EF4-FFF2-40B4-BE49-F238E27FC236}">
                <a16:creationId xmlns:a16="http://schemas.microsoft.com/office/drawing/2014/main" id="{69028578-17EA-4E75-910B-AAF5CD66E032}"/>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812007" y="157597"/>
            <a:ext cx="3223902" cy="979512"/>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100" kern="100" dirty="0">
                <a:solidFill>
                  <a:schemeClr val="tx1"/>
                </a:solidFill>
                <a:effectLst/>
              </a:rPr>
              <a:t>【</a:t>
            </a:r>
            <a:r>
              <a:rPr lang="ja-JP" altLang="ja-JP" sz="1100" kern="100" dirty="0">
                <a:solidFill>
                  <a:schemeClr val="tx1"/>
                </a:solidFill>
                <a:effectLst/>
              </a:rPr>
              <a:t>法人名</a:t>
            </a:r>
            <a:r>
              <a:rPr lang="en-US" altLang="ja-JP" sz="1100" kern="100" dirty="0">
                <a:solidFill>
                  <a:schemeClr val="tx1"/>
                </a:solidFill>
                <a:effectLst/>
                <a:sym typeface="Wingdings" panose="05000000000000000000" pitchFamily="2" charset="2"/>
              </a:rPr>
              <a:t>】</a:t>
            </a:r>
            <a:r>
              <a:rPr lang="ja-JP" altLang="en-US" sz="1100" kern="100" dirty="0">
                <a:solidFill>
                  <a:schemeClr val="tx1"/>
                </a:solidFill>
                <a:effectLst/>
                <a:sym typeface="Wingdings" panose="05000000000000000000" pitchFamily="2" charset="2"/>
              </a:rPr>
              <a:t>社会福祉法人大阪水上隣保館</a:t>
            </a:r>
            <a:endParaRPr lang="en-US" altLang="ja-JP" sz="1100" kern="100" dirty="0">
              <a:solidFill>
                <a:schemeClr val="tx1"/>
              </a:solidFill>
              <a:effectLst/>
              <a:sym typeface="Wingdings" panose="05000000000000000000" pitchFamily="2" charset="2"/>
            </a:endParaRPr>
          </a:p>
          <a:p>
            <a:pPr algn="l"/>
            <a:r>
              <a:rPr lang="en-US" altLang="ja-JP" sz="1100" kern="100" dirty="0">
                <a:solidFill>
                  <a:schemeClr val="tx1"/>
                </a:solidFill>
                <a:effectLst/>
              </a:rPr>
              <a:t>【</a:t>
            </a:r>
            <a:r>
              <a:rPr lang="ja-JP" altLang="ja-JP" sz="1100" kern="100" dirty="0">
                <a:solidFill>
                  <a:schemeClr val="tx1"/>
                </a:solidFill>
                <a:effectLst/>
              </a:rPr>
              <a:t>事業所名</a:t>
            </a:r>
            <a:r>
              <a:rPr lang="en-US" altLang="ja-JP" sz="1100" kern="100" dirty="0">
                <a:solidFill>
                  <a:schemeClr val="tx1"/>
                </a:solidFill>
                <a:effectLst/>
              </a:rPr>
              <a:t>】</a:t>
            </a:r>
            <a:r>
              <a:rPr lang="ja-JP" altLang="en-US" sz="1100" kern="100" dirty="0">
                <a:solidFill>
                  <a:schemeClr val="tx1"/>
                </a:solidFill>
                <a:effectLst/>
              </a:rPr>
              <a:t>障害者自立支援拠点レモンテラス</a:t>
            </a:r>
            <a:endParaRPr lang="en-US" altLang="ja-JP" sz="1100" kern="100" dirty="0">
              <a:solidFill>
                <a:schemeClr val="tx1"/>
              </a:solidFill>
              <a:effectLst/>
            </a:endParaRPr>
          </a:p>
          <a:p>
            <a:pPr algn="l"/>
            <a:r>
              <a:rPr lang="en-US" altLang="ja-JP" sz="1100" kern="100" dirty="0">
                <a:solidFill>
                  <a:schemeClr val="tx1"/>
                </a:solidFill>
                <a:effectLst/>
              </a:rPr>
              <a:t>【</a:t>
            </a:r>
            <a:r>
              <a:rPr lang="ja-JP" altLang="en-US" sz="1100" kern="100" dirty="0">
                <a:solidFill>
                  <a:schemeClr val="tx1"/>
                </a:solidFill>
                <a:effectLst/>
              </a:rPr>
              <a:t>提供サービス</a:t>
            </a:r>
            <a:r>
              <a:rPr lang="en-US" altLang="ja-JP" sz="1100" kern="100" dirty="0">
                <a:solidFill>
                  <a:schemeClr val="tx1"/>
                </a:solidFill>
                <a:effectLst/>
              </a:rPr>
              <a:t>】</a:t>
            </a:r>
            <a:r>
              <a:rPr lang="ja-JP" altLang="en-US" sz="1100" kern="100" dirty="0">
                <a:solidFill>
                  <a:schemeClr val="tx1"/>
                </a:solidFill>
                <a:effectLst/>
              </a:rPr>
              <a:t>児童発達支援</a:t>
            </a:r>
            <a:endParaRPr lang="en-US" altLang="ja-JP" sz="1100" kern="100" dirty="0">
              <a:solidFill>
                <a:schemeClr val="tx1"/>
              </a:solidFill>
              <a:effectLst/>
            </a:endParaRPr>
          </a:p>
          <a:p>
            <a:pPr algn="l"/>
            <a:r>
              <a:rPr lang="ja-JP" altLang="en-US" sz="1100" kern="100" dirty="0">
                <a:solidFill>
                  <a:schemeClr val="tx1"/>
                </a:solidFill>
                <a:effectLst/>
              </a:rPr>
              <a:t>　　　　　　　　放課後等デイサービス</a:t>
            </a:r>
            <a:endParaRPr lang="en-US" altLang="ja-JP" sz="1100" kern="100" dirty="0">
              <a:solidFill>
                <a:schemeClr val="tx1"/>
              </a:solidFill>
              <a:effectLst/>
            </a:endParaRPr>
          </a:p>
          <a:p>
            <a:pPr algn="l"/>
            <a:r>
              <a:rPr lang="ja-JP" altLang="en-US" sz="1100" kern="100" dirty="0">
                <a:solidFill>
                  <a:schemeClr val="tx1"/>
                </a:solidFill>
                <a:effectLst/>
              </a:rPr>
              <a:t>　　　　　　　　生活介護</a:t>
            </a:r>
            <a:endParaRPr lang="en-US" altLang="ja-JP" sz="1100" kern="100" dirty="0">
              <a:solidFill>
                <a:schemeClr val="tx1"/>
              </a:solidFill>
              <a:effectLst/>
            </a:endParaRPr>
          </a:p>
        </p:txBody>
      </p:sp>
      <p:pic>
        <p:nvPicPr>
          <p:cNvPr id="5" name="図 4">
            <a:extLst>
              <a:ext uri="{FF2B5EF4-FFF2-40B4-BE49-F238E27FC236}">
                <a16:creationId xmlns:a16="http://schemas.microsoft.com/office/drawing/2014/main" id="{48A800EF-9D81-93FA-9670-08D0635DE0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5400000">
            <a:off x="4324820" y="1635344"/>
            <a:ext cx="1324903" cy="2131776"/>
          </a:xfrm>
          <a:prstGeom prst="rect">
            <a:avLst/>
          </a:prstGeom>
        </p:spPr>
      </p:pic>
      <p:pic>
        <p:nvPicPr>
          <p:cNvPr id="10" name="図 9">
            <a:extLst>
              <a:ext uri="{FF2B5EF4-FFF2-40B4-BE49-F238E27FC236}">
                <a16:creationId xmlns:a16="http://schemas.microsoft.com/office/drawing/2014/main" id="{A55AB8D8-2B7C-96A6-5160-F39C7CF72C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910352" y="1792779"/>
            <a:ext cx="1823166" cy="1367374"/>
          </a:xfrm>
          <a:prstGeom prst="rect">
            <a:avLst/>
          </a:prstGeom>
        </p:spPr>
      </p:pic>
      <p:pic>
        <p:nvPicPr>
          <p:cNvPr id="19" name="図 18">
            <a:extLst>
              <a:ext uri="{FF2B5EF4-FFF2-40B4-BE49-F238E27FC236}">
                <a16:creationId xmlns:a16="http://schemas.microsoft.com/office/drawing/2014/main" id="{1215CDBF-5C16-4DE4-4438-41C724F1DC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362815" y="1792779"/>
            <a:ext cx="1823164" cy="1367373"/>
          </a:xfrm>
          <a:prstGeom prst="rect">
            <a:avLst/>
          </a:prstGeom>
        </p:spPr>
      </p:pic>
      <p:pic>
        <p:nvPicPr>
          <p:cNvPr id="20" name="Picture 10" descr="■">
            <a:extLst>
              <a:ext uri="{FF2B5EF4-FFF2-40B4-BE49-F238E27FC236}">
                <a16:creationId xmlns:a16="http://schemas.microsoft.com/office/drawing/2014/main" id="{4D51B515-36E8-045E-D8C3-B0C347C102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6560" y="5614454"/>
            <a:ext cx="945109" cy="105304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2" descr="メモ帳のイラスト（文房具）">
            <a:extLst>
              <a:ext uri="{FF2B5EF4-FFF2-40B4-BE49-F238E27FC236}">
                <a16:creationId xmlns:a16="http://schemas.microsoft.com/office/drawing/2014/main" id="{6D7F682F-2908-6ABB-1494-0CF05E900AB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0748" y="6047001"/>
            <a:ext cx="558449" cy="62049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6" descr="飛んでいく時間のイラスト">
            <a:extLst>
              <a:ext uri="{FF2B5EF4-FFF2-40B4-BE49-F238E27FC236}">
                <a16:creationId xmlns:a16="http://schemas.microsoft.com/office/drawing/2014/main" id="{F88D9238-E442-277E-0EC3-4486FDF521E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551" y="5749802"/>
            <a:ext cx="558449" cy="55844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8" descr="仕事を投げ出す人のイラスト（男性）">
            <a:extLst>
              <a:ext uri="{FF2B5EF4-FFF2-40B4-BE49-F238E27FC236}">
                <a16:creationId xmlns:a16="http://schemas.microsoft.com/office/drawing/2014/main" id="{0489AEA7-4280-B516-2CCD-A97EBA3B14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86228" y="5626535"/>
            <a:ext cx="1342410" cy="105304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descr="山積みの書類のイラスト">
            <a:extLst>
              <a:ext uri="{FF2B5EF4-FFF2-40B4-BE49-F238E27FC236}">
                <a16:creationId xmlns:a16="http://schemas.microsoft.com/office/drawing/2014/main" id="{C7E77710-C470-4661-4B68-7F5CBC13C5D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95457" y="5844296"/>
            <a:ext cx="759363" cy="68152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6" descr="飛んでいく時間のイラスト">
            <a:extLst>
              <a:ext uri="{FF2B5EF4-FFF2-40B4-BE49-F238E27FC236}">
                <a16:creationId xmlns:a16="http://schemas.microsoft.com/office/drawing/2014/main" id="{C288AE11-7457-C7AC-5183-C7F13AD1B12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8504529">
            <a:off x="5196810" y="5716580"/>
            <a:ext cx="452913" cy="45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240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rPr>
              <a:t>タブレット導入で支援記録の作成を効率化！</a:t>
            </a:r>
            <a:endParaRPr kumimoji="1" lang="en-US" altLang="ja-JP" sz="20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rPr>
              <a:t>情報共有ソフトウェア導入で情報を一元化！</a:t>
            </a:r>
            <a:endParaRPr kumimoji="1" lang="en-US" altLang="ja-JP" sz="20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405541"/>
            <a:ext cx="8975111" cy="5327766"/>
            <a:chOff x="4122583" y="1910165"/>
            <a:chExt cx="4647873" cy="1633135"/>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r>
                <a:rPr kumimoji="1" lang="ja-JP" altLang="en-US" sz="2000" dirty="0">
                  <a:solidFill>
                    <a:schemeClr val="tx1">
                      <a:lumMod val="65000"/>
                      <a:lumOff val="35000"/>
                    </a:schemeClr>
                  </a:solidFill>
                </a:rPr>
                <a:t>少しずつ処理時間が早くなっている事から、次の業務に移行する時間が早くなってきた。導入して日も浅いことから職員自身が効果を実感するまでには至っていないが、特に機器に慣れている若い職員たちは手書きよりも楽になっているよう。今後、データが蓄積されてくるとより効果を実感できるようになると考えている。</a:t>
              </a:r>
              <a:endParaRPr kumimoji="1" lang="en-US" altLang="ja-JP" sz="2000" dirty="0">
                <a:solidFill>
                  <a:schemeClr val="tx1">
                    <a:lumMod val="65000"/>
                    <a:lumOff val="35000"/>
                  </a:schemeClr>
                </a:solidFill>
              </a:endParaRPr>
            </a:p>
            <a:p>
              <a:endParaRPr kumimoji="1" lang="en-US" altLang="ja-JP" sz="2000" b="1" dirty="0">
                <a:solidFill>
                  <a:schemeClr val="tx1">
                    <a:lumMod val="65000"/>
                    <a:lumOff val="35000"/>
                  </a:schemeClr>
                </a:solidFill>
              </a:endParaRPr>
            </a:p>
            <a:p>
              <a:r>
                <a:rPr kumimoji="1" lang="ja-JP" altLang="en-US" sz="2000" b="1" u="sng" dirty="0">
                  <a:solidFill>
                    <a:schemeClr val="tx1">
                      <a:lumMod val="65000"/>
                      <a:lumOff val="35000"/>
                    </a:schemeClr>
                  </a:solidFill>
                </a:rPr>
                <a:t>年間業務時間削減率：　</a:t>
              </a:r>
              <a:r>
                <a:rPr kumimoji="1" lang="en-US" altLang="ja-JP" sz="2000" b="1" u="sng" dirty="0">
                  <a:solidFill>
                    <a:schemeClr val="tx1">
                      <a:lumMod val="65000"/>
                      <a:lumOff val="35000"/>
                    </a:schemeClr>
                  </a:solidFill>
                </a:rPr>
                <a:t>33.3</a:t>
              </a:r>
              <a:r>
                <a:rPr kumimoji="1" lang="ja-JP" altLang="en-US" sz="2000" b="1" u="sng" dirty="0">
                  <a:solidFill>
                    <a:schemeClr val="tx1">
                      <a:lumMod val="65000"/>
                      <a:lumOff val="35000"/>
                    </a:schemeClr>
                  </a:solidFill>
                </a:rPr>
                <a:t>％</a:t>
              </a:r>
              <a:endParaRPr kumimoji="1" lang="en-US" altLang="ja-JP" sz="2000" b="1" u="sng" dirty="0">
                <a:solidFill>
                  <a:schemeClr val="tx1">
                    <a:lumMod val="65000"/>
                    <a:lumOff val="35000"/>
                  </a:schemeClr>
                </a:solidFill>
              </a:endParaRPr>
            </a:p>
            <a:p>
              <a:r>
                <a:rPr kumimoji="1" lang="ja-JP" altLang="en-US" sz="2000" dirty="0">
                  <a:solidFill>
                    <a:schemeClr val="tx1">
                      <a:lumMod val="65000"/>
                      <a:lumOff val="35000"/>
                    </a:schemeClr>
                  </a:solidFill>
                </a:rPr>
                <a:t>→これにより時間が確保でき、残業が減少し始めている。また、職員同士のコミュニケーション時間が増したと感じている。</a:t>
              </a:r>
              <a:endParaRPr kumimoji="1" lang="en-US" altLang="ja-JP" sz="2000" dirty="0">
                <a:solidFill>
                  <a:schemeClr val="tx1">
                    <a:lumMod val="65000"/>
                    <a:lumOff val="35000"/>
                  </a:schemeClr>
                </a:solidFill>
              </a:endParaRPr>
            </a:p>
            <a:p>
              <a:r>
                <a:rPr kumimoji="1" lang="ja-JP" altLang="en-US" sz="2000" b="1" u="sng" dirty="0">
                  <a:solidFill>
                    <a:schemeClr val="tx1">
                      <a:lumMod val="65000"/>
                      <a:lumOff val="35000"/>
                    </a:schemeClr>
                  </a:solidFill>
                </a:rPr>
                <a:t>年間作成文書削減率： </a:t>
              </a:r>
              <a:r>
                <a:rPr kumimoji="1" lang="en-US" altLang="ja-JP" sz="2000" b="1" u="sng" dirty="0">
                  <a:solidFill>
                    <a:schemeClr val="tx1">
                      <a:lumMod val="65000"/>
                      <a:lumOff val="35000"/>
                    </a:schemeClr>
                  </a:solidFill>
                </a:rPr>
                <a:t>0</a:t>
              </a:r>
              <a:r>
                <a:rPr kumimoji="1" lang="ja-JP" altLang="en-US" sz="2000" b="1" u="sng" dirty="0">
                  <a:solidFill>
                    <a:schemeClr val="tx1">
                      <a:lumMod val="65000"/>
                      <a:lumOff val="35000"/>
                    </a:schemeClr>
                  </a:solidFill>
                </a:rPr>
                <a:t> ％</a:t>
              </a:r>
              <a:endParaRPr kumimoji="1" lang="en-US" altLang="ja-JP" sz="2000" b="1" u="sng" dirty="0">
                <a:solidFill>
                  <a:schemeClr val="tx1">
                    <a:lumMod val="65000"/>
                    <a:lumOff val="35000"/>
                  </a:schemeClr>
                </a:solidFill>
              </a:endParaRPr>
            </a:p>
            <a:p>
              <a:r>
                <a:rPr kumimoji="1" lang="ja-JP" altLang="en-US" sz="2000" dirty="0">
                  <a:solidFill>
                    <a:schemeClr val="tx1">
                      <a:lumMod val="65000"/>
                      <a:lumOff val="35000"/>
                    </a:schemeClr>
                  </a:solidFill>
                </a:rPr>
                <a:t>→手書きが減少し、データ入力での作成が増えてきている。量としては変わらないので</a:t>
              </a:r>
              <a:r>
                <a:rPr kumimoji="1" lang="en-US" altLang="ja-JP" sz="2000" dirty="0">
                  <a:solidFill>
                    <a:schemeClr val="tx1">
                      <a:lumMod val="65000"/>
                      <a:lumOff val="35000"/>
                    </a:schemeClr>
                  </a:solidFill>
                  <a:latin typeface="+mn-ea"/>
                </a:rPr>
                <a:t>0</a:t>
              </a:r>
              <a:r>
                <a:rPr kumimoji="1" lang="ja-JP" altLang="en-US" sz="2000" dirty="0">
                  <a:solidFill>
                    <a:schemeClr val="tx1">
                      <a:lumMod val="65000"/>
                      <a:lumOff val="35000"/>
                    </a:schemeClr>
                  </a:solidFill>
                </a:rPr>
                <a:t>％だが、時間や労力は削減できていると感じている。</a:t>
              </a:r>
              <a:endParaRPr kumimoji="1" lang="en-US" altLang="ja-JP" sz="2000" dirty="0">
                <a:solidFill>
                  <a:schemeClr val="tx1">
                    <a:lumMod val="65000"/>
                    <a:lumOff val="35000"/>
                  </a:schemeClr>
                </a:solidFill>
              </a:endParaRPr>
            </a:p>
            <a:p>
              <a:r>
                <a:rPr kumimoji="1" lang="ja-JP" altLang="en-US" sz="2000" b="1" u="sng" dirty="0">
                  <a:solidFill>
                    <a:schemeClr val="tx1">
                      <a:lumMod val="65000"/>
                      <a:lumOff val="35000"/>
                    </a:schemeClr>
                  </a:solidFill>
                </a:rPr>
                <a:t>費用縮減額： </a:t>
              </a:r>
              <a:r>
                <a:rPr kumimoji="1" lang="en-US" altLang="ja-JP" sz="2000" b="1" u="sng" dirty="0">
                  <a:solidFill>
                    <a:schemeClr val="tx1">
                      <a:lumMod val="65000"/>
                      <a:lumOff val="35000"/>
                    </a:schemeClr>
                  </a:solidFill>
                </a:rPr>
                <a:t>0</a:t>
              </a:r>
              <a:r>
                <a:rPr kumimoji="1" lang="ja-JP" altLang="en-US" sz="2000" b="1" u="sng" dirty="0">
                  <a:solidFill>
                    <a:schemeClr val="tx1">
                      <a:lumMod val="65000"/>
                      <a:lumOff val="35000"/>
                    </a:schemeClr>
                  </a:solidFill>
                </a:rPr>
                <a:t>円</a:t>
              </a:r>
              <a:endParaRPr kumimoji="1" lang="en-US" altLang="ja-JP" sz="2000" b="1" u="sng" dirty="0">
                <a:solidFill>
                  <a:schemeClr val="tx1">
                    <a:lumMod val="65000"/>
                    <a:lumOff val="35000"/>
                  </a:schemeClr>
                </a:solidFill>
              </a:endParaRPr>
            </a:p>
            <a:p>
              <a:r>
                <a:rPr kumimoji="1" lang="ja-JP" altLang="en-US" sz="2000" dirty="0">
                  <a:solidFill>
                    <a:schemeClr val="tx1">
                      <a:lumMod val="65000"/>
                      <a:lumOff val="35000"/>
                    </a:schemeClr>
                  </a:solidFill>
                </a:rPr>
                <a:t>→費用面にまだ換算することはできていないが、今後残業代、人件費が縮減できる事を期待している。</a:t>
              </a:r>
              <a:endParaRPr kumimoji="1" lang="en-US" altLang="ja-JP" sz="2000"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310932" y="1910165"/>
              <a:ext cx="1212605" cy="12216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導入の効果（詳細）</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3" name="正方形/長方形 2">
            <a:extLst>
              <a:ext uri="{FF2B5EF4-FFF2-40B4-BE49-F238E27FC236}">
                <a16:creationId xmlns:a16="http://schemas.microsoft.com/office/drawing/2014/main" id="{2FF74095-1454-8A53-6867-1329D34A28FD}"/>
              </a:ext>
            </a:extLst>
          </p:cNvPr>
          <p:cNvSpPr/>
          <p:nvPr/>
        </p:nvSpPr>
        <p:spPr>
          <a:xfrm>
            <a:off x="5812007" y="157597"/>
            <a:ext cx="3223902" cy="979512"/>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100" kern="100" dirty="0">
                <a:solidFill>
                  <a:schemeClr val="tx1"/>
                </a:solidFill>
                <a:effectLst/>
              </a:rPr>
              <a:t>【</a:t>
            </a:r>
            <a:r>
              <a:rPr lang="ja-JP" altLang="ja-JP" sz="1100" kern="100" dirty="0">
                <a:solidFill>
                  <a:schemeClr val="tx1"/>
                </a:solidFill>
                <a:effectLst/>
              </a:rPr>
              <a:t>法人名</a:t>
            </a:r>
            <a:r>
              <a:rPr lang="en-US" altLang="ja-JP" sz="1100" kern="100" dirty="0">
                <a:solidFill>
                  <a:schemeClr val="tx1"/>
                </a:solidFill>
                <a:effectLst/>
                <a:sym typeface="Wingdings" panose="05000000000000000000" pitchFamily="2" charset="2"/>
              </a:rPr>
              <a:t>】</a:t>
            </a:r>
            <a:r>
              <a:rPr lang="ja-JP" altLang="en-US" sz="1100" kern="100" dirty="0">
                <a:solidFill>
                  <a:schemeClr val="tx1"/>
                </a:solidFill>
                <a:effectLst/>
                <a:sym typeface="Wingdings" panose="05000000000000000000" pitchFamily="2" charset="2"/>
              </a:rPr>
              <a:t>社会福祉法人大阪水上隣保館</a:t>
            </a:r>
            <a:endParaRPr lang="en-US" altLang="ja-JP" sz="1100" kern="100" dirty="0">
              <a:solidFill>
                <a:schemeClr val="tx1"/>
              </a:solidFill>
              <a:effectLst/>
              <a:sym typeface="Wingdings" panose="05000000000000000000" pitchFamily="2" charset="2"/>
            </a:endParaRPr>
          </a:p>
          <a:p>
            <a:pPr algn="l"/>
            <a:r>
              <a:rPr lang="en-US" altLang="ja-JP" sz="1100" kern="100" dirty="0">
                <a:solidFill>
                  <a:schemeClr val="tx1"/>
                </a:solidFill>
                <a:effectLst/>
              </a:rPr>
              <a:t>【</a:t>
            </a:r>
            <a:r>
              <a:rPr lang="ja-JP" altLang="ja-JP" sz="1100" kern="100" dirty="0">
                <a:solidFill>
                  <a:schemeClr val="tx1"/>
                </a:solidFill>
                <a:effectLst/>
              </a:rPr>
              <a:t>事業所名</a:t>
            </a:r>
            <a:r>
              <a:rPr lang="en-US" altLang="ja-JP" sz="1100" kern="100" dirty="0">
                <a:solidFill>
                  <a:schemeClr val="tx1"/>
                </a:solidFill>
                <a:effectLst/>
              </a:rPr>
              <a:t>】</a:t>
            </a:r>
            <a:r>
              <a:rPr lang="ja-JP" altLang="en-US" sz="1100" kern="100" dirty="0">
                <a:solidFill>
                  <a:schemeClr val="tx1"/>
                </a:solidFill>
                <a:effectLst/>
              </a:rPr>
              <a:t>障害者自立支援拠点レモンテラス</a:t>
            </a:r>
            <a:endParaRPr lang="en-US" altLang="ja-JP" sz="1100" kern="100" dirty="0">
              <a:solidFill>
                <a:schemeClr val="tx1"/>
              </a:solidFill>
              <a:effectLst/>
            </a:endParaRPr>
          </a:p>
          <a:p>
            <a:pPr algn="l"/>
            <a:r>
              <a:rPr lang="en-US" altLang="ja-JP" sz="1100" kern="100" dirty="0">
                <a:solidFill>
                  <a:schemeClr val="tx1"/>
                </a:solidFill>
                <a:effectLst/>
              </a:rPr>
              <a:t>【</a:t>
            </a:r>
            <a:r>
              <a:rPr lang="ja-JP" altLang="en-US" sz="1100" kern="100" dirty="0">
                <a:solidFill>
                  <a:schemeClr val="tx1"/>
                </a:solidFill>
                <a:effectLst/>
              </a:rPr>
              <a:t>提供サービス</a:t>
            </a:r>
            <a:r>
              <a:rPr lang="en-US" altLang="ja-JP" sz="1100" kern="100" dirty="0">
                <a:solidFill>
                  <a:schemeClr val="tx1"/>
                </a:solidFill>
                <a:effectLst/>
              </a:rPr>
              <a:t>】</a:t>
            </a:r>
            <a:r>
              <a:rPr lang="ja-JP" altLang="en-US" sz="1100" kern="100" dirty="0">
                <a:solidFill>
                  <a:schemeClr val="tx1"/>
                </a:solidFill>
                <a:effectLst/>
              </a:rPr>
              <a:t>児童発達支援</a:t>
            </a:r>
            <a:endParaRPr lang="en-US" altLang="ja-JP" sz="1100" kern="100" dirty="0">
              <a:solidFill>
                <a:schemeClr val="tx1"/>
              </a:solidFill>
              <a:effectLst/>
            </a:endParaRPr>
          </a:p>
          <a:p>
            <a:pPr algn="l"/>
            <a:r>
              <a:rPr lang="ja-JP" altLang="en-US" sz="1100" kern="100" dirty="0">
                <a:solidFill>
                  <a:schemeClr val="tx1"/>
                </a:solidFill>
                <a:effectLst/>
              </a:rPr>
              <a:t>　　　　　　　　放課後等デイサービス</a:t>
            </a:r>
            <a:endParaRPr lang="en-US" altLang="ja-JP" sz="1100" kern="100" dirty="0">
              <a:solidFill>
                <a:schemeClr val="tx1"/>
              </a:solidFill>
              <a:effectLst/>
            </a:endParaRPr>
          </a:p>
          <a:p>
            <a:pPr algn="l"/>
            <a:r>
              <a:rPr lang="ja-JP" altLang="en-US" sz="1100" kern="100" dirty="0">
                <a:solidFill>
                  <a:schemeClr val="tx1"/>
                </a:solidFill>
                <a:effectLst/>
              </a:rPr>
              <a:t>　　　　　　　　生活介護</a:t>
            </a:r>
            <a:endParaRPr lang="en-US" altLang="ja-JP" sz="1100" kern="100" dirty="0">
              <a:solidFill>
                <a:schemeClr val="tx1"/>
              </a:solidFill>
              <a:effectLst/>
            </a:endParaRPr>
          </a:p>
        </p:txBody>
      </p:sp>
    </p:spTree>
    <p:extLst>
      <p:ext uri="{BB962C8B-B14F-4D97-AF65-F5344CB8AC3E}">
        <p14:creationId xmlns:p14="http://schemas.microsoft.com/office/powerpoint/2010/main" val="352973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rPr>
              <a:t>タブレット導入で支援記録の作成を効率化！</a:t>
            </a:r>
            <a:endParaRPr kumimoji="1" lang="en-US" altLang="ja-JP" sz="2000" b="1"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rPr>
              <a:t>情報共有ソフトウェア導入で情報を一元化！</a:t>
            </a:r>
            <a:endParaRPr kumimoji="1" lang="en-US" altLang="ja-JP" sz="20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1"/>
            <a:ext cx="8975111" cy="2395710"/>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導入の進め方</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675907"/>
            <a:ext cx="8927814" cy="2991593"/>
            <a:chOff x="4122583" y="1808007"/>
            <a:chExt cx="4647873" cy="1735294"/>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良かった点</a:t>
              </a:r>
              <a:r>
                <a:rPr kumimoji="1" lang="en-US" altLang="ja-JP" sz="2000" b="1" dirty="0">
                  <a:solidFill>
                    <a:schemeClr val="tx1">
                      <a:lumMod val="65000"/>
                      <a:lumOff val="35000"/>
                    </a:schemeClr>
                  </a:solidFill>
                </a:rPr>
                <a:t>〉</a:t>
              </a:r>
            </a:p>
            <a:p>
              <a:r>
                <a:rPr kumimoji="1" lang="ja-JP" altLang="en-US" sz="2000" dirty="0">
                  <a:solidFill>
                    <a:schemeClr val="tx1">
                      <a:lumMod val="65000"/>
                      <a:lumOff val="35000"/>
                    </a:schemeClr>
                  </a:solidFill>
                </a:rPr>
                <a:t>手書きよりも楽になった。</a:t>
              </a:r>
              <a:endParaRPr kumimoji="1" lang="en-US" altLang="ja-JP" sz="2000" dirty="0">
                <a:solidFill>
                  <a:schemeClr val="tx1">
                    <a:lumMod val="65000"/>
                    <a:lumOff val="35000"/>
                  </a:schemeClr>
                </a:solidFill>
              </a:endParaRPr>
            </a:p>
            <a:p>
              <a:r>
                <a:rPr kumimoji="1" lang="ja-JP" altLang="en-US" sz="2000" dirty="0">
                  <a:solidFill>
                    <a:schemeClr val="tx1">
                      <a:lumMod val="65000"/>
                      <a:lumOff val="35000"/>
                    </a:schemeClr>
                  </a:solidFill>
                </a:rPr>
                <a:t>音声入力機能が便利。</a:t>
              </a:r>
              <a:endParaRPr kumimoji="1" lang="en-US" altLang="ja-JP" sz="2000" dirty="0">
                <a:solidFill>
                  <a:schemeClr val="tx1">
                    <a:lumMod val="65000"/>
                    <a:lumOff val="35000"/>
                  </a:schemeClr>
                </a:solidFill>
              </a:endParaRPr>
            </a:p>
            <a:p>
              <a:r>
                <a:rPr kumimoji="1" lang="ja-JP" altLang="en-US" sz="2000" dirty="0">
                  <a:solidFill>
                    <a:schemeClr val="tx1">
                      <a:lumMod val="65000"/>
                      <a:lumOff val="35000"/>
                    </a:schemeClr>
                  </a:solidFill>
                </a:rPr>
                <a:t>慣れてきたので、記録業務が時間短縮できている。</a:t>
              </a:r>
              <a:endParaRPr kumimoji="1" lang="en-US" altLang="ja-JP" sz="2000" dirty="0">
                <a:solidFill>
                  <a:schemeClr val="tx1">
                    <a:lumMod val="65000"/>
                    <a:lumOff val="35000"/>
                  </a:schemeClr>
                </a:solidFill>
              </a:endParaRPr>
            </a:p>
            <a:p>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他に導入したい機器等とその理由</a:t>
              </a:r>
              <a:r>
                <a:rPr kumimoji="1" lang="en-US" altLang="ja-JP" sz="2000" b="1" dirty="0">
                  <a:solidFill>
                    <a:schemeClr val="tx1">
                      <a:lumMod val="65000"/>
                      <a:lumOff val="35000"/>
                    </a:schemeClr>
                  </a:solidFill>
                </a:rPr>
                <a:t>〉</a:t>
              </a:r>
            </a:p>
            <a:p>
              <a:r>
                <a:rPr kumimoji="1" lang="ja-JP" altLang="en-US" sz="2000" dirty="0">
                  <a:solidFill>
                    <a:schemeClr val="tx1">
                      <a:lumMod val="65000"/>
                      <a:lumOff val="35000"/>
                    </a:schemeClr>
                  </a:solidFill>
                </a:rPr>
                <a:t>ご家族との連絡手段として、一斉メール機能や情報配信機能があるソフトウェアがほしい。</a:t>
              </a:r>
              <a:endParaRPr kumimoji="1" lang="en-US" altLang="ja-JP" sz="2000"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2" y="1808007"/>
              <a:ext cx="631909"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職員の声</a:t>
              </a:r>
            </a:p>
          </p:txBody>
        </p:sp>
      </p:grpSp>
      <p:pic>
        <p:nvPicPr>
          <p:cNvPr id="1026" name="Picture 2" descr="介護士のイラスト（女性）">
            <a:extLst>
              <a:ext uri="{FF2B5EF4-FFF2-40B4-BE49-F238E27FC236}">
                <a16:creationId xmlns:a16="http://schemas.microsoft.com/office/drawing/2014/main" id="{FBDD415E-9B02-46BE-90B0-816CA25AB3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2874" y="4631311"/>
            <a:ext cx="571692" cy="12099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介護士のイラスト（男性）">
            <a:extLst>
              <a:ext uri="{FF2B5EF4-FFF2-40B4-BE49-F238E27FC236}">
                <a16:creationId xmlns:a16="http://schemas.microsoft.com/office/drawing/2014/main" id="{C2C73C6F-5063-47A4-AF4E-20F222CDEB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4566" y="4631311"/>
            <a:ext cx="571692" cy="1209930"/>
          </a:xfrm>
          <a:prstGeom prst="rect">
            <a:avLst/>
          </a:prstGeom>
          <a:noFill/>
          <a:extLst>
            <a:ext uri="{909E8E84-426E-40DD-AFC4-6F175D3DCCD1}">
              <a14:hiddenFill xmlns:a14="http://schemas.microsoft.com/office/drawing/2010/main">
                <a:solidFill>
                  <a:srgbClr val="FFFFFF"/>
                </a:solidFill>
              </a14:hiddenFill>
            </a:ext>
          </a:extLst>
        </p:spPr>
      </p:pic>
      <p:sp>
        <p:nvSpPr>
          <p:cNvPr id="2" name="正方形/長方形 1">
            <a:extLst>
              <a:ext uri="{FF2B5EF4-FFF2-40B4-BE49-F238E27FC236}">
                <a16:creationId xmlns:a16="http://schemas.microsoft.com/office/drawing/2014/main" id="{35337DD0-D987-8871-A5C5-E3965BCF8261}"/>
              </a:ext>
            </a:extLst>
          </p:cNvPr>
          <p:cNvSpPr/>
          <p:nvPr/>
        </p:nvSpPr>
        <p:spPr>
          <a:xfrm>
            <a:off x="5812007" y="157597"/>
            <a:ext cx="3223902" cy="979512"/>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100" kern="100" dirty="0">
                <a:solidFill>
                  <a:schemeClr val="tx1"/>
                </a:solidFill>
                <a:effectLst/>
              </a:rPr>
              <a:t>【</a:t>
            </a:r>
            <a:r>
              <a:rPr lang="ja-JP" altLang="ja-JP" sz="1100" kern="100" dirty="0">
                <a:solidFill>
                  <a:schemeClr val="tx1"/>
                </a:solidFill>
                <a:effectLst/>
              </a:rPr>
              <a:t>法人名</a:t>
            </a:r>
            <a:r>
              <a:rPr lang="en-US" altLang="ja-JP" sz="1100" kern="100" dirty="0">
                <a:solidFill>
                  <a:schemeClr val="tx1"/>
                </a:solidFill>
                <a:effectLst/>
                <a:sym typeface="Wingdings" panose="05000000000000000000" pitchFamily="2" charset="2"/>
              </a:rPr>
              <a:t>】</a:t>
            </a:r>
            <a:r>
              <a:rPr lang="ja-JP" altLang="en-US" sz="1100" kern="100" dirty="0">
                <a:solidFill>
                  <a:schemeClr val="tx1"/>
                </a:solidFill>
                <a:effectLst/>
                <a:sym typeface="Wingdings" panose="05000000000000000000" pitchFamily="2" charset="2"/>
              </a:rPr>
              <a:t>社会福祉法人大阪水上隣保館</a:t>
            </a:r>
            <a:endParaRPr lang="en-US" altLang="ja-JP" sz="1100" kern="100" dirty="0">
              <a:solidFill>
                <a:schemeClr val="tx1"/>
              </a:solidFill>
              <a:effectLst/>
              <a:sym typeface="Wingdings" panose="05000000000000000000" pitchFamily="2" charset="2"/>
            </a:endParaRPr>
          </a:p>
          <a:p>
            <a:pPr algn="l"/>
            <a:r>
              <a:rPr lang="en-US" altLang="ja-JP" sz="1100" kern="100" dirty="0">
                <a:solidFill>
                  <a:schemeClr val="tx1"/>
                </a:solidFill>
                <a:effectLst/>
              </a:rPr>
              <a:t>【</a:t>
            </a:r>
            <a:r>
              <a:rPr lang="ja-JP" altLang="ja-JP" sz="1100" kern="100" dirty="0">
                <a:solidFill>
                  <a:schemeClr val="tx1"/>
                </a:solidFill>
                <a:effectLst/>
              </a:rPr>
              <a:t>事業所名</a:t>
            </a:r>
            <a:r>
              <a:rPr lang="en-US" altLang="ja-JP" sz="1100" kern="100" dirty="0">
                <a:solidFill>
                  <a:schemeClr val="tx1"/>
                </a:solidFill>
                <a:effectLst/>
              </a:rPr>
              <a:t>】</a:t>
            </a:r>
            <a:r>
              <a:rPr lang="ja-JP" altLang="en-US" sz="1100" kern="100" dirty="0">
                <a:solidFill>
                  <a:schemeClr val="tx1"/>
                </a:solidFill>
                <a:effectLst/>
              </a:rPr>
              <a:t>障害者自立支援拠点レモンテラス</a:t>
            </a:r>
            <a:endParaRPr lang="en-US" altLang="ja-JP" sz="1100" kern="100" dirty="0">
              <a:solidFill>
                <a:schemeClr val="tx1"/>
              </a:solidFill>
              <a:effectLst/>
            </a:endParaRPr>
          </a:p>
          <a:p>
            <a:pPr algn="l"/>
            <a:r>
              <a:rPr lang="en-US" altLang="ja-JP" sz="1100" kern="100" dirty="0">
                <a:solidFill>
                  <a:schemeClr val="tx1"/>
                </a:solidFill>
                <a:effectLst/>
              </a:rPr>
              <a:t>【</a:t>
            </a:r>
            <a:r>
              <a:rPr lang="ja-JP" altLang="en-US" sz="1100" kern="100" dirty="0">
                <a:solidFill>
                  <a:schemeClr val="tx1"/>
                </a:solidFill>
                <a:effectLst/>
              </a:rPr>
              <a:t>提供サービス</a:t>
            </a:r>
            <a:r>
              <a:rPr lang="en-US" altLang="ja-JP" sz="1100" kern="100" dirty="0">
                <a:solidFill>
                  <a:schemeClr val="tx1"/>
                </a:solidFill>
                <a:effectLst/>
              </a:rPr>
              <a:t>】</a:t>
            </a:r>
            <a:r>
              <a:rPr lang="ja-JP" altLang="en-US" sz="1100" kern="100" dirty="0">
                <a:solidFill>
                  <a:schemeClr val="tx1"/>
                </a:solidFill>
                <a:effectLst/>
              </a:rPr>
              <a:t>児童発達支援</a:t>
            </a:r>
            <a:endParaRPr lang="en-US" altLang="ja-JP" sz="1100" kern="100" dirty="0">
              <a:solidFill>
                <a:schemeClr val="tx1"/>
              </a:solidFill>
              <a:effectLst/>
            </a:endParaRPr>
          </a:p>
          <a:p>
            <a:pPr algn="l"/>
            <a:r>
              <a:rPr lang="ja-JP" altLang="en-US" sz="1100" kern="100" dirty="0">
                <a:solidFill>
                  <a:schemeClr val="tx1"/>
                </a:solidFill>
                <a:effectLst/>
              </a:rPr>
              <a:t>　　　　　　　　放課後等デイサービス</a:t>
            </a:r>
            <a:endParaRPr lang="en-US" altLang="ja-JP" sz="1100" kern="100" dirty="0">
              <a:solidFill>
                <a:schemeClr val="tx1"/>
              </a:solidFill>
              <a:effectLst/>
            </a:endParaRPr>
          </a:p>
          <a:p>
            <a:pPr algn="l"/>
            <a:r>
              <a:rPr lang="ja-JP" altLang="en-US" sz="1100" kern="100" dirty="0">
                <a:solidFill>
                  <a:schemeClr val="tx1"/>
                </a:solidFill>
                <a:effectLst/>
              </a:rPr>
              <a:t>　　　　　　　　生活介護</a:t>
            </a:r>
            <a:endParaRPr lang="en-US" altLang="ja-JP" sz="1100" kern="100" dirty="0">
              <a:solidFill>
                <a:schemeClr val="tx1"/>
              </a:solidFill>
              <a:effectLst/>
            </a:endParaRPr>
          </a:p>
        </p:txBody>
      </p:sp>
      <p:sp>
        <p:nvSpPr>
          <p:cNvPr id="5" name="テキスト ボックス 4">
            <a:extLst>
              <a:ext uri="{FF2B5EF4-FFF2-40B4-BE49-F238E27FC236}">
                <a16:creationId xmlns:a16="http://schemas.microsoft.com/office/drawing/2014/main" id="{25B045EC-684D-FDC1-0321-F5CCF99826A4}"/>
              </a:ext>
            </a:extLst>
          </p:cNvPr>
          <p:cNvSpPr txBox="1"/>
          <p:nvPr/>
        </p:nvSpPr>
        <p:spPr>
          <a:xfrm>
            <a:off x="166449" y="1617821"/>
            <a:ext cx="8716507" cy="1754326"/>
          </a:xfrm>
          <a:prstGeom prst="rect">
            <a:avLst/>
          </a:prstGeom>
          <a:noFill/>
        </p:spPr>
        <p:txBody>
          <a:bodyPr wrap="square">
            <a:spAutoFit/>
          </a:bodyPr>
          <a:lstStyle/>
          <a:p>
            <a:r>
              <a:rPr lang="ja-JP" altLang="en-US" dirty="0">
                <a:solidFill>
                  <a:schemeClr val="tx1">
                    <a:lumMod val="65000"/>
                    <a:lumOff val="35000"/>
                  </a:schemeClr>
                </a:solidFill>
              </a:rPr>
              <a:t>当事業所の職員はデータ管理に不慣れなため、とにかく使い始めることから進めている。少しずつだが、処理速度が速くなっていたり、過去のデータを利用、検索できたりすることで、業務に取り入れることができはじめている。そこで職員も効果を実感し始めている。ただ、機器台数にも限りがあり、職員の機器を使う時間が重なったりする不具合もあり、今後の工夫が必要と感じている。まずは全職員が効果を実感することが必要と考え、ゆっくり、少しずつ進めている状態である。</a:t>
            </a:r>
          </a:p>
        </p:txBody>
      </p:sp>
    </p:spTree>
    <p:extLst>
      <p:ext uri="{BB962C8B-B14F-4D97-AF65-F5344CB8AC3E}">
        <p14:creationId xmlns:p14="http://schemas.microsoft.com/office/powerpoint/2010/main" val="2300928783"/>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Ion Boardroom</Template>
  <TotalTime>0</TotalTime>
  <Words>708</Words>
  <Application>Microsoft Office PowerPoint</Application>
  <PresentationFormat>画面に合わせる (4:3)</PresentationFormat>
  <Paragraphs>53</Paragraphs>
  <Slides>3</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游明朝</vt:lpstr>
      <vt:lpstr>Arial</vt:lpstr>
      <vt:lpstr>Calibri</vt:lpstr>
      <vt:lpstr>Calibri Light</vt:lpstr>
      <vt:lpstr>Wingdings</vt:lpstr>
      <vt:lpstr>Office Theme</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2026-08-21T03:14:54Z</dcterms:created>
  <dcterms:modified xsi:type="dcterms:W3CDTF">2026-08-21T03:15:05Z</dcterms:modified>
</cp:coreProperties>
</file>