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960" r:id="rId1"/>
  </p:sldMasterIdLst>
  <p:sldIdLst>
    <p:sldId id="266" r:id="rId2"/>
    <p:sldId id="268" r:id="rId3"/>
    <p:sldId id="269" r:id="rId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CC"/>
    <a:srgbClr val="27CED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22C9F69-BAD0-4134-B9FD-4756AD4217D9}" v="1" dt="2025-03-18T05:26:43.953"/>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06799F8-075E-4A3A-A7F6-7FBC6576F1A4}" styleName="テーマ スタイル 2 - アクセント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771" autoAdjust="0"/>
    <p:restoredTop sz="94660"/>
  </p:normalViewPr>
  <p:slideViewPr>
    <p:cSldViewPr snapToGrid="0">
      <p:cViewPr varScale="1">
        <p:scale>
          <a:sx n="87" d="100"/>
          <a:sy n="87" d="100"/>
        </p:scale>
        <p:origin x="1277"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 Id="rId9" Type="http://schemas.microsoft.com/office/2015/10/relationships/revisionInfo" Target="revisionInfo.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588FFC7A-05F1-49DC-8AEB-3C758879BABE}" type="datetimeFigureOut">
              <a:rPr kumimoji="1" lang="ja-JP" altLang="en-US" smtClean="0"/>
              <a:t>2026/8/21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D0DDFAE-B48F-4667-B81E-DF2A651FC31B}" type="slidenum">
              <a:rPr kumimoji="1" lang="ja-JP" altLang="en-US" smtClean="0"/>
              <a:t>‹#›</a:t>
            </a:fld>
            <a:endParaRPr kumimoji="1" lang="ja-JP" altLang="en-US"/>
          </a:p>
        </p:txBody>
      </p:sp>
    </p:spTree>
    <p:extLst>
      <p:ext uri="{BB962C8B-B14F-4D97-AF65-F5344CB8AC3E}">
        <p14:creationId xmlns:p14="http://schemas.microsoft.com/office/powerpoint/2010/main" val="19046545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88FFC7A-05F1-49DC-8AEB-3C758879BABE}" type="datetimeFigureOut">
              <a:rPr kumimoji="1" lang="ja-JP" altLang="en-US" smtClean="0"/>
              <a:t>2026/8/21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D0DDFAE-B48F-4667-B81E-DF2A651FC31B}" type="slidenum">
              <a:rPr kumimoji="1" lang="ja-JP" altLang="en-US" smtClean="0"/>
              <a:t>‹#›</a:t>
            </a:fld>
            <a:endParaRPr kumimoji="1" lang="ja-JP" altLang="en-US"/>
          </a:p>
        </p:txBody>
      </p:sp>
    </p:spTree>
    <p:extLst>
      <p:ext uri="{BB962C8B-B14F-4D97-AF65-F5344CB8AC3E}">
        <p14:creationId xmlns:p14="http://schemas.microsoft.com/office/powerpoint/2010/main" val="17458871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88FFC7A-05F1-49DC-8AEB-3C758879BABE}" type="datetimeFigureOut">
              <a:rPr kumimoji="1" lang="ja-JP" altLang="en-US" smtClean="0"/>
              <a:t>2026/8/21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D0DDFAE-B48F-4667-B81E-DF2A651FC31B}" type="slidenum">
              <a:rPr kumimoji="1" lang="ja-JP" altLang="en-US" smtClean="0"/>
              <a:t>‹#›</a:t>
            </a:fld>
            <a:endParaRPr kumimoji="1" lang="ja-JP" altLang="en-US"/>
          </a:p>
        </p:txBody>
      </p:sp>
    </p:spTree>
    <p:extLst>
      <p:ext uri="{BB962C8B-B14F-4D97-AF65-F5344CB8AC3E}">
        <p14:creationId xmlns:p14="http://schemas.microsoft.com/office/powerpoint/2010/main" val="41594687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88FFC7A-05F1-49DC-8AEB-3C758879BABE}" type="datetimeFigureOut">
              <a:rPr kumimoji="1" lang="ja-JP" altLang="en-US" smtClean="0"/>
              <a:t>2026/8/21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D0DDFAE-B48F-4667-B81E-DF2A651FC31B}" type="slidenum">
              <a:rPr kumimoji="1" lang="ja-JP" altLang="en-US" smtClean="0"/>
              <a:t>‹#›</a:t>
            </a:fld>
            <a:endParaRPr kumimoji="1" lang="ja-JP" altLang="en-US"/>
          </a:p>
        </p:txBody>
      </p:sp>
    </p:spTree>
    <p:extLst>
      <p:ext uri="{BB962C8B-B14F-4D97-AF65-F5344CB8AC3E}">
        <p14:creationId xmlns:p14="http://schemas.microsoft.com/office/powerpoint/2010/main" val="39358487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588FFC7A-05F1-49DC-8AEB-3C758879BABE}" type="datetimeFigureOut">
              <a:rPr kumimoji="1" lang="ja-JP" altLang="en-US" smtClean="0"/>
              <a:t>2026/8/21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D0DDFAE-B48F-4667-B81E-DF2A651FC31B}" type="slidenum">
              <a:rPr kumimoji="1" lang="ja-JP" altLang="en-US" smtClean="0"/>
              <a:t>‹#›</a:t>
            </a:fld>
            <a:endParaRPr kumimoji="1" lang="ja-JP" altLang="en-US"/>
          </a:p>
        </p:txBody>
      </p:sp>
    </p:spTree>
    <p:extLst>
      <p:ext uri="{BB962C8B-B14F-4D97-AF65-F5344CB8AC3E}">
        <p14:creationId xmlns:p14="http://schemas.microsoft.com/office/powerpoint/2010/main" val="12113274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588FFC7A-05F1-49DC-8AEB-3C758879BABE}" type="datetimeFigureOut">
              <a:rPr kumimoji="1" lang="ja-JP" altLang="en-US" smtClean="0"/>
              <a:t>2026/8/21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D0DDFAE-B48F-4667-B81E-DF2A651FC31B}" type="slidenum">
              <a:rPr kumimoji="1" lang="ja-JP" altLang="en-US" smtClean="0"/>
              <a:t>‹#›</a:t>
            </a:fld>
            <a:endParaRPr kumimoji="1" lang="ja-JP" altLang="en-US"/>
          </a:p>
        </p:txBody>
      </p:sp>
    </p:spTree>
    <p:extLst>
      <p:ext uri="{BB962C8B-B14F-4D97-AF65-F5344CB8AC3E}">
        <p14:creationId xmlns:p14="http://schemas.microsoft.com/office/powerpoint/2010/main" val="36978718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588FFC7A-05F1-49DC-8AEB-3C758879BABE}" type="datetimeFigureOut">
              <a:rPr kumimoji="1" lang="ja-JP" altLang="en-US" smtClean="0"/>
              <a:t>2026/8/21</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6D0DDFAE-B48F-4667-B81E-DF2A651FC31B}" type="slidenum">
              <a:rPr kumimoji="1" lang="ja-JP" altLang="en-US" smtClean="0"/>
              <a:t>‹#›</a:t>
            </a:fld>
            <a:endParaRPr kumimoji="1" lang="ja-JP" altLang="en-US"/>
          </a:p>
        </p:txBody>
      </p:sp>
    </p:spTree>
    <p:extLst>
      <p:ext uri="{BB962C8B-B14F-4D97-AF65-F5344CB8AC3E}">
        <p14:creationId xmlns:p14="http://schemas.microsoft.com/office/powerpoint/2010/main" val="41909584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588FFC7A-05F1-49DC-8AEB-3C758879BABE}" type="datetimeFigureOut">
              <a:rPr kumimoji="1" lang="ja-JP" altLang="en-US" smtClean="0"/>
              <a:t>2026/8/21</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6D0DDFAE-B48F-4667-B81E-DF2A651FC31B}" type="slidenum">
              <a:rPr kumimoji="1" lang="ja-JP" altLang="en-US" smtClean="0"/>
              <a:t>‹#›</a:t>
            </a:fld>
            <a:endParaRPr kumimoji="1" lang="ja-JP" altLang="en-US"/>
          </a:p>
        </p:txBody>
      </p:sp>
    </p:spTree>
    <p:extLst>
      <p:ext uri="{BB962C8B-B14F-4D97-AF65-F5344CB8AC3E}">
        <p14:creationId xmlns:p14="http://schemas.microsoft.com/office/powerpoint/2010/main" val="3558351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88FFC7A-05F1-49DC-8AEB-3C758879BABE}" type="datetimeFigureOut">
              <a:rPr kumimoji="1" lang="ja-JP" altLang="en-US" smtClean="0"/>
              <a:t>2026/8/21</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6D0DDFAE-B48F-4667-B81E-DF2A651FC31B}" type="slidenum">
              <a:rPr kumimoji="1" lang="ja-JP" altLang="en-US" smtClean="0"/>
              <a:t>‹#›</a:t>
            </a:fld>
            <a:endParaRPr kumimoji="1" lang="ja-JP" altLang="en-US"/>
          </a:p>
        </p:txBody>
      </p:sp>
    </p:spTree>
    <p:extLst>
      <p:ext uri="{BB962C8B-B14F-4D97-AF65-F5344CB8AC3E}">
        <p14:creationId xmlns:p14="http://schemas.microsoft.com/office/powerpoint/2010/main" val="532504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588FFC7A-05F1-49DC-8AEB-3C758879BABE}" type="datetimeFigureOut">
              <a:rPr kumimoji="1" lang="ja-JP" altLang="en-US" smtClean="0"/>
              <a:t>2026/8/21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D0DDFAE-B48F-4667-B81E-DF2A651FC31B}" type="slidenum">
              <a:rPr kumimoji="1" lang="ja-JP" altLang="en-US" smtClean="0"/>
              <a:t>‹#›</a:t>
            </a:fld>
            <a:endParaRPr kumimoji="1" lang="ja-JP" altLang="en-US"/>
          </a:p>
        </p:txBody>
      </p:sp>
    </p:spTree>
    <p:extLst>
      <p:ext uri="{BB962C8B-B14F-4D97-AF65-F5344CB8AC3E}">
        <p14:creationId xmlns:p14="http://schemas.microsoft.com/office/powerpoint/2010/main" val="4430216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588FFC7A-05F1-49DC-8AEB-3C758879BABE}" type="datetimeFigureOut">
              <a:rPr kumimoji="1" lang="ja-JP" altLang="en-US" smtClean="0"/>
              <a:t>2026/8/21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D0DDFAE-B48F-4667-B81E-DF2A651FC31B}" type="slidenum">
              <a:rPr kumimoji="1" lang="ja-JP" altLang="en-US" smtClean="0"/>
              <a:t>‹#›</a:t>
            </a:fld>
            <a:endParaRPr kumimoji="1" lang="ja-JP" altLang="en-US"/>
          </a:p>
        </p:txBody>
      </p:sp>
    </p:spTree>
    <p:extLst>
      <p:ext uri="{BB962C8B-B14F-4D97-AF65-F5344CB8AC3E}">
        <p14:creationId xmlns:p14="http://schemas.microsoft.com/office/powerpoint/2010/main" val="23173880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88FFC7A-05F1-49DC-8AEB-3C758879BABE}" type="datetimeFigureOut">
              <a:rPr kumimoji="1" lang="ja-JP" altLang="en-US" smtClean="0"/>
              <a:t>2026/8/21</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0DDFAE-B48F-4667-B81E-DF2A651FC31B}" type="slidenum">
              <a:rPr kumimoji="1" lang="ja-JP" altLang="en-US" smtClean="0"/>
              <a:t>‹#›</a:t>
            </a:fld>
            <a:endParaRPr kumimoji="1" lang="ja-JP" altLang="en-US"/>
          </a:p>
        </p:txBody>
      </p:sp>
    </p:spTree>
    <p:extLst>
      <p:ext uri="{BB962C8B-B14F-4D97-AF65-F5344CB8AC3E}">
        <p14:creationId xmlns:p14="http://schemas.microsoft.com/office/powerpoint/2010/main" val="3374108059"/>
      </p:ext>
    </p:extLst>
  </p:cSld>
  <p:clrMap bg1="lt1" tx1="dk1" bg2="lt2" tx2="dk2" accent1="accent1" accent2="accent2" accent3="accent3" accent4="accent4" accent5="accent5" accent6="accent6" hlink="hlink" folHlink="folHlink"/>
  <p:sldLayoutIdLst>
    <p:sldLayoutId id="2147483961" r:id="rId1"/>
    <p:sldLayoutId id="2147483962" r:id="rId2"/>
    <p:sldLayoutId id="2147483963" r:id="rId3"/>
    <p:sldLayoutId id="2147483964" r:id="rId4"/>
    <p:sldLayoutId id="2147483965" r:id="rId5"/>
    <p:sldLayoutId id="2147483966" r:id="rId6"/>
    <p:sldLayoutId id="2147483967" r:id="rId7"/>
    <p:sldLayoutId id="2147483968" r:id="rId8"/>
    <p:sldLayoutId id="2147483969" r:id="rId9"/>
    <p:sldLayoutId id="2147483970" r:id="rId10"/>
    <p:sldLayoutId id="21474839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tmp"/></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87897C8B-BD09-4D18-A726-5305C06D7FFA}"/>
              </a:ext>
            </a:extLst>
          </p:cNvPr>
          <p:cNvSpPr/>
          <p:nvPr/>
        </p:nvSpPr>
        <p:spPr>
          <a:xfrm>
            <a:off x="60796" y="358897"/>
            <a:ext cx="5539904" cy="669804"/>
          </a:xfrm>
          <a:prstGeom prst="roundRect">
            <a:avLst>
              <a:gd name="adj" fmla="val 9950"/>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b="1" dirty="0">
                <a:solidFill>
                  <a:schemeClr val="bg1"/>
                </a:solidFill>
              </a:rPr>
              <a:t>記録の効率化</a:t>
            </a:r>
            <a:endParaRPr kumimoji="1" lang="en-US" altLang="ja-JP" sz="2400" b="1" dirty="0">
              <a:solidFill>
                <a:schemeClr val="bg1"/>
              </a:solidFill>
            </a:endParaRPr>
          </a:p>
        </p:txBody>
      </p:sp>
      <p:grpSp>
        <p:nvGrpSpPr>
          <p:cNvPr id="8" name="グループ化 7">
            <a:extLst>
              <a:ext uri="{FF2B5EF4-FFF2-40B4-BE49-F238E27FC236}">
                <a16:creationId xmlns:a16="http://schemas.microsoft.com/office/drawing/2014/main" id="{06E58739-ED48-4380-A4B7-B01D18ED3EB7}"/>
              </a:ext>
            </a:extLst>
          </p:cNvPr>
          <p:cNvGrpSpPr/>
          <p:nvPr/>
        </p:nvGrpSpPr>
        <p:grpSpPr>
          <a:xfrm>
            <a:off x="60796" y="1124731"/>
            <a:ext cx="8975111" cy="2395710"/>
            <a:chOff x="4122583" y="1787292"/>
            <a:chExt cx="4647873" cy="1626661"/>
          </a:xfrm>
        </p:grpSpPr>
        <p:sp>
          <p:nvSpPr>
            <p:cNvPr id="6" name="四角形: 角を丸くする 5">
              <a:extLst>
                <a:ext uri="{FF2B5EF4-FFF2-40B4-BE49-F238E27FC236}">
                  <a16:creationId xmlns:a16="http://schemas.microsoft.com/office/drawing/2014/main" id="{92C52E5B-F293-4059-8CBF-C7E3FC40EDE4}"/>
                </a:ext>
              </a:extLst>
            </p:cNvPr>
            <p:cNvSpPr/>
            <p:nvPr/>
          </p:nvSpPr>
          <p:spPr>
            <a:xfrm>
              <a:off x="4122583" y="1965960"/>
              <a:ext cx="4647873" cy="1447993"/>
            </a:xfrm>
            <a:prstGeom prst="roundRect">
              <a:avLst>
                <a:gd name="adj" fmla="val 8689"/>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b="1" dirty="0">
                  <a:solidFill>
                    <a:schemeClr val="tx1">
                      <a:lumMod val="65000"/>
                      <a:lumOff val="35000"/>
                    </a:schemeClr>
                  </a:solidFill>
                </a:rPr>
                <a:t>スマートフォン：１台</a:t>
              </a:r>
              <a:endParaRPr kumimoji="1" lang="en-US" altLang="ja-JP" b="1" dirty="0">
                <a:solidFill>
                  <a:schemeClr val="tx1">
                    <a:lumMod val="65000"/>
                    <a:lumOff val="35000"/>
                  </a:schemeClr>
                </a:solidFill>
              </a:endParaRPr>
            </a:p>
            <a:p>
              <a:r>
                <a:rPr kumimoji="1" lang="ja-JP" altLang="en-US" b="1" dirty="0">
                  <a:solidFill>
                    <a:schemeClr val="tx1">
                      <a:lumMod val="65000"/>
                      <a:lumOff val="35000"/>
                    </a:schemeClr>
                  </a:solidFill>
                </a:rPr>
                <a:t>タブレット：１台</a:t>
              </a:r>
              <a:endParaRPr kumimoji="1" lang="en-US" altLang="ja-JP" b="1" dirty="0">
                <a:solidFill>
                  <a:schemeClr val="tx1">
                    <a:lumMod val="65000"/>
                    <a:lumOff val="35000"/>
                  </a:schemeClr>
                </a:solidFill>
              </a:endParaRPr>
            </a:p>
            <a:p>
              <a:r>
                <a:rPr kumimoji="1" lang="ja-JP" altLang="en-US" b="1" dirty="0">
                  <a:solidFill>
                    <a:schemeClr val="tx1">
                      <a:lumMod val="65000"/>
                      <a:lumOff val="35000"/>
                    </a:schemeClr>
                  </a:solidFill>
                </a:rPr>
                <a:t>ソフトウェア</a:t>
              </a:r>
              <a:r>
                <a:rPr kumimoji="1" lang="ja-JP" altLang="en-US" sz="1600" b="1" dirty="0">
                  <a:solidFill>
                    <a:schemeClr val="tx1">
                      <a:lumMod val="65000"/>
                      <a:lumOff val="35000"/>
                    </a:schemeClr>
                  </a:solidFill>
                </a:rPr>
                <a:t>（☑記録  ☑情報共有）</a:t>
              </a:r>
              <a:endParaRPr kumimoji="1" lang="en-US" altLang="ja-JP" sz="1600" b="1" dirty="0">
                <a:solidFill>
                  <a:schemeClr val="tx1">
                    <a:lumMod val="65000"/>
                    <a:lumOff val="35000"/>
                  </a:schemeClr>
                </a:solidFill>
              </a:endParaRPr>
            </a:p>
            <a:p>
              <a:r>
                <a:rPr kumimoji="1" lang="ja-JP" altLang="en-US" b="1" dirty="0">
                  <a:solidFill>
                    <a:schemeClr val="tx1">
                      <a:lumMod val="65000"/>
                      <a:lumOff val="35000"/>
                    </a:schemeClr>
                  </a:solidFill>
                </a:rPr>
                <a:t>　➪</a:t>
              </a:r>
              <a:r>
                <a:rPr kumimoji="1" lang="ja-JP" altLang="en-US" dirty="0">
                  <a:solidFill>
                    <a:schemeClr val="tx1">
                      <a:lumMod val="65000"/>
                      <a:lumOff val="35000"/>
                    </a:schemeClr>
                  </a:solidFill>
                </a:rPr>
                <a:t>支援記録、個別支援計画書、</a:t>
              </a:r>
              <a:endParaRPr kumimoji="1" lang="en-US" altLang="ja-JP" dirty="0">
                <a:solidFill>
                  <a:schemeClr val="tx1">
                    <a:lumMod val="65000"/>
                    <a:lumOff val="35000"/>
                  </a:schemeClr>
                </a:solidFill>
              </a:endParaRPr>
            </a:p>
            <a:p>
              <a:r>
                <a:rPr kumimoji="1" lang="ja-JP" altLang="en-US" dirty="0">
                  <a:solidFill>
                    <a:schemeClr val="tx1">
                      <a:lumMod val="65000"/>
                      <a:lumOff val="35000"/>
                    </a:schemeClr>
                  </a:solidFill>
                </a:rPr>
                <a:t>　　モニタリング、実績管理</a:t>
              </a:r>
              <a:endParaRPr kumimoji="1" lang="en-US" altLang="ja-JP" sz="1600" dirty="0">
                <a:solidFill>
                  <a:schemeClr val="tx1">
                    <a:lumMod val="65000"/>
                    <a:lumOff val="35000"/>
                  </a:schemeClr>
                </a:solidFill>
              </a:endParaRPr>
            </a:p>
          </p:txBody>
        </p:sp>
        <p:sp>
          <p:nvSpPr>
            <p:cNvPr id="7" name="四角形: 角を丸くする 6">
              <a:extLst>
                <a:ext uri="{FF2B5EF4-FFF2-40B4-BE49-F238E27FC236}">
                  <a16:creationId xmlns:a16="http://schemas.microsoft.com/office/drawing/2014/main" id="{DD775A77-E13A-4118-BCC0-5015E738FA06}"/>
                </a:ext>
              </a:extLst>
            </p:cNvPr>
            <p:cNvSpPr/>
            <p:nvPr/>
          </p:nvSpPr>
          <p:spPr>
            <a:xfrm>
              <a:off x="4232011" y="1787292"/>
              <a:ext cx="1078437" cy="223177"/>
            </a:xfrm>
            <a:prstGeom prst="roundRect">
              <a:avLst/>
            </a:prstGeom>
            <a:solidFill>
              <a:srgbClr val="27CED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t>導入機器等の内容</a:t>
              </a:r>
            </a:p>
          </p:txBody>
        </p:sp>
      </p:grpSp>
      <p:grpSp>
        <p:nvGrpSpPr>
          <p:cNvPr id="15" name="グループ化 14">
            <a:extLst>
              <a:ext uri="{FF2B5EF4-FFF2-40B4-BE49-F238E27FC236}">
                <a16:creationId xmlns:a16="http://schemas.microsoft.com/office/drawing/2014/main" id="{A1303BDD-75EF-4010-98E6-F5A727B0D5BB}"/>
              </a:ext>
            </a:extLst>
          </p:cNvPr>
          <p:cNvGrpSpPr/>
          <p:nvPr/>
        </p:nvGrpSpPr>
        <p:grpSpPr>
          <a:xfrm>
            <a:off x="60796" y="3767372"/>
            <a:ext cx="8927814" cy="3040092"/>
            <a:chOff x="4122583" y="1861062"/>
            <a:chExt cx="4647873" cy="1763426"/>
          </a:xfrm>
        </p:grpSpPr>
        <p:sp>
          <p:nvSpPr>
            <p:cNvPr id="16" name="四角形: 角を丸くする 15">
              <a:extLst>
                <a:ext uri="{FF2B5EF4-FFF2-40B4-BE49-F238E27FC236}">
                  <a16:creationId xmlns:a16="http://schemas.microsoft.com/office/drawing/2014/main" id="{09C85C6E-0565-4279-BBA1-561BCA8185B2}"/>
                </a:ext>
              </a:extLst>
            </p:cNvPr>
            <p:cNvSpPr/>
            <p:nvPr/>
          </p:nvSpPr>
          <p:spPr>
            <a:xfrm>
              <a:off x="4122583" y="2047148"/>
              <a:ext cx="4647873" cy="1577340"/>
            </a:xfrm>
            <a:prstGeom prst="roundRect">
              <a:avLst>
                <a:gd name="adj" fmla="val 8689"/>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2000" dirty="0">
                  <a:solidFill>
                    <a:schemeClr val="tx1">
                      <a:lumMod val="65000"/>
                      <a:lumOff val="35000"/>
                    </a:schemeClr>
                  </a:solidFill>
                </a:rPr>
                <a:t>就労継続支援</a:t>
              </a:r>
              <a:r>
                <a:rPr kumimoji="1" lang="en-US" altLang="ja-JP" sz="2000" dirty="0">
                  <a:solidFill>
                    <a:schemeClr val="tx1">
                      <a:lumMod val="65000"/>
                      <a:lumOff val="35000"/>
                    </a:schemeClr>
                  </a:solidFill>
                  <a:latin typeface="+mn-ea"/>
                </a:rPr>
                <a:t>B</a:t>
              </a:r>
              <a:r>
                <a:rPr kumimoji="1" lang="ja-JP" altLang="en-US" sz="2000" dirty="0">
                  <a:solidFill>
                    <a:schemeClr val="tx1">
                      <a:lumMod val="65000"/>
                      <a:lumOff val="35000"/>
                    </a:schemeClr>
                  </a:solidFill>
                </a:rPr>
                <a:t>型事業所を運営しており、働くスキルの習得や就業に向けての生活リズムの確立の為に内職やレクリエーション活動を行っております。事業所にて行った支援の記録や利用者管理を主に紙ベースでしておりました。紙ベースでの業務は手作業が多く、</a:t>
              </a:r>
              <a:endParaRPr kumimoji="1" lang="en-US" altLang="ja-JP" sz="2000" dirty="0">
                <a:solidFill>
                  <a:schemeClr val="tx1">
                    <a:lumMod val="65000"/>
                    <a:lumOff val="35000"/>
                  </a:schemeClr>
                </a:solidFill>
              </a:endParaRPr>
            </a:p>
            <a:p>
              <a:r>
                <a:rPr kumimoji="1" lang="ja-JP" altLang="en-US" sz="2000" dirty="0">
                  <a:solidFill>
                    <a:schemeClr val="tx1">
                      <a:lumMod val="65000"/>
                      <a:lumOff val="35000"/>
                    </a:schemeClr>
                  </a:solidFill>
                </a:rPr>
                <a:t>編集や検索、共有がしづらい課題が生じて</a:t>
              </a:r>
              <a:endParaRPr kumimoji="1" lang="en-US" altLang="ja-JP" sz="2000" dirty="0">
                <a:solidFill>
                  <a:schemeClr val="tx1">
                    <a:lumMod val="65000"/>
                    <a:lumOff val="35000"/>
                  </a:schemeClr>
                </a:solidFill>
              </a:endParaRPr>
            </a:p>
            <a:p>
              <a:r>
                <a:rPr kumimoji="1" lang="ja-JP" altLang="en-US" sz="2000" dirty="0">
                  <a:solidFill>
                    <a:schemeClr val="tx1">
                      <a:lumMod val="65000"/>
                      <a:lumOff val="35000"/>
                    </a:schemeClr>
                  </a:solidFill>
                </a:rPr>
                <a:t>います。紙ベースでの書類を保管するには、</a:t>
              </a:r>
              <a:endParaRPr kumimoji="1" lang="en-US" altLang="ja-JP" sz="2000" dirty="0">
                <a:solidFill>
                  <a:schemeClr val="tx1">
                    <a:lumMod val="65000"/>
                    <a:lumOff val="35000"/>
                  </a:schemeClr>
                </a:solidFill>
              </a:endParaRPr>
            </a:p>
            <a:p>
              <a:r>
                <a:rPr kumimoji="1" lang="ja-JP" altLang="en-US" sz="2000" dirty="0">
                  <a:solidFill>
                    <a:schemeClr val="tx1">
                      <a:lumMod val="65000"/>
                      <a:lumOff val="35000"/>
                    </a:schemeClr>
                  </a:solidFill>
                </a:rPr>
                <a:t>物理的なスペースが必要となってくるのも</a:t>
              </a:r>
              <a:endParaRPr kumimoji="1" lang="en-US" altLang="ja-JP" sz="2000" dirty="0">
                <a:solidFill>
                  <a:schemeClr val="tx1">
                    <a:lumMod val="65000"/>
                    <a:lumOff val="35000"/>
                  </a:schemeClr>
                </a:solidFill>
              </a:endParaRPr>
            </a:p>
            <a:p>
              <a:r>
                <a:rPr kumimoji="1" lang="ja-JP" altLang="en-US" sz="2000" dirty="0">
                  <a:solidFill>
                    <a:schemeClr val="tx1">
                      <a:lumMod val="65000"/>
                      <a:lumOff val="35000"/>
                    </a:schemeClr>
                  </a:solidFill>
                </a:rPr>
                <a:t>課題の一つとなっておりました。</a:t>
              </a:r>
              <a:endParaRPr kumimoji="1" lang="en-US" altLang="ja-JP" sz="2000" dirty="0">
                <a:solidFill>
                  <a:schemeClr val="tx1">
                    <a:lumMod val="65000"/>
                    <a:lumOff val="35000"/>
                  </a:schemeClr>
                </a:solidFill>
              </a:endParaRPr>
            </a:p>
          </p:txBody>
        </p:sp>
        <p:sp>
          <p:nvSpPr>
            <p:cNvPr id="17" name="四角形: 角を丸くする 16">
              <a:extLst>
                <a:ext uri="{FF2B5EF4-FFF2-40B4-BE49-F238E27FC236}">
                  <a16:creationId xmlns:a16="http://schemas.microsoft.com/office/drawing/2014/main" id="{2E81446F-6895-40F4-9215-AA5DC2AC4EAA}"/>
                </a:ext>
              </a:extLst>
            </p:cNvPr>
            <p:cNvSpPr/>
            <p:nvPr/>
          </p:nvSpPr>
          <p:spPr>
            <a:xfrm>
              <a:off x="4232591" y="1861062"/>
              <a:ext cx="1802635" cy="209798"/>
            </a:xfrm>
            <a:prstGeom prst="roundRect">
              <a:avLst/>
            </a:prstGeom>
            <a:solidFill>
              <a:srgbClr val="27CED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t>導入の理由（抱えていた課題）</a:t>
              </a:r>
            </a:p>
          </p:txBody>
        </p:sp>
      </p:grpSp>
      <p:pic>
        <p:nvPicPr>
          <p:cNvPr id="12" name="Picture 8">
            <a:extLst>
              <a:ext uri="{FF2B5EF4-FFF2-40B4-BE49-F238E27FC236}">
                <a16:creationId xmlns:a16="http://schemas.microsoft.com/office/drawing/2014/main" id="{10E7DF0F-BA18-4D61-8E42-8B7D3262CA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0711" y="5125465"/>
            <a:ext cx="1445196" cy="1607841"/>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0" descr="■">
            <a:extLst>
              <a:ext uri="{FF2B5EF4-FFF2-40B4-BE49-F238E27FC236}">
                <a16:creationId xmlns:a16="http://schemas.microsoft.com/office/drawing/2014/main" id="{0AFC6BCC-58B3-4E40-94FE-3F55974DBED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49079" y="5092562"/>
            <a:ext cx="1443037" cy="1607841"/>
          </a:xfrm>
          <a:prstGeom prst="rect">
            <a:avLst/>
          </a:prstGeom>
          <a:noFill/>
          <a:extLst>
            <a:ext uri="{909E8E84-426E-40DD-AFC4-6F175D3DCCD1}">
              <a14:hiddenFill xmlns:a14="http://schemas.microsoft.com/office/drawing/2010/main">
                <a:solidFill>
                  <a:srgbClr val="FFFFFF"/>
                </a:solidFill>
              </a14:hiddenFill>
            </a:ext>
          </a:extLst>
        </p:spPr>
      </p:pic>
      <p:sp>
        <p:nvSpPr>
          <p:cNvPr id="14" name="テキスト ボックス 13">
            <a:extLst>
              <a:ext uri="{FF2B5EF4-FFF2-40B4-BE49-F238E27FC236}">
                <a16:creationId xmlns:a16="http://schemas.microsoft.com/office/drawing/2014/main" id="{69028578-17EA-4E75-910B-AAF5CD66E032}"/>
              </a:ext>
            </a:extLst>
          </p:cNvPr>
          <p:cNvSpPr txBox="1"/>
          <p:nvPr/>
        </p:nvSpPr>
        <p:spPr>
          <a:xfrm>
            <a:off x="0" y="0"/>
            <a:ext cx="9144000" cy="276999"/>
          </a:xfrm>
          <a:prstGeom prst="rect">
            <a:avLst/>
          </a:prstGeom>
          <a:solidFill>
            <a:schemeClr val="accent3">
              <a:lumMod val="20000"/>
              <a:lumOff val="80000"/>
            </a:schemeClr>
          </a:solidFill>
        </p:spPr>
        <p:txBody>
          <a:bodyPr wrap="square" rtlCol="0">
            <a:spAutoFit/>
          </a:bodyPr>
          <a:lstStyle/>
          <a:p>
            <a:r>
              <a:rPr lang="ja-JP" altLang="en-US" sz="1200" dirty="0">
                <a:ea typeface="游明朝" panose="02020400000000000000" pitchFamily="18" charset="-128"/>
                <a:cs typeface="Times New Roman" panose="02020603050405020304" pitchFamily="18" charset="0"/>
              </a:rPr>
              <a:t>障がい福祉分野の</a:t>
            </a:r>
            <a:r>
              <a:rPr lang="en-US" altLang="ja-JP" sz="1200" dirty="0">
                <a:ea typeface="游明朝" panose="02020400000000000000" pitchFamily="18" charset="-128"/>
                <a:cs typeface="Times New Roman" panose="02020603050405020304" pitchFamily="18" charset="0"/>
              </a:rPr>
              <a:t>ICT</a:t>
            </a:r>
            <a:r>
              <a:rPr lang="ja-JP" altLang="en-US" sz="1200" dirty="0">
                <a:ea typeface="游明朝" panose="02020400000000000000" pitchFamily="18" charset="-128"/>
                <a:cs typeface="Times New Roman" panose="02020603050405020304" pitchFamily="18" charset="0"/>
              </a:rPr>
              <a:t>導入モデル事業（令和</a:t>
            </a:r>
            <a:r>
              <a:rPr lang="en-US" altLang="ja-JP" sz="1200" dirty="0">
                <a:ea typeface="游明朝" panose="02020400000000000000" pitchFamily="18" charset="-128"/>
                <a:cs typeface="Times New Roman" panose="02020603050405020304" pitchFamily="18" charset="0"/>
              </a:rPr>
              <a:t>5</a:t>
            </a:r>
            <a:r>
              <a:rPr lang="ja-JP" altLang="en-US" sz="1200" dirty="0">
                <a:ea typeface="游明朝" panose="02020400000000000000" pitchFamily="18" charset="-128"/>
                <a:cs typeface="Times New Roman" panose="02020603050405020304" pitchFamily="18" charset="0"/>
              </a:rPr>
              <a:t>年度補正予算分） </a:t>
            </a:r>
            <a:endParaRPr kumimoji="1" lang="ja-JP" altLang="en-US" sz="1200" dirty="0"/>
          </a:p>
        </p:txBody>
      </p:sp>
      <p:sp>
        <p:nvSpPr>
          <p:cNvPr id="18" name="正方形/長方形 17">
            <a:extLst>
              <a:ext uri="{FF2B5EF4-FFF2-40B4-BE49-F238E27FC236}">
                <a16:creationId xmlns:a16="http://schemas.microsoft.com/office/drawing/2014/main" id="{AB425242-5402-4CD8-90F7-D1B66D976006}"/>
              </a:ext>
            </a:extLst>
          </p:cNvPr>
          <p:cNvSpPr/>
          <p:nvPr/>
        </p:nvSpPr>
        <p:spPr>
          <a:xfrm>
            <a:off x="5995528" y="124694"/>
            <a:ext cx="3040380" cy="904007"/>
          </a:xfrm>
          <a:prstGeom prst="rect">
            <a:avLst/>
          </a:prstGeom>
          <a:solidFill>
            <a:schemeClr val="accent3">
              <a:lumMod val="40000"/>
              <a:lumOff val="60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altLang="ja-JP" sz="1300" kern="100" dirty="0">
                <a:solidFill>
                  <a:schemeClr val="tx1"/>
                </a:solidFill>
                <a:effectLst/>
              </a:rPr>
              <a:t>【</a:t>
            </a:r>
            <a:r>
              <a:rPr lang="ja-JP" altLang="ja-JP" sz="1300" kern="100" dirty="0">
                <a:solidFill>
                  <a:schemeClr val="tx1"/>
                </a:solidFill>
                <a:effectLst/>
              </a:rPr>
              <a:t>法人名</a:t>
            </a:r>
            <a:r>
              <a:rPr lang="en-US" altLang="ja-JP" sz="1300" kern="100" dirty="0">
                <a:solidFill>
                  <a:schemeClr val="tx1"/>
                </a:solidFill>
                <a:effectLst/>
                <a:sym typeface="Wingdings" panose="05000000000000000000" pitchFamily="2" charset="2"/>
              </a:rPr>
              <a:t>】</a:t>
            </a:r>
            <a:r>
              <a:rPr lang="ja-JP" altLang="en-US" sz="1300" kern="100" dirty="0">
                <a:solidFill>
                  <a:schemeClr val="tx1"/>
                </a:solidFill>
                <a:effectLst/>
                <a:sym typeface="Wingdings" panose="05000000000000000000" pitchFamily="2" charset="2"/>
              </a:rPr>
              <a:t>株式会社ラファライフ</a:t>
            </a:r>
            <a:endParaRPr lang="en-US" altLang="ja-JP" sz="1300" kern="100" dirty="0">
              <a:solidFill>
                <a:schemeClr val="tx1"/>
              </a:solidFill>
              <a:effectLst/>
              <a:sym typeface="Wingdings" panose="05000000000000000000" pitchFamily="2" charset="2"/>
            </a:endParaRPr>
          </a:p>
          <a:p>
            <a:pPr algn="l"/>
            <a:r>
              <a:rPr lang="en-US" altLang="ja-JP" sz="1300" kern="100" dirty="0">
                <a:solidFill>
                  <a:schemeClr val="tx1"/>
                </a:solidFill>
                <a:effectLst/>
              </a:rPr>
              <a:t>【</a:t>
            </a:r>
            <a:r>
              <a:rPr lang="ja-JP" altLang="ja-JP" sz="1300" kern="100" dirty="0">
                <a:solidFill>
                  <a:schemeClr val="tx1"/>
                </a:solidFill>
                <a:effectLst/>
              </a:rPr>
              <a:t>事業所名</a:t>
            </a:r>
            <a:r>
              <a:rPr lang="en-US" altLang="ja-JP" sz="1300" kern="100" dirty="0">
                <a:solidFill>
                  <a:schemeClr val="tx1"/>
                </a:solidFill>
                <a:effectLst/>
              </a:rPr>
              <a:t>】</a:t>
            </a:r>
            <a:r>
              <a:rPr lang="ja-JP" altLang="en-US" sz="1300" kern="100" dirty="0">
                <a:solidFill>
                  <a:schemeClr val="tx1"/>
                </a:solidFill>
                <a:effectLst/>
              </a:rPr>
              <a:t>りばーす</a:t>
            </a:r>
            <a:endParaRPr lang="en-US" altLang="ja-JP" sz="1300" kern="100" dirty="0">
              <a:solidFill>
                <a:schemeClr val="tx1"/>
              </a:solidFill>
              <a:effectLst/>
            </a:endParaRPr>
          </a:p>
          <a:p>
            <a:pPr algn="l"/>
            <a:r>
              <a:rPr lang="en-US" altLang="ja-JP" sz="1300" kern="100" dirty="0">
                <a:solidFill>
                  <a:schemeClr val="tx1"/>
                </a:solidFill>
                <a:effectLst/>
              </a:rPr>
              <a:t>【</a:t>
            </a:r>
            <a:r>
              <a:rPr lang="ja-JP" altLang="en-US" sz="1300" kern="100" dirty="0">
                <a:solidFill>
                  <a:schemeClr val="tx1"/>
                </a:solidFill>
                <a:effectLst/>
              </a:rPr>
              <a:t>提供サービス</a:t>
            </a:r>
            <a:r>
              <a:rPr lang="en-US" altLang="ja-JP" sz="1300" kern="100" dirty="0">
                <a:solidFill>
                  <a:schemeClr val="tx1"/>
                </a:solidFill>
                <a:effectLst/>
              </a:rPr>
              <a:t>】</a:t>
            </a:r>
            <a:r>
              <a:rPr lang="ja-JP" altLang="en-US" sz="1300" kern="100" dirty="0">
                <a:solidFill>
                  <a:schemeClr val="tx1"/>
                </a:solidFill>
                <a:effectLst/>
              </a:rPr>
              <a:t>就労継続支援</a:t>
            </a:r>
            <a:r>
              <a:rPr lang="en-US" altLang="ja-JP" sz="1300" kern="100" dirty="0">
                <a:solidFill>
                  <a:schemeClr val="tx1"/>
                </a:solidFill>
                <a:effectLst/>
              </a:rPr>
              <a:t>B</a:t>
            </a:r>
            <a:r>
              <a:rPr lang="ja-JP" altLang="en-US" sz="1300" kern="100" dirty="0">
                <a:solidFill>
                  <a:schemeClr val="tx1"/>
                </a:solidFill>
                <a:effectLst/>
              </a:rPr>
              <a:t>型</a:t>
            </a:r>
            <a:endParaRPr lang="en-US" altLang="ja-JP" sz="1300" kern="100" dirty="0">
              <a:solidFill>
                <a:schemeClr val="tx1"/>
              </a:solidFill>
              <a:effectLst/>
            </a:endParaRPr>
          </a:p>
        </p:txBody>
      </p:sp>
      <p:pic>
        <p:nvPicPr>
          <p:cNvPr id="5" name="図 4">
            <a:extLst>
              <a:ext uri="{FF2B5EF4-FFF2-40B4-BE49-F238E27FC236}">
                <a16:creationId xmlns:a16="http://schemas.microsoft.com/office/drawing/2014/main" id="{76383157-5DC1-801C-CD66-DBAC9F751E4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60204" y="1453421"/>
            <a:ext cx="2463823" cy="1969446"/>
          </a:xfrm>
          <a:prstGeom prst="rect">
            <a:avLst/>
          </a:prstGeom>
        </p:spPr>
      </p:pic>
    </p:spTree>
    <p:extLst>
      <p:ext uri="{BB962C8B-B14F-4D97-AF65-F5344CB8AC3E}">
        <p14:creationId xmlns:p14="http://schemas.microsoft.com/office/powerpoint/2010/main" val="21852400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87897C8B-BD09-4D18-A726-5305C06D7FFA}"/>
              </a:ext>
            </a:extLst>
          </p:cNvPr>
          <p:cNvSpPr/>
          <p:nvPr/>
        </p:nvSpPr>
        <p:spPr>
          <a:xfrm>
            <a:off x="60796" y="358897"/>
            <a:ext cx="5539904" cy="669804"/>
          </a:xfrm>
          <a:prstGeom prst="roundRect">
            <a:avLst>
              <a:gd name="adj" fmla="val 9950"/>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b="1" dirty="0">
                <a:solidFill>
                  <a:schemeClr val="bg1"/>
                </a:solidFill>
              </a:rPr>
              <a:t>記録の効率化</a:t>
            </a:r>
            <a:endParaRPr kumimoji="1" lang="en-US" altLang="ja-JP" sz="2400" b="1" dirty="0">
              <a:solidFill>
                <a:schemeClr val="bg1"/>
              </a:solidFill>
            </a:endParaRPr>
          </a:p>
        </p:txBody>
      </p:sp>
      <p:grpSp>
        <p:nvGrpSpPr>
          <p:cNvPr id="8" name="グループ化 7">
            <a:extLst>
              <a:ext uri="{FF2B5EF4-FFF2-40B4-BE49-F238E27FC236}">
                <a16:creationId xmlns:a16="http://schemas.microsoft.com/office/drawing/2014/main" id="{06E58739-ED48-4380-A4B7-B01D18ED3EB7}"/>
              </a:ext>
            </a:extLst>
          </p:cNvPr>
          <p:cNvGrpSpPr/>
          <p:nvPr/>
        </p:nvGrpSpPr>
        <p:grpSpPr>
          <a:xfrm>
            <a:off x="60796" y="1405541"/>
            <a:ext cx="8975111" cy="5327766"/>
            <a:chOff x="4122583" y="1910165"/>
            <a:chExt cx="4647873" cy="1633135"/>
          </a:xfrm>
        </p:grpSpPr>
        <p:sp>
          <p:nvSpPr>
            <p:cNvPr id="6" name="四角形: 角を丸くする 5">
              <a:extLst>
                <a:ext uri="{FF2B5EF4-FFF2-40B4-BE49-F238E27FC236}">
                  <a16:creationId xmlns:a16="http://schemas.microsoft.com/office/drawing/2014/main" id="{92C52E5B-F293-4059-8CBF-C7E3FC40EDE4}"/>
                </a:ext>
              </a:extLst>
            </p:cNvPr>
            <p:cNvSpPr/>
            <p:nvPr/>
          </p:nvSpPr>
          <p:spPr>
            <a:xfrm>
              <a:off x="4122583" y="1965960"/>
              <a:ext cx="4647873" cy="1577340"/>
            </a:xfrm>
            <a:prstGeom prst="roundRect">
              <a:avLst>
                <a:gd name="adj" fmla="val 8689"/>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kumimoji="1" lang="en-US" altLang="ja-JP" dirty="0">
                <a:solidFill>
                  <a:schemeClr val="tx1">
                    <a:lumMod val="65000"/>
                    <a:lumOff val="35000"/>
                  </a:schemeClr>
                </a:solidFill>
              </a:endParaRPr>
            </a:p>
            <a:p>
              <a:r>
                <a:rPr kumimoji="1" lang="ja-JP" altLang="en-US" sz="2000" dirty="0">
                  <a:solidFill>
                    <a:schemeClr val="tx1">
                      <a:lumMod val="65000"/>
                      <a:lumOff val="35000"/>
                    </a:schemeClr>
                  </a:solidFill>
                </a:rPr>
                <a:t>支援記録から支援計画、利用者の利用状況の管理がソフトウェア導入によって一気通貫した業務ができるようになり業務の効率化に繋がりました。また、タブレット・スマートフォンを導入する事で事業所内でのみならず外出先含めどこでも記録ができる事が可能となった点、記録等の情報の検索がしやすくなったり、効率的に編集作業ができたり、利用者の利用時間や工賃計算の算出時間が効率的にできるようになりました。またソフトウェア内でのデータ保管となった為、書類保管が不要となりました。</a:t>
              </a:r>
              <a:endParaRPr kumimoji="1" lang="en-US" altLang="ja-JP" sz="2000" b="1" dirty="0">
                <a:solidFill>
                  <a:schemeClr val="tx1">
                    <a:lumMod val="65000"/>
                    <a:lumOff val="35000"/>
                  </a:schemeClr>
                </a:solidFill>
              </a:endParaRPr>
            </a:p>
            <a:p>
              <a:endParaRPr kumimoji="1" lang="en-US" altLang="ja-JP" sz="2000" b="1" dirty="0">
                <a:solidFill>
                  <a:schemeClr val="tx1">
                    <a:lumMod val="65000"/>
                    <a:lumOff val="35000"/>
                  </a:schemeClr>
                </a:solidFill>
              </a:endParaRPr>
            </a:p>
            <a:p>
              <a:r>
                <a:rPr kumimoji="1" lang="ja-JP" altLang="en-US" sz="2000" b="1" u="sng" dirty="0">
                  <a:solidFill>
                    <a:schemeClr val="tx1">
                      <a:lumMod val="65000"/>
                      <a:lumOff val="35000"/>
                    </a:schemeClr>
                  </a:solidFill>
                </a:rPr>
                <a:t>年間業務時間削減率：２８％</a:t>
              </a:r>
              <a:endParaRPr kumimoji="1" lang="en-US" altLang="ja-JP" sz="2000" b="1" u="sng" dirty="0">
                <a:solidFill>
                  <a:schemeClr val="tx1">
                    <a:lumMod val="65000"/>
                    <a:lumOff val="35000"/>
                  </a:schemeClr>
                </a:solidFill>
              </a:endParaRPr>
            </a:p>
            <a:p>
              <a:r>
                <a:rPr kumimoji="1" lang="ja-JP" altLang="en-US" sz="2000" dirty="0">
                  <a:solidFill>
                    <a:schemeClr val="tx1">
                      <a:lumMod val="65000"/>
                      <a:lumOff val="35000"/>
                    </a:schemeClr>
                  </a:solidFill>
                </a:rPr>
                <a:t>→これにより確保できた時間を「職員間のコミュニケーションや翌日の支援の準備の時間」に活用した！</a:t>
              </a:r>
              <a:endParaRPr kumimoji="1" lang="en-US" altLang="ja-JP" sz="2000" dirty="0">
                <a:solidFill>
                  <a:schemeClr val="tx1">
                    <a:lumMod val="65000"/>
                    <a:lumOff val="35000"/>
                  </a:schemeClr>
                </a:solidFill>
              </a:endParaRPr>
            </a:p>
            <a:p>
              <a:endParaRPr kumimoji="1" lang="en-US" altLang="ja-JP" sz="2000" dirty="0">
                <a:solidFill>
                  <a:schemeClr val="tx1">
                    <a:lumMod val="65000"/>
                    <a:lumOff val="35000"/>
                  </a:schemeClr>
                </a:solidFill>
              </a:endParaRPr>
            </a:p>
            <a:p>
              <a:endParaRPr kumimoji="1" lang="en-US" altLang="ja-JP" sz="2000" dirty="0">
                <a:solidFill>
                  <a:schemeClr val="tx1">
                    <a:lumMod val="65000"/>
                    <a:lumOff val="35000"/>
                  </a:schemeClr>
                </a:solidFill>
              </a:endParaRPr>
            </a:p>
          </p:txBody>
        </p:sp>
        <p:sp>
          <p:nvSpPr>
            <p:cNvPr id="7" name="四角形: 角を丸くする 6">
              <a:extLst>
                <a:ext uri="{FF2B5EF4-FFF2-40B4-BE49-F238E27FC236}">
                  <a16:creationId xmlns:a16="http://schemas.microsoft.com/office/drawing/2014/main" id="{DD775A77-E13A-4118-BCC0-5015E738FA06}"/>
                </a:ext>
              </a:extLst>
            </p:cNvPr>
            <p:cNvSpPr/>
            <p:nvPr/>
          </p:nvSpPr>
          <p:spPr>
            <a:xfrm>
              <a:off x="4310932" y="1910165"/>
              <a:ext cx="1212605" cy="122167"/>
            </a:xfrm>
            <a:prstGeom prst="roundRect">
              <a:avLst/>
            </a:prstGeom>
            <a:solidFill>
              <a:srgbClr val="27CED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t>導入の効果（詳細）</a:t>
              </a:r>
            </a:p>
          </p:txBody>
        </p:sp>
      </p:grpSp>
      <p:sp>
        <p:nvSpPr>
          <p:cNvPr id="11" name="テキスト ボックス 10">
            <a:extLst>
              <a:ext uri="{FF2B5EF4-FFF2-40B4-BE49-F238E27FC236}">
                <a16:creationId xmlns:a16="http://schemas.microsoft.com/office/drawing/2014/main" id="{ACE20279-3E2D-4EA6-969A-401FEF2F8E04}"/>
              </a:ext>
            </a:extLst>
          </p:cNvPr>
          <p:cNvSpPr txBox="1"/>
          <p:nvPr/>
        </p:nvSpPr>
        <p:spPr>
          <a:xfrm>
            <a:off x="0" y="0"/>
            <a:ext cx="9144000" cy="276999"/>
          </a:xfrm>
          <a:prstGeom prst="rect">
            <a:avLst/>
          </a:prstGeom>
          <a:solidFill>
            <a:schemeClr val="accent3">
              <a:lumMod val="20000"/>
              <a:lumOff val="80000"/>
            </a:schemeClr>
          </a:solidFill>
        </p:spPr>
        <p:txBody>
          <a:bodyPr wrap="square" rtlCol="0">
            <a:spAutoFit/>
          </a:bodyPr>
          <a:lstStyle/>
          <a:p>
            <a:r>
              <a:rPr lang="ja-JP" altLang="en-US" sz="1200" dirty="0">
                <a:ea typeface="游明朝" panose="02020400000000000000" pitchFamily="18" charset="-128"/>
                <a:cs typeface="Times New Roman" panose="02020603050405020304" pitchFamily="18" charset="0"/>
              </a:rPr>
              <a:t>障がい福祉分野の</a:t>
            </a:r>
            <a:r>
              <a:rPr lang="en-US" altLang="ja-JP" sz="1200" dirty="0">
                <a:ea typeface="游明朝" panose="02020400000000000000" pitchFamily="18" charset="-128"/>
                <a:cs typeface="Times New Roman" panose="02020603050405020304" pitchFamily="18" charset="0"/>
              </a:rPr>
              <a:t>ICT</a:t>
            </a:r>
            <a:r>
              <a:rPr lang="ja-JP" altLang="en-US" sz="1200" dirty="0">
                <a:ea typeface="游明朝" panose="02020400000000000000" pitchFamily="18" charset="-128"/>
                <a:cs typeface="Times New Roman" panose="02020603050405020304" pitchFamily="18" charset="0"/>
              </a:rPr>
              <a:t>導入モデル事業（令和</a:t>
            </a:r>
            <a:r>
              <a:rPr lang="en-US" altLang="ja-JP" sz="1200" dirty="0">
                <a:ea typeface="游明朝" panose="02020400000000000000" pitchFamily="18" charset="-128"/>
                <a:cs typeface="Times New Roman" panose="02020603050405020304" pitchFamily="18" charset="0"/>
              </a:rPr>
              <a:t>5</a:t>
            </a:r>
            <a:r>
              <a:rPr lang="ja-JP" altLang="en-US" sz="1200" dirty="0">
                <a:ea typeface="游明朝" panose="02020400000000000000" pitchFamily="18" charset="-128"/>
                <a:cs typeface="Times New Roman" panose="02020603050405020304" pitchFamily="18" charset="0"/>
              </a:rPr>
              <a:t>年度補正予算分） </a:t>
            </a:r>
            <a:endParaRPr kumimoji="1" lang="ja-JP" altLang="en-US" sz="1200" dirty="0"/>
          </a:p>
        </p:txBody>
      </p:sp>
      <p:sp>
        <p:nvSpPr>
          <p:cNvPr id="18" name="正方形/長方形 17">
            <a:extLst>
              <a:ext uri="{FF2B5EF4-FFF2-40B4-BE49-F238E27FC236}">
                <a16:creationId xmlns:a16="http://schemas.microsoft.com/office/drawing/2014/main" id="{AB425242-5402-4CD8-90F7-D1B66D976006}"/>
              </a:ext>
            </a:extLst>
          </p:cNvPr>
          <p:cNvSpPr/>
          <p:nvPr/>
        </p:nvSpPr>
        <p:spPr>
          <a:xfrm>
            <a:off x="5995528" y="124694"/>
            <a:ext cx="3040380" cy="904007"/>
          </a:xfrm>
          <a:prstGeom prst="rect">
            <a:avLst/>
          </a:prstGeom>
          <a:solidFill>
            <a:schemeClr val="accent3">
              <a:lumMod val="40000"/>
              <a:lumOff val="60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altLang="ja-JP" sz="1300" kern="100" dirty="0">
                <a:solidFill>
                  <a:schemeClr val="tx1"/>
                </a:solidFill>
                <a:effectLst/>
              </a:rPr>
              <a:t>【</a:t>
            </a:r>
            <a:r>
              <a:rPr lang="ja-JP" altLang="ja-JP" sz="1300" kern="100" dirty="0">
                <a:solidFill>
                  <a:schemeClr val="tx1"/>
                </a:solidFill>
                <a:effectLst/>
              </a:rPr>
              <a:t>法人名</a:t>
            </a:r>
            <a:r>
              <a:rPr lang="en-US" altLang="ja-JP" sz="1300" kern="100" dirty="0">
                <a:solidFill>
                  <a:schemeClr val="tx1"/>
                </a:solidFill>
                <a:effectLst/>
                <a:sym typeface="Wingdings" panose="05000000000000000000" pitchFamily="2" charset="2"/>
              </a:rPr>
              <a:t>】</a:t>
            </a:r>
            <a:r>
              <a:rPr lang="ja-JP" altLang="en-US" sz="1300" kern="100" dirty="0">
                <a:solidFill>
                  <a:schemeClr val="tx1"/>
                </a:solidFill>
                <a:effectLst/>
                <a:sym typeface="Wingdings" panose="05000000000000000000" pitchFamily="2" charset="2"/>
              </a:rPr>
              <a:t>株式会社ラファライフ</a:t>
            </a:r>
            <a:endParaRPr lang="en-US" altLang="ja-JP" sz="1300" kern="100" dirty="0">
              <a:solidFill>
                <a:schemeClr val="tx1"/>
              </a:solidFill>
              <a:effectLst/>
              <a:sym typeface="Wingdings" panose="05000000000000000000" pitchFamily="2" charset="2"/>
            </a:endParaRPr>
          </a:p>
          <a:p>
            <a:pPr algn="l"/>
            <a:r>
              <a:rPr lang="en-US" altLang="ja-JP" sz="1300" kern="100" dirty="0">
                <a:solidFill>
                  <a:schemeClr val="tx1"/>
                </a:solidFill>
                <a:effectLst/>
              </a:rPr>
              <a:t>【</a:t>
            </a:r>
            <a:r>
              <a:rPr lang="ja-JP" altLang="ja-JP" sz="1300" kern="100" dirty="0">
                <a:solidFill>
                  <a:schemeClr val="tx1"/>
                </a:solidFill>
                <a:effectLst/>
              </a:rPr>
              <a:t>事業所名</a:t>
            </a:r>
            <a:r>
              <a:rPr lang="en-US" altLang="ja-JP" sz="1300" kern="100" dirty="0">
                <a:solidFill>
                  <a:schemeClr val="tx1"/>
                </a:solidFill>
                <a:effectLst/>
              </a:rPr>
              <a:t>】</a:t>
            </a:r>
            <a:r>
              <a:rPr lang="ja-JP" altLang="en-US" sz="1300" kern="100" dirty="0">
                <a:solidFill>
                  <a:schemeClr val="tx1"/>
                </a:solidFill>
                <a:effectLst/>
              </a:rPr>
              <a:t>りばーす</a:t>
            </a:r>
            <a:endParaRPr lang="en-US" altLang="ja-JP" sz="1300" kern="100" dirty="0">
              <a:solidFill>
                <a:schemeClr val="tx1"/>
              </a:solidFill>
              <a:effectLst/>
            </a:endParaRPr>
          </a:p>
          <a:p>
            <a:pPr algn="l"/>
            <a:r>
              <a:rPr lang="en-US" altLang="ja-JP" sz="1300" kern="100" dirty="0">
                <a:solidFill>
                  <a:schemeClr val="tx1"/>
                </a:solidFill>
                <a:effectLst/>
              </a:rPr>
              <a:t>【</a:t>
            </a:r>
            <a:r>
              <a:rPr lang="ja-JP" altLang="en-US" sz="1300" kern="100" dirty="0">
                <a:solidFill>
                  <a:schemeClr val="tx1"/>
                </a:solidFill>
                <a:effectLst/>
              </a:rPr>
              <a:t>提供サービス</a:t>
            </a:r>
            <a:r>
              <a:rPr lang="en-US" altLang="ja-JP" sz="1300" kern="100" dirty="0">
                <a:solidFill>
                  <a:schemeClr val="tx1"/>
                </a:solidFill>
                <a:effectLst/>
              </a:rPr>
              <a:t>】</a:t>
            </a:r>
            <a:r>
              <a:rPr lang="ja-JP" altLang="en-US" sz="1300" kern="100" dirty="0">
                <a:solidFill>
                  <a:schemeClr val="tx1"/>
                </a:solidFill>
                <a:effectLst/>
              </a:rPr>
              <a:t>就労継続支援</a:t>
            </a:r>
            <a:r>
              <a:rPr lang="en-US" altLang="ja-JP" sz="1300" kern="100" dirty="0">
                <a:solidFill>
                  <a:schemeClr val="tx1"/>
                </a:solidFill>
                <a:effectLst/>
              </a:rPr>
              <a:t>B</a:t>
            </a:r>
            <a:r>
              <a:rPr lang="ja-JP" altLang="en-US" sz="1300" kern="100" dirty="0">
                <a:solidFill>
                  <a:schemeClr val="tx1"/>
                </a:solidFill>
                <a:effectLst/>
              </a:rPr>
              <a:t>型</a:t>
            </a:r>
            <a:endParaRPr lang="en-US" altLang="ja-JP" sz="1300" kern="100" dirty="0">
              <a:solidFill>
                <a:schemeClr val="tx1"/>
              </a:solidFill>
              <a:effectLst/>
            </a:endParaRPr>
          </a:p>
        </p:txBody>
      </p:sp>
    </p:spTree>
    <p:extLst>
      <p:ext uri="{BB962C8B-B14F-4D97-AF65-F5344CB8AC3E}">
        <p14:creationId xmlns:p14="http://schemas.microsoft.com/office/powerpoint/2010/main" val="35297331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87897C8B-BD09-4D18-A726-5305C06D7FFA}"/>
              </a:ext>
            </a:extLst>
          </p:cNvPr>
          <p:cNvSpPr/>
          <p:nvPr/>
        </p:nvSpPr>
        <p:spPr>
          <a:xfrm>
            <a:off x="60796" y="358897"/>
            <a:ext cx="5539904" cy="669804"/>
          </a:xfrm>
          <a:prstGeom prst="roundRect">
            <a:avLst>
              <a:gd name="adj" fmla="val 9950"/>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b="1" dirty="0">
                <a:solidFill>
                  <a:schemeClr val="bg1"/>
                </a:solidFill>
              </a:rPr>
              <a:t>記録の効率化</a:t>
            </a:r>
            <a:endParaRPr kumimoji="1" lang="en-US" altLang="ja-JP" sz="2400" b="1" dirty="0">
              <a:solidFill>
                <a:schemeClr val="bg1"/>
              </a:solidFill>
            </a:endParaRPr>
          </a:p>
        </p:txBody>
      </p:sp>
      <p:grpSp>
        <p:nvGrpSpPr>
          <p:cNvPr id="8" name="グループ化 7">
            <a:extLst>
              <a:ext uri="{FF2B5EF4-FFF2-40B4-BE49-F238E27FC236}">
                <a16:creationId xmlns:a16="http://schemas.microsoft.com/office/drawing/2014/main" id="{06E58739-ED48-4380-A4B7-B01D18ED3EB7}"/>
              </a:ext>
            </a:extLst>
          </p:cNvPr>
          <p:cNvGrpSpPr/>
          <p:nvPr/>
        </p:nvGrpSpPr>
        <p:grpSpPr>
          <a:xfrm>
            <a:off x="60796" y="1124732"/>
            <a:ext cx="8975111" cy="2395709"/>
            <a:chOff x="4122583" y="1787292"/>
            <a:chExt cx="4647873" cy="1626660"/>
          </a:xfrm>
        </p:grpSpPr>
        <p:sp>
          <p:nvSpPr>
            <p:cNvPr id="6" name="四角形: 角を丸くする 5">
              <a:extLst>
                <a:ext uri="{FF2B5EF4-FFF2-40B4-BE49-F238E27FC236}">
                  <a16:creationId xmlns:a16="http://schemas.microsoft.com/office/drawing/2014/main" id="{92C52E5B-F293-4059-8CBF-C7E3FC40EDE4}"/>
                </a:ext>
              </a:extLst>
            </p:cNvPr>
            <p:cNvSpPr/>
            <p:nvPr/>
          </p:nvSpPr>
          <p:spPr>
            <a:xfrm>
              <a:off x="4122583" y="1965959"/>
              <a:ext cx="4647873" cy="1447993"/>
            </a:xfrm>
            <a:prstGeom prst="roundRect">
              <a:avLst>
                <a:gd name="adj" fmla="val 8689"/>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2000" dirty="0">
                  <a:solidFill>
                    <a:schemeClr val="tx1">
                      <a:lumMod val="65000"/>
                      <a:lumOff val="35000"/>
                    </a:schemeClr>
                  </a:solidFill>
                </a:rPr>
                <a:t>職員間で課題を共有し繋がりのある事業所から情報収集及び相談しながら事業所において導入しやすく使用しやすい業務の効率化が図れるソフト、機器を導入しました。</a:t>
              </a:r>
              <a:endParaRPr kumimoji="1" lang="en-US" altLang="ja-JP" sz="2000" b="1" dirty="0">
                <a:solidFill>
                  <a:schemeClr val="tx1">
                    <a:lumMod val="65000"/>
                    <a:lumOff val="35000"/>
                  </a:schemeClr>
                </a:solidFill>
              </a:endParaRPr>
            </a:p>
            <a:p>
              <a:r>
                <a:rPr kumimoji="1" lang="en-US" altLang="ja-JP" sz="2000" b="1" dirty="0">
                  <a:solidFill>
                    <a:schemeClr val="tx1">
                      <a:lumMod val="65000"/>
                      <a:lumOff val="35000"/>
                    </a:schemeClr>
                  </a:solidFill>
                </a:rPr>
                <a:t>〈</a:t>
              </a:r>
              <a:r>
                <a:rPr kumimoji="1" lang="ja-JP" altLang="en-US" sz="2000" b="1" dirty="0">
                  <a:solidFill>
                    <a:schemeClr val="tx1">
                      <a:lumMod val="65000"/>
                      <a:lumOff val="35000"/>
                    </a:schemeClr>
                  </a:solidFill>
                </a:rPr>
                <a:t>工夫した点</a:t>
              </a:r>
              <a:r>
                <a:rPr kumimoji="1" lang="en-US" altLang="ja-JP" sz="2000" b="1" dirty="0">
                  <a:solidFill>
                    <a:schemeClr val="tx1">
                      <a:lumMod val="65000"/>
                      <a:lumOff val="35000"/>
                    </a:schemeClr>
                  </a:solidFill>
                </a:rPr>
                <a:t>〉</a:t>
              </a:r>
            </a:p>
            <a:p>
              <a:r>
                <a:rPr kumimoji="1" lang="ja-JP" altLang="en-US" sz="2000" dirty="0">
                  <a:solidFill>
                    <a:schemeClr val="tx1">
                      <a:lumMod val="65000"/>
                      <a:lumOff val="35000"/>
                    </a:schemeClr>
                  </a:solidFill>
                </a:rPr>
                <a:t>導入を検討するにあたってデモ利用が出来た為、デモ期間中に試用することでスムーズに導入できるよう工夫を行った。</a:t>
              </a:r>
              <a:endParaRPr kumimoji="1" lang="en-US" altLang="ja-JP" sz="2000" dirty="0">
                <a:solidFill>
                  <a:schemeClr val="tx1">
                    <a:lumMod val="65000"/>
                    <a:lumOff val="35000"/>
                  </a:schemeClr>
                </a:solidFill>
              </a:endParaRPr>
            </a:p>
            <a:p>
              <a:endParaRPr kumimoji="1" lang="en-US" altLang="ja-JP" dirty="0">
                <a:solidFill>
                  <a:schemeClr val="tx1">
                    <a:lumMod val="65000"/>
                    <a:lumOff val="35000"/>
                  </a:schemeClr>
                </a:solidFill>
              </a:endParaRPr>
            </a:p>
          </p:txBody>
        </p:sp>
        <p:sp>
          <p:nvSpPr>
            <p:cNvPr id="7" name="四角形: 角を丸くする 6">
              <a:extLst>
                <a:ext uri="{FF2B5EF4-FFF2-40B4-BE49-F238E27FC236}">
                  <a16:creationId xmlns:a16="http://schemas.microsoft.com/office/drawing/2014/main" id="{DD775A77-E13A-4118-BCC0-5015E738FA06}"/>
                </a:ext>
              </a:extLst>
            </p:cNvPr>
            <p:cNvSpPr/>
            <p:nvPr/>
          </p:nvSpPr>
          <p:spPr>
            <a:xfrm>
              <a:off x="4232011" y="1787292"/>
              <a:ext cx="1078437" cy="223177"/>
            </a:xfrm>
            <a:prstGeom prst="roundRect">
              <a:avLst/>
            </a:prstGeom>
            <a:solidFill>
              <a:srgbClr val="27CED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t>導入の進め方</a:t>
              </a:r>
            </a:p>
          </p:txBody>
        </p:sp>
      </p:grpSp>
      <p:sp>
        <p:nvSpPr>
          <p:cNvPr id="11" name="テキスト ボックス 10">
            <a:extLst>
              <a:ext uri="{FF2B5EF4-FFF2-40B4-BE49-F238E27FC236}">
                <a16:creationId xmlns:a16="http://schemas.microsoft.com/office/drawing/2014/main" id="{ACE20279-3E2D-4EA6-969A-401FEF2F8E04}"/>
              </a:ext>
            </a:extLst>
          </p:cNvPr>
          <p:cNvSpPr txBox="1"/>
          <p:nvPr/>
        </p:nvSpPr>
        <p:spPr>
          <a:xfrm>
            <a:off x="0" y="0"/>
            <a:ext cx="9144000" cy="276999"/>
          </a:xfrm>
          <a:prstGeom prst="rect">
            <a:avLst/>
          </a:prstGeom>
          <a:solidFill>
            <a:schemeClr val="accent3">
              <a:lumMod val="20000"/>
              <a:lumOff val="80000"/>
            </a:schemeClr>
          </a:solidFill>
        </p:spPr>
        <p:txBody>
          <a:bodyPr wrap="square" rtlCol="0">
            <a:spAutoFit/>
          </a:bodyPr>
          <a:lstStyle/>
          <a:p>
            <a:r>
              <a:rPr lang="ja-JP" altLang="en-US" sz="1200" dirty="0">
                <a:ea typeface="游明朝" panose="02020400000000000000" pitchFamily="18" charset="-128"/>
                <a:cs typeface="Times New Roman" panose="02020603050405020304" pitchFamily="18" charset="0"/>
              </a:rPr>
              <a:t>障がい福祉分野の</a:t>
            </a:r>
            <a:r>
              <a:rPr lang="en-US" altLang="ja-JP" sz="1200" dirty="0">
                <a:ea typeface="游明朝" panose="02020400000000000000" pitchFamily="18" charset="-128"/>
                <a:cs typeface="Times New Roman" panose="02020603050405020304" pitchFamily="18" charset="0"/>
              </a:rPr>
              <a:t>ICT</a:t>
            </a:r>
            <a:r>
              <a:rPr lang="ja-JP" altLang="en-US" sz="1200" dirty="0">
                <a:ea typeface="游明朝" panose="02020400000000000000" pitchFamily="18" charset="-128"/>
                <a:cs typeface="Times New Roman" panose="02020603050405020304" pitchFamily="18" charset="0"/>
              </a:rPr>
              <a:t>導入モデル事業（令和</a:t>
            </a:r>
            <a:r>
              <a:rPr lang="en-US" altLang="ja-JP" sz="1200" dirty="0">
                <a:ea typeface="游明朝" panose="02020400000000000000" pitchFamily="18" charset="-128"/>
                <a:cs typeface="Times New Roman" panose="02020603050405020304" pitchFamily="18" charset="0"/>
              </a:rPr>
              <a:t>5</a:t>
            </a:r>
            <a:r>
              <a:rPr lang="ja-JP" altLang="en-US" sz="1200" dirty="0">
                <a:ea typeface="游明朝" panose="02020400000000000000" pitchFamily="18" charset="-128"/>
                <a:cs typeface="Times New Roman" panose="02020603050405020304" pitchFamily="18" charset="0"/>
              </a:rPr>
              <a:t>年度補正予算分） </a:t>
            </a:r>
            <a:endParaRPr kumimoji="1" lang="ja-JP" altLang="en-US" sz="1200" dirty="0"/>
          </a:p>
        </p:txBody>
      </p:sp>
      <p:grpSp>
        <p:nvGrpSpPr>
          <p:cNvPr id="15" name="グループ化 14">
            <a:extLst>
              <a:ext uri="{FF2B5EF4-FFF2-40B4-BE49-F238E27FC236}">
                <a16:creationId xmlns:a16="http://schemas.microsoft.com/office/drawing/2014/main" id="{A1303BDD-75EF-4010-98E6-F5A727B0D5BB}"/>
              </a:ext>
            </a:extLst>
          </p:cNvPr>
          <p:cNvGrpSpPr/>
          <p:nvPr/>
        </p:nvGrpSpPr>
        <p:grpSpPr>
          <a:xfrm>
            <a:off x="60796" y="3675907"/>
            <a:ext cx="8927814" cy="2991593"/>
            <a:chOff x="4122583" y="1808007"/>
            <a:chExt cx="4647873" cy="1735294"/>
          </a:xfrm>
        </p:grpSpPr>
        <p:sp>
          <p:nvSpPr>
            <p:cNvPr id="16" name="四角形: 角を丸くする 15">
              <a:extLst>
                <a:ext uri="{FF2B5EF4-FFF2-40B4-BE49-F238E27FC236}">
                  <a16:creationId xmlns:a16="http://schemas.microsoft.com/office/drawing/2014/main" id="{09C85C6E-0565-4279-BBA1-561BCA8185B2}"/>
                </a:ext>
              </a:extLst>
            </p:cNvPr>
            <p:cNvSpPr/>
            <p:nvPr/>
          </p:nvSpPr>
          <p:spPr>
            <a:xfrm>
              <a:off x="4122583" y="1965961"/>
              <a:ext cx="4647873" cy="1577340"/>
            </a:xfrm>
            <a:prstGeom prst="roundRect">
              <a:avLst>
                <a:gd name="adj" fmla="val 8689"/>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kumimoji="1" lang="en-US" altLang="ja-JP" b="1" dirty="0">
                <a:solidFill>
                  <a:schemeClr val="tx1">
                    <a:lumMod val="65000"/>
                    <a:lumOff val="35000"/>
                  </a:schemeClr>
                </a:solidFill>
              </a:endParaRPr>
            </a:p>
            <a:p>
              <a:r>
                <a:rPr kumimoji="1" lang="en-US" altLang="ja-JP" sz="2000" b="1" dirty="0">
                  <a:solidFill>
                    <a:schemeClr val="tx1">
                      <a:lumMod val="65000"/>
                      <a:lumOff val="35000"/>
                    </a:schemeClr>
                  </a:solidFill>
                </a:rPr>
                <a:t>〈</a:t>
              </a:r>
              <a:r>
                <a:rPr kumimoji="1" lang="ja-JP" altLang="en-US" sz="2000" b="1" dirty="0">
                  <a:solidFill>
                    <a:schemeClr val="tx1">
                      <a:lumMod val="65000"/>
                      <a:lumOff val="35000"/>
                    </a:schemeClr>
                  </a:solidFill>
                </a:rPr>
                <a:t>良かった点</a:t>
              </a:r>
              <a:r>
                <a:rPr kumimoji="1" lang="en-US" altLang="ja-JP" sz="2000" b="1" dirty="0">
                  <a:solidFill>
                    <a:schemeClr val="tx1">
                      <a:lumMod val="65000"/>
                      <a:lumOff val="35000"/>
                    </a:schemeClr>
                  </a:solidFill>
                </a:rPr>
                <a:t>〉</a:t>
              </a:r>
            </a:p>
            <a:p>
              <a:r>
                <a:rPr kumimoji="1" lang="ja-JP" altLang="en-US" dirty="0">
                  <a:solidFill>
                    <a:schemeClr val="tx1">
                      <a:lumMod val="65000"/>
                      <a:lumOff val="35000"/>
                    </a:schemeClr>
                  </a:solidFill>
                </a:rPr>
                <a:t>支援記録等の手書きに時間がかかり、負担になっていたがタブレット、スマホで入力ができるようになり大幅に減って助かった。</a:t>
              </a:r>
              <a:endParaRPr kumimoji="1" lang="en-US" altLang="ja-JP" dirty="0">
                <a:solidFill>
                  <a:schemeClr val="tx1">
                    <a:lumMod val="65000"/>
                    <a:lumOff val="35000"/>
                  </a:schemeClr>
                </a:solidFill>
              </a:endParaRPr>
            </a:p>
            <a:p>
              <a:r>
                <a:rPr kumimoji="1" lang="ja-JP" altLang="en-US" dirty="0">
                  <a:solidFill>
                    <a:schemeClr val="tx1">
                      <a:lumMod val="65000"/>
                      <a:lumOff val="35000"/>
                    </a:schemeClr>
                  </a:solidFill>
                </a:rPr>
                <a:t>支援記録、個別支援計画、モニタリングが一気通貫できるようになり、</a:t>
              </a:r>
              <a:endParaRPr kumimoji="1" lang="en-US" altLang="ja-JP" dirty="0">
                <a:solidFill>
                  <a:schemeClr val="tx1">
                    <a:lumMod val="65000"/>
                    <a:lumOff val="35000"/>
                  </a:schemeClr>
                </a:solidFill>
              </a:endParaRPr>
            </a:p>
            <a:p>
              <a:r>
                <a:rPr kumimoji="1" lang="ja-JP" altLang="en-US" dirty="0">
                  <a:solidFill>
                    <a:schemeClr val="tx1">
                      <a:lumMod val="65000"/>
                      <a:lumOff val="35000"/>
                    </a:schemeClr>
                  </a:solidFill>
                </a:rPr>
                <a:t>タブレット、スマホから情報が確認しやすくなった。</a:t>
              </a:r>
              <a:endParaRPr kumimoji="1" lang="en-US" altLang="ja-JP" b="1" dirty="0">
                <a:solidFill>
                  <a:schemeClr val="tx1">
                    <a:lumMod val="65000"/>
                    <a:lumOff val="35000"/>
                  </a:schemeClr>
                </a:solidFill>
              </a:endParaRPr>
            </a:p>
            <a:p>
              <a:r>
                <a:rPr kumimoji="1" lang="en-US" altLang="ja-JP" sz="2000" b="1" dirty="0">
                  <a:solidFill>
                    <a:schemeClr val="tx1">
                      <a:lumMod val="65000"/>
                      <a:lumOff val="35000"/>
                    </a:schemeClr>
                  </a:solidFill>
                </a:rPr>
                <a:t>〈</a:t>
              </a:r>
              <a:r>
                <a:rPr kumimoji="1" lang="ja-JP" altLang="en-US" sz="2000" b="1" dirty="0">
                  <a:solidFill>
                    <a:schemeClr val="tx1">
                      <a:lumMod val="65000"/>
                      <a:lumOff val="35000"/>
                    </a:schemeClr>
                  </a:solidFill>
                </a:rPr>
                <a:t>他に導入したい機器等とその理由</a:t>
              </a:r>
              <a:r>
                <a:rPr kumimoji="1" lang="en-US" altLang="ja-JP" sz="2000" b="1" dirty="0">
                  <a:solidFill>
                    <a:schemeClr val="tx1">
                      <a:lumMod val="65000"/>
                      <a:lumOff val="35000"/>
                    </a:schemeClr>
                  </a:solidFill>
                </a:rPr>
                <a:t>〉</a:t>
              </a:r>
            </a:p>
            <a:p>
              <a:r>
                <a:rPr kumimoji="1" lang="ja-JP" altLang="en-US" sz="2000" dirty="0">
                  <a:solidFill>
                    <a:schemeClr val="tx1">
                      <a:lumMod val="65000"/>
                      <a:lumOff val="35000"/>
                    </a:schemeClr>
                  </a:solidFill>
                </a:rPr>
                <a:t>人事給与ソフトウェア：ヒューマンエラーを減らしたいため</a:t>
              </a:r>
              <a:r>
                <a:rPr kumimoji="1" lang="ja-JP" altLang="en-US" sz="2000" b="1" dirty="0">
                  <a:solidFill>
                    <a:schemeClr val="tx1">
                      <a:lumMod val="65000"/>
                      <a:lumOff val="35000"/>
                    </a:schemeClr>
                  </a:solidFill>
                </a:rPr>
                <a:t>。</a:t>
              </a:r>
              <a:endParaRPr kumimoji="1" lang="en-US" altLang="ja-JP" sz="2000" b="1" dirty="0">
                <a:solidFill>
                  <a:schemeClr val="tx1">
                    <a:lumMod val="65000"/>
                    <a:lumOff val="35000"/>
                  </a:schemeClr>
                </a:solidFill>
              </a:endParaRPr>
            </a:p>
          </p:txBody>
        </p:sp>
        <p:sp>
          <p:nvSpPr>
            <p:cNvPr id="17" name="四角形: 角を丸くする 16">
              <a:extLst>
                <a:ext uri="{FF2B5EF4-FFF2-40B4-BE49-F238E27FC236}">
                  <a16:creationId xmlns:a16="http://schemas.microsoft.com/office/drawing/2014/main" id="{2E81446F-6895-40F4-9215-AA5DC2AC4EAA}"/>
                </a:ext>
              </a:extLst>
            </p:cNvPr>
            <p:cNvSpPr/>
            <p:nvPr/>
          </p:nvSpPr>
          <p:spPr>
            <a:xfrm>
              <a:off x="4232592" y="1808007"/>
              <a:ext cx="631909" cy="209798"/>
            </a:xfrm>
            <a:prstGeom prst="roundRect">
              <a:avLst/>
            </a:prstGeom>
            <a:solidFill>
              <a:srgbClr val="27CED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t>職員の声</a:t>
              </a:r>
            </a:p>
          </p:txBody>
        </p:sp>
      </p:grpSp>
      <p:sp>
        <p:nvSpPr>
          <p:cNvPr id="18" name="正方形/長方形 17">
            <a:extLst>
              <a:ext uri="{FF2B5EF4-FFF2-40B4-BE49-F238E27FC236}">
                <a16:creationId xmlns:a16="http://schemas.microsoft.com/office/drawing/2014/main" id="{AB425242-5402-4CD8-90F7-D1B66D976006}"/>
              </a:ext>
            </a:extLst>
          </p:cNvPr>
          <p:cNvSpPr/>
          <p:nvPr/>
        </p:nvSpPr>
        <p:spPr>
          <a:xfrm>
            <a:off x="5995528" y="124694"/>
            <a:ext cx="3040380" cy="904007"/>
          </a:xfrm>
          <a:prstGeom prst="rect">
            <a:avLst/>
          </a:prstGeom>
          <a:solidFill>
            <a:schemeClr val="accent3">
              <a:lumMod val="40000"/>
              <a:lumOff val="60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altLang="ja-JP" sz="1300" kern="100" dirty="0">
                <a:solidFill>
                  <a:schemeClr val="tx1"/>
                </a:solidFill>
                <a:effectLst/>
              </a:rPr>
              <a:t>【</a:t>
            </a:r>
            <a:r>
              <a:rPr lang="ja-JP" altLang="ja-JP" sz="1300" kern="100" dirty="0">
                <a:solidFill>
                  <a:schemeClr val="tx1"/>
                </a:solidFill>
                <a:effectLst/>
              </a:rPr>
              <a:t>法人名</a:t>
            </a:r>
            <a:r>
              <a:rPr lang="en-US" altLang="ja-JP" sz="1300" kern="100" dirty="0">
                <a:solidFill>
                  <a:schemeClr val="tx1"/>
                </a:solidFill>
                <a:effectLst/>
                <a:sym typeface="Wingdings" panose="05000000000000000000" pitchFamily="2" charset="2"/>
              </a:rPr>
              <a:t>】</a:t>
            </a:r>
            <a:r>
              <a:rPr lang="ja-JP" altLang="en-US" sz="1300" kern="100" dirty="0">
                <a:solidFill>
                  <a:schemeClr val="tx1"/>
                </a:solidFill>
                <a:effectLst/>
                <a:sym typeface="Wingdings" panose="05000000000000000000" pitchFamily="2" charset="2"/>
              </a:rPr>
              <a:t>株式会社ラファライフ</a:t>
            </a:r>
            <a:endParaRPr lang="en-US" altLang="ja-JP" sz="1300" kern="100" dirty="0">
              <a:solidFill>
                <a:schemeClr val="tx1"/>
              </a:solidFill>
              <a:effectLst/>
              <a:sym typeface="Wingdings" panose="05000000000000000000" pitchFamily="2" charset="2"/>
            </a:endParaRPr>
          </a:p>
          <a:p>
            <a:pPr algn="l"/>
            <a:r>
              <a:rPr lang="en-US" altLang="ja-JP" sz="1300" kern="100" dirty="0">
                <a:solidFill>
                  <a:schemeClr val="tx1"/>
                </a:solidFill>
                <a:effectLst/>
              </a:rPr>
              <a:t>【</a:t>
            </a:r>
            <a:r>
              <a:rPr lang="ja-JP" altLang="ja-JP" sz="1300" kern="100" dirty="0">
                <a:solidFill>
                  <a:schemeClr val="tx1"/>
                </a:solidFill>
                <a:effectLst/>
              </a:rPr>
              <a:t>事業所名</a:t>
            </a:r>
            <a:r>
              <a:rPr lang="en-US" altLang="ja-JP" sz="1300" kern="100" dirty="0">
                <a:solidFill>
                  <a:schemeClr val="tx1"/>
                </a:solidFill>
                <a:effectLst/>
              </a:rPr>
              <a:t>】</a:t>
            </a:r>
            <a:r>
              <a:rPr lang="ja-JP" altLang="en-US" sz="1300" kern="100" dirty="0">
                <a:solidFill>
                  <a:schemeClr val="tx1"/>
                </a:solidFill>
                <a:effectLst/>
              </a:rPr>
              <a:t>りばーす</a:t>
            </a:r>
            <a:endParaRPr lang="en-US" altLang="ja-JP" sz="1300" kern="100" dirty="0">
              <a:solidFill>
                <a:schemeClr val="tx1"/>
              </a:solidFill>
              <a:effectLst/>
            </a:endParaRPr>
          </a:p>
          <a:p>
            <a:pPr algn="l"/>
            <a:r>
              <a:rPr lang="en-US" altLang="ja-JP" sz="1300" kern="100" dirty="0">
                <a:solidFill>
                  <a:schemeClr val="tx1"/>
                </a:solidFill>
                <a:effectLst/>
              </a:rPr>
              <a:t>【</a:t>
            </a:r>
            <a:r>
              <a:rPr lang="ja-JP" altLang="en-US" sz="1300" kern="100" dirty="0">
                <a:solidFill>
                  <a:schemeClr val="tx1"/>
                </a:solidFill>
                <a:effectLst/>
              </a:rPr>
              <a:t>提供サービス</a:t>
            </a:r>
            <a:r>
              <a:rPr lang="en-US" altLang="ja-JP" sz="1300" kern="100" dirty="0">
                <a:solidFill>
                  <a:schemeClr val="tx1"/>
                </a:solidFill>
                <a:effectLst/>
              </a:rPr>
              <a:t>】</a:t>
            </a:r>
            <a:r>
              <a:rPr lang="ja-JP" altLang="en-US" sz="1300" kern="100" dirty="0">
                <a:solidFill>
                  <a:schemeClr val="tx1"/>
                </a:solidFill>
                <a:effectLst/>
              </a:rPr>
              <a:t>就労継続支援</a:t>
            </a:r>
            <a:r>
              <a:rPr lang="en-US" altLang="ja-JP" sz="1300" kern="100" dirty="0">
                <a:solidFill>
                  <a:schemeClr val="tx1"/>
                </a:solidFill>
                <a:effectLst/>
              </a:rPr>
              <a:t>B</a:t>
            </a:r>
            <a:r>
              <a:rPr lang="ja-JP" altLang="en-US" sz="1300" kern="100" dirty="0">
                <a:solidFill>
                  <a:schemeClr val="tx1"/>
                </a:solidFill>
                <a:effectLst/>
              </a:rPr>
              <a:t>型</a:t>
            </a:r>
            <a:endParaRPr lang="en-US" altLang="ja-JP" sz="1300" kern="100" dirty="0">
              <a:solidFill>
                <a:schemeClr val="tx1"/>
              </a:solidFill>
              <a:effectLst/>
            </a:endParaRPr>
          </a:p>
        </p:txBody>
      </p:sp>
      <p:pic>
        <p:nvPicPr>
          <p:cNvPr id="1026" name="Picture 2" descr="介護士のイラスト（女性）">
            <a:extLst>
              <a:ext uri="{FF2B5EF4-FFF2-40B4-BE49-F238E27FC236}">
                <a16:creationId xmlns:a16="http://schemas.microsoft.com/office/drawing/2014/main" id="{FBDD415E-9B02-46BE-90B0-816CA25AB3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2874" y="5402579"/>
            <a:ext cx="571692" cy="120993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介護士のイラスト（男性）">
            <a:extLst>
              <a:ext uri="{FF2B5EF4-FFF2-40B4-BE49-F238E27FC236}">
                <a16:creationId xmlns:a16="http://schemas.microsoft.com/office/drawing/2014/main" id="{C2C73C6F-5063-47A4-AF4E-20F222CDEB0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44616" y="5402579"/>
            <a:ext cx="571692" cy="12099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0928783"/>
      </p:ext>
    </p:extLst>
  </p:cSld>
  <p:clrMapOvr>
    <a:masterClrMapping/>
  </p:clrMapOvr>
</p:sld>
</file>

<file path=ppt/theme/theme1.xml><?xml version="1.0" encoding="utf-8"?>
<a:theme xmlns:a="http://schemas.openxmlformats.org/drawingml/2006/main" name="Office Theme">
  <a:themeElements>
    <a:clrScheme name="Office テーマ">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docProps/app.xml><?xml version="1.0" encoding="utf-8"?>
<Properties xmlns="http://schemas.openxmlformats.org/officeDocument/2006/extended-properties" xmlns:vt="http://schemas.openxmlformats.org/officeDocument/2006/docPropsVTypes">
  <Template>Ion Boardroom</Template>
  <TotalTime>0</TotalTime>
  <Words>571</Words>
  <Application>Microsoft Office PowerPoint</Application>
  <PresentationFormat>画面に合わせる (4:3)</PresentationFormat>
  <Paragraphs>45</Paragraphs>
  <Slides>3</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3</vt:i4>
      </vt:variant>
    </vt:vector>
  </HeadingPairs>
  <TitlesOfParts>
    <vt:vector size="9" baseType="lpstr">
      <vt:lpstr>游明朝</vt:lpstr>
      <vt:lpstr>Arial</vt:lpstr>
      <vt:lpstr>Calibri</vt:lpstr>
      <vt:lpstr>Calibri Light</vt:lpstr>
      <vt:lpstr>Wingdings</vt:lpstr>
      <vt:lpstr>Office Theme</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2026-06-12T08:12:17Z</dcterms:created>
  <dcterms:modified xsi:type="dcterms:W3CDTF">2026-08-21T02:50:57Z</dcterms:modified>
</cp:coreProperties>
</file>