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7D42A9-5857-4FF7-94C3-E46F1028B190}" v="20" dt="2025-03-18T23:18:36.53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87" d="100"/>
          <a:sy n="87" d="100"/>
        </p:scale>
        <p:origin x="12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solidFill>
                  <a:schemeClr val="bg1"/>
                </a:solidFill>
              </a:rPr>
              <a:t>出退勤、各種届出の効率化に成功。</a:t>
            </a:r>
            <a:br>
              <a:rPr kumimoji="1" lang="en-US" altLang="ja-JP" b="1" dirty="0">
                <a:solidFill>
                  <a:schemeClr val="bg1"/>
                </a:solidFill>
              </a:rPr>
            </a:br>
            <a:r>
              <a:rPr kumimoji="1" lang="ja-JP" altLang="en-US" b="1" dirty="0">
                <a:solidFill>
                  <a:schemeClr val="bg1"/>
                </a:solidFill>
              </a:rPr>
              <a:t>給与計算も効率化でき、時間を有効活用できた。</a:t>
            </a:r>
            <a:endParaRPr kumimoji="1" lang="en-US" altLang="ja-JP"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b="1" dirty="0">
                  <a:solidFill>
                    <a:schemeClr val="tx1">
                      <a:lumMod val="65000"/>
                      <a:lumOff val="35000"/>
                    </a:schemeClr>
                  </a:solidFill>
                </a:rPr>
                <a:t>ソフトウェア</a:t>
              </a:r>
              <a:r>
                <a:rPr kumimoji="1" lang="ja-JP" altLang="en-US" sz="1600" b="1" dirty="0">
                  <a:solidFill>
                    <a:schemeClr val="tx1">
                      <a:lumMod val="65000"/>
                      <a:lumOff val="35000"/>
                    </a:schemeClr>
                  </a:solidFill>
                </a:rPr>
                <a:t>（□記録  □情報共有  □請求  ☑勤怠管理  ☑シフト表作成  ☑人事給与）</a:t>
              </a:r>
              <a:endParaRPr kumimoji="1" lang="en-US" altLang="ja-JP" sz="1600" b="1" dirty="0">
                <a:solidFill>
                  <a:schemeClr val="tx1">
                    <a:lumMod val="65000"/>
                    <a:lumOff val="35000"/>
                  </a:schemeClr>
                </a:solidFill>
              </a:endParaRPr>
            </a:p>
            <a:p>
              <a:r>
                <a:rPr kumimoji="1" lang="ja-JP" altLang="en-US" b="1" dirty="0">
                  <a:solidFill>
                    <a:schemeClr val="tx1">
                      <a:lumMod val="65000"/>
                      <a:lumOff val="35000"/>
                    </a:schemeClr>
                  </a:solidFill>
                </a:rPr>
                <a:t>　➪</a:t>
              </a:r>
              <a:r>
                <a:rPr kumimoji="1" lang="ja-JP" altLang="en-US" dirty="0">
                  <a:solidFill>
                    <a:schemeClr val="tx1">
                      <a:lumMod val="65000"/>
                      <a:lumOff val="35000"/>
                    </a:schemeClr>
                  </a:solidFill>
                </a:rPr>
                <a:t>スマートフォン、</a:t>
              </a:r>
              <a:r>
                <a:rPr kumimoji="1" lang="en-US" altLang="ja-JP" dirty="0">
                  <a:solidFill>
                    <a:schemeClr val="tx1">
                      <a:lumMod val="65000"/>
                      <a:lumOff val="35000"/>
                    </a:schemeClr>
                  </a:solidFill>
                </a:rPr>
                <a:t>PC</a:t>
              </a:r>
              <a:r>
                <a:rPr kumimoji="1" lang="ja-JP" altLang="en-US" dirty="0">
                  <a:solidFill>
                    <a:schemeClr val="tx1">
                      <a:lumMod val="65000"/>
                      <a:lumOff val="35000"/>
                    </a:schemeClr>
                  </a:solidFill>
                </a:rPr>
                <a:t>などで勤怠管理や各種申請ができる。人事給与ソフトと連携することで、給与明細・勤務表・有休休暇日数の把握などを一元化して管理ができる。</a:t>
              </a:r>
              <a:endParaRPr kumimoji="1" lang="en-US" altLang="ja-JP" sz="1600" dirty="0">
                <a:solidFill>
                  <a:schemeClr val="tx1">
                    <a:lumMod val="65000"/>
                    <a:lumOff val="35000"/>
                  </a:schemeClr>
                </a:solidFill>
              </a:endParaRPr>
            </a:p>
            <a:p>
              <a:endParaRPr kumimoji="1" lang="en-US" altLang="ja-JP"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767372"/>
            <a:ext cx="8927814" cy="2900128"/>
            <a:chOff x="4122583" y="1861062"/>
            <a:chExt cx="4647873" cy="1682239"/>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2000" dirty="0">
                <a:solidFill>
                  <a:schemeClr val="tx1">
                    <a:lumMod val="65000"/>
                    <a:lumOff val="35000"/>
                  </a:schemeClr>
                </a:solidFill>
              </a:endParaRPr>
            </a:p>
            <a:p>
              <a:r>
                <a:rPr kumimoji="1" lang="ja-JP" altLang="en-US" dirty="0">
                  <a:solidFill>
                    <a:schemeClr val="tx1">
                      <a:lumMod val="65000"/>
                      <a:lumOff val="35000"/>
                    </a:schemeClr>
                  </a:solidFill>
                </a:rPr>
                <a:t>勤怠管理、シフト表作成、給与業務に多くの時間を割いており、業務量が増えることで支援体制にも影響がある。</a:t>
              </a:r>
              <a:endParaRPr kumimoji="1" lang="en-US" altLang="ja-JP"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861062"/>
              <a:ext cx="1802635"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pic>
        <p:nvPicPr>
          <p:cNvPr id="12" name="Picture 8">
            <a:extLst>
              <a:ext uri="{FF2B5EF4-FFF2-40B4-BE49-F238E27FC236}">
                <a16:creationId xmlns:a16="http://schemas.microsoft.com/office/drawing/2014/main" id="{10E7DF0F-BA18-4D61-8E42-8B7D3262CA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0711" y="5125465"/>
            <a:ext cx="1445196" cy="16078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
            <a:extLst>
              <a:ext uri="{FF2B5EF4-FFF2-40B4-BE49-F238E27FC236}">
                <a16:creationId xmlns:a16="http://schemas.microsoft.com/office/drawing/2014/main" id="{0AFC6BCC-58B3-4E40-94FE-3F55974D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0377" y="5092562"/>
            <a:ext cx="1443037" cy="1607841"/>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一般社団法人じょいなす</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障害福祉サービス事業所ふぁいんず</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自立訓練</a:t>
            </a:r>
            <a:r>
              <a:rPr lang="en-US" altLang="ja-JP" sz="1300" kern="100" dirty="0">
                <a:solidFill>
                  <a:schemeClr val="tx1"/>
                </a:solidFill>
                <a:effectLst/>
              </a:rPr>
              <a:t>(</a:t>
            </a:r>
            <a:r>
              <a:rPr lang="ja-JP" altLang="en-US" sz="1300" kern="100" dirty="0">
                <a:solidFill>
                  <a:schemeClr val="tx1"/>
                </a:solidFill>
                <a:effectLst/>
              </a:rPr>
              <a:t>生活訓練</a:t>
            </a:r>
            <a:r>
              <a:rPr lang="en-US" altLang="ja-JP" sz="1300" kern="100" dirty="0">
                <a:solidFill>
                  <a:schemeClr val="tx1"/>
                </a:solidFill>
                <a:effectLst/>
              </a:rPr>
              <a:t>)</a:t>
            </a:r>
          </a:p>
        </p:txBody>
      </p:sp>
      <p:pic>
        <p:nvPicPr>
          <p:cNvPr id="24" name="図 23">
            <a:extLst>
              <a:ext uri="{FF2B5EF4-FFF2-40B4-BE49-F238E27FC236}">
                <a16:creationId xmlns:a16="http://schemas.microsoft.com/office/drawing/2014/main" id="{6AA66718-1A98-1B8C-BD94-A7F2E88DE2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128" y="2355609"/>
            <a:ext cx="1301080" cy="1073391"/>
          </a:xfrm>
          <a:prstGeom prst="rect">
            <a:avLst/>
          </a:prstGeom>
        </p:spPr>
      </p:pic>
      <p:pic>
        <p:nvPicPr>
          <p:cNvPr id="32" name="図 31">
            <a:extLst>
              <a:ext uri="{FF2B5EF4-FFF2-40B4-BE49-F238E27FC236}">
                <a16:creationId xmlns:a16="http://schemas.microsoft.com/office/drawing/2014/main" id="{AE42D66D-1510-DAB7-EA41-69E0357663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5501" y="2358341"/>
            <a:ext cx="1301080" cy="1113973"/>
          </a:xfrm>
          <a:prstGeom prst="rect">
            <a:avLst/>
          </a:prstGeom>
        </p:spPr>
      </p:pic>
      <p:pic>
        <p:nvPicPr>
          <p:cNvPr id="3" name="図 2">
            <a:extLst>
              <a:ext uri="{FF2B5EF4-FFF2-40B4-BE49-F238E27FC236}">
                <a16:creationId xmlns:a16="http://schemas.microsoft.com/office/drawing/2014/main" id="{F7FD7123-E3B1-FEF8-1601-3062EF9B97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8697" y="2350312"/>
            <a:ext cx="1699379" cy="1132919"/>
          </a:xfrm>
          <a:prstGeom prst="rect">
            <a:avLst/>
          </a:prstGeom>
        </p:spPr>
      </p:pic>
      <p:pic>
        <p:nvPicPr>
          <p:cNvPr id="9" name="図 8">
            <a:extLst>
              <a:ext uri="{FF2B5EF4-FFF2-40B4-BE49-F238E27FC236}">
                <a16:creationId xmlns:a16="http://schemas.microsoft.com/office/drawing/2014/main" id="{99903E87-4310-0480-2E28-160A82DFDC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96566" y="2373210"/>
            <a:ext cx="1699380" cy="1132920"/>
          </a:xfrm>
          <a:prstGeom prst="rect">
            <a:avLst/>
          </a:prstGeom>
        </p:spPr>
      </p:pic>
      <p:pic>
        <p:nvPicPr>
          <p:cNvPr id="11" name="図 10">
            <a:extLst>
              <a:ext uri="{FF2B5EF4-FFF2-40B4-BE49-F238E27FC236}">
                <a16:creationId xmlns:a16="http://schemas.microsoft.com/office/drawing/2014/main" id="{0CD891A9-046C-051B-3B9D-15AFC958F9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18693" y="2352721"/>
            <a:ext cx="1699379" cy="1132919"/>
          </a:xfrm>
          <a:prstGeom prst="rect">
            <a:avLst/>
          </a:prstGeom>
        </p:spPr>
      </p:pic>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405541"/>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2000" dirty="0">
                  <a:solidFill>
                    <a:schemeClr val="tx1">
                      <a:lumMod val="65000"/>
                      <a:lumOff val="35000"/>
                    </a:schemeClr>
                  </a:solidFill>
                </a:rPr>
                <a:t>基本的にはソフトを導入することで、書類の提出有無や確認作業を行なわなくて済むことと、給与計算や明細書作成においても確認が基本となり、作成や確認作業の時間を大幅に削減できていることが大きい。削減された時間を他の業務に充てることで業務が効率的にできている。</a:t>
              </a:r>
              <a:endParaRPr kumimoji="1" lang="en-US" altLang="ja-JP" sz="2000" b="1"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ja-JP" altLang="en-US" sz="2000" b="1" u="sng" dirty="0">
                  <a:solidFill>
                    <a:schemeClr val="tx1">
                      <a:lumMod val="65000"/>
                      <a:lumOff val="35000"/>
                    </a:schemeClr>
                  </a:solidFill>
                </a:rPr>
                <a:t>年間業務時間削減率：８８．５％</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→これにより確保できた時間を「支援記録や外出の機会を増やすなど」に活用した！</a:t>
              </a:r>
              <a:endParaRPr kumimoji="1" lang="en-US" altLang="ja-JP" sz="2000"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年間作成文書削減率： ９５．５ ％</a:t>
              </a:r>
              <a:endParaRPr kumimoji="1" lang="en-US" altLang="ja-JP" sz="2000" b="1" u="sng"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費用縮減額： ５万円</a:t>
              </a:r>
              <a:endParaRPr kumimoji="1" lang="en-US" altLang="ja-JP" sz="2000" b="1" u="sng" dirty="0">
                <a:solidFill>
                  <a:schemeClr val="tx1">
                    <a:lumMod val="65000"/>
                    <a:lumOff val="35000"/>
                  </a:schemeClr>
                </a:solidFill>
              </a:endParaRPr>
            </a:p>
            <a:p>
              <a:endParaRPr kumimoji="1" lang="en-US" altLang="ja-JP" sz="20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2" name="四角形: 角を丸くする 1">
            <a:extLst>
              <a:ext uri="{FF2B5EF4-FFF2-40B4-BE49-F238E27FC236}">
                <a16:creationId xmlns:a16="http://schemas.microsoft.com/office/drawing/2014/main" id="{89312589-0AA5-5F70-9837-C342D6670D56}"/>
              </a:ext>
            </a:extLst>
          </p:cNvPr>
          <p:cNvSpPr/>
          <p:nvPr/>
        </p:nvSpPr>
        <p:spPr>
          <a:xfrm>
            <a:off x="213196" y="5112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solidFill>
                  <a:schemeClr val="bg1"/>
                </a:solidFill>
              </a:rPr>
              <a:t>出退勤、各種届出の効率化に成功。</a:t>
            </a:r>
            <a:br>
              <a:rPr kumimoji="1" lang="en-US" altLang="ja-JP" b="1" dirty="0">
                <a:solidFill>
                  <a:schemeClr val="bg1"/>
                </a:solidFill>
              </a:rPr>
            </a:br>
            <a:r>
              <a:rPr kumimoji="1" lang="ja-JP" altLang="en-US" b="1" dirty="0">
                <a:solidFill>
                  <a:schemeClr val="bg1"/>
                </a:solidFill>
              </a:rPr>
              <a:t>給与計算も効率化でき、時間を有効活用できた。</a:t>
            </a:r>
            <a:endParaRPr kumimoji="1" lang="en-US" altLang="ja-JP" b="1" dirty="0">
              <a:solidFill>
                <a:schemeClr val="bg1"/>
              </a:solidFill>
            </a:endParaRPr>
          </a:p>
        </p:txBody>
      </p:sp>
      <p:sp>
        <p:nvSpPr>
          <p:cNvPr id="3" name="正方形/長方形 2">
            <a:extLst>
              <a:ext uri="{FF2B5EF4-FFF2-40B4-BE49-F238E27FC236}">
                <a16:creationId xmlns:a16="http://schemas.microsoft.com/office/drawing/2014/main" id="{6906309F-FE11-F2D0-6307-3A722C79D14D}"/>
              </a:ext>
            </a:extLst>
          </p:cNvPr>
          <p:cNvSpPr/>
          <p:nvPr/>
        </p:nvSpPr>
        <p:spPr>
          <a:xfrm>
            <a:off x="6147928" y="2770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一般社団法人じょいなす</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障害福祉サービス事業所ふぁいんず</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自立訓練</a:t>
            </a:r>
            <a:r>
              <a:rPr lang="en-US" altLang="ja-JP" sz="1300" kern="100" dirty="0">
                <a:solidFill>
                  <a:schemeClr val="tx1"/>
                </a:solidFill>
                <a:effectLst/>
              </a:rPr>
              <a:t>(</a:t>
            </a:r>
            <a:r>
              <a:rPr lang="ja-JP" altLang="en-US" sz="1300" kern="100" dirty="0">
                <a:solidFill>
                  <a:schemeClr val="tx1"/>
                </a:solidFill>
                <a:effectLst/>
              </a:rPr>
              <a:t>生活訓練</a:t>
            </a:r>
            <a:r>
              <a:rPr lang="en-US" altLang="ja-JP" sz="1300" kern="100" dirty="0">
                <a:solidFill>
                  <a:schemeClr val="tx1"/>
                </a:solidFill>
                <a:effectLst/>
              </a:rPr>
              <a:t>)</a:t>
            </a: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dirty="0">
                  <a:solidFill>
                    <a:schemeClr val="tx1">
                      <a:lumMod val="65000"/>
                      <a:lumOff val="35000"/>
                    </a:schemeClr>
                  </a:solidFill>
                </a:rPr>
                <a:t>勤怠管理については、スマホや</a:t>
              </a:r>
              <a:r>
                <a:rPr kumimoji="1" lang="en-US" altLang="ja-JP" sz="1600" dirty="0">
                  <a:solidFill>
                    <a:schemeClr val="tx1">
                      <a:lumMod val="65000"/>
                      <a:lumOff val="35000"/>
                    </a:schemeClr>
                  </a:solidFill>
                  <a:latin typeface="+mn-ea"/>
                </a:rPr>
                <a:t>PC</a:t>
              </a:r>
              <a:r>
                <a:rPr kumimoji="1" lang="ja-JP" altLang="en-US" sz="1600" dirty="0">
                  <a:solidFill>
                    <a:schemeClr val="tx1">
                      <a:lumMod val="65000"/>
                      <a:lumOff val="35000"/>
                    </a:schemeClr>
                  </a:solidFill>
                </a:rPr>
                <a:t>等でできるようになった 。出退勤の打刻、有給休暇等各種届け出の申請をスマホ等でできるので容易になった。給与明細については、勤怠管理と連動しているので基本的には確認作業が中心になっている。</a:t>
              </a:r>
              <a:endParaRPr kumimoji="1" lang="en-US" altLang="ja-JP" sz="1600" dirty="0">
                <a:solidFill>
                  <a:schemeClr val="tx1">
                    <a:lumMod val="65000"/>
                    <a:lumOff val="35000"/>
                  </a:schemeClr>
                </a:solidFill>
              </a:endParaRPr>
            </a:p>
            <a:p>
              <a:endParaRPr kumimoji="1" lang="en-US" altLang="ja-JP" sz="1600" dirty="0">
                <a:solidFill>
                  <a:schemeClr val="tx1">
                    <a:lumMod val="65000"/>
                    <a:lumOff val="35000"/>
                  </a:schemeClr>
                </a:solidFill>
              </a:endParaRPr>
            </a:p>
            <a:p>
              <a:r>
                <a:rPr kumimoji="1" lang="en-US" altLang="ja-JP" sz="1600" b="1" dirty="0">
                  <a:solidFill>
                    <a:schemeClr val="tx1">
                      <a:lumMod val="65000"/>
                      <a:lumOff val="35000"/>
                    </a:schemeClr>
                  </a:solidFill>
                </a:rPr>
                <a:t>〈</a:t>
              </a:r>
              <a:r>
                <a:rPr kumimoji="1" lang="ja-JP" altLang="en-US" sz="1600" b="1" dirty="0">
                  <a:solidFill>
                    <a:schemeClr val="tx1">
                      <a:lumMod val="65000"/>
                      <a:lumOff val="35000"/>
                    </a:schemeClr>
                  </a:solidFill>
                </a:rPr>
                <a:t>工夫した点</a:t>
              </a:r>
              <a:r>
                <a:rPr kumimoji="1" lang="en-US" altLang="ja-JP" sz="1600" b="1" dirty="0">
                  <a:solidFill>
                    <a:schemeClr val="tx1">
                      <a:lumMod val="65000"/>
                      <a:lumOff val="35000"/>
                    </a:schemeClr>
                  </a:solidFill>
                </a:rPr>
                <a:t>〉</a:t>
              </a:r>
            </a:p>
            <a:p>
              <a:r>
                <a:rPr kumimoji="1" lang="ja-JP" altLang="en-US" sz="1600" dirty="0">
                  <a:solidFill>
                    <a:schemeClr val="tx1">
                      <a:lumMod val="65000"/>
                      <a:lumOff val="35000"/>
                    </a:schemeClr>
                  </a:solidFill>
                </a:rPr>
                <a:t>勤務時間の管理、有給休暇の取得日数など、職員への意識づけを定期的に行なっている。</a:t>
              </a:r>
              <a:endParaRPr kumimoji="1" lang="en-US" altLang="ja-JP" sz="1600" dirty="0">
                <a:solidFill>
                  <a:schemeClr val="tx1">
                    <a:lumMod val="65000"/>
                    <a:lumOff val="35000"/>
                  </a:schemeClr>
                </a:solidFill>
              </a:endParaRPr>
            </a:p>
            <a:p>
              <a:r>
                <a:rPr kumimoji="1" lang="ja-JP" altLang="en-US" sz="1600" dirty="0">
                  <a:solidFill>
                    <a:schemeClr val="tx1">
                      <a:lumMod val="65000"/>
                      <a:lumOff val="35000"/>
                    </a:schemeClr>
                  </a:solidFill>
                </a:rPr>
                <a:t>初期の職員設定をしておくことで容易になっている。</a:t>
              </a:r>
              <a:endParaRPr kumimoji="1" lang="en-US" altLang="ja-JP" sz="16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良かった点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　打刻漏れが少なくなったり、申請手続きが容易になった、有給休暇日数の確認も容易になった、勤務時間を意識するようになった</a:t>
              </a:r>
              <a:endParaRPr kumimoji="1" lang="en-US" altLang="ja-JP" b="1" dirty="0">
                <a:solidFill>
                  <a:schemeClr val="tx1">
                    <a:lumMod val="65000"/>
                    <a:lumOff val="35000"/>
                  </a:schemeClr>
                </a:solidFill>
              </a:endParaRPr>
            </a:p>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他に導入したい機器等とその理由</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latin typeface="+mn-ea"/>
                </a:rPr>
                <a:t>就労支援に関する</a:t>
              </a:r>
              <a:r>
                <a:rPr kumimoji="1" lang="en-US" altLang="ja-JP" dirty="0">
                  <a:solidFill>
                    <a:schemeClr val="tx1">
                      <a:lumMod val="65000"/>
                      <a:lumOff val="35000"/>
                    </a:schemeClr>
                  </a:solidFill>
                  <a:latin typeface="+mn-ea"/>
                </a:rPr>
                <a:t>VR</a:t>
              </a:r>
              <a:r>
                <a:rPr kumimoji="1" lang="ja-JP" altLang="en-US" dirty="0">
                  <a:solidFill>
                    <a:schemeClr val="tx1">
                      <a:lumMod val="65000"/>
                      <a:lumOff val="35000"/>
                    </a:schemeClr>
                  </a:solidFill>
                  <a:latin typeface="+mn-ea"/>
                </a:rPr>
                <a:t>機器：利用者の方が疑似的に体験ができる</a:t>
              </a:r>
              <a:br>
                <a:rPr kumimoji="1" lang="en-US" altLang="ja-JP" dirty="0">
                  <a:solidFill>
                    <a:schemeClr val="tx1">
                      <a:lumMod val="65000"/>
                      <a:lumOff val="35000"/>
                    </a:schemeClr>
                  </a:solidFill>
                  <a:latin typeface="+mn-ea"/>
                </a:rPr>
              </a:br>
              <a:r>
                <a:rPr kumimoji="1" lang="ja-JP" altLang="en-US" dirty="0">
                  <a:solidFill>
                    <a:schemeClr val="tx1">
                      <a:lumMod val="65000"/>
                      <a:lumOff val="35000"/>
                    </a:schemeClr>
                  </a:solidFill>
                  <a:latin typeface="+mn-ea"/>
                </a:rPr>
                <a:t>と思うので、働くイメージを持てる期待がある。また、支援の</a:t>
              </a:r>
              <a:br>
                <a:rPr kumimoji="1" lang="en-US" altLang="ja-JP" dirty="0">
                  <a:solidFill>
                    <a:schemeClr val="tx1">
                      <a:lumMod val="65000"/>
                      <a:lumOff val="35000"/>
                    </a:schemeClr>
                  </a:solidFill>
                  <a:latin typeface="+mn-ea"/>
                </a:rPr>
              </a:br>
              <a:r>
                <a:rPr kumimoji="1" lang="ja-JP" altLang="en-US" dirty="0">
                  <a:solidFill>
                    <a:schemeClr val="tx1">
                      <a:lumMod val="65000"/>
                      <a:lumOff val="35000"/>
                    </a:schemeClr>
                  </a:solidFill>
                  <a:latin typeface="+mn-ea"/>
                </a:rPr>
                <a:t>幅を広げる効果も期待できるため。</a:t>
              </a:r>
              <a:endParaRPr kumimoji="1" lang="en-US" altLang="ja-JP" dirty="0">
                <a:solidFill>
                  <a:schemeClr val="tx1">
                    <a:lumMod val="65000"/>
                    <a:lumOff val="35000"/>
                  </a:schemeClr>
                </a:solidFill>
                <a:latin typeface="+mn-ea"/>
              </a:endParaRPr>
            </a:p>
            <a:p>
              <a:endParaRPr kumimoji="1" lang="en-US" altLang="ja-JP" sz="2000" b="1"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pic>
        <p:nvPicPr>
          <p:cNvPr id="1026" name="Picture 2" descr="介護士のイラスト（女性）">
            <a:extLst>
              <a:ext uri="{FF2B5EF4-FFF2-40B4-BE49-F238E27FC236}">
                <a16:creationId xmlns:a16="http://schemas.microsoft.com/office/drawing/2014/main" id="{FBDD415E-9B02-46BE-90B0-816CA25AB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874" y="5402579"/>
            <a:ext cx="571692" cy="12099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介護士のイラスト（男性）">
            <a:extLst>
              <a:ext uri="{FF2B5EF4-FFF2-40B4-BE49-F238E27FC236}">
                <a16:creationId xmlns:a16="http://schemas.microsoft.com/office/drawing/2014/main" id="{C2C73C6F-5063-47A4-AF4E-20F222CDE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616" y="5402579"/>
            <a:ext cx="571692" cy="1209930"/>
          </a:xfrm>
          <a:prstGeom prst="rect">
            <a:avLst/>
          </a:prstGeom>
          <a:noFill/>
          <a:extLst>
            <a:ext uri="{909E8E84-426E-40DD-AFC4-6F175D3DCCD1}">
              <a14:hiddenFill xmlns:a14="http://schemas.microsoft.com/office/drawing/2010/main">
                <a:solidFill>
                  <a:srgbClr val="FFFFFF"/>
                </a:solidFill>
              </a14:hiddenFill>
            </a:ext>
          </a:extLst>
        </p:spPr>
      </p:pic>
      <p:sp>
        <p:nvSpPr>
          <p:cNvPr id="2" name="四角形: 角を丸くする 1">
            <a:extLst>
              <a:ext uri="{FF2B5EF4-FFF2-40B4-BE49-F238E27FC236}">
                <a16:creationId xmlns:a16="http://schemas.microsoft.com/office/drawing/2014/main" id="{A16DB00E-3D24-6D6D-8A5E-2FA4A83352F7}"/>
              </a:ext>
            </a:extLst>
          </p:cNvPr>
          <p:cNvSpPr/>
          <p:nvPr/>
        </p:nvSpPr>
        <p:spPr>
          <a:xfrm>
            <a:off x="213196" y="37794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solidFill>
                  <a:schemeClr val="bg1"/>
                </a:solidFill>
              </a:rPr>
              <a:t>出退勤、各種届出の効率化に成功。</a:t>
            </a:r>
            <a:br>
              <a:rPr kumimoji="1" lang="en-US" altLang="ja-JP" b="1" dirty="0">
                <a:solidFill>
                  <a:schemeClr val="bg1"/>
                </a:solidFill>
              </a:rPr>
            </a:br>
            <a:r>
              <a:rPr kumimoji="1" lang="ja-JP" altLang="en-US" b="1" dirty="0">
                <a:solidFill>
                  <a:schemeClr val="bg1"/>
                </a:solidFill>
              </a:rPr>
              <a:t>給与計算も効率化でき、時間を有効活用できた。</a:t>
            </a:r>
            <a:endParaRPr kumimoji="1" lang="en-US" altLang="ja-JP" b="1" dirty="0">
              <a:solidFill>
                <a:schemeClr val="bg1"/>
              </a:solidFill>
            </a:endParaRPr>
          </a:p>
        </p:txBody>
      </p:sp>
      <p:sp>
        <p:nvSpPr>
          <p:cNvPr id="3" name="正方形/長方形 2">
            <a:extLst>
              <a:ext uri="{FF2B5EF4-FFF2-40B4-BE49-F238E27FC236}">
                <a16:creationId xmlns:a16="http://schemas.microsoft.com/office/drawing/2014/main" id="{B32064B7-8DE0-83B6-73D6-D3873ADF995A}"/>
              </a:ext>
            </a:extLst>
          </p:cNvPr>
          <p:cNvSpPr/>
          <p:nvPr/>
        </p:nvSpPr>
        <p:spPr>
          <a:xfrm>
            <a:off x="6062203" y="3532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一般社団法人じょいなす</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障害福祉サービス事業所ふぁいんず</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自立訓練</a:t>
            </a:r>
            <a:r>
              <a:rPr lang="en-US" altLang="ja-JP" sz="1300" kern="100" dirty="0">
                <a:solidFill>
                  <a:schemeClr val="tx1"/>
                </a:solidFill>
                <a:effectLst/>
              </a:rPr>
              <a:t>(</a:t>
            </a:r>
            <a:r>
              <a:rPr lang="ja-JP" altLang="en-US" sz="1300" kern="100" dirty="0">
                <a:solidFill>
                  <a:schemeClr val="tx1"/>
                </a:solidFill>
                <a:effectLst/>
              </a:rPr>
              <a:t>生活訓練</a:t>
            </a:r>
            <a:r>
              <a:rPr lang="en-US" altLang="ja-JP" sz="1300" kern="100" dirty="0">
                <a:solidFill>
                  <a:schemeClr val="tx1"/>
                </a:solidFill>
                <a:effectLst/>
              </a:rPr>
              <a:t>)</a:t>
            </a:r>
          </a:p>
        </p:txBody>
      </p:sp>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620</Words>
  <Application>Microsoft Office PowerPoint</Application>
  <PresentationFormat>画面に合わせる (4:3)</PresentationFormat>
  <Paragraphs>44</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2026-06-12T08:11:17Z</dcterms:created>
  <dcterms:modified xsi:type="dcterms:W3CDTF">2026-08-21T02:48:48Z</dcterms:modified>
</cp:coreProperties>
</file>