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960" r:id="rId1"/>
  </p:sldMasterIdLst>
  <p:sldIdLst>
    <p:sldId id="266" r:id="rId2"/>
    <p:sldId id="268" r:id="rId3"/>
    <p:sldId id="269" r:id="rId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CC"/>
    <a:srgbClr val="27CED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06799F8-075E-4A3A-A7F6-7FBC6576F1A4}" styleName="テーマ スタイル 2 - アクセント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771" autoAdjust="0"/>
    <p:restoredTop sz="94660"/>
  </p:normalViewPr>
  <p:slideViewPr>
    <p:cSldViewPr snapToGrid="0">
      <p:cViewPr varScale="1">
        <p:scale>
          <a:sx n="87" d="100"/>
          <a:sy n="87" d="100"/>
        </p:scale>
        <p:origin x="1277"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19046545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17458871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41594687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3935848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1211327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36978718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41909584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3558351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532504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443021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88FFC7A-05F1-49DC-8AEB-3C758879BABE}" type="datetimeFigureOut">
              <a:rPr kumimoji="1" lang="ja-JP" altLang="en-US" smtClean="0"/>
              <a:t>2026/8/21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2317388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8FFC7A-05F1-49DC-8AEB-3C758879BABE}" type="datetimeFigureOut">
              <a:rPr kumimoji="1" lang="ja-JP" altLang="en-US" smtClean="0"/>
              <a:t>2026/8/21</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0DDFAE-B48F-4667-B81E-DF2A651FC31B}" type="slidenum">
              <a:rPr kumimoji="1" lang="ja-JP" altLang="en-US" smtClean="0"/>
              <a:t>‹#›</a:t>
            </a:fld>
            <a:endParaRPr kumimoji="1" lang="ja-JP" altLang="en-US"/>
          </a:p>
        </p:txBody>
      </p:sp>
    </p:spTree>
    <p:extLst>
      <p:ext uri="{BB962C8B-B14F-4D97-AF65-F5344CB8AC3E}">
        <p14:creationId xmlns:p14="http://schemas.microsoft.com/office/powerpoint/2010/main" val="3374108059"/>
      </p:ext>
    </p:extLst>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87897C8B-BD09-4D18-A726-5305C06D7FFA}"/>
              </a:ext>
            </a:extLst>
          </p:cNvPr>
          <p:cNvSpPr/>
          <p:nvPr/>
        </p:nvSpPr>
        <p:spPr>
          <a:xfrm>
            <a:off x="60796" y="358897"/>
            <a:ext cx="5539904" cy="669804"/>
          </a:xfrm>
          <a:prstGeom prst="roundRect">
            <a:avLst>
              <a:gd name="adj" fmla="val 9950"/>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solidFill>
                  <a:schemeClr val="bg1"/>
                </a:solidFill>
              </a:rPr>
              <a:t>ノート</a:t>
            </a:r>
            <a:r>
              <a:rPr kumimoji="1" lang="en-US" altLang="ja-JP" sz="2400" b="1" dirty="0">
                <a:solidFill>
                  <a:schemeClr val="bg1"/>
                </a:solidFill>
              </a:rPr>
              <a:t>PC</a:t>
            </a:r>
            <a:r>
              <a:rPr kumimoji="1" lang="ja-JP" altLang="en-US" sz="2400" b="1" dirty="0">
                <a:solidFill>
                  <a:schemeClr val="bg1"/>
                </a:solidFill>
              </a:rPr>
              <a:t>で事業所間の連携強化</a:t>
            </a:r>
            <a:endParaRPr kumimoji="1" lang="en-US" altLang="ja-JP" sz="2400" b="1" dirty="0">
              <a:solidFill>
                <a:schemeClr val="bg1"/>
              </a:solidFill>
            </a:endParaRPr>
          </a:p>
        </p:txBody>
      </p:sp>
      <p:grpSp>
        <p:nvGrpSpPr>
          <p:cNvPr id="8" name="グループ化 7">
            <a:extLst>
              <a:ext uri="{FF2B5EF4-FFF2-40B4-BE49-F238E27FC236}">
                <a16:creationId xmlns:a16="http://schemas.microsoft.com/office/drawing/2014/main" id="{06E58739-ED48-4380-A4B7-B01D18ED3EB7}"/>
              </a:ext>
            </a:extLst>
          </p:cNvPr>
          <p:cNvGrpSpPr/>
          <p:nvPr/>
        </p:nvGrpSpPr>
        <p:grpSpPr>
          <a:xfrm>
            <a:off x="60796" y="1088641"/>
            <a:ext cx="8813239" cy="2532505"/>
            <a:chOff x="4232011" y="1787292"/>
            <a:chExt cx="4434415" cy="1719543"/>
          </a:xfrm>
        </p:grpSpPr>
        <p:sp>
          <p:nvSpPr>
            <p:cNvPr id="6" name="四角形: 角を丸くする 5">
              <a:extLst>
                <a:ext uri="{FF2B5EF4-FFF2-40B4-BE49-F238E27FC236}">
                  <a16:creationId xmlns:a16="http://schemas.microsoft.com/office/drawing/2014/main" id="{92C52E5B-F293-4059-8CBF-C7E3FC40EDE4}"/>
                </a:ext>
              </a:extLst>
            </p:cNvPr>
            <p:cNvSpPr/>
            <p:nvPr/>
          </p:nvSpPr>
          <p:spPr>
            <a:xfrm>
              <a:off x="4275919" y="2058842"/>
              <a:ext cx="4390507" cy="1447993"/>
            </a:xfrm>
            <a:prstGeom prst="roundRect">
              <a:avLst>
                <a:gd name="adj" fmla="val 868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b="1" dirty="0">
                  <a:solidFill>
                    <a:schemeClr val="tx1">
                      <a:lumMod val="65000"/>
                      <a:lumOff val="35000"/>
                    </a:schemeClr>
                  </a:solidFill>
                </a:rPr>
                <a:t>パソコン：</a:t>
              </a:r>
              <a:r>
                <a:rPr kumimoji="1" lang="en-US" altLang="ja-JP" b="1" dirty="0">
                  <a:solidFill>
                    <a:schemeClr val="tx1">
                      <a:lumMod val="65000"/>
                      <a:lumOff val="35000"/>
                    </a:schemeClr>
                  </a:solidFill>
                </a:rPr>
                <a:t>5</a:t>
              </a:r>
              <a:r>
                <a:rPr kumimoji="1" lang="ja-JP" altLang="en-US" b="1" dirty="0">
                  <a:solidFill>
                    <a:schemeClr val="tx1">
                      <a:lumMod val="65000"/>
                      <a:lumOff val="35000"/>
                    </a:schemeClr>
                  </a:solidFill>
                </a:rPr>
                <a:t>台</a:t>
              </a:r>
              <a:endParaRPr kumimoji="1" lang="en-US" altLang="ja-JP" b="1" dirty="0">
                <a:solidFill>
                  <a:schemeClr val="tx1">
                    <a:lumMod val="65000"/>
                    <a:lumOff val="35000"/>
                  </a:schemeClr>
                </a:solidFill>
              </a:endParaRPr>
            </a:p>
          </p:txBody>
        </p:sp>
        <p:sp>
          <p:nvSpPr>
            <p:cNvPr id="7" name="四角形: 角を丸くする 6">
              <a:extLst>
                <a:ext uri="{FF2B5EF4-FFF2-40B4-BE49-F238E27FC236}">
                  <a16:creationId xmlns:a16="http://schemas.microsoft.com/office/drawing/2014/main" id="{DD775A77-E13A-4118-BCC0-5015E738FA06}"/>
                </a:ext>
              </a:extLst>
            </p:cNvPr>
            <p:cNvSpPr/>
            <p:nvPr/>
          </p:nvSpPr>
          <p:spPr>
            <a:xfrm>
              <a:off x="4232011" y="1787292"/>
              <a:ext cx="1078437" cy="223177"/>
            </a:xfrm>
            <a:prstGeom prst="roundRect">
              <a:avLst/>
            </a:prstGeom>
            <a:solidFill>
              <a:srgbClr val="27CED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t>導入機器等の内容</a:t>
              </a:r>
            </a:p>
          </p:txBody>
        </p:sp>
      </p:grpSp>
      <p:grpSp>
        <p:nvGrpSpPr>
          <p:cNvPr id="15" name="グループ化 14">
            <a:extLst>
              <a:ext uri="{FF2B5EF4-FFF2-40B4-BE49-F238E27FC236}">
                <a16:creationId xmlns:a16="http://schemas.microsoft.com/office/drawing/2014/main" id="{A1303BDD-75EF-4010-98E6-F5A727B0D5BB}"/>
              </a:ext>
            </a:extLst>
          </p:cNvPr>
          <p:cNvGrpSpPr/>
          <p:nvPr/>
        </p:nvGrpSpPr>
        <p:grpSpPr>
          <a:xfrm>
            <a:off x="60796" y="3767372"/>
            <a:ext cx="8927814" cy="2900128"/>
            <a:chOff x="4122583" y="1861062"/>
            <a:chExt cx="4647873" cy="1682239"/>
          </a:xfrm>
        </p:grpSpPr>
        <p:sp>
          <p:nvSpPr>
            <p:cNvPr id="16" name="四角形: 角を丸くする 15">
              <a:extLst>
                <a:ext uri="{FF2B5EF4-FFF2-40B4-BE49-F238E27FC236}">
                  <a16:creationId xmlns:a16="http://schemas.microsoft.com/office/drawing/2014/main" id="{09C85C6E-0565-4279-BBA1-561BCA8185B2}"/>
                </a:ext>
              </a:extLst>
            </p:cNvPr>
            <p:cNvSpPr/>
            <p:nvPr/>
          </p:nvSpPr>
          <p:spPr>
            <a:xfrm>
              <a:off x="4122583" y="1965961"/>
              <a:ext cx="4647873" cy="1577340"/>
            </a:xfrm>
            <a:prstGeom prst="roundRect">
              <a:avLst>
                <a:gd name="adj" fmla="val 868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en-US" altLang="ja-JP" dirty="0">
                <a:solidFill>
                  <a:schemeClr val="tx1">
                    <a:lumMod val="65000"/>
                    <a:lumOff val="35000"/>
                  </a:schemeClr>
                </a:solidFill>
              </a:endParaRPr>
            </a:p>
            <a:p>
              <a:r>
                <a:rPr kumimoji="1" lang="ja-JP" altLang="en-US" sz="1600" dirty="0">
                  <a:solidFill>
                    <a:schemeClr val="tx1">
                      <a:lumMod val="65000"/>
                      <a:lumOff val="35000"/>
                    </a:schemeClr>
                  </a:solidFill>
                </a:rPr>
                <a:t>法人内の事業所が２つの市にあるため、職員の移動負担等を考えると会議、研修を合同で行う事が難しく、情報共有や意識改革にも繋げ難い。事務作業にも時間が係り、非効率な勤務体制となっている。</a:t>
              </a:r>
            </a:p>
          </p:txBody>
        </p:sp>
        <p:sp>
          <p:nvSpPr>
            <p:cNvPr id="17" name="四角形: 角を丸くする 16">
              <a:extLst>
                <a:ext uri="{FF2B5EF4-FFF2-40B4-BE49-F238E27FC236}">
                  <a16:creationId xmlns:a16="http://schemas.microsoft.com/office/drawing/2014/main" id="{2E81446F-6895-40F4-9215-AA5DC2AC4EAA}"/>
                </a:ext>
              </a:extLst>
            </p:cNvPr>
            <p:cNvSpPr/>
            <p:nvPr/>
          </p:nvSpPr>
          <p:spPr>
            <a:xfrm>
              <a:off x="4232591" y="1861062"/>
              <a:ext cx="1802635" cy="209798"/>
            </a:xfrm>
            <a:prstGeom prst="roundRect">
              <a:avLst/>
            </a:prstGeom>
            <a:solidFill>
              <a:srgbClr val="27CED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t>導入の理由（抱えていた課題）</a:t>
              </a:r>
            </a:p>
          </p:txBody>
        </p:sp>
      </p:grpSp>
      <p:pic>
        <p:nvPicPr>
          <p:cNvPr id="12" name="Picture 8">
            <a:extLst>
              <a:ext uri="{FF2B5EF4-FFF2-40B4-BE49-F238E27FC236}">
                <a16:creationId xmlns:a16="http://schemas.microsoft.com/office/drawing/2014/main" id="{10E7DF0F-BA18-4D61-8E42-8B7D3262CA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0711" y="5556069"/>
            <a:ext cx="1058151" cy="117723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0" descr="■">
            <a:extLst>
              <a:ext uri="{FF2B5EF4-FFF2-40B4-BE49-F238E27FC236}">
                <a16:creationId xmlns:a16="http://schemas.microsoft.com/office/drawing/2014/main" id="{0AFC6BCC-58B3-4E40-94FE-3F55974DBE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26926" y="5370803"/>
            <a:ext cx="1163785" cy="1296697"/>
          </a:xfrm>
          <a:prstGeom prst="rect">
            <a:avLst/>
          </a:prstGeom>
          <a:noFill/>
          <a:extLst>
            <a:ext uri="{909E8E84-426E-40DD-AFC4-6F175D3DCCD1}">
              <a14:hiddenFill xmlns:a14="http://schemas.microsoft.com/office/drawing/2010/main">
                <a:solidFill>
                  <a:srgbClr val="FFFFFF"/>
                </a:solidFill>
              </a14:hiddenFill>
            </a:ext>
          </a:extLst>
        </p:spPr>
      </p:pic>
      <p:sp>
        <p:nvSpPr>
          <p:cNvPr id="14" name="テキスト ボックス 13">
            <a:extLst>
              <a:ext uri="{FF2B5EF4-FFF2-40B4-BE49-F238E27FC236}">
                <a16:creationId xmlns:a16="http://schemas.microsoft.com/office/drawing/2014/main" id="{69028578-17EA-4E75-910B-AAF5CD66E032}"/>
              </a:ext>
            </a:extLst>
          </p:cNvPr>
          <p:cNvSpPr txBox="1"/>
          <p:nvPr/>
        </p:nvSpPr>
        <p:spPr>
          <a:xfrm>
            <a:off x="0" y="0"/>
            <a:ext cx="9144000" cy="276999"/>
          </a:xfrm>
          <a:prstGeom prst="rect">
            <a:avLst/>
          </a:prstGeom>
          <a:solidFill>
            <a:schemeClr val="accent3">
              <a:lumMod val="20000"/>
              <a:lumOff val="80000"/>
            </a:schemeClr>
          </a:solidFill>
        </p:spPr>
        <p:txBody>
          <a:bodyPr wrap="square" rtlCol="0">
            <a:spAutoFit/>
          </a:bodyPr>
          <a:lstStyle/>
          <a:p>
            <a:r>
              <a:rPr lang="ja-JP" altLang="en-US" sz="1200" dirty="0">
                <a:ea typeface="游明朝" panose="02020400000000000000" pitchFamily="18" charset="-128"/>
                <a:cs typeface="Times New Roman" panose="02020603050405020304" pitchFamily="18" charset="0"/>
              </a:rPr>
              <a:t>障がい福祉分野の</a:t>
            </a:r>
            <a:r>
              <a:rPr lang="en-US" altLang="ja-JP" sz="1200" dirty="0">
                <a:ea typeface="游明朝" panose="02020400000000000000" pitchFamily="18" charset="-128"/>
                <a:cs typeface="Times New Roman" panose="02020603050405020304" pitchFamily="18" charset="0"/>
              </a:rPr>
              <a:t>ICT</a:t>
            </a:r>
            <a:r>
              <a:rPr lang="ja-JP" altLang="en-US" sz="1200" dirty="0">
                <a:ea typeface="游明朝" panose="02020400000000000000" pitchFamily="18" charset="-128"/>
                <a:cs typeface="Times New Roman" panose="02020603050405020304" pitchFamily="18" charset="0"/>
              </a:rPr>
              <a:t>導入モデル事業（令和</a:t>
            </a:r>
            <a:r>
              <a:rPr lang="en-US" altLang="ja-JP" sz="1200" dirty="0">
                <a:ea typeface="游明朝" panose="02020400000000000000" pitchFamily="18" charset="-128"/>
                <a:cs typeface="Times New Roman" panose="02020603050405020304" pitchFamily="18" charset="0"/>
              </a:rPr>
              <a:t>5</a:t>
            </a:r>
            <a:r>
              <a:rPr lang="ja-JP" altLang="en-US" sz="1200" dirty="0">
                <a:ea typeface="游明朝" panose="02020400000000000000" pitchFamily="18" charset="-128"/>
                <a:cs typeface="Times New Roman" panose="02020603050405020304" pitchFamily="18" charset="0"/>
              </a:rPr>
              <a:t>年度補正予算分） </a:t>
            </a:r>
            <a:endParaRPr kumimoji="1" lang="ja-JP" altLang="en-US" sz="1200" dirty="0"/>
          </a:p>
        </p:txBody>
      </p:sp>
      <p:sp>
        <p:nvSpPr>
          <p:cNvPr id="18" name="正方形/長方形 17">
            <a:extLst>
              <a:ext uri="{FF2B5EF4-FFF2-40B4-BE49-F238E27FC236}">
                <a16:creationId xmlns:a16="http://schemas.microsoft.com/office/drawing/2014/main" id="{AB425242-5402-4CD8-90F7-D1B66D976006}"/>
              </a:ext>
            </a:extLst>
          </p:cNvPr>
          <p:cNvSpPr/>
          <p:nvPr/>
        </p:nvSpPr>
        <p:spPr>
          <a:xfrm>
            <a:off x="5995528" y="124694"/>
            <a:ext cx="3040380" cy="904007"/>
          </a:xfrm>
          <a:prstGeom prst="rect">
            <a:avLst/>
          </a:prstGeom>
          <a:solidFill>
            <a:schemeClr val="accent3">
              <a:lumMod val="40000"/>
              <a:lumOff val="6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ja-JP" sz="1300" kern="100" dirty="0">
                <a:solidFill>
                  <a:schemeClr val="tx1"/>
                </a:solidFill>
                <a:effectLst/>
              </a:rPr>
              <a:t>【</a:t>
            </a:r>
            <a:r>
              <a:rPr lang="ja-JP" altLang="ja-JP" sz="1300" kern="100" dirty="0">
                <a:solidFill>
                  <a:schemeClr val="tx1"/>
                </a:solidFill>
                <a:effectLst/>
              </a:rPr>
              <a:t>法人名</a:t>
            </a:r>
            <a:r>
              <a:rPr lang="en-US" altLang="ja-JP" sz="1300" kern="100" dirty="0">
                <a:solidFill>
                  <a:schemeClr val="tx1"/>
                </a:solidFill>
                <a:effectLst/>
                <a:sym typeface="Wingdings" panose="05000000000000000000" pitchFamily="2" charset="2"/>
              </a:rPr>
              <a:t>】</a:t>
            </a:r>
            <a:r>
              <a:rPr lang="ja-JP" altLang="en-US" sz="1300" kern="100" dirty="0">
                <a:solidFill>
                  <a:schemeClr val="tx1"/>
                </a:solidFill>
                <a:effectLst/>
                <a:sym typeface="Wingdings" panose="05000000000000000000" pitchFamily="2" charset="2"/>
              </a:rPr>
              <a:t>社会福祉法人　育成福祉会</a:t>
            </a:r>
            <a:endParaRPr lang="en-US" altLang="ja-JP" sz="1300" kern="100" dirty="0">
              <a:solidFill>
                <a:schemeClr val="tx1"/>
              </a:solidFill>
              <a:effectLst/>
              <a:sym typeface="Wingdings" panose="05000000000000000000" pitchFamily="2" charset="2"/>
            </a:endParaRPr>
          </a:p>
          <a:p>
            <a:pPr algn="l"/>
            <a:r>
              <a:rPr lang="en-US" altLang="ja-JP" sz="1300" kern="100" dirty="0">
                <a:solidFill>
                  <a:schemeClr val="tx1"/>
                </a:solidFill>
                <a:effectLst/>
              </a:rPr>
              <a:t>【</a:t>
            </a:r>
            <a:r>
              <a:rPr lang="ja-JP" altLang="ja-JP" sz="1300" kern="100" dirty="0">
                <a:solidFill>
                  <a:schemeClr val="tx1"/>
                </a:solidFill>
                <a:effectLst/>
              </a:rPr>
              <a:t>事業所名</a:t>
            </a:r>
            <a:r>
              <a:rPr lang="en-US" altLang="ja-JP" sz="1300" kern="100" dirty="0">
                <a:solidFill>
                  <a:schemeClr val="tx1"/>
                </a:solidFill>
                <a:effectLst/>
              </a:rPr>
              <a:t>】</a:t>
            </a:r>
            <a:r>
              <a:rPr lang="ja-JP" altLang="en-US" sz="1300" kern="100" dirty="0">
                <a:solidFill>
                  <a:schemeClr val="tx1"/>
                </a:solidFill>
                <a:effectLst/>
              </a:rPr>
              <a:t>さくらんぼるーむ</a:t>
            </a:r>
            <a:endParaRPr lang="en-US" altLang="ja-JP" sz="1300" kern="100" dirty="0">
              <a:solidFill>
                <a:schemeClr val="tx1"/>
              </a:solidFill>
              <a:effectLst/>
            </a:endParaRPr>
          </a:p>
          <a:p>
            <a:pPr algn="l"/>
            <a:r>
              <a:rPr lang="en-US" altLang="ja-JP" sz="1300" kern="100" dirty="0">
                <a:solidFill>
                  <a:schemeClr val="tx1"/>
                </a:solidFill>
                <a:effectLst/>
              </a:rPr>
              <a:t>【</a:t>
            </a:r>
            <a:r>
              <a:rPr lang="ja-JP" altLang="en-US" sz="1300" kern="100" dirty="0">
                <a:solidFill>
                  <a:schemeClr val="tx1"/>
                </a:solidFill>
                <a:effectLst/>
              </a:rPr>
              <a:t>提供サービス</a:t>
            </a:r>
            <a:r>
              <a:rPr lang="en-US" altLang="ja-JP" sz="1300" kern="100" dirty="0">
                <a:solidFill>
                  <a:schemeClr val="tx1"/>
                </a:solidFill>
                <a:effectLst/>
              </a:rPr>
              <a:t>】</a:t>
            </a:r>
            <a:r>
              <a:rPr lang="ja-JP" altLang="en-US" sz="1300" kern="100" dirty="0">
                <a:solidFill>
                  <a:schemeClr val="tx1"/>
                </a:solidFill>
                <a:effectLst/>
              </a:rPr>
              <a:t>児童発達支援</a:t>
            </a:r>
            <a:endParaRPr lang="en-US" altLang="ja-JP" sz="1300" kern="100" dirty="0">
              <a:solidFill>
                <a:schemeClr val="tx1"/>
              </a:solidFill>
              <a:effectLst/>
            </a:endParaRPr>
          </a:p>
        </p:txBody>
      </p:sp>
      <p:pic>
        <p:nvPicPr>
          <p:cNvPr id="5" name="図 4" descr="屋内, テーブル, コンピュータ が含まれている画像&#10;&#10;自動的に生成された説明">
            <a:extLst>
              <a:ext uri="{FF2B5EF4-FFF2-40B4-BE49-F238E27FC236}">
                <a16:creationId xmlns:a16="http://schemas.microsoft.com/office/drawing/2014/main" id="{710CE66C-E4C5-4AF6-09D7-F826A27E08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2110894" y="1762927"/>
            <a:ext cx="1976119" cy="1617202"/>
          </a:xfrm>
          <a:prstGeom prst="rect">
            <a:avLst/>
          </a:prstGeom>
        </p:spPr>
      </p:pic>
      <p:pic>
        <p:nvPicPr>
          <p:cNvPr id="10" name="図 9" descr="文字の書かれた紙&#10;&#10;自動的に生成された説明">
            <a:extLst>
              <a:ext uri="{FF2B5EF4-FFF2-40B4-BE49-F238E27FC236}">
                <a16:creationId xmlns:a16="http://schemas.microsoft.com/office/drawing/2014/main" id="{DF8BD99A-0C5E-532A-5A80-6C470DE6CB2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4355013" y="1800452"/>
            <a:ext cx="1976120" cy="1542146"/>
          </a:xfrm>
          <a:prstGeom prst="rect">
            <a:avLst/>
          </a:prstGeom>
        </p:spPr>
      </p:pic>
    </p:spTree>
    <p:extLst>
      <p:ext uri="{BB962C8B-B14F-4D97-AF65-F5344CB8AC3E}">
        <p14:creationId xmlns:p14="http://schemas.microsoft.com/office/powerpoint/2010/main" val="21852400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87897C8B-BD09-4D18-A726-5305C06D7FFA}"/>
              </a:ext>
            </a:extLst>
          </p:cNvPr>
          <p:cNvSpPr/>
          <p:nvPr/>
        </p:nvSpPr>
        <p:spPr>
          <a:xfrm>
            <a:off x="60796" y="358897"/>
            <a:ext cx="5539904" cy="669804"/>
          </a:xfrm>
          <a:prstGeom prst="roundRect">
            <a:avLst>
              <a:gd name="adj" fmla="val 9950"/>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solidFill>
                  <a:schemeClr val="bg1"/>
                </a:solidFill>
              </a:rPr>
              <a:t>ノート</a:t>
            </a:r>
            <a:r>
              <a:rPr kumimoji="1" lang="en-US" altLang="ja-JP" sz="2400" b="1" dirty="0">
                <a:solidFill>
                  <a:schemeClr val="bg1"/>
                </a:solidFill>
              </a:rPr>
              <a:t>PC</a:t>
            </a:r>
            <a:r>
              <a:rPr kumimoji="1" lang="ja-JP" altLang="en-US" sz="2400" b="1" dirty="0">
                <a:solidFill>
                  <a:schemeClr val="bg1"/>
                </a:solidFill>
              </a:rPr>
              <a:t>で事業所間の連携強化</a:t>
            </a:r>
            <a:endParaRPr kumimoji="1" lang="en-US" altLang="ja-JP" sz="2400" b="1" dirty="0">
              <a:solidFill>
                <a:schemeClr val="bg1"/>
              </a:solidFill>
            </a:endParaRPr>
          </a:p>
        </p:txBody>
      </p:sp>
      <p:grpSp>
        <p:nvGrpSpPr>
          <p:cNvPr id="8" name="グループ化 7">
            <a:extLst>
              <a:ext uri="{FF2B5EF4-FFF2-40B4-BE49-F238E27FC236}">
                <a16:creationId xmlns:a16="http://schemas.microsoft.com/office/drawing/2014/main" id="{06E58739-ED48-4380-A4B7-B01D18ED3EB7}"/>
              </a:ext>
            </a:extLst>
          </p:cNvPr>
          <p:cNvGrpSpPr/>
          <p:nvPr/>
        </p:nvGrpSpPr>
        <p:grpSpPr>
          <a:xfrm>
            <a:off x="60796" y="1405541"/>
            <a:ext cx="8975111" cy="5327766"/>
            <a:chOff x="4122583" y="1910165"/>
            <a:chExt cx="4647873" cy="1633135"/>
          </a:xfrm>
        </p:grpSpPr>
        <p:sp>
          <p:nvSpPr>
            <p:cNvPr id="6" name="四角形: 角を丸くする 5">
              <a:extLst>
                <a:ext uri="{FF2B5EF4-FFF2-40B4-BE49-F238E27FC236}">
                  <a16:creationId xmlns:a16="http://schemas.microsoft.com/office/drawing/2014/main" id="{92C52E5B-F293-4059-8CBF-C7E3FC40EDE4}"/>
                </a:ext>
              </a:extLst>
            </p:cNvPr>
            <p:cNvSpPr/>
            <p:nvPr/>
          </p:nvSpPr>
          <p:spPr>
            <a:xfrm>
              <a:off x="4122583" y="1965960"/>
              <a:ext cx="4647873" cy="1577340"/>
            </a:xfrm>
            <a:prstGeom prst="roundRect">
              <a:avLst>
                <a:gd name="adj" fmla="val 868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en-US" altLang="ja-JP" dirty="0">
                <a:solidFill>
                  <a:schemeClr val="tx1">
                    <a:lumMod val="65000"/>
                    <a:lumOff val="35000"/>
                  </a:schemeClr>
                </a:solidFill>
              </a:endParaRPr>
            </a:p>
            <a:p>
              <a:r>
                <a:rPr kumimoji="1" lang="ja-JP" altLang="en-US" sz="1600" dirty="0">
                  <a:solidFill>
                    <a:schemeClr val="tx1">
                      <a:lumMod val="65000"/>
                      <a:lumOff val="35000"/>
                    </a:schemeClr>
                  </a:solidFill>
                </a:rPr>
                <a:t>法人内の別事業所とのオンライン会議を行うことが可能になる。職員が会議場所の赴く必要なく会議が可能になるため、職員の移動負担軽減につながるだけでなく、定期的な会議の開催も可能となるためタイムリーな問題の共有ができ、柔軟に職員サービスの方向性を決定できる。また、会議での記録をその場でパソコンデータに落とし込むことができるため、議事録作成の効率化にもつながげることができる。支援計画や保護者へ配布するお手紙などの書類作成においてもパソコンを用いることにより、紙媒体からの転記作業の必要がなくなるため業務の効率化が見込まれる。</a:t>
              </a:r>
              <a:endParaRPr kumimoji="1" lang="en-US" altLang="ja-JP" sz="1600" dirty="0">
                <a:solidFill>
                  <a:schemeClr val="tx1">
                    <a:lumMod val="65000"/>
                    <a:lumOff val="35000"/>
                  </a:schemeClr>
                </a:solidFill>
              </a:endParaRPr>
            </a:p>
            <a:p>
              <a:endParaRPr kumimoji="1" lang="en-US" altLang="ja-JP" sz="1600" b="1" dirty="0">
                <a:solidFill>
                  <a:schemeClr val="tx1">
                    <a:lumMod val="65000"/>
                    <a:lumOff val="35000"/>
                  </a:schemeClr>
                </a:solidFill>
              </a:endParaRPr>
            </a:p>
            <a:p>
              <a:r>
                <a:rPr kumimoji="1" lang="ja-JP" altLang="en-US" sz="1600" b="1" u="sng" dirty="0">
                  <a:solidFill>
                    <a:schemeClr val="tx1">
                      <a:lumMod val="65000"/>
                      <a:lumOff val="35000"/>
                    </a:schemeClr>
                  </a:solidFill>
                </a:rPr>
                <a:t>年間業務時間削減率：</a:t>
              </a:r>
              <a:r>
                <a:rPr kumimoji="1" lang="en-US" altLang="ja-JP" sz="1600" b="1" u="sng" dirty="0">
                  <a:solidFill>
                    <a:schemeClr val="tx1">
                      <a:lumMod val="65000"/>
                      <a:lumOff val="35000"/>
                    </a:schemeClr>
                  </a:solidFill>
                </a:rPr>
                <a:t>50.0</a:t>
              </a:r>
              <a:r>
                <a:rPr kumimoji="1" lang="ja-JP" altLang="en-US" sz="1600" b="1" u="sng" dirty="0">
                  <a:solidFill>
                    <a:schemeClr val="tx1">
                      <a:lumMod val="65000"/>
                      <a:lumOff val="35000"/>
                    </a:schemeClr>
                  </a:solidFill>
                </a:rPr>
                <a:t>％</a:t>
              </a:r>
              <a:endParaRPr kumimoji="1" lang="en-US" altLang="ja-JP" sz="1600" b="1" u="sng" dirty="0">
                <a:solidFill>
                  <a:schemeClr val="tx1">
                    <a:lumMod val="65000"/>
                    <a:lumOff val="35000"/>
                  </a:schemeClr>
                </a:solidFill>
              </a:endParaRPr>
            </a:p>
            <a:p>
              <a:endParaRPr kumimoji="1" lang="en-US" altLang="ja-JP" sz="1600" dirty="0">
                <a:solidFill>
                  <a:schemeClr val="tx1">
                    <a:lumMod val="65000"/>
                    <a:lumOff val="35000"/>
                  </a:schemeClr>
                </a:solidFill>
              </a:endParaRPr>
            </a:p>
            <a:p>
              <a:r>
                <a:rPr kumimoji="1" lang="ja-JP" altLang="en-US" sz="1600" b="1" u="sng" dirty="0">
                  <a:solidFill>
                    <a:schemeClr val="tx1">
                      <a:lumMod val="65000"/>
                      <a:lumOff val="35000"/>
                    </a:schemeClr>
                  </a:solidFill>
                </a:rPr>
                <a:t>年間作成文書削減率： </a:t>
              </a:r>
              <a:r>
                <a:rPr kumimoji="1" lang="en-US" altLang="ja-JP" sz="1600" b="1" u="sng" dirty="0">
                  <a:solidFill>
                    <a:schemeClr val="tx1">
                      <a:lumMod val="65000"/>
                      <a:lumOff val="35000"/>
                    </a:schemeClr>
                  </a:solidFill>
                </a:rPr>
                <a:t>89.3</a:t>
              </a:r>
              <a:r>
                <a:rPr kumimoji="1" lang="ja-JP" altLang="en-US" sz="1600" b="1" u="sng" dirty="0">
                  <a:solidFill>
                    <a:schemeClr val="tx1">
                      <a:lumMod val="65000"/>
                      <a:lumOff val="35000"/>
                    </a:schemeClr>
                  </a:solidFill>
                </a:rPr>
                <a:t>％</a:t>
              </a:r>
              <a:endParaRPr kumimoji="1" lang="en-US" altLang="ja-JP" sz="1600" b="1" u="sng" dirty="0">
                <a:solidFill>
                  <a:schemeClr val="tx1">
                    <a:lumMod val="65000"/>
                    <a:lumOff val="35000"/>
                  </a:schemeClr>
                </a:solidFill>
              </a:endParaRPr>
            </a:p>
            <a:p>
              <a:endParaRPr kumimoji="1" lang="en-US" altLang="ja-JP" sz="1600" b="1" u="sng" dirty="0">
                <a:solidFill>
                  <a:schemeClr val="tx1">
                    <a:lumMod val="65000"/>
                    <a:lumOff val="35000"/>
                  </a:schemeClr>
                </a:solidFill>
              </a:endParaRPr>
            </a:p>
            <a:p>
              <a:r>
                <a:rPr kumimoji="1" lang="ja-JP" altLang="en-US" sz="1600" b="1" u="sng" dirty="0">
                  <a:solidFill>
                    <a:schemeClr val="tx1">
                      <a:lumMod val="65000"/>
                      <a:lumOff val="35000"/>
                    </a:schemeClr>
                  </a:solidFill>
                </a:rPr>
                <a:t>費用縮減額： </a:t>
              </a:r>
              <a:r>
                <a:rPr kumimoji="1" lang="en-US" altLang="ja-JP" sz="1600" b="1" u="sng" dirty="0">
                  <a:solidFill>
                    <a:schemeClr val="tx1">
                      <a:lumMod val="65000"/>
                      <a:lumOff val="35000"/>
                    </a:schemeClr>
                  </a:solidFill>
                </a:rPr>
                <a:t>300,000</a:t>
              </a:r>
              <a:r>
                <a:rPr kumimoji="1" lang="ja-JP" altLang="en-US" sz="1600" b="1" u="sng" dirty="0">
                  <a:solidFill>
                    <a:schemeClr val="tx1">
                      <a:lumMod val="65000"/>
                      <a:lumOff val="35000"/>
                    </a:schemeClr>
                  </a:solidFill>
                </a:rPr>
                <a:t>円</a:t>
              </a:r>
              <a:endParaRPr kumimoji="1" lang="en-US" altLang="ja-JP" sz="1600" b="1" u="sng" dirty="0">
                <a:solidFill>
                  <a:schemeClr val="tx1">
                    <a:lumMod val="65000"/>
                    <a:lumOff val="35000"/>
                  </a:schemeClr>
                </a:solidFill>
              </a:endParaRPr>
            </a:p>
          </p:txBody>
        </p:sp>
        <p:sp>
          <p:nvSpPr>
            <p:cNvPr id="7" name="四角形: 角を丸くする 6">
              <a:extLst>
                <a:ext uri="{FF2B5EF4-FFF2-40B4-BE49-F238E27FC236}">
                  <a16:creationId xmlns:a16="http://schemas.microsoft.com/office/drawing/2014/main" id="{DD775A77-E13A-4118-BCC0-5015E738FA06}"/>
                </a:ext>
              </a:extLst>
            </p:cNvPr>
            <p:cNvSpPr/>
            <p:nvPr/>
          </p:nvSpPr>
          <p:spPr>
            <a:xfrm>
              <a:off x="4310932" y="1910165"/>
              <a:ext cx="1212605" cy="122167"/>
            </a:xfrm>
            <a:prstGeom prst="roundRect">
              <a:avLst/>
            </a:prstGeom>
            <a:solidFill>
              <a:srgbClr val="27CED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t>導入の効果（詳細）</a:t>
              </a:r>
            </a:p>
          </p:txBody>
        </p:sp>
      </p:grpSp>
      <p:sp>
        <p:nvSpPr>
          <p:cNvPr id="11" name="テキスト ボックス 10">
            <a:extLst>
              <a:ext uri="{FF2B5EF4-FFF2-40B4-BE49-F238E27FC236}">
                <a16:creationId xmlns:a16="http://schemas.microsoft.com/office/drawing/2014/main" id="{ACE20279-3E2D-4EA6-969A-401FEF2F8E04}"/>
              </a:ext>
            </a:extLst>
          </p:cNvPr>
          <p:cNvSpPr txBox="1"/>
          <p:nvPr/>
        </p:nvSpPr>
        <p:spPr>
          <a:xfrm>
            <a:off x="0" y="0"/>
            <a:ext cx="9144000" cy="276999"/>
          </a:xfrm>
          <a:prstGeom prst="rect">
            <a:avLst/>
          </a:prstGeom>
          <a:solidFill>
            <a:schemeClr val="accent3">
              <a:lumMod val="20000"/>
              <a:lumOff val="80000"/>
            </a:schemeClr>
          </a:solidFill>
        </p:spPr>
        <p:txBody>
          <a:bodyPr wrap="square" rtlCol="0">
            <a:spAutoFit/>
          </a:bodyPr>
          <a:lstStyle/>
          <a:p>
            <a:r>
              <a:rPr lang="ja-JP" altLang="en-US" sz="1200" dirty="0">
                <a:ea typeface="游明朝" panose="02020400000000000000" pitchFamily="18" charset="-128"/>
                <a:cs typeface="Times New Roman" panose="02020603050405020304" pitchFamily="18" charset="0"/>
              </a:rPr>
              <a:t>障がい福祉分野の</a:t>
            </a:r>
            <a:r>
              <a:rPr lang="en-US" altLang="ja-JP" sz="1200" dirty="0">
                <a:ea typeface="游明朝" panose="02020400000000000000" pitchFamily="18" charset="-128"/>
                <a:cs typeface="Times New Roman" panose="02020603050405020304" pitchFamily="18" charset="0"/>
              </a:rPr>
              <a:t>ICT</a:t>
            </a:r>
            <a:r>
              <a:rPr lang="ja-JP" altLang="en-US" sz="1200" dirty="0">
                <a:ea typeface="游明朝" panose="02020400000000000000" pitchFamily="18" charset="-128"/>
                <a:cs typeface="Times New Roman" panose="02020603050405020304" pitchFamily="18" charset="0"/>
              </a:rPr>
              <a:t>導入モデル事業（令和</a:t>
            </a:r>
            <a:r>
              <a:rPr lang="en-US" altLang="ja-JP" sz="1200" dirty="0">
                <a:ea typeface="游明朝" panose="02020400000000000000" pitchFamily="18" charset="-128"/>
                <a:cs typeface="Times New Roman" panose="02020603050405020304" pitchFamily="18" charset="0"/>
              </a:rPr>
              <a:t>5</a:t>
            </a:r>
            <a:r>
              <a:rPr lang="ja-JP" altLang="en-US" sz="1200" dirty="0">
                <a:ea typeface="游明朝" panose="02020400000000000000" pitchFamily="18" charset="-128"/>
                <a:cs typeface="Times New Roman" panose="02020603050405020304" pitchFamily="18" charset="0"/>
              </a:rPr>
              <a:t>年度補正予算分） </a:t>
            </a:r>
            <a:endParaRPr kumimoji="1" lang="ja-JP" altLang="en-US" sz="1200" dirty="0"/>
          </a:p>
        </p:txBody>
      </p:sp>
      <p:sp>
        <p:nvSpPr>
          <p:cNvPr id="18" name="正方形/長方形 17">
            <a:extLst>
              <a:ext uri="{FF2B5EF4-FFF2-40B4-BE49-F238E27FC236}">
                <a16:creationId xmlns:a16="http://schemas.microsoft.com/office/drawing/2014/main" id="{AB425242-5402-4CD8-90F7-D1B66D976006}"/>
              </a:ext>
            </a:extLst>
          </p:cNvPr>
          <p:cNvSpPr/>
          <p:nvPr/>
        </p:nvSpPr>
        <p:spPr>
          <a:xfrm>
            <a:off x="5995528" y="124694"/>
            <a:ext cx="3040380" cy="904007"/>
          </a:xfrm>
          <a:prstGeom prst="rect">
            <a:avLst/>
          </a:prstGeom>
          <a:solidFill>
            <a:schemeClr val="accent3">
              <a:lumMod val="40000"/>
              <a:lumOff val="6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altLang="ja-JP" sz="1300" kern="100" dirty="0">
              <a:solidFill>
                <a:schemeClr val="tx1"/>
              </a:solidFill>
              <a:effectLst/>
            </a:endParaRPr>
          </a:p>
          <a:p>
            <a:pPr algn="l"/>
            <a:r>
              <a:rPr lang="en-US" altLang="ja-JP" sz="1300" kern="100" dirty="0">
                <a:solidFill>
                  <a:schemeClr val="tx1"/>
                </a:solidFill>
                <a:effectLst/>
              </a:rPr>
              <a:t>【</a:t>
            </a:r>
            <a:r>
              <a:rPr lang="ja-JP" altLang="ja-JP" sz="1300" kern="100" dirty="0">
                <a:solidFill>
                  <a:schemeClr val="tx1"/>
                </a:solidFill>
                <a:effectLst/>
              </a:rPr>
              <a:t>法人名</a:t>
            </a:r>
            <a:r>
              <a:rPr lang="en-US" altLang="ja-JP" sz="1300" kern="100" dirty="0">
                <a:solidFill>
                  <a:schemeClr val="tx1"/>
                </a:solidFill>
                <a:effectLst/>
                <a:sym typeface="Wingdings" panose="05000000000000000000" pitchFamily="2" charset="2"/>
              </a:rPr>
              <a:t>】</a:t>
            </a:r>
            <a:r>
              <a:rPr lang="ja-JP" altLang="en-US" sz="1300" kern="100" dirty="0">
                <a:solidFill>
                  <a:schemeClr val="tx1"/>
                </a:solidFill>
                <a:effectLst/>
                <a:sym typeface="Wingdings" panose="05000000000000000000" pitchFamily="2" charset="2"/>
              </a:rPr>
              <a:t>社会福祉法人　育成福祉会</a:t>
            </a:r>
            <a:endParaRPr lang="en-US" altLang="ja-JP" sz="1300" kern="100" dirty="0">
              <a:solidFill>
                <a:schemeClr val="tx1"/>
              </a:solidFill>
              <a:effectLst/>
              <a:sym typeface="Wingdings" panose="05000000000000000000" pitchFamily="2" charset="2"/>
            </a:endParaRPr>
          </a:p>
          <a:p>
            <a:pPr algn="l"/>
            <a:r>
              <a:rPr lang="en-US" altLang="ja-JP" sz="1300" kern="100" dirty="0">
                <a:solidFill>
                  <a:schemeClr val="tx1"/>
                </a:solidFill>
                <a:effectLst/>
              </a:rPr>
              <a:t>【</a:t>
            </a:r>
            <a:r>
              <a:rPr lang="ja-JP" altLang="ja-JP" sz="1300" kern="100" dirty="0">
                <a:solidFill>
                  <a:schemeClr val="tx1"/>
                </a:solidFill>
                <a:effectLst/>
              </a:rPr>
              <a:t>事業所名</a:t>
            </a:r>
            <a:r>
              <a:rPr lang="en-US" altLang="ja-JP" sz="1300" kern="100" dirty="0">
                <a:solidFill>
                  <a:schemeClr val="tx1"/>
                </a:solidFill>
                <a:effectLst/>
              </a:rPr>
              <a:t>】</a:t>
            </a:r>
            <a:r>
              <a:rPr lang="ja-JP" altLang="en-US" sz="1300" kern="100" dirty="0">
                <a:solidFill>
                  <a:schemeClr val="tx1"/>
                </a:solidFill>
                <a:effectLst/>
              </a:rPr>
              <a:t>さくらんぼるーむ</a:t>
            </a:r>
            <a:endParaRPr lang="en-US" altLang="ja-JP" sz="1300" kern="100" dirty="0">
              <a:solidFill>
                <a:schemeClr val="tx1"/>
              </a:solidFill>
              <a:effectLst/>
            </a:endParaRPr>
          </a:p>
          <a:p>
            <a:pPr algn="l"/>
            <a:r>
              <a:rPr lang="en-US" altLang="ja-JP" sz="1300" kern="100" dirty="0">
                <a:solidFill>
                  <a:schemeClr val="tx1"/>
                </a:solidFill>
                <a:effectLst/>
              </a:rPr>
              <a:t>【</a:t>
            </a:r>
            <a:r>
              <a:rPr lang="ja-JP" altLang="en-US" sz="1300" kern="100" dirty="0">
                <a:solidFill>
                  <a:schemeClr val="tx1"/>
                </a:solidFill>
                <a:effectLst/>
              </a:rPr>
              <a:t>提供サービス</a:t>
            </a:r>
            <a:r>
              <a:rPr lang="en-US" altLang="ja-JP" sz="1300" kern="100" dirty="0">
                <a:solidFill>
                  <a:schemeClr val="tx1"/>
                </a:solidFill>
                <a:effectLst/>
              </a:rPr>
              <a:t>】</a:t>
            </a:r>
            <a:r>
              <a:rPr lang="ja-JP" altLang="en-US" sz="1300" kern="100" dirty="0">
                <a:solidFill>
                  <a:schemeClr val="tx1"/>
                </a:solidFill>
                <a:effectLst/>
              </a:rPr>
              <a:t>児童発達支援</a:t>
            </a:r>
            <a:endParaRPr lang="en-US" altLang="ja-JP" sz="1300" kern="100" dirty="0">
              <a:solidFill>
                <a:schemeClr val="tx1"/>
              </a:solidFill>
              <a:effectLst/>
            </a:endParaRPr>
          </a:p>
          <a:p>
            <a:pPr algn="l"/>
            <a:endParaRPr lang="en-US" altLang="ja-JP" sz="1300" kern="100" dirty="0">
              <a:solidFill>
                <a:schemeClr val="tx1"/>
              </a:solidFill>
              <a:effectLst/>
            </a:endParaRPr>
          </a:p>
        </p:txBody>
      </p:sp>
    </p:spTree>
    <p:extLst>
      <p:ext uri="{BB962C8B-B14F-4D97-AF65-F5344CB8AC3E}">
        <p14:creationId xmlns:p14="http://schemas.microsoft.com/office/powerpoint/2010/main" val="3529733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87897C8B-BD09-4D18-A726-5305C06D7FFA}"/>
              </a:ext>
            </a:extLst>
          </p:cNvPr>
          <p:cNvSpPr/>
          <p:nvPr/>
        </p:nvSpPr>
        <p:spPr>
          <a:xfrm>
            <a:off x="60796" y="358897"/>
            <a:ext cx="5539904" cy="669804"/>
          </a:xfrm>
          <a:prstGeom prst="roundRect">
            <a:avLst>
              <a:gd name="adj" fmla="val 9950"/>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solidFill>
                  <a:schemeClr val="bg1"/>
                </a:solidFill>
              </a:rPr>
              <a:t>ノート</a:t>
            </a:r>
            <a:r>
              <a:rPr kumimoji="1" lang="en-US" altLang="ja-JP" sz="2400" b="1" dirty="0">
                <a:solidFill>
                  <a:schemeClr val="bg1"/>
                </a:solidFill>
              </a:rPr>
              <a:t>PC</a:t>
            </a:r>
            <a:r>
              <a:rPr kumimoji="1" lang="ja-JP" altLang="en-US" sz="2400" b="1" dirty="0">
                <a:solidFill>
                  <a:schemeClr val="bg1"/>
                </a:solidFill>
              </a:rPr>
              <a:t>で事業所間の連携強化</a:t>
            </a:r>
            <a:endParaRPr kumimoji="1" lang="en-US" altLang="ja-JP" sz="2400" b="1" dirty="0">
              <a:solidFill>
                <a:schemeClr val="bg1"/>
              </a:solidFill>
            </a:endParaRPr>
          </a:p>
        </p:txBody>
      </p:sp>
      <p:grpSp>
        <p:nvGrpSpPr>
          <p:cNvPr id="8" name="グループ化 7">
            <a:extLst>
              <a:ext uri="{FF2B5EF4-FFF2-40B4-BE49-F238E27FC236}">
                <a16:creationId xmlns:a16="http://schemas.microsoft.com/office/drawing/2014/main" id="{06E58739-ED48-4380-A4B7-B01D18ED3EB7}"/>
              </a:ext>
            </a:extLst>
          </p:cNvPr>
          <p:cNvGrpSpPr/>
          <p:nvPr/>
        </p:nvGrpSpPr>
        <p:grpSpPr>
          <a:xfrm>
            <a:off x="13499" y="1045999"/>
            <a:ext cx="8975111" cy="2395710"/>
            <a:chOff x="4122583" y="1787292"/>
            <a:chExt cx="4647873" cy="1626661"/>
          </a:xfrm>
        </p:grpSpPr>
        <p:sp>
          <p:nvSpPr>
            <p:cNvPr id="6" name="四角形: 角を丸くする 5">
              <a:extLst>
                <a:ext uri="{FF2B5EF4-FFF2-40B4-BE49-F238E27FC236}">
                  <a16:creationId xmlns:a16="http://schemas.microsoft.com/office/drawing/2014/main" id="{92C52E5B-F293-4059-8CBF-C7E3FC40EDE4}"/>
                </a:ext>
              </a:extLst>
            </p:cNvPr>
            <p:cNvSpPr/>
            <p:nvPr/>
          </p:nvSpPr>
          <p:spPr>
            <a:xfrm>
              <a:off x="4122583" y="1965960"/>
              <a:ext cx="4647873" cy="1447993"/>
            </a:xfrm>
            <a:prstGeom prst="roundRect">
              <a:avLst>
                <a:gd name="adj" fmla="val 868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600" dirty="0">
                  <a:solidFill>
                    <a:schemeClr val="tx1">
                      <a:lumMod val="65000"/>
                      <a:lumOff val="35000"/>
                    </a:schemeClr>
                  </a:solidFill>
                </a:rPr>
                <a:t>職員会議で導入目的の業務効率上げ残業を減らし、他事業所との連携強化を伝達する。軽量で持ち運びがし易いタブレットを推奨するが、職員が使用し易いノートパソコンの導入に決定。</a:t>
              </a:r>
              <a:endParaRPr kumimoji="1" lang="en-US" altLang="ja-JP" sz="1600" dirty="0">
                <a:solidFill>
                  <a:schemeClr val="tx1">
                    <a:lumMod val="65000"/>
                    <a:lumOff val="35000"/>
                  </a:schemeClr>
                </a:solidFill>
              </a:endParaRPr>
            </a:p>
            <a:p>
              <a:r>
                <a:rPr kumimoji="1" lang="en-US" altLang="ja-JP" sz="1600" dirty="0">
                  <a:solidFill>
                    <a:schemeClr val="tx1">
                      <a:lumMod val="65000"/>
                      <a:lumOff val="35000"/>
                    </a:schemeClr>
                  </a:solidFill>
                  <a:latin typeface="+mn-ea"/>
                </a:rPr>
                <a:t>2</a:t>
              </a:r>
              <a:r>
                <a:rPr kumimoji="1" lang="ja-JP" altLang="en-US" sz="1600" dirty="0">
                  <a:solidFill>
                    <a:schemeClr val="tx1">
                      <a:lumMod val="65000"/>
                      <a:lumOff val="35000"/>
                    </a:schemeClr>
                  </a:solidFill>
                </a:rPr>
                <a:t>業者に見積もりを出してもらい、安価の業者で決定。</a:t>
              </a:r>
              <a:endParaRPr kumimoji="1" lang="en-US" altLang="ja-JP" sz="1600" b="1" dirty="0">
                <a:solidFill>
                  <a:schemeClr val="tx1">
                    <a:lumMod val="65000"/>
                    <a:lumOff val="35000"/>
                  </a:schemeClr>
                </a:solidFill>
              </a:endParaRPr>
            </a:p>
            <a:p>
              <a:endParaRPr kumimoji="1" lang="en-US" altLang="ja-JP" sz="2000" b="1" dirty="0">
                <a:solidFill>
                  <a:schemeClr val="tx1">
                    <a:lumMod val="65000"/>
                    <a:lumOff val="35000"/>
                  </a:schemeClr>
                </a:solidFill>
              </a:endParaRPr>
            </a:p>
            <a:p>
              <a:r>
                <a:rPr kumimoji="1" lang="en-US" altLang="ja-JP" sz="2000" b="1" dirty="0">
                  <a:solidFill>
                    <a:schemeClr val="tx1">
                      <a:lumMod val="65000"/>
                      <a:lumOff val="35000"/>
                    </a:schemeClr>
                  </a:solidFill>
                </a:rPr>
                <a:t>〈</a:t>
              </a:r>
              <a:r>
                <a:rPr kumimoji="1" lang="ja-JP" altLang="en-US" sz="2000" b="1" dirty="0">
                  <a:solidFill>
                    <a:schemeClr val="tx1">
                      <a:lumMod val="65000"/>
                      <a:lumOff val="35000"/>
                    </a:schemeClr>
                  </a:solidFill>
                </a:rPr>
                <a:t>工夫した点</a:t>
              </a:r>
              <a:r>
                <a:rPr kumimoji="1" lang="en-US" altLang="ja-JP" sz="2000" b="1" dirty="0">
                  <a:solidFill>
                    <a:schemeClr val="tx1">
                      <a:lumMod val="65000"/>
                      <a:lumOff val="35000"/>
                    </a:schemeClr>
                  </a:solidFill>
                </a:rPr>
                <a:t>〉</a:t>
              </a:r>
            </a:p>
            <a:p>
              <a:r>
                <a:rPr kumimoji="1" lang="ja-JP" altLang="en-US" dirty="0">
                  <a:solidFill>
                    <a:schemeClr val="tx1">
                      <a:lumMod val="65000"/>
                      <a:lumOff val="35000"/>
                    </a:schemeClr>
                  </a:solidFill>
                </a:rPr>
                <a:t>　</a:t>
              </a:r>
              <a:r>
                <a:rPr kumimoji="1" lang="en-US" altLang="ja-JP" sz="1600" dirty="0">
                  <a:solidFill>
                    <a:schemeClr val="tx1">
                      <a:lumMod val="65000"/>
                      <a:lumOff val="35000"/>
                    </a:schemeClr>
                  </a:solidFill>
                  <a:latin typeface="+mn-ea"/>
                </a:rPr>
                <a:t>ICT</a:t>
              </a:r>
              <a:r>
                <a:rPr kumimoji="1" lang="ja-JP" altLang="en-US" sz="1600" dirty="0">
                  <a:solidFill>
                    <a:schemeClr val="tx1">
                      <a:lumMod val="65000"/>
                      <a:lumOff val="35000"/>
                    </a:schemeClr>
                  </a:solidFill>
                </a:rPr>
                <a:t>機器が高騰しているので相見積りを取り、近所の電気屋さんなども行き、少しでも　　</a:t>
              </a:r>
              <a:endParaRPr kumimoji="1" lang="en-US" altLang="ja-JP" sz="1600" dirty="0">
                <a:solidFill>
                  <a:schemeClr val="tx1">
                    <a:lumMod val="65000"/>
                    <a:lumOff val="35000"/>
                  </a:schemeClr>
                </a:solidFill>
              </a:endParaRPr>
            </a:p>
            <a:p>
              <a:r>
                <a:rPr kumimoji="1" lang="ja-JP" altLang="en-US" sz="1600" dirty="0">
                  <a:solidFill>
                    <a:schemeClr val="tx1">
                      <a:lumMod val="65000"/>
                      <a:lumOff val="35000"/>
                    </a:schemeClr>
                  </a:solidFill>
                </a:rPr>
                <a:t>　安く購入が出来るようにした。</a:t>
              </a:r>
              <a:endParaRPr kumimoji="1" lang="en-US" altLang="ja-JP" sz="1600" dirty="0">
                <a:solidFill>
                  <a:schemeClr val="tx1">
                    <a:lumMod val="65000"/>
                    <a:lumOff val="35000"/>
                  </a:schemeClr>
                </a:solidFill>
              </a:endParaRPr>
            </a:p>
          </p:txBody>
        </p:sp>
        <p:sp>
          <p:nvSpPr>
            <p:cNvPr id="7" name="四角形: 角を丸くする 6">
              <a:extLst>
                <a:ext uri="{FF2B5EF4-FFF2-40B4-BE49-F238E27FC236}">
                  <a16:creationId xmlns:a16="http://schemas.microsoft.com/office/drawing/2014/main" id="{DD775A77-E13A-4118-BCC0-5015E738FA06}"/>
                </a:ext>
              </a:extLst>
            </p:cNvPr>
            <p:cNvSpPr/>
            <p:nvPr/>
          </p:nvSpPr>
          <p:spPr>
            <a:xfrm>
              <a:off x="4232011" y="1787292"/>
              <a:ext cx="1078437" cy="223177"/>
            </a:xfrm>
            <a:prstGeom prst="roundRect">
              <a:avLst/>
            </a:prstGeom>
            <a:solidFill>
              <a:srgbClr val="27CED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t>導入の進め方</a:t>
              </a:r>
            </a:p>
          </p:txBody>
        </p:sp>
      </p:grpSp>
      <p:sp>
        <p:nvSpPr>
          <p:cNvPr id="11" name="テキスト ボックス 10">
            <a:extLst>
              <a:ext uri="{FF2B5EF4-FFF2-40B4-BE49-F238E27FC236}">
                <a16:creationId xmlns:a16="http://schemas.microsoft.com/office/drawing/2014/main" id="{ACE20279-3E2D-4EA6-969A-401FEF2F8E04}"/>
              </a:ext>
            </a:extLst>
          </p:cNvPr>
          <p:cNvSpPr txBox="1"/>
          <p:nvPr/>
        </p:nvSpPr>
        <p:spPr>
          <a:xfrm>
            <a:off x="0" y="0"/>
            <a:ext cx="9144000" cy="276999"/>
          </a:xfrm>
          <a:prstGeom prst="rect">
            <a:avLst/>
          </a:prstGeom>
          <a:solidFill>
            <a:schemeClr val="accent3">
              <a:lumMod val="20000"/>
              <a:lumOff val="80000"/>
            </a:schemeClr>
          </a:solidFill>
        </p:spPr>
        <p:txBody>
          <a:bodyPr wrap="square" rtlCol="0">
            <a:spAutoFit/>
          </a:bodyPr>
          <a:lstStyle/>
          <a:p>
            <a:r>
              <a:rPr lang="ja-JP" altLang="en-US" sz="1200" dirty="0">
                <a:ea typeface="游明朝" panose="02020400000000000000" pitchFamily="18" charset="-128"/>
                <a:cs typeface="Times New Roman" panose="02020603050405020304" pitchFamily="18" charset="0"/>
              </a:rPr>
              <a:t>障がい福祉分野の</a:t>
            </a:r>
            <a:r>
              <a:rPr lang="en-US" altLang="ja-JP" sz="1200" dirty="0">
                <a:ea typeface="游明朝" panose="02020400000000000000" pitchFamily="18" charset="-128"/>
                <a:cs typeface="Times New Roman" panose="02020603050405020304" pitchFamily="18" charset="0"/>
              </a:rPr>
              <a:t>ICT</a:t>
            </a:r>
            <a:r>
              <a:rPr lang="ja-JP" altLang="en-US" sz="1200" dirty="0">
                <a:ea typeface="游明朝" panose="02020400000000000000" pitchFamily="18" charset="-128"/>
                <a:cs typeface="Times New Roman" panose="02020603050405020304" pitchFamily="18" charset="0"/>
              </a:rPr>
              <a:t>導入モデル事業（令和</a:t>
            </a:r>
            <a:r>
              <a:rPr lang="en-US" altLang="ja-JP" sz="1200" dirty="0">
                <a:ea typeface="游明朝" panose="02020400000000000000" pitchFamily="18" charset="-128"/>
                <a:cs typeface="Times New Roman" panose="02020603050405020304" pitchFamily="18" charset="0"/>
              </a:rPr>
              <a:t>5</a:t>
            </a:r>
            <a:r>
              <a:rPr lang="ja-JP" altLang="en-US" sz="1200" dirty="0">
                <a:ea typeface="游明朝" panose="02020400000000000000" pitchFamily="18" charset="-128"/>
                <a:cs typeface="Times New Roman" panose="02020603050405020304" pitchFamily="18" charset="0"/>
              </a:rPr>
              <a:t>年度補正予算分） </a:t>
            </a:r>
            <a:endParaRPr kumimoji="1" lang="ja-JP" altLang="en-US" sz="1200" dirty="0"/>
          </a:p>
        </p:txBody>
      </p:sp>
      <p:grpSp>
        <p:nvGrpSpPr>
          <p:cNvPr id="15" name="グループ化 14">
            <a:extLst>
              <a:ext uri="{FF2B5EF4-FFF2-40B4-BE49-F238E27FC236}">
                <a16:creationId xmlns:a16="http://schemas.microsoft.com/office/drawing/2014/main" id="{A1303BDD-75EF-4010-98E6-F5A727B0D5BB}"/>
              </a:ext>
            </a:extLst>
          </p:cNvPr>
          <p:cNvGrpSpPr/>
          <p:nvPr/>
        </p:nvGrpSpPr>
        <p:grpSpPr>
          <a:xfrm>
            <a:off x="60796" y="3675907"/>
            <a:ext cx="8927814" cy="2991593"/>
            <a:chOff x="4122583" y="1808007"/>
            <a:chExt cx="4647873" cy="1735294"/>
          </a:xfrm>
        </p:grpSpPr>
        <p:sp>
          <p:nvSpPr>
            <p:cNvPr id="16" name="四角形: 角を丸くする 15">
              <a:extLst>
                <a:ext uri="{FF2B5EF4-FFF2-40B4-BE49-F238E27FC236}">
                  <a16:creationId xmlns:a16="http://schemas.microsoft.com/office/drawing/2014/main" id="{09C85C6E-0565-4279-BBA1-561BCA8185B2}"/>
                </a:ext>
              </a:extLst>
            </p:cNvPr>
            <p:cNvSpPr/>
            <p:nvPr/>
          </p:nvSpPr>
          <p:spPr>
            <a:xfrm>
              <a:off x="4122583" y="1965961"/>
              <a:ext cx="4647873" cy="1577340"/>
            </a:xfrm>
            <a:prstGeom prst="roundRect">
              <a:avLst>
                <a:gd name="adj" fmla="val 868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en-US" altLang="ja-JP" b="1" dirty="0">
                <a:solidFill>
                  <a:schemeClr val="tx1">
                    <a:lumMod val="65000"/>
                    <a:lumOff val="35000"/>
                  </a:schemeClr>
                </a:solidFill>
              </a:endParaRPr>
            </a:p>
            <a:p>
              <a:r>
                <a:rPr kumimoji="1" lang="ja-JP" altLang="en-US" dirty="0">
                  <a:solidFill>
                    <a:schemeClr val="tx1">
                      <a:lumMod val="65000"/>
                      <a:lumOff val="35000"/>
                    </a:schemeClr>
                  </a:solidFill>
                </a:rPr>
                <a:t>法人内の他事業所との連携がし易くなり、オンラインでの研修が同時進行で行う事が出来て、業務効率が上がった。情報共有も迅速に出来るため子どもの様子など新しい情報を保護者にも伝え易くなった。ルールの基準にバラつきがあったが、統一が可能になり、職員の意識も統一されるよう更に</a:t>
              </a:r>
              <a:r>
                <a:rPr kumimoji="1" lang="en-US" altLang="ja-JP" dirty="0">
                  <a:solidFill>
                    <a:schemeClr val="tx1">
                      <a:lumMod val="65000"/>
                      <a:lumOff val="35000"/>
                    </a:schemeClr>
                  </a:solidFill>
                  <a:latin typeface="+mn-ea"/>
                </a:rPr>
                <a:t>ICT</a:t>
              </a:r>
              <a:r>
                <a:rPr kumimoji="1" lang="ja-JP" altLang="en-US" dirty="0">
                  <a:solidFill>
                    <a:schemeClr val="tx1">
                      <a:lumMod val="65000"/>
                      <a:lumOff val="35000"/>
                    </a:schemeClr>
                  </a:solidFill>
                </a:rPr>
                <a:t>を活かして行きたい。</a:t>
              </a:r>
              <a:endParaRPr kumimoji="1" lang="en-US" altLang="ja-JP" b="1" dirty="0">
                <a:solidFill>
                  <a:schemeClr val="tx1">
                    <a:lumMod val="65000"/>
                    <a:lumOff val="35000"/>
                  </a:schemeClr>
                </a:solidFill>
              </a:endParaRPr>
            </a:p>
            <a:p>
              <a:endParaRPr kumimoji="1" lang="en-US" altLang="ja-JP" b="1" dirty="0">
                <a:solidFill>
                  <a:schemeClr val="tx1">
                    <a:lumMod val="65000"/>
                    <a:lumOff val="35000"/>
                  </a:schemeClr>
                </a:solidFill>
              </a:endParaRPr>
            </a:p>
            <a:p>
              <a:r>
                <a:rPr kumimoji="1" lang="en-US" altLang="ja-JP" sz="2000" b="1" dirty="0">
                  <a:solidFill>
                    <a:schemeClr val="tx1">
                      <a:lumMod val="65000"/>
                      <a:lumOff val="35000"/>
                    </a:schemeClr>
                  </a:solidFill>
                </a:rPr>
                <a:t>〈</a:t>
              </a:r>
              <a:r>
                <a:rPr kumimoji="1" lang="ja-JP" altLang="en-US" sz="2000" b="1" dirty="0">
                  <a:solidFill>
                    <a:schemeClr val="tx1">
                      <a:lumMod val="65000"/>
                      <a:lumOff val="35000"/>
                    </a:schemeClr>
                  </a:solidFill>
                </a:rPr>
                <a:t>他に導入したい機器等とその理由</a:t>
              </a:r>
              <a:r>
                <a:rPr kumimoji="1" lang="en-US" altLang="ja-JP" sz="2000" b="1" dirty="0">
                  <a:solidFill>
                    <a:schemeClr val="tx1">
                      <a:lumMod val="65000"/>
                      <a:lumOff val="35000"/>
                    </a:schemeClr>
                  </a:solidFill>
                </a:rPr>
                <a:t>〉</a:t>
              </a:r>
            </a:p>
            <a:p>
              <a:r>
                <a:rPr kumimoji="1" lang="ja-JP" altLang="en-US" sz="2000" dirty="0">
                  <a:solidFill>
                    <a:schemeClr val="tx1">
                      <a:lumMod val="65000"/>
                      <a:lumOff val="35000"/>
                    </a:schemeClr>
                  </a:solidFill>
                </a:rPr>
                <a:t>　</a:t>
              </a:r>
              <a:r>
                <a:rPr kumimoji="1" lang="ja-JP" altLang="en-US" dirty="0">
                  <a:solidFill>
                    <a:schemeClr val="tx1">
                      <a:lumMod val="65000"/>
                      <a:lumOff val="35000"/>
                    </a:schemeClr>
                  </a:solidFill>
                </a:rPr>
                <a:t>キャッシュレス決済に関する機能</a:t>
              </a:r>
              <a:endParaRPr kumimoji="1" lang="en-US" altLang="ja-JP" dirty="0">
                <a:solidFill>
                  <a:schemeClr val="tx1">
                    <a:lumMod val="65000"/>
                    <a:lumOff val="35000"/>
                  </a:schemeClr>
                </a:solidFill>
              </a:endParaRPr>
            </a:p>
            <a:p>
              <a:r>
                <a:rPr kumimoji="1" lang="ja-JP" altLang="en-US" sz="2000" b="1" dirty="0">
                  <a:solidFill>
                    <a:schemeClr val="tx1">
                      <a:lumMod val="65000"/>
                      <a:lumOff val="35000"/>
                    </a:schemeClr>
                  </a:solidFill>
                </a:rPr>
                <a:t>　</a:t>
              </a:r>
              <a:r>
                <a:rPr kumimoji="1" lang="ja-JP" altLang="en-US" sz="1600" dirty="0">
                  <a:solidFill>
                    <a:schemeClr val="tx1">
                      <a:lumMod val="65000"/>
                      <a:lumOff val="35000"/>
                    </a:schemeClr>
                  </a:solidFill>
                </a:rPr>
                <a:t>利用料の支払い延滞を防ぎ、現金利用の低下のため</a:t>
              </a:r>
              <a:endParaRPr kumimoji="1" lang="en-US" altLang="ja-JP" sz="1600" dirty="0">
                <a:solidFill>
                  <a:schemeClr val="tx1">
                    <a:lumMod val="65000"/>
                    <a:lumOff val="35000"/>
                  </a:schemeClr>
                </a:solidFill>
              </a:endParaRPr>
            </a:p>
          </p:txBody>
        </p:sp>
        <p:sp>
          <p:nvSpPr>
            <p:cNvPr id="17" name="四角形: 角を丸くする 16">
              <a:extLst>
                <a:ext uri="{FF2B5EF4-FFF2-40B4-BE49-F238E27FC236}">
                  <a16:creationId xmlns:a16="http://schemas.microsoft.com/office/drawing/2014/main" id="{2E81446F-6895-40F4-9215-AA5DC2AC4EAA}"/>
                </a:ext>
              </a:extLst>
            </p:cNvPr>
            <p:cNvSpPr/>
            <p:nvPr/>
          </p:nvSpPr>
          <p:spPr>
            <a:xfrm>
              <a:off x="4232592" y="1808007"/>
              <a:ext cx="631909" cy="209798"/>
            </a:xfrm>
            <a:prstGeom prst="roundRect">
              <a:avLst/>
            </a:prstGeom>
            <a:solidFill>
              <a:srgbClr val="27CED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t>職員の声</a:t>
              </a:r>
            </a:p>
          </p:txBody>
        </p:sp>
      </p:grpSp>
      <p:sp>
        <p:nvSpPr>
          <p:cNvPr id="18" name="正方形/長方形 17">
            <a:extLst>
              <a:ext uri="{FF2B5EF4-FFF2-40B4-BE49-F238E27FC236}">
                <a16:creationId xmlns:a16="http://schemas.microsoft.com/office/drawing/2014/main" id="{AB425242-5402-4CD8-90F7-D1B66D976006}"/>
              </a:ext>
            </a:extLst>
          </p:cNvPr>
          <p:cNvSpPr/>
          <p:nvPr/>
        </p:nvSpPr>
        <p:spPr>
          <a:xfrm>
            <a:off x="5995528" y="124694"/>
            <a:ext cx="3040380" cy="904007"/>
          </a:xfrm>
          <a:prstGeom prst="rect">
            <a:avLst/>
          </a:prstGeom>
          <a:solidFill>
            <a:schemeClr val="accent3">
              <a:lumMod val="40000"/>
              <a:lumOff val="6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altLang="ja-JP" sz="1300" kern="100" dirty="0">
              <a:solidFill>
                <a:schemeClr val="tx1"/>
              </a:solidFill>
              <a:effectLst/>
            </a:endParaRPr>
          </a:p>
          <a:p>
            <a:pPr algn="l"/>
            <a:r>
              <a:rPr lang="en-US" altLang="ja-JP" sz="1300" kern="100" dirty="0">
                <a:solidFill>
                  <a:schemeClr val="tx1"/>
                </a:solidFill>
                <a:effectLst/>
              </a:rPr>
              <a:t>【</a:t>
            </a:r>
            <a:r>
              <a:rPr lang="ja-JP" altLang="ja-JP" sz="1300" kern="100" dirty="0">
                <a:solidFill>
                  <a:schemeClr val="tx1"/>
                </a:solidFill>
                <a:effectLst/>
              </a:rPr>
              <a:t>法人名</a:t>
            </a:r>
            <a:r>
              <a:rPr lang="en-US" altLang="ja-JP" sz="1300" kern="100" dirty="0">
                <a:solidFill>
                  <a:schemeClr val="tx1"/>
                </a:solidFill>
                <a:effectLst/>
                <a:sym typeface="Wingdings" panose="05000000000000000000" pitchFamily="2" charset="2"/>
              </a:rPr>
              <a:t>】</a:t>
            </a:r>
            <a:r>
              <a:rPr lang="ja-JP" altLang="en-US" sz="1300" kern="100" dirty="0">
                <a:solidFill>
                  <a:schemeClr val="tx1"/>
                </a:solidFill>
                <a:effectLst/>
                <a:sym typeface="Wingdings" panose="05000000000000000000" pitchFamily="2" charset="2"/>
              </a:rPr>
              <a:t>社会福祉法人　育成福祉会</a:t>
            </a:r>
            <a:endParaRPr lang="en-US" altLang="ja-JP" sz="1300" kern="100" dirty="0">
              <a:solidFill>
                <a:schemeClr val="tx1"/>
              </a:solidFill>
              <a:effectLst/>
              <a:sym typeface="Wingdings" panose="05000000000000000000" pitchFamily="2" charset="2"/>
            </a:endParaRPr>
          </a:p>
          <a:p>
            <a:pPr algn="l"/>
            <a:r>
              <a:rPr lang="en-US" altLang="ja-JP" sz="1300" kern="100" dirty="0">
                <a:solidFill>
                  <a:schemeClr val="tx1"/>
                </a:solidFill>
                <a:effectLst/>
              </a:rPr>
              <a:t>【</a:t>
            </a:r>
            <a:r>
              <a:rPr lang="ja-JP" altLang="ja-JP" sz="1300" kern="100" dirty="0">
                <a:solidFill>
                  <a:schemeClr val="tx1"/>
                </a:solidFill>
                <a:effectLst/>
              </a:rPr>
              <a:t>事業所名</a:t>
            </a:r>
            <a:r>
              <a:rPr lang="en-US" altLang="ja-JP" sz="1300" kern="100" dirty="0">
                <a:solidFill>
                  <a:schemeClr val="tx1"/>
                </a:solidFill>
                <a:effectLst/>
              </a:rPr>
              <a:t>】</a:t>
            </a:r>
            <a:r>
              <a:rPr lang="ja-JP" altLang="en-US" sz="1300" kern="100" dirty="0">
                <a:solidFill>
                  <a:schemeClr val="tx1"/>
                </a:solidFill>
                <a:effectLst/>
              </a:rPr>
              <a:t>さくらんぼるーむ</a:t>
            </a:r>
            <a:endParaRPr lang="en-US" altLang="ja-JP" sz="1300" kern="100" dirty="0">
              <a:solidFill>
                <a:schemeClr val="tx1"/>
              </a:solidFill>
              <a:effectLst/>
            </a:endParaRPr>
          </a:p>
          <a:p>
            <a:pPr algn="l"/>
            <a:r>
              <a:rPr lang="en-US" altLang="ja-JP" sz="1300" kern="100" dirty="0">
                <a:solidFill>
                  <a:schemeClr val="tx1"/>
                </a:solidFill>
                <a:effectLst/>
              </a:rPr>
              <a:t>【</a:t>
            </a:r>
            <a:r>
              <a:rPr lang="ja-JP" altLang="en-US" sz="1300" kern="100" dirty="0">
                <a:solidFill>
                  <a:schemeClr val="tx1"/>
                </a:solidFill>
                <a:effectLst/>
              </a:rPr>
              <a:t>提供サービス</a:t>
            </a:r>
            <a:r>
              <a:rPr lang="en-US" altLang="ja-JP" sz="1300" kern="100" dirty="0">
                <a:solidFill>
                  <a:schemeClr val="tx1"/>
                </a:solidFill>
                <a:effectLst/>
              </a:rPr>
              <a:t>】</a:t>
            </a:r>
            <a:r>
              <a:rPr lang="ja-JP" altLang="en-US" sz="1300" kern="100" dirty="0">
                <a:solidFill>
                  <a:schemeClr val="tx1"/>
                </a:solidFill>
                <a:effectLst/>
              </a:rPr>
              <a:t>児童発達支援</a:t>
            </a:r>
            <a:endParaRPr lang="en-US" altLang="ja-JP" sz="1300" kern="100" dirty="0">
              <a:solidFill>
                <a:schemeClr val="tx1"/>
              </a:solidFill>
              <a:effectLst/>
            </a:endParaRPr>
          </a:p>
          <a:p>
            <a:pPr algn="l"/>
            <a:endParaRPr lang="en-US" altLang="ja-JP" sz="1300" kern="100" dirty="0">
              <a:solidFill>
                <a:schemeClr val="tx1"/>
              </a:solidFill>
              <a:effectLst/>
            </a:endParaRPr>
          </a:p>
        </p:txBody>
      </p:sp>
      <p:pic>
        <p:nvPicPr>
          <p:cNvPr id="1026" name="Picture 2" descr="介護士のイラスト（女性）">
            <a:extLst>
              <a:ext uri="{FF2B5EF4-FFF2-40B4-BE49-F238E27FC236}">
                <a16:creationId xmlns:a16="http://schemas.microsoft.com/office/drawing/2014/main" id="{FBDD415E-9B02-46BE-90B0-816CA25AB3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2874" y="5402579"/>
            <a:ext cx="571692" cy="120993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介護士のイラスト（男性）">
            <a:extLst>
              <a:ext uri="{FF2B5EF4-FFF2-40B4-BE49-F238E27FC236}">
                <a16:creationId xmlns:a16="http://schemas.microsoft.com/office/drawing/2014/main" id="{C2C73C6F-5063-47A4-AF4E-20F222CDEB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44616" y="5402579"/>
            <a:ext cx="571692" cy="12099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0928783"/>
      </p:ext>
    </p:extLst>
  </p:cSld>
  <p:clrMapOvr>
    <a:masterClrMapping/>
  </p:clrMapOvr>
</p:sld>
</file>

<file path=ppt/theme/theme1.xml><?xml version="1.0" encoding="utf-8"?>
<a:theme xmlns:a="http://schemas.openxmlformats.org/drawingml/2006/main" name="Office Theme">
  <a:themeElements>
    <a:clrScheme name="Office テーマ">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docProps/app.xml><?xml version="1.0" encoding="utf-8"?>
<Properties xmlns="http://schemas.openxmlformats.org/officeDocument/2006/extended-properties" xmlns:vt="http://schemas.openxmlformats.org/officeDocument/2006/docPropsVTypes">
  <Template>Ion Boardroom</Template>
  <TotalTime>0</TotalTime>
  <Words>586</Words>
  <Application>Microsoft Office PowerPoint</Application>
  <PresentationFormat>画面に合わせる (4:3)</PresentationFormat>
  <Paragraphs>45</Paragraphs>
  <Slides>3</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3</vt:i4>
      </vt:variant>
    </vt:vector>
  </HeadingPairs>
  <TitlesOfParts>
    <vt:vector size="9" baseType="lpstr">
      <vt:lpstr>游明朝</vt:lpstr>
      <vt:lpstr>Arial</vt:lpstr>
      <vt:lpstr>Calibri</vt:lpstr>
      <vt:lpstr>Calibri Light</vt:lpstr>
      <vt:lpstr>Wingdings</vt:lpstr>
      <vt:lpstr>Office Theme</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2026-06-12T08:15:27Z</dcterms:created>
  <dcterms:modified xsi:type="dcterms:W3CDTF">2026-08-21T02:44:50Z</dcterms:modified>
</cp:coreProperties>
</file>