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60" r:id="rId1"/>
  </p:sldMasterIdLst>
  <p:sldIdLst>
    <p:sldId id="266" r:id="rId2"/>
    <p:sldId id="268" r:id="rId3"/>
    <p:sldId id="269" r:id="rId4"/>
  </p:sldIdLst>
  <p:sldSz cx="9144000" cy="6858000" type="screen4x3"/>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27CE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B60A98-4D62-471F-8AD1-D4C2C6B08AAF}" v="1" dt="2025-03-25T00:32:23.818"/>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71" autoAdjust="0"/>
    <p:restoredTop sz="94660"/>
  </p:normalViewPr>
  <p:slideViewPr>
    <p:cSldViewPr snapToGrid="0">
      <p:cViewPr varScale="1">
        <p:scale>
          <a:sx n="87" d="100"/>
          <a:sy n="87" d="100"/>
        </p:scale>
        <p:origin x="127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 Id="rId9"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904654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745887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159468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935848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211327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697871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190958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55835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53250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43021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2317388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374108059"/>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bg1"/>
                </a:solidFill>
              </a:rPr>
              <a:t>記録・管理業務の効率化！</a:t>
            </a:r>
            <a:endParaRPr kumimoji="1" lang="en-US" altLang="ja-JP" sz="2400" b="1" dirty="0">
              <a:solidFill>
                <a:schemeClr val="bg1"/>
              </a:solidFill>
            </a:endParaRPr>
          </a:p>
          <a:p>
            <a:r>
              <a:rPr kumimoji="1" lang="ja-JP" altLang="en-US" sz="2400" b="1" dirty="0">
                <a:solidFill>
                  <a:schemeClr val="bg1"/>
                </a:solidFill>
              </a:rPr>
              <a:t>ウイルス対策！</a:t>
            </a:r>
            <a:endParaRPr kumimoji="1" lang="en-US" altLang="ja-JP" sz="2400" b="1" dirty="0">
              <a:solidFill>
                <a:schemeClr val="bg1"/>
              </a:solidFill>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124731"/>
            <a:ext cx="8975111" cy="3030709"/>
            <a:chOff x="4122583" y="1787292"/>
            <a:chExt cx="4647873" cy="1626661"/>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447993"/>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b="1" dirty="0">
                  <a:solidFill>
                    <a:schemeClr val="tx1">
                      <a:lumMod val="65000"/>
                      <a:lumOff val="35000"/>
                    </a:schemeClr>
                  </a:solidFill>
                </a:rPr>
                <a:t>パソコン：１台</a:t>
              </a:r>
              <a:endParaRPr kumimoji="1" lang="en-US" altLang="ja-JP" b="1" dirty="0">
                <a:solidFill>
                  <a:schemeClr val="tx1">
                    <a:lumMod val="65000"/>
                    <a:lumOff val="35000"/>
                  </a:schemeClr>
                </a:solidFill>
              </a:endParaRPr>
            </a:p>
            <a:p>
              <a:r>
                <a:rPr kumimoji="1" lang="ja-JP" altLang="en-US" b="1" dirty="0">
                  <a:solidFill>
                    <a:schemeClr val="tx1">
                      <a:lumMod val="65000"/>
                      <a:lumOff val="35000"/>
                    </a:schemeClr>
                  </a:solidFill>
                </a:rPr>
                <a:t>タブレット：１台</a:t>
              </a:r>
              <a:endParaRPr kumimoji="1" lang="en-US" altLang="ja-JP" b="1" dirty="0">
                <a:solidFill>
                  <a:schemeClr val="tx1">
                    <a:lumMod val="65000"/>
                    <a:lumOff val="35000"/>
                  </a:schemeClr>
                </a:solidFill>
              </a:endParaRPr>
            </a:p>
            <a:p>
              <a:r>
                <a:rPr kumimoji="1" lang="ja-JP" altLang="en-US" b="1" dirty="0">
                  <a:solidFill>
                    <a:schemeClr val="tx1">
                      <a:lumMod val="65000"/>
                      <a:lumOff val="35000"/>
                    </a:schemeClr>
                  </a:solidFill>
                </a:rPr>
                <a:t>ソフトウェア</a:t>
              </a:r>
              <a:r>
                <a:rPr kumimoji="1" lang="ja-JP" altLang="en-US" sz="1600" b="1" dirty="0">
                  <a:solidFill>
                    <a:schemeClr val="tx1">
                      <a:lumMod val="65000"/>
                      <a:lumOff val="35000"/>
                    </a:schemeClr>
                  </a:solidFill>
                </a:rPr>
                <a:t>（□記録  □情報共有  □請求  □勤怠管理  □シフト表作成  ☑人事給与）</a:t>
              </a:r>
              <a:endParaRPr kumimoji="1" lang="en-US" altLang="ja-JP" sz="1600" b="1" dirty="0">
                <a:solidFill>
                  <a:schemeClr val="tx1">
                    <a:lumMod val="65000"/>
                    <a:lumOff val="35000"/>
                  </a:schemeClr>
                </a:solidFill>
              </a:endParaRPr>
            </a:p>
            <a:p>
              <a:r>
                <a:rPr kumimoji="1" lang="ja-JP" altLang="en-US" b="1" dirty="0">
                  <a:solidFill>
                    <a:schemeClr val="tx1">
                      <a:lumMod val="65000"/>
                      <a:lumOff val="35000"/>
                    </a:schemeClr>
                  </a:solidFill>
                </a:rPr>
                <a:t>セキュリティソフト</a:t>
              </a:r>
              <a:endParaRPr kumimoji="1" lang="en-US" altLang="ja-JP" b="1"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232011" y="1787292"/>
              <a:ext cx="1078437" cy="22317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導入機器等の内容</a:t>
              </a:r>
            </a:p>
          </p:txBody>
        </p:sp>
      </p:grpSp>
      <p:grpSp>
        <p:nvGrpSpPr>
          <p:cNvPr id="15" name="グループ化 14">
            <a:extLst>
              <a:ext uri="{FF2B5EF4-FFF2-40B4-BE49-F238E27FC236}">
                <a16:creationId xmlns:a16="http://schemas.microsoft.com/office/drawing/2014/main" id="{A1303BDD-75EF-4010-98E6-F5A727B0D5BB}"/>
              </a:ext>
            </a:extLst>
          </p:cNvPr>
          <p:cNvGrpSpPr/>
          <p:nvPr/>
        </p:nvGrpSpPr>
        <p:grpSpPr>
          <a:xfrm>
            <a:off x="60796" y="4246880"/>
            <a:ext cx="8927814" cy="2486426"/>
            <a:chOff x="4122583" y="1671093"/>
            <a:chExt cx="4647873" cy="1872209"/>
          </a:xfrm>
        </p:grpSpPr>
        <p:sp>
          <p:nvSpPr>
            <p:cNvPr id="16" name="四角形: 角を丸くする 15">
              <a:extLst>
                <a:ext uri="{FF2B5EF4-FFF2-40B4-BE49-F238E27FC236}">
                  <a16:creationId xmlns:a16="http://schemas.microsoft.com/office/drawing/2014/main" id="{09C85C6E-0565-4279-BBA1-561BCA8185B2}"/>
                </a:ext>
              </a:extLst>
            </p:cNvPr>
            <p:cNvSpPr/>
            <p:nvPr/>
          </p:nvSpPr>
          <p:spPr>
            <a:xfrm>
              <a:off x="4122583" y="1925203"/>
              <a:ext cx="4647873" cy="1618099"/>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spcBef>
                  <a:spcPts val="1800"/>
                </a:spcBef>
                <a:buFont typeface="Arial" panose="020B0604020202020204" pitchFamily="34" charset="0"/>
                <a:buChar char="•"/>
              </a:pPr>
              <a:r>
                <a:rPr kumimoji="1" lang="ja-JP" altLang="en-US" sz="2000" dirty="0">
                  <a:solidFill>
                    <a:schemeClr val="tx1">
                      <a:lumMod val="65000"/>
                      <a:lumOff val="35000"/>
                    </a:schemeClr>
                  </a:solidFill>
                </a:rPr>
                <a:t>電子機器にセキュリティソフトを導入しておらず、ウイルス対策ができていなかった。</a:t>
              </a:r>
            </a:p>
            <a:p>
              <a:pPr marL="342900" indent="-342900">
                <a:buFont typeface="Arial" panose="020B0604020202020204" pitchFamily="34" charset="0"/>
                <a:buChar char="•"/>
              </a:pPr>
              <a:r>
                <a:rPr kumimoji="1" lang="ja-JP" altLang="en-US" sz="2000" dirty="0">
                  <a:solidFill>
                    <a:schemeClr val="tx1">
                      <a:lumMod val="65000"/>
                      <a:lumOff val="35000"/>
                    </a:schemeClr>
                  </a:solidFill>
                </a:rPr>
                <a:t>管理業務において、特定の職員に時間や業務量に大きな負荷がかかっていた。ヒューマンエラーも発生していた。</a:t>
              </a:r>
              <a:endParaRPr kumimoji="1" lang="en-US" altLang="ja-JP" sz="2000" dirty="0">
                <a:solidFill>
                  <a:schemeClr val="tx1">
                    <a:lumMod val="65000"/>
                    <a:lumOff val="35000"/>
                  </a:schemeClr>
                </a:solidFill>
              </a:endParaRPr>
            </a:p>
            <a:p>
              <a:pPr marL="342900" indent="-342900">
                <a:buFont typeface="Arial" panose="020B0604020202020204" pitchFamily="34" charset="0"/>
                <a:buChar char="•"/>
              </a:pPr>
              <a:r>
                <a:rPr kumimoji="1" lang="ja-JP" altLang="en-US" sz="2000" dirty="0">
                  <a:solidFill>
                    <a:schemeClr val="tx1">
                      <a:lumMod val="65000"/>
                      <a:lumOff val="35000"/>
                    </a:schemeClr>
                  </a:solidFill>
                </a:rPr>
                <a:t>会議内容等の記録を手書きしており、情報共有の為にまとめたり、書き写すのに時間がかかっていた。</a:t>
              </a:r>
              <a:endParaRPr kumimoji="1" lang="en-US" altLang="ja-JP" sz="2000" dirty="0">
                <a:solidFill>
                  <a:schemeClr val="tx1">
                    <a:lumMod val="65000"/>
                    <a:lumOff val="35000"/>
                  </a:schemeClr>
                </a:solidFill>
              </a:endParaRPr>
            </a:p>
          </p:txBody>
        </p:sp>
        <p:sp>
          <p:nvSpPr>
            <p:cNvPr id="17" name="四角形: 角を丸くする 16">
              <a:extLst>
                <a:ext uri="{FF2B5EF4-FFF2-40B4-BE49-F238E27FC236}">
                  <a16:creationId xmlns:a16="http://schemas.microsoft.com/office/drawing/2014/main" id="{2E81446F-6895-40F4-9215-AA5DC2AC4EAA}"/>
                </a:ext>
              </a:extLst>
            </p:cNvPr>
            <p:cNvSpPr/>
            <p:nvPr/>
          </p:nvSpPr>
          <p:spPr>
            <a:xfrm>
              <a:off x="4232591" y="1671093"/>
              <a:ext cx="1802635" cy="314933"/>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導入の理由（抱えていた課題）</a:t>
              </a:r>
            </a:p>
          </p:txBody>
        </p:sp>
      </p:grpSp>
      <p:sp>
        <p:nvSpPr>
          <p:cNvPr id="14" name="テキスト ボックス 13">
            <a:extLst>
              <a:ext uri="{FF2B5EF4-FFF2-40B4-BE49-F238E27FC236}">
                <a16:creationId xmlns:a16="http://schemas.microsoft.com/office/drawing/2014/main" id="{69028578-17EA-4E75-910B-AAF5CD66E032}"/>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sp>
        <p:nvSpPr>
          <p:cNvPr id="18" name="正方形/長方形 17">
            <a:extLst>
              <a:ext uri="{FF2B5EF4-FFF2-40B4-BE49-F238E27FC236}">
                <a16:creationId xmlns:a16="http://schemas.microsoft.com/office/drawing/2014/main" id="{AB425242-5402-4CD8-90F7-D1B66D976006}"/>
              </a:ext>
            </a:extLst>
          </p:cNvPr>
          <p:cNvSpPr/>
          <p:nvPr/>
        </p:nvSpPr>
        <p:spPr>
          <a:xfrm>
            <a:off x="5995528" y="124694"/>
            <a:ext cx="3040380"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300" kern="100" dirty="0">
                <a:solidFill>
                  <a:schemeClr val="tx1"/>
                </a:solidFill>
                <a:effectLst/>
              </a:rPr>
              <a:t>【</a:t>
            </a:r>
            <a:r>
              <a:rPr lang="ja-JP" altLang="ja-JP" sz="1300" kern="100" dirty="0">
                <a:solidFill>
                  <a:schemeClr val="tx1"/>
                </a:solidFill>
                <a:effectLst/>
              </a:rPr>
              <a:t>法人名</a:t>
            </a:r>
            <a:r>
              <a:rPr lang="en-US" altLang="ja-JP" sz="1300" kern="100" dirty="0">
                <a:solidFill>
                  <a:schemeClr val="tx1"/>
                </a:solidFill>
                <a:effectLst/>
                <a:sym typeface="Wingdings" panose="05000000000000000000" pitchFamily="2" charset="2"/>
              </a:rPr>
              <a:t>】</a:t>
            </a:r>
            <a:r>
              <a:rPr lang="ja-JP" altLang="en-US" sz="1300" kern="100" dirty="0">
                <a:solidFill>
                  <a:schemeClr val="tx1"/>
                </a:solidFill>
                <a:effectLst/>
                <a:sym typeface="Wingdings" panose="05000000000000000000" pitchFamily="2" charset="2"/>
              </a:rPr>
              <a:t>合同会社</a:t>
            </a:r>
            <a:r>
              <a:rPr lang="en-US" altLang="ja-JP" sz="1300" kern="100" dirty="0">
                <a:solidFill>
                  <a:schemeClr val="tx1"/>
                </a:solidFill>
                <a:effectLst/>
                <a:sym typeface="Wingdings" panose="05000000000000000000" pitchFamily="2" charset="2"/>
              </a:rPr>
              <a:t>AMINAS</a:t>
            </a:r>
          </a:p>
          <a:p>
            <a:pPr algn="l"/>
            <a:r>
              <a:rPr lang="en-US" altLang="ja-JP" sz="1300" kern="100" dirty="0">
                <a:solidFill>
                  <a:schemeClr val="tx1"/>
                </a:solidFill>
                <a:effectLst/>
              </a:rPr>
              <a:t>【</a:t>
            </a:r>
            <a:r>
              <a:rPr lang="ja-JP" altLang="ja-JP" sz="1300" kern="100" dirty="0">
                <a:solidFill>
                  <a:schemeClr val="tx1"/>
                </a:solidFill>
                <a:effectLst/>
              </a:rPr>
              <a:t>事業所名</a:t>
            </a:r>
            <a:r>
              <a:rPr lang="en-US" altLang="ja-JP" sz="1300" kern="100" dirty="0">
                <a:solidFill>
                  <a:schemeClr val="tx1"/>
                </a:solidFill>
                <a:effectLst/>
              </a:rPr>
              <a:t>】AMINAS</a:t>
            </a:r>
            <a:r>
              <a:rPr lang="ja-JP" altLang="en-US" sz="1300" kern="100" dirty="0">
                <a:solidFill>
                  <a:schemeClr val="tx1"/>
                </a:solidFill>
                <a:effectLst/>
              </a:rPr>
              <a:t>宇野辺</a:t>
            </a:r>
            <a:endParaRPr lang="en-US" altLang="ja-JP" sz="1300" kern="100" dirty="0">
              <a:solidFill>
                <a:schemeClr val="tx1"/>
              </a:solidFill>
              <a:effectLst/>
            </a:endParaRPr>
          </a:p>
          <a:p>
            <a:pPr algn="l"/>
            <a:r>
              <a:rPr lang="en-US" altLang="ja-JP" sz="1300" kern="100" dirty="0">
                <a:solidFill>
                  <a:schemeClr val="tx1"/>
                </a:solidFill>
                <a:effectLst/>
              </a:rPr>
              <a:t>【</a:t>
            </a:r>
            <a:r>
              <a:rPr lang="ja-JP" altLang="en-US" sz="1300" kern="100" dirty="0">
                <a:solidFill>
                  <a:schemeClr val="tx1"/>
                </a:solidFill>
                <a:effectLst/>
              </a:rPr>
              <a:t>提供サービス</a:t>
            </a:r>
            <a:r>
              <a:rPr lang="en-US" altLang="ja-JP" sz="1300" kern="100" dirty="0">
                <a:solidFill>
                  <a:schemeClr val="tx1"/>
                </a:solidFill>
                <a:effectLst/>
              </a:rPr>
              <a:t>】</a:t>
            </a:r>
            <a:r>
              <a:rPr lang="ja-JP" altLang="en-US" sz="1300" kern="100" dirty="0">
                <a:solidFill>
                  <a:schemeClr val="tx1"/>
                </a:solidFill>
                <a:effectLst/>
              </a:rPr>
              <a:t>共同生活援助</a:t>
            </a:r>
            <a:endParaRPr lang="en-US" altLang="ja-JP" sz="1300" kern="100" dirty="0">
              <a:solidFill>
                <a:schemeClr val="tx1"/>
              </a:solidFill>
              <a:effectLst/>
            </a:endParaRPr>
          </a:p>
        </p:txBody>
      </p:sp>
      <p:pic>
        <p:nvPicPr>
          <p:cNvPr id="5" name="図 4">
            <a:extLst>
              <a:ext uri="{FF2B5EF4-FFF2-40B4-BE49-F238E27FC236}">
                <a16:creationId xmlns:a16="http://schemas.microsoft.com/office/drawing/2014/main" id="{5328F754-5029-37B8-1365-2A0E50CB2E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537392" y="2769042"/>
            <a:ext cx="1693488" cy="1270117"/>
          </a:xfrm>
          <a:prstGeom prst="rect">
            <a:avLst/>
          </a:prstGeom>
        </p:spPr>
      </p:pic>
      <p:pic>
        <p:nvPicPr>
          <p:cNvPr id="10" name="図 9">
            <a:extLst>
              <a:ext uri="{FF2B5EF4-FFF2-40B4-BE49-F238E27FC236}">
                <a16:creationId xmlns:a16="http://schemas.microsoft.com/office/drawing/2014/main" id="{A0C6DA9B-3242-50F2-1CFC-588264F1AA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365939" y="2927808"/>
            <a:ext cx="1270116" cy="952587"/>
          </a:xfrm>
          <a:prstGeom prst="rect">
            <a:avLst/>
          </a:prstGeom>
        </p:spPr>
      </p:pic>
      <p:pic>
        <p:nvPicPr>
          <p:cNvPr id="19" name="図 18">
            <a:extLst>
              <a:ext uri="{FF2B5EF4-FFF2-40B4-BE49-F238E27FC236}">
                <a16:creationId xmlns:a16="http://schemas.microsoft.com/office/drawing/2014/main" id="{A4583E36-1295-461A-2891-1399A50522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482951" y="2924485"/>
            <a:ext cx="1243532" cy="932649"/>
          </a:xfrm>
          <a:prstGeom prst="rect">
            <a:avLst/>
          </a:prstGeom>
        </p:spPr>
      </p:pic>
    </p:spTree>
    <p:extLst>
      <p:ext uri="{BB962C8B-B14F-4D97-AF65-F5344CB8AC3E}">
        <p14:creationId xmlns:p14="http://schemas.microsoft.com/office/powerpoint/2010/main" val="2185240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bg1"/>
                </a:solidFill>
              </a:rPr>
              <a:t>記録・管理業務の効率化！</a:t>
            </a:r>
            <a:endParaRPr kumimoji="1" lang="en-US" altLang="ja-JP" sz="2400" b="1" dirty="0">
              <a:solidFill>
                <a:schemeClr val="bg1"/>
              </a:solidFill>
            </a:endParaRPr>
          </a:p>
          <a:p>
            <a:r>
              <a:rPr kumimoji="1" lang="ja-JP" altLang="en-US" sz="2400" b="1" dirty="0">
                <a:solidFill>
                  <a:schemeClr val="bg1"/>
                </a:solidFill>
              </a:rPr>
              <a:t>ウイルス対策！</a:t>
            </a:r>
            <a:endParaRPr kumimoji="1" lang="en-US" altLang="ja-JP" sz="2400" b="1" dirty="0">
              <a:solidFill>
                <a:schemeClr val="bg1"/>
              </a:solidFill>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168889" y="1401895"/>
            <a:ext cx="8975111" cy="5327766"/>
            <a:chOff x="4122583" y="1910165"/>
            <a:chExt cx="4647873" cy="1633135"/>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dirty="0">
                <a:solidFill>
                  <a:schemeClr val="tx1">
                    <a:lumMod val="65000"/>
                    <a:lumOff val="35000"/>
                  </a:schemeClr>
                </a:solidFill>
              </a:endParaRPr>
            </a:p>
            <a:p>
              <a:pPr marL="342900" indent="-342900">
                <a:buFont typeface="Arial" panose="020B0604020202020204" pitchFamily="34" charset="0"/>
                <a:buChar char="•"/>
              </a:pPr>
              <a:r>
                <a:rPr kumimoji="1" lang="ja-JP" altLang="en-US" sz="2000" dirty="0">
                  <a:solidFill>
                    <a:schemeClr val="tx1">
                      <a:lumMod val="65000"/>
                      <a:lumOff val="35000"/>
                    </a:schemeClr>
                  </a:solidFill>
                </a:rPr>
                <a:t>機器の使用の際にウイルス等の感染リスクが低減した。</a:t>
              </a:r>
              <a:endParaRPr kumimoji="1" lang="en-US" altLang="ja-JP" sz="2000" dirty="0">
                <a:solidFill>
                  <a:schemeClr val="tx1">
                    <a:lumMod val="65000"/>
                    <a:lumOff val="35000"/>
                  </a:schemeClr>
                </a:solidFill>
              </a:endParaRPr>
            </a:p>
            <a:p>
              <a:pPr marL="342900" indent="-342900">
                <a:buFont typeface="Arial" panose="020B0604020202020204" pitchFamily="34" charset="0"/>
                <a:buChar char="•"/>
              </a:pPr>
              <a:r>
                <a:rPr kumimoji="1" lang="ja-JP" altLang="en-US" sz="2000" dirty="0">
                  <a:solidFill>
                    <a:schemeClr val="tx1">
                      <a:lumMod val="65000"/>
                      <a:lumOff val="35000"/>
                    </a:schemeClr>
                  </a:solidFill>
                </a:rPr>
                <a:t>特定の職員に偏っていた業務負担の平準化ができ、事業所全体として時間工数の削減になった。ヒューマンエラーも減り、心理的負担も改善された。</a:t>
              </a:r>
            </a:p>
            <a:p>
              <a:pPr marL="342900" indent="-342900">
                <a:buFont typeface="Arial" panose="020B0604020202020204" pitchFamily="34" charset="0"/>
                <a:buChar char="•"/>
              </a:pPr>
              <a:r>
                <a:rPr kumimoji="1" lang="ja-JP" altLang="en-US" sz="2000" dirty="0">
                  <a:solidFill>
                    <a:schemeClr val="tx1">
                      <a:lumMod val="65000"/>
                      <a:lumOff val="35000"/>
                    </a:schemeClr>
                  </a:solidFill>
                </a:rPr>
                <a:t>支援現場や外出先で記録が作成できるようになったこと、電子記録の為に削除や追加が容易であることから情報共有の時間工数が削減できた。</a:t>
              </a:r>
              <a:endParaRPr kumimoji="1" lang="en-US" altLang="ja-JP" sz="2000" b="1" dirty="0">
                <a:solidFill>
                  <a:schemeClr val="tx1">
                    <a:lumMod val="65000"/>
                    <a:lumOff val="35000"/>
                  </a:schemeClr>
                </a:solidFill>
              </a:endParaRPr>
            </a:p>
            <a:p>
              <a:endParaRPr kumimoji="1" lang="en-US" altLang="ja-JP" sz="2000" b="1" dirty="0">
                <a:solidFill>
                  <a:schemeClr val="tx1">
                    <a:lumMod val="65000"/>
                    <a:lumOff val="35000"/>
                  </a:schemeClr>
                </a:solidFill>
              </a:endParaRPr>
            </a:p>
            <a:p>
              <a:r>
                <a:rPr kumimoji="1" lang="ja-JP" altLang="en-US" sz="2000" b="1" u="sng" dirty="0">
                  <a:solidFill>
                    <a:schemeClr val="tx1">
                      <a:lumMod val="65000"/>
                      <a:lumOff val="35000"/>
                    </a:schemeClr>
                  </a:solidFill>
                </a:rPr>
                <a:t>年間業務時間削減率：</a:t>
              </a:r>
              <a:r>
                <a:rPr kumimoji="1" lang="en-US" altLang="ja-JP" sz="2000" b="1" u="sng" dirty="0">
                  <a:solidFill>
                    <a:schemeClr val="tx1">
                      <a:lumMod val="65000"/>
                      <a:lumOff val="35000"/>
                    </a:schemeClr>
                  </a:solidFill>
                </a:rPr>
                <a:t>18.5</a:t>
              </a:r>
              <a:r>
                <a:rPr kumimoji="1" lang="ja-JP" altLang="en-US" sz="2000" b="1" u="sng" dirty="0">
                  <a:solidFill>
                    <a:schemeClr val="tx1">
                      <a:lumMod val="65000"/>
                      <a:lumOff val="35000"/>
                    </a:schemeClr>
                  </a:solidFill>
                </a:rPr>
                <a:t>％</a:t>
              </a:r>
              <a:endParaRPr kumimoji="1" lang="en-US" altLang="ja-JP" sz="2000" b="1" u="sng" dirty="0">
                <a:solidFill>
                  <a:schemeClr val="tx1">
                    <a:lumMod val="65000"/>
                    <a:lumOff val="35000"/>
                  </a:schemeClr>
                </a:solidFill>
              </a:endParaRPr>
            </a:p>
            <a:p>
              <a:endParaRPr kumimoji="1" lang="en-US" altLang="ja-JP" sz="2000" dirty="0">
                <a:solidFill>
                  <a:schemeClr val="tx1">
                    <a:lumMod val="65000"/>
                    <a:lumOff val="35000"/>
                  </a:schemeClr>
                </a:solidFill>
              </a:endParaRPr>
            </a:p>
            <a:p>
              <a:r>
                <a:rPr kumimoji="1" lang="ja-JP" altLang="en-US" sz="2000" dirty="0">
                  <a:solidFill>
                    <a:schemeClr val="tx1">
                      <a:lumMod val="65000"/>
                      <a:lumOff val="35000"/>
                    </a:schemeClr>
                  </a:solidFill>
                </a:rPr>
                <a:t>→職員の時間工数の削減につながった！</a:t>
              </a:r>
              <a:endParaRPr kumimoji="1" lang="en-US" altLang="ja-JP" sz="2000" dirty="0">
                <a:solidFill>
                  <a:schemeClr val="tx1">
                    <a:lumMod val="65000"/>
                    <a:lumOff val="35000"/>
                  </a:schemeClr>
                </a:solidFill>
              </a:endParaRPr>
            </a:p>
            <a:p>
              <a:r>
                <a:rPr kumimoji="1" lang="ja-JP" altLang="en-US" sz="2000" dirty="0">
                  <a:solidFill>
                    <a:schemeClr val="tx1">
                      <a:lumMod val="65000"/>
                      <a:lumOff val="35000"/>
                    </a:schemeClr>
                  </a:solidFill>
                </a:rPr>
                <a:t>また、これにより確保できた時間を「利用者と一緒に余暇時間を楽しんだり、清掃範囲の拡充等、視覚、精神面や衛生面での生活の質の向上」に活用した！</a:t>
              </a:r>
              <a:endParaRPr kumimoji="1" lang="en-US" altLang="ja-JP" sz="2000"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310932" y="1910165"/>
              <a:ext cx="1212605" cy="12216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導入の効果（詳細）</a:t>
              </a:r>
            </a:p>
          </p:txBody>
        </p:sp>
      </p:grpSp>
      <p:sp>
        <p:nvSpPr>
          <p:cNvPr id="11" name="テキスト ボックス 10">
            <a:extLst>
              <a:ext uri="{FF2B5EF4-FFF2-40B4-BE49-F238E27FC236}">
                <a16:creationId xmlns:a16="http://schemas.microsoft.com/office/drawing/2014/main" id="{ACE20279-3E2D-4EA6-969A-401FEF2F8E04}"/>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sp>
        <p:nvSpPr>
          <p:cNvPr id="2" name="正方形/長方形 1">
            <a:extLst>
              <a:ext uri="{FF2B5EF4-FFF2-40B4-BE49-F238E27FC236}">
                <a16:creationId xmlns:a16="http://schemas.microsoft.com/office/drawing/2014/main" id="{45DAA57B-DE9C-8F49-8352-1C92D5ECED1B}"/>
              </a:ext>
            </a:extLst>
          </p:cNvPr>
          <p:cNvSpPr/>
          <p:nvPr/>
        </p:nvSpPr>
        <p:spPr>
          <a:xfrm>
            <a:off x="5995527" y="128339"/>
            <a:ext cx="3040380"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300" kern="100" dirty="0">
                <a:solidFill>
                  <a:schemeClr val="tx1"/>
                </a:solidFill>
                <a:effectLst/>
              </a:rPr>
              <a:t>【</a:t>
            </a:r>
            <a:r>
              <a:rPr lang="ja-JP" altLang="ja-JP" sz="1300" kern="100" dirty="0">
                <a:solidFill>
                  <a:schemeClr val="tx1"/>
                </a:solidFill>
                <a:effectLst/>
              </a:rPr>
              <a:t>法人名</a:t>
            </a:r>
            <a:r>
              <a:rPr lang="en-US" altLang="ja-JP" sz="1300" kern="100" dirty="0">
                <a:solidFill>
                  <a:schemeClr val="tx1"/>
                </a:solidFill>
                <a:effectLst/>
                <a:sym typeface="Wingdings" panose="05000000000000000000" pitchFamily="2" charset="2"/>
              </a:rPr>
              <a:t>】</a:t>
            </a:r>
            <a:r>
              <a:rPr lang="ja-JP" altLang="en-US" sz="1300" kern="100" dirty="0">
                <a:solidFill>
                  <a:schemeClr val="tx1"/>
                </a:solidFill>
                <a:effectLst/>
                <a:sym typeface="Wingdings" panose="05000000000000000000" pitchFamily="2" charset="2"/>
              </a:rPr>
              <a:t>合同会社</a:t>
            </a:r>
            <a:r>
              <a:rPr lang="en-US" altLang="ja-JP" sz="1300" kern="100" dirty="0">
                <a:solidFill>
                  <a:schemeClr val="tx1"/>
                </a:solidFill>
                <a:effectLst/>
                <a:sym typeface="Wingdings" panose="05000000000000000000" pitchFamily="2" charset="2"/>
              </a:rPr>
              <a:t>AMINAS</a:t>
            </a:r>
          </a:p>
          <a:p>
            <a:pPr algn="l"/>
            <a:r>
              <a:rPr lang="en-US" altLang="ja-JP" sz="1300" kern="100" dirty="0">
                <a:solidFill>
                  <a:schemeClr val="tx1"/>
                </a:solidFill>
                <a:effectLst/>
              </a:rPr>
              <a:t>【</a:t>
            </a:r>
            <a:r>
              <a:rPr lang="ja-JP" altLang="ja-JP" sz="1300" kern="100" dirty="0">
                <a:solidFill>
                  <a:schemeClr val="tx1"/>
                </a:solidFill>
                <a:effectLst/>
              </a:rPr>
              <a:t>事業所名</a:t>
            </a:r>
            <a:r>
              <a:rPr lang="en-US" altLang="ja-JP" sz="1300" kern="100" dirty="0">
                <a:solidFill>
                  <a:schemeClr val="tx1"/>
                </a:solidFill>
                <a:effectLst/>
              </a:rPr>
              <a:t>】AMINAS</a:t>
            </a:r>
            <a:r>
              <a:rPr lang="ja-JP" altLang="en-US" sz="1300" kern="100" dirty="0">
                <a:solidFill>
                  <a:schemeClr val="tx1"/>
                </a:solidFill>
                <a:effectLst/>
              </a:rPr>
              <a:t>宇野辺</a:t>
            </a:r>
            <a:endParaRPr lang="en-US" altLang="ja-JP" sz="1300" kern="100" dirty="0">
              <a:solidFill>
                <a:schemeClr val="tx1"/>
              </a:solidFill>
              <a:effectLst/>
            </a:endParaRPr>
          </a:p>
          <a:p>
            <a:pPr algn="l"/>
            <a:r>
              <a:rPr lang="en-US" altLang="ja-JP" sz="1300" kern="100" dirty="0">
                <a:solidFill>
                  <a:schemeClr val="tx1"/>
                </a:solidFill>
                <a:effectLst/>
              </a:rPr>
              <a:t>【</a:t>
            </a:r>
            <a:r>
              <a:rPr lang="ja-JP" altLang="en-US" sz="1300" kern="100" dirty="0">
                <a:solidFill>
                  <a:schemeClr val="tx1"/>
                </a:solidFill>
                <a:effectLst/>
              </a:rPr>
              <a:t>提供サービス</a:t>
            </a:r>
            <a:r>
              <a:rPr lang="en-US" altLang="ja-JP" sz="1300" kern="100" dirty="0">
                <a:solidFill>
                  <a:schemeClr val="tx1"/>
                </a:solidFill>
                <a:effectLst/>
              </a:rPr>
              <a:t>】</a:t>
            </a:r>
            <a:r>
              <a:rPr lang="ja-JP" altLang="en-US" sz="1300" kern="100" dirty="0">
                <a:solidFill>
                  <a:schemeClr val="tx1"/>
                </a:solidFill>
                <a:effectLst/>
              </a:rPr>
              <a:t>共同生活援助</a:t>
            </a:r>
            <a:endParaRPr lang="en-US" altLang="ja-JP" sz="1300" kern="100" dirty="0">
              <a:solidFill>
                <a:schemeClr val="tx1"/>
              </a:solidFill>
              <a:effectLst/>
            </a:endParaRPr>
          </a:p>
        </p:txBody>
      </p:sp>
    </p:spTree>
    <p:extLst>
      <p:ext uri="{BB962C8B-B14F-4D97-AF65-F5344CB8AC3E}">
        <p14:creationId xmlns:p14="http://schemas.microsoft.com/office/powerpoint/2010/main" val="352973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bg1"/>
                </a:solidFill>
              </a:rPr>
              <a:t>記録・管理業務の効率化！</a:t>
            </a:r>
            <a:endParaRPr kumimoji="1" lang="en-US" altLang="ja-JP" sz="2400" b="1" dirty="0">
              <a:solidFill>
                <a:schemeClr val="bg1"/>
              </a:solidFill>
            </a:endParaRPr>
          </a:p>
          <a:p>
            <a:r>
              <a:rPr kumimoji="1" lang="ja-JP" altLang="en-US" sz="2400" b="1" dirty="0">
                <a:solidFill>
                  <a:schemeClr val="bg1"/>
                </a:solidFill>
              </a:rPr>
              <a:t>ウイルス対策！</a:t>
            </a:r>
            <a:endParaRPr kumimoji="1" lang="en-US" altLang="ja-JP" sz="2400" b="1" dirty="0">
              <a:solidFill>
                <a:schemeClr val="bg1"/>
              </a:solidFill>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124731"/>
            <a:ext cx="8975111" cy="2395710"/>
            <a:chOff x="4122583" y="1787292"/>
            <a:chExt cx="4647873" cy="1626661"/>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447993"/>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dirty="0">
                <a:solidFill>
                  <a:schemeClr val="tx1">
                    <a:lumMod val="65000"/>
                    <a:lumOff val="35000"/>
                  </a:schemeClr>
                </a:solidFill>
              </a:endParaRPr>
            </a:p>
            <a:p>
              <a:r>
                <a:rPr kumimoji="1" lang="ja-JP" altLang="en-US" dirty="0">
                  <a:solidFill>
                    <a:schemeClr val="tx1">
                      <a:lumMod val="65000"/>
                      <a:lumOff val="35000"/>
                    </a:schemeClr>
                  </a:solidFill>
                </a:rPr>
                <a:t>　購入前にメーカーや家電量販店（購入先）等に性能・導入費用・ランニングコス　</a:t>
              </a:r>
              <a:endParaRPr kumimoji="1" lang="en-US" altLang="ja-JP" dirty="0">
                <a:solidFill>
                  <a:schemeClr val="tx1">
                    <a:lumMod val="65000"/>
                    <a:lumOff val="35000"/>
                  </a:schemeClr>
                </a:solidFill>
              </a:endParaRPr>
            </a:p>
            <a:p>
              <a:r>
                <a:rPr kumimoji="1" lang="ja-JP" altLang="en-US" dirty="0">
                  <a:solidFill>
                    <a:schemeClr val="tx1">
                      <a:lumMod val="65000"/>
                      <a:lumOff val="35000"/>
                    </a:schemeClr>
                  </a:solidFill>
                </a:rPr>
                <a:t>　ト・使用の容易さ・サポート体制等確認し、費用対効果を重視した。</a:t>
              </a:r>
              <a:endParaRPr kumimoji="1" lang="en-US" altLang="ja-JP" dirty="0">
                <a:solidFill>
                  <a:schemeClr val="tx1">
                    <a:lumMod val="65000"/>
                    <a:lumOff val="35000"/>
                  </a:schemeClr>
                </a:solidFill>
              </a:endParaRPr>
            </a:p>
            <a:p>
              <a:endParaRPr kumimoji="1" lang="ja-JP" altLang="en-US" b="1" dirty="0">
                <a:solidFill>
                  <a:schemeClr val="tx1">
                    <a:lumMod val="65000"/>
                    <a:lumOff val="35000"/>
                  </a:schemeClr>
                </a:solidFill>
              </a:endParaRPr>
            </a:p>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工夫した点</a:t>
              </a:r>
              <a:r>
                <a:rPr kumimoji="1" lang="en-US" altLang="ja-JP" sz="2000" b="1" dirty="0">
                  <a:solidFill>
                    <a:schemeClr val="tx1">
                      <a:lumMod val="65000"/>
                      <a:lumOff val="35000"/>
                    </a:schemeClr>
                  </a:solidFill>
                </a:rPr>
                <a:t>〉</a:t>
              </a:r>
            </a:p>
            <a:p>
              <a:r>
                <a:rPr kumimoji="1" lang="ja-JP" altLang="en-US" dirty="0">
                  <a:solidFill>
                    <a:schemeClr val="tx1">
                      <a:lumMod val="65000"/>
                      <a:lumOff val="35000"/>
                    </a:schemeClr>
                  </a:solidFill>
                </a:rPr>
                <a:t>　職員全員で使用するものについては、導入効果を説明した上で、使用を依頼した。　　</a:t>
              </a:r>
              <a:endParaRPr kumimoji="1" lang="en-US" altLang="ja-JP" dirty="0">
                <a:solidFill>
                  <a:schemeClr val="tx1">
                    <a:lumMod val="65000"/>
                    <a:lumOff val="35000"/>
                  </a:schemeClr>
                </a:solidFill>
              </a:endParaRPr>
            </a:p>
            <a:p>
              <a:r>
                <a:rPr kumimoji="1" lang="ja-JP" altLang="en-US" dirty="0">
                  <a:solidFill>
                    <a:schemeClr val="tx1">
                      <a:lumMod val="65000"/>
                      <a:lumOff val="35000"/>
                    </a:schemeClr>
                  </a:solidFill>
                </a:rPr>
                <a:t>　使用手順は、写真や動画で図示し、分かりやすさに努めた。</a:t>
              </a: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232011" y="1787292"/>
              <a:ext cx="1078437" cy="22317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導入の進め方</a:t>
              </a:r>
            </a:p>
          </p:txBody>
        </p:sp>
      </p:grpSp>
      <p:sp>
        <p:nvSpPr>
          <p:cNvPr id="11" name="テキスト ボックス 10">
            <a:extLst>
              <a:ext uri="{FF2B5EF4-FFF2-40B4-BE49-F238E27FC236}">
                <a16:creationId xmlns:a16="http://schemas.microsoft.com/office/drawing/2014/main" id="{ACE20279-3E2D-4EA6-969A-401FEF2F8E04}"/>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grpSp>
        <p:nvGrpSpPr>
          <p:cNvPr id="15" name="グループ化 14">
            <a:extLst>
              <a:ext uri="{FF2B5EF4-FFF2-40B4-BE49-F238E27FC236}">
                <a16:creationId xmlns:a16="http://schemas.microsoft.com/office/drawing/2014/main" id="{A1303BDD-75EF-4010-98E6-F5A727B0D5BB}"/>
              </a:ext>
            </a:extLst>
          </p:cNvPr>
          <p:cNvGrpSpPr/>
          <p:nvPr/>
        </p:nvGrpSpPr>
        <p:grpSpPr>
          <a:xfrm>
            <a:off x="60796" y="3675907"/>
            <a:ext cx="8927814" cy="2991593"/>
            <a:chOff x="4122583" y="1808007"/>
            <a:chExt cx="4647873" cy="1735294"/>
          </a:xfrm>
        </p:grpSpPr>
        <p:sp>
          <p:nvSpPr>
            <p:cNvPr id="16" name="四角形: 角を丸くする 15">
              <a:extLst>
                <a:ext uri="{FF2B5EF4-FFF2-40B4-BE49-F238E27FC236}">
                  <a16:creationId xmlns:a16="http://schemas.microsoft.com/office/drawing/2014/main" id="{09C85C6E-0565-4279-BBA1-561BCA8185B2}"/>
                </a:ext>
              </a:extLst>
            </p:cNvPr>
            <p:cNvSpPr/>
            <p:nvPr/>
          </p:nvSpPr>
          <p:spPr>
            <a:xfrm>
              <a:off x="4122583" y="1965961"/>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b="1" dirty="0">
                <a:solidFill>
                  <a:schemeClr val="tx1">
                    <a:lumMod val="65000"/>
                    <a:lumOff val="35000"/>
                  </a:schemeClr>
                </a:solidFill>
              </a:endParaRPr>
            </a:p>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良かった点</a:t>
              </a:r>
              <a:r>
                <a:rPr kumimoji="1" lang="en-US" altLang="ja-JP" sz="2000" b="1" dirty="0">
                  <a:solidFill>
                    <a:schemeClr val="tx1">
                      <a:lumMod val="65000"/>
                      <a:lumOff val="35000"/>
                    </a:schemeClr>
                  </a:solidFill>
                </a:rPr>
                <a:t>〉</a:t>
              </a:r>
            </a:p>
            <a:p>
              <a:r>
                <a:rPr kumimoji="1" lang="ja-JP" altLang="en-US" dirty="0">
                  <a:solidFill>
                    <a:schemeClr val="tx1">
                      <a:lumMod val="65000"/>
                      <a:lumOff val="35000"/>
                    </a:schemeClr>
                  </a:solidFill>
                </a:rPr>
                <a:t>　難解さや個々の大きな時間工数の増加なく、事業所全体の時間工数が削減できた。</a:t>
              </a:r>
              <a:endParaRPr kumimoji="1" lang="en-US" altLang="ja-JP" dirty="0">
                <a:solidFill>
                  <a:schemeClr val="tx1">
                    <a:lumMod val="65000"/>
                    <a:lumOff val="35000"/>
                  </a:schemeClr>
                </a:solidFill>
              </a:endParaRPr>
            </a:p>
            <a:p>
              <a:r>
                <a:rPr kumimoji="1" lang="ja-JP" altLang="en-US" dirty="0">
                  <a:solidFill>
                    <a:schemeClr val="tx1">
                      <a:lumMod val="65000"/>
                      <a:lumOff val="35000"/>
                    </a:schemeClr>
                  </a:solidFill>
                </a:rPr>
                <a:t>　それにより、利用者や従業員同士のコミュニケーションも増え、事業所全体の笑</a:t>
              </a:r>
              <a:endParaRPr kumimoji="1" lang="en-US" altLang="ja-JP" dirty="0">
                <a:solidFill>
                  <a:schemeClr val="tx1">
                    <a:lumMod val="65000"/>
                    <a:lumOff val="35000"/>
                  </a:schemeClr>
                </a:solidFill>
              </a:endParaRPr>
            </a:p>
            <a:p>
              <a:r>
                <a:rPr kumimoji="1" lang="ja-JP" altLang="en-US" dirty="0">
                  <a:solidFill>
                    <a:schemeClr val="tx1">
                      <a:lumMod val="65000"/>
                      <a:lumOff val="35000"/>
                    </a:schemeClr>
                  </a:solidFill>
                </a:rPr>
                <a:t>　顔が増えた。</a:t>
              </a:r>
              <a:endParaRPr kumimoji="1" lang="en-US" altLang="ja-JP" b="1" dirty="0">
                <a:solidFill>
                  <a:schemeClr val="tx1">
                    <a:lumMod val="65000"/>
                    <a:lumOff val="35000"/>
                  </a:schemeClr>
                </a:solidFill>
              </a:endParaRPr>
            </a:p>
            <a:p>
              <a:endParaRPr kumimoji="1" lang="en-US" altLang="ja-JP" b="1" dirty="0">
                <a:solidFill>
                  <a:schemeClr val="tx1">
                    <a:lumMod val="65000"/>
                    <a:lumOff val="35000"/>
                  </a:schemeClr>
                </a:solidFill>
              </a:endParaRPr>
            </a:p>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他に導入したい機器等とその理由</a:t>
              </a:r>
              <a:r>
                <a:rPr kumimoji="1" lang="en-US" altLang="ja-JP" sz="2000" b="1" dirty="0">
                  <a:solidFill>
                    <a:schemeClr val="tx1">
                      <a:lumMod val="65000"/>
                      <a:lumOff val="35000"/>
                    </a:schemeClr>
                  </a:solidFill>
                </a:rPr>
                <a:t>〉</a:t>
              </a:r>
            </a:p>
            <a:p>
              <a:r>
                <a:rPr kumimoji="1" lang="ja-JP" altLang="en-US" sz="2000" dirty="0">
                  <a:solidFill>
                    <a:schemeClr val="tx1">
                      <a:lumMod val="65000"/>
                      <a:lumOff val="35000"/>
                    </a:schemeClr>
                  </a:solidFill>
                </a:rPr>
                <a:t>　</a:t>
              </a:r>
              <a:r>
                <a:rPr kumimoji="1" lang="en-US" altLang="ja-JP" dirty="0">
                  <a:solidFill>
                    <a:schemeClr val="tx1">
                      <a:lumMod val="65000"/>
                      <a:lumOff val="35000"/>
                    </a:schemeClr>
                  </a:solidFill>
                </a:rPr>
                <a:t>OCR</a:t>
              </a:r>
              <a:r>
                <a:rPr kumimoji="1" lang="ja-JP" altLang="en-US" dirty="0">
                  <a:solidFill>
                    <a:schemeClr val="tx1">
                      <a:lumMod val="65000"/>
                      <a:lumOff val="35000"/>
                    </a:schemeClr>
                  </a:solidFill>
                </a:rPr>
                <a:t>機能のあるソフトやアプリの導入により、手書き記録の電子化を行い、支援</a:t>
              </a:r>
              <a:endParaRPr kumimoji="1" lang="en-US" altLang="ja-JP" dirty="0">
                <a:solidFill>
                  <a:schemeClr val="tx1">
                    <a:lumMod val="65000"/>
                    <a:lumOff val="35000"/>
                  </a:schemeClr>
                </a:solidFill>
              </a:endParaRPr>
            </a:p>
            <a:p>
              <a:r>
                <a:rPr kumimoji="1" lang="ja-JP" altLang="en-US" dirty="0">
                  <a:solidFill>
                    <a:schemeClr val="tx1">
                      <a:lumMod val="65000"/>
                      <a:lumOff val="35000"/>
                    </a:schemeClr>
                  </a:solidFill>
                </a:rPr>
                <a:t>　記録の閲覧時等に膨大な量の紙ファイルから探す必要をなくしたい。</a:t>
              </a:r>
              <a:endParaRPr kumimoji="1" lang="en-US" altLang="ja-JP" dirty="0">
                <a:solidFill>
                  <a:schemeClr val="tx1">
                    <a:lumMod val="65000"/>
                    <a:lumOff val="35000"/>
                  </a:schemeClr>
                </a:solidFill>
              </a:endParaRPr>
            </a:p>
          </p:txBody>
        </p:sp>
        <p:sp>
          <p:nvSpPr>
            <p:cNvPr id="17" name="四角形: 角を丸くする 16">
              <a:extLst>
                <a:ext uri="{FF2B5EF4-FFF2-40B4-BE49-F238E27FC236}">
                  <a16:creationId xmlns:a16="http://schemas.microsoft.com/office/drawing/2014/main" id="{2E81446F-6895-40F4-9215-AA5DC2AC4EAA}"/>
                </a:ext>
              </a:extLst>
            </p:cNvPr>
            <p:cNvSpPr/>
            <p:nvPr/>
          </p:nvSpPr>
          <p:spPr>
            <a:xfrm>
              <a:off x="4232592" y="1808007"/>
              <a:ext cx="631909" cy="209798"/>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職員の声</a:t>
              </a:r>
            </a:p>
          </p:txBody>
        </p:sp>
      </p:grpSp>
      <p:sp>
        <p:nvSpPr>
          <p:cNvPr id="2" name="正方形/長方形 1">
            <a:extLst>
              <a:ext uri="{FF2B5EF4-FFF2-40B4-BE49-F238E27FC236}">
                <a16:creationId xmlns:a16="http://schemas.microsoft.com/office/drawing/2014/main" id="{C1F72ABD-FE54-A4F2-99A5-A9864431C5C6}"/>
              </a:ext>
            </a:extLst>
          </p:cNvPr>
          <p:cNvSpPr/>
          <p:nvPr/>
        </p:nvSpPr>
        <p:spPr>
          <a:xfrm>
            <a:off x="5995527" y="124694"/>
            <a:ext cx="3040380"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300" kern="100" dirty="0">
                <a:solidFill>
                  <a:schemeClr val="tx1"/>
                </a:solidFill>
                <a:effectLst/>
              </a:rPr>
              <a:t>【</a:t>
            </a:r>
            <a:r>
              <a:rPr lang="ja-JP" altLang="ja-JP" sz="1300" kern="100" dirty="0">
                <a:solidFill>
                  <a:schemeClr val="tx1"/>
                </a:solidFill>
                <a:effectLst/>
              </a:rPr>
              <a:t>法人名</a:t>
            </a:r>
            <a:r>
              <a:rPr lang="en-US" altLang="ja-JP" sz="1300" kern="100" dirty="0">
                <a:solidFill>
                  <a:schemeClr val="tx1"/>
                </a:solidFill>
                <a:effectLst/>
                <a:sym typeface="Wingdings" panose="05000000000000000000" pitchFamily="2" charset="2"/>
              </a:rPr>
              <a:t>】</a:t>
            </a:r>
            <a:r>
              <a:rPr lang="ja-JP" altLang="en-US" sz="1300" kern="100" dirty="0">
                <a:solidFill>
                  <a:schemeClr val="tx1"/>
                </a:solidFill>
                <a:effectLst/>
                <a:sym typeface="Wingdings" panose="05000000000000000000" pitchFamily="2" charset="2"/>
              </a:rPr>
              <a:t>合同会社</a:t>
            </a:r>
            <a:r>
              <a:rPr lang="en-US" altLang="ja-JP" sz="1300" kern="100" dirty="0">
                <a:solidFill>
                  <a:schemeClr val="tx1"/>
                </a:solidFill>
                <a:effectLst/>
                <a:sym typeface="Wingdings" panose="05000000000000000000" pitchFamily="2" charset="2"/>
              </a:rPr>
              <a:t>AMINAS</a:t>
            </a:r>
          </a:p>
          <a:p>
            <a:pPr algn="l"/>
            <a:r>
              <a:rPr lang="en-US" altLang="ja-JP" sz="1300" kern="100" dirty="0">
                <a:solidFill>
                  <a:schemeClr val="tx1"/>
                </a:solidFill>
                <a:effectLst/>
              </a:rPr>
              <a:t>【</a:t>
            </a:r>
            <a:r>
              <a:rPr lang="ja-JP" altLang="ja-JP" sz="1300" kern="100" dirty="0">
                <a:solidFill>
                  <a:schemeClr val="tx1"/>
                </a:solidFill>
                <a:effectLst/>
              </a:rPr>
              <a:t>事業所名</a:t>
            </a:r>
            <a:r>
              <a:rPr lang="en-US" altLang="ja-JP" sz="1300" kern="100" dirty="0">
                <a:solidFill>
                  <a:schemeClr val="tx1"/>
                </a:solidFill>
                <a:effectLst/>
              </a:rPr>
              <a:t>】AMINAS</a:t>
            </a:r>
            <a:r>
              <a:rPr lang="ja-JP" altLang="en-US" sz="1300" kern="100" dirty="0">
                <a:solidFill>
                  <a:schemeClr val="tx1"/>
                </a:solidFill>
                <a:effectLst/>
              </a:rPr>
              <a:t>宇野辺</a:t>
            </a:r>
            <a:endParaRPr lang="en-US" altLang="ja-JP" sz="1300" kern="100" dirty="0">
              <a:solidFill>
                <a:schemeClr val="tx1"/>
              </a:solidFill>
              <a:effectLst/>
            </a:endParaRPr>
          </a:p>
          <a:p>
            <a:pPr algn="l"/>
            <a:r>
              <a:rPr lang="en-US" altLang="ja-JP" sz="1300" kern="100" dirty="0">
                <a:solidFill>
                  <a:schemeClr val="tx1"/>
                </a:solidFill>
                <a:effectLst/>
              </a:rPr>
              <a:t>【</a:t>
            </a:r>
            <a:r>
              <a:rPr lang="ja-JP" altLang="en-US" sz="1300" kern="100" dirty="0">
                <a:solidFill>
                  <a:schemeClr val="tx1"/>
                </a:solidFill>
                <a:effectLst/>
              </a:rPr>
              <a:t>提供サービス</a:t>
            </a:r>
            <a:r>
              <a:rPr lang="en-US" altLang="ja-JP" sz="1300" kern="100" dirty="0">
                <a:solidFill>
                  <a:schemeClr val="tx1"/>
                </a:solidFill>
                <a:effectLst/>
              </a:rPr>
              <a:t>】</a:t>
            </a:r>
            <a:r>
              <a:rPr lang="ja-JP" altLang="en-US" sz="1300" kern="100" dirty="0">
                <a:solidFill>
                  <a:schemeClr val="tx1"/>
                </a:solidFill>
                <a:effectLst/>
              </a:rPr>
              <a:t>共同生活援助</a:t>
            </a:r>
            <a:endParaRPr lang="en-US" altLang="ja-JP" sz="1300" kern="100" dirty="0">
              <a:solidFill>
                <a:schemeClr val="tx1"/>
              </a:solidFill>
              <a:effectLst/>
            </a:endParaRPr>
          </a:p>
        </p:txBody>
      </p:sp>
    </p:spTree>
    <p:extLst>
      <p:ext uri="{BB962C8B-B14F-4D97-AF65-F5344CB8AC3E}">
        <p14:creationId xmlns:p14="http://schemas.microsoft.com/office/powerpoint/2010/main" val="2300928783"/>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Ion Boardroom</Template>
  <TotalTime>0</TotalTime>
  <Words>577</Words>
  <Application>Microsoft Office PowerPoint</Application>
  <PresentationFormat>画面に合わせる (4:3)</PresentationFormat>
  <Paragraphs>55</Paragraphs>
  <Slides>3</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size="9" baseType="lpstr">
      <vt:lpstr>游明朝</vt:lpstr>
      <vt:lpstr>Arial</vt:lpstr>
      <vt:lpstr>Calibri</vt:lpstr>
      <vt:lpstr>Calibri Light</vt:lpstr>
      <vt:lpstr>Wingdings</vt:lpstr>
      <vt:lpstr>Office Theme</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2026-06-12T08:13:14Z</dcterms:created>
  <dcterms:modified xsi:type="dcterms:W3CDTF">2026-08-21T02:30:05Z</dcterms:modified>
</cp:coreProperties>
</file>