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</p:sldMasterIdLst>
  <p:sldIdLst>
    <p:sldId id="257" r:id="rId12"/>
    <p:sldId id="258" r:id="rId13"/>
    <p:sldId id="259" r:id="rId14"/>
  </p:sldIdLst>
  <p:sldSz cx="9144000" cy="6858000" type="screen4x3"/>
  <p:notesSz cx="7559675" cy="106918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4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1680" cy="238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933D04E-44A3-46FF-BC87-9FB3FABEA134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9"/>
          </p:nvPr>
        </p:nvSpPr>
        <p:spPr/>
        <p:txBody>
          <a:bodyPr/>
          <a:lstStyle/>
          <a:p>
            <a:fld id="{DCD5A90F-4BC4-48B8-996B-2DB3F0689249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2"/>
          </p:nvPr>
        </p:nvSpPr>
        <p:spPr/>
        <p:txBody>
          <a:bodyPr/>
          <a:lstStyle/>
          <a:p>
            <a:fld id="{BD7818A0-32F0-4850-ACAF-F2C68506C40C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574D3857-2412-4936-9D76-35CF54206E1F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B8FE9FF-3F15-4135-A617-222DCB804AFA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1680" cy="238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C091F1A4-047D-4C8D-AA08-BD7FC57A077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0BEB9D00-838A-4F84-A9AD-0DE83D5285CD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1680" cy="238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2EB94800-2B2E-4FB2-AD64-FBFB74DD3354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C43E74C7-7063-4C66-A797-F32F14B03F4D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1680" cy="238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2D17E9A7-EB2A-42D4-A6B9-319EBFE07B96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BEA3D245-455B-474C-9C70-55C4AB5C113F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1680" cy="238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ja-JP" sz="1800" b="0" strike="noStrike" spc="-1">
                <a:solidFill>
                  <a:srgbClr val="000000"/>
                </a:solidFill>
                <a:latin typeface="Arial"/>
              </a:rPr>
              <a:t>クリックしてタイトルテキストを編集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ftr" idx="1"/>
          </p:nvPr>
        </p:nvSpPr>
        <p:spPr>
          <a:xfrm>
            <a:off x="3029040" y="6356520"/>
            <a:ext cx="308556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solidFill>
                  <a:srgbClr val="000000"/>
                </a:solidFill>
                <a:latin typeface="游明朝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strike="noStrike" spc="-1">
                <a:solidFill>
                  <a:srgbClr val="000000"/>
                </a:solidFill>
                <a:latin typeface="游明朝"/>
              </a:rPr>
              <a:t> 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CE435A6B-F0F5-45C2-AB7D-211E9B439BF9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游明朝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62856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游明朝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游明朝"/>
              </a:rPr>
              <a:t> 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ja-JP" sz="3200" b="0" strike="noStrike" spc="-1">
                <a:solidFill>
                  <a:srgbClr val="000000"/>
                </a:solidFill>
                <a:latin typeface="Arial"/>
              </a:rPr>
              <a:t>クリックしてアウトラインのテキストを編集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2</a:t>
            </a:r>
            <a:r>
              <a:rPr lang="ja-JP" sz="2800" b="0" strike="noStrike" spc="-1">
                <a:solidFill>
                  <a:srgbClr val="000000"/>
                </a:solidFill>
                <a:latin typeface="Arial"/>
              </a:rPr>
              <a:t>レベル目のアウトライン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3</a:t>
            </a:r>
            <a:r>
              <a:rPr lang="ja-JP" sz="2400" b="0" strike="noStrike" spc="-1">
                <a:solidFill>
                  <a:srgbClr val="000000"/>
                </a:solidFill>
                <a:latin typeface="Arial"/>
              </a:rPr>
              <a:t>レベル目のアウトライン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4</a:t>
            </a:r>
            <a:r>
              <a:rPr lang="ja-JP" sz="2000" b="0" strike="noStrike" spc="-1">
                <a:solidFill>
                  <a:srgbClr val="000000"/>
                </a:solidFill>
                <a:latin typeface="Arial"/>
              </a:rPr>
              <a:t>レベル目のアウトライン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5</a:t>
            </a:r>
            <a:r>
              <a:rPr lang="ja-JP" sz="2000" b="0" strike="noStrike" spc="-1">
                <a:solidFill>
                  <a:srgbClr val="000000"/>
                </a:solidFill>
                <a:latin typeface="Arial"/>
              </a:rPr>
              <a:t>レベル目のアウトライン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6</a:t>
            </a:r>
            <a:r>
              <a:rPr lang="ja-JP" sz="2000" b="0" strike="noStrike" spc="-1">
                <a:solidFill>
                  <a:srgbClr val="000000"/>
                </a:solidFill>
                <a:latin typeface="Arial"/>
              </a:rPr>
              <a:t>レベル目のアウトライン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7</a:t>
            </a:r>
            <a:r>
              <a:rPr lang="ja-JP" sz="2000" b="0" strike="noStrike" spc="-1">
                <a:solidFill>
                  <a:srgbClr val="000000"/>
                </a:solidFill>
                <a:latin typeface="Arial"/>
              </a:rPr>
              <a:t>レベル目のアウトライン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ftr" idx="28"/>
          </p:nvPr>
        </p:nvSpPr>
        <p:spPr>
          <a:xfrm>
            <a:off x="3029040" y="6356520"/>
            <a:ext cx="308556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solidFill>
                  <a:srgbClr val="000000"/>
                </a:solidFill>
                <a:latin typeface="游明朝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strike="noStrike" spc="-1">
                <a:solidFill>
                  <a:srgbClr val="000000"/>
                </a:solidFill>
                <a:latin typeface="游明朝"/>
              </a:rPr>
              <a:t>&lt;フッター&gt;</a:t>
            </a:r>
          </a:p>
        </p:txBody>
      </p:sp>
      <p:sp>
        <p:nvSpPr>
          <p:cNvPr id="44" name="PlaceHolder 2"/>
          <p:cNvSpPr>
            <a:spLocks noGrp="1"/>
          </p:cNvSpPr>
          <p:nvPr>
            <p:ph type="sldNum" idx="29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23870CA3-063F-4976-8879-53D9EA49F11C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游明朝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dt" idx="30"/>
          </p:nvPr>
        </p:nvSpPr>
        <p:spPr>
          <a:xfrm>
            <a:off x="62856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游明朝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游明朝"/>
              </a:rPr>
              <a:t>&lt;日付/時刻&gt;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ftr" idx="31"/>
          </p:nvPr>
        </p:nvSpPr>
        <p:spPr>
          <a:xfrm>
            <a:off x="3029040" y="6356520"/>
            <a:ext cx="308556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solidFill>
                  <a:srgbClr val="000000"/>
                </a:solidFill>
                <a:latin typeface="游明朝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strike="noStrike" spc="-1">
                <a:solidFill>
                  <a:srgbClr val="000000"/>
                </a:solidFill>
                <a:latin typeface="游明朝"/>
              </a:rPr>
              <a:t>&lt;フッター&gt;</a:t>
            </a:r>
          </a:p>
        </p:txBody>
      </p:sp>
      <p:sp>
        <p:nvSpPr>
          <p:cNvPr id="47" name="PlaceHolder 2"/>
          <p:cNvSpPr>
            <a:spLocks noGrp="1"/>
          </p:cNvSpPr>
          <p:nvPr>
            <p:ph type="sldNum" idx="32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11628DC0-9151-4118-A8DC-E088ACC54AAF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游明朝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dt" idx="33"/>
          </p:nvPr>
        </p:nvSpPr>
        <p:spPr>
          <a:xfrm>
            <a:off x="62856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游明朝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游明朝"/>
              </a:rPr>
              <a:t>&lt;日付/時刻&gt;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ftr" idx="4"/>
          </p:nvPr>
        </p:nvSpPr>
        <p:spPr>
          <a:xfrm>
            <a:off x="3029040" y="6356520"/>
            <a:ext cx="308556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solidFill>
                  <a:srgbClr val="000000"/>
                </a:solidFill>
                <a:latin typeface="游明朝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strike="noStrike" spc="-1">
                <a:solidFill>
                  <a:srgbClr val="000000"/>
                </a:solidFill>
                <a:latin typeface="游明朝"/>
              </a:rPr>
              <a:t>&lt;フッター&gt;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sldNum" idx="5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10640156-86F1-4F7E-93E0-EA9C2E3C9812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游明朝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dt" idx="6"/>
          </p:nvPr>
        </p:nvSpPr>
        <p:spPr>
          <a:xfrm>
            <a:off x="62856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游明朝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游明朝"/>
              </a:rPr>
              <a:t>&lt;日付/時刻&gt;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ftr" idx="7"/>
          </p:nvPr>
        </p:nvSpPr>
        <p:spPr>
          <a:xfrm>
            <a:off x="3029040" y="6356520"/>
            <a:ext cx="308556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solidFill>
                  <a:srgbClr val="000000"/>
                </a:solidFill>
                <a:latin typeface="游明朝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strike="noStrike" spc="-1">
                <a:solidFill>
                  <a:srgbClr val="000000"/>
                </a:solidFill>
                <a:latin typeface="游明朝"/>
              </a:rPr>
              <a:t>&lt;フッター&gt;</a:t>
            </a:r>
          </a:p>
        </p:txBody>
      </p:sp>
      <p:sp>
        <p:nvSpPr>
          <p:cNvPr id="11" name="PlaceHolder 2"/>
          <p:cNvSpPr>
            <a:spLocks noGrp="1"/>
          </p:cNvSpPr>
          <p:nvPr>
            <p:ph type="sldNum" idx="8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567D4A0F-AEF1-4359-B934-AC1B704644D6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游明朝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dt" idx="9"/>
          </p:nvPr>
        </p:nvSpPr>
        <p:spPr>
          <a:xfrm>
            <a:off x="62856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游明朝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游明朝"/>
              </a:rPr>
              <a:t>&lt;日付/時刻&gt;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1680" cy="238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ja-JP" sz="1800" b="0" strike="noStrike" spc="-1">
                <a:solidFill>
                  <a:srgbClr val="000000"/>
                </a:solidFill>
                <a:latin typeface="Arial"/>
              </a:rPr>
              <a:t>クリックしてタイトルテキストを編集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ja-JP" sz="1800" b="0" strike="noStrike" spc="-1">
                <a:solidFill>
                  <a:srgbClr val="000000"/>
                </a:solidFill>
                <a:latin typeface="Arial"/>
              </a:rPr>
              <a:t>クリックしてアウトラインのテキストを編集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2</a:t>
            </a:r>
            <a:r>
              <a:rPr lang="ja-JP" sz="1800" b="0" strike="noStrike" spc="-1">
                <a:solidFill>
                  <a:srgbClr val="000000"/>
                </a:solidFill>
                <a:latin typeface="Arial"/>
              </a:rPr>
              <a:t>レベル目のアウトライン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3</a:t>
            </a:r>
            <a:r>
              <a:rPr lang="ja-JP" sz="1800" b="0" strike="noStrike" spc="-1">
                <a:solidFill>
                  <a:srgbClr val="000000"/>
                </a:solidFill>
                <a:latin typeface="Arial"/>
              </a:rPr>
              <a:t>レベル目のアウトライン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4</a:t>
            </a:r>
            <a:r>
              <a:rPr lang="ja-JP" sz="1800" b="0" strike="noStrike" spc="-1">
                <a:solidFill>
                  <a:srgbClr val="000000"/>
                </a:solidFill>
                <a:latin typeface="Arial"/>
              </a:rPr>
              <a:t>レベル目のアウトライン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5</a:t>
            </a:r>
            <a:r>
              <a:rPr lang="ja-JP" sz="1800" b="0" strike="noStrike" spc="-1">
                <a:solidFill>
                  <a:srgbClr val="000000"/>
                </a:solidFill>
                <a:latin typeface="Arial"/>
              </a:rPr>
              <a:t>レベル目のアウトライン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6</a:t>
            </a:r>
            <a:r>
              <a:rPr lang="ja-JP" sz="1800" b="0" strike="noStrike" spc="-1">
                <a:solidFill>
                  <a:srgbClr val="000000"/>
                </a:solidFill>
                <a:latin typeface="Arial"/>
              </a:rPr>
              <a:t>レベル目のアウトライン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7</a:t>
            </a:r>
            <a:r>
              <a:rPr lang="ja-JP" sz="1800" b="0" strike="noStrike" spc="-1">
                <a:solidFill>
                  <a:srgbClr val="000000"/>
                </a:solidFill>
                <a:latin typeface="Arial"/>
              </a:rPr>
              <a:t>レベル目のアウトライン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ftr" idx="10"/>
          </p:nvPr>
        </p:nvSpPr>
        <p:spPr>
          <a:xfrm>
            <a:off x="3029040" y="6356520"/>
            <a:ext cx="308556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solidFill>
                  <a:srgbClr val="000000"/>
                </a:solidFill>
                <a:latin typeface="游明朝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strike="noStrike" spc="-1">
                <a:solidFill>
                  <a:srgbClr val="000000"/>
                </a:solidFill>
                <a:latin typeface="游明朝"/>
              </a:rPr>
              <a:t>&lt;フッター&gt;</a:t>
            </a:r>
          </a:p>
        </p:txBody>
      </p:sp>
      <p:sp>
        <p:nvSpPr>
          <p:cNvPr id="16" name="PlaceHolder 4"/>
          <p:cNvSpPr>
            <a:spLocks noGrp="1"/>
          </p:cNvSpPr>
          <p:nvPr>
            <p:ph type="sldNum" idx="11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29A35833-86D7-4074-85F5-D5C767715BE5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游明朝"/>
            </a:endParaRPr>
          </a:p>
        </p:txBody>
      </p:sp>
      <p:sp>
        <p:nvSpPr>
          <p:cNvPr id="17" name="PlaceHolder 5"/>
          <p:cNvSpPr>
            <a:spLocks noGrp="1"/>
          </p:cNvSpPr>
          <p:nvPr>
            <p:ph type="dt" idx="12"/>
          </p:nvPr>
        </p:nvSpPr>
        <p:spPr>
          <a:xfrm>
            <a:off x="62856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游明朝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游明朝"/>
              </a:rPr>
              <a:t>&lt;日付/時刻&gt;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ftr" idx="13"/>
          </p:nvPr>
        </p:nvSpPr>
        <p:spPr>
          <a:xfrm>
            <a:off x="3029040" y="6356520"/>
            <a:ext cx="308556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solidFill>
                  <a:srgbClr val="000000"/>
                </a:solidFill>
                <a:latin typeface="游明朝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strike="noStrike" spc="-1">
                <a:solidFill>
                  <a:srgbClr val="000000"/>
                </a:solidFill>
                <a:latin typeface="游明朝"/>
              </a:rPr>
              <a:t>&lt;フッター&gt;</a:t>
            </a:r>
          </a:p>
        </p:txBody>
      </p:sp>
      <p:sp>
        <p:nvSpPr>
          <p:cNvPr id="21" name="PlaceHolder 2"/>
          <p:cNvSpPr>
            <a:spLocks noGrp="1"/>
          </p:cNvSpPr>
          <p:nvPr>
            <p:ph type="sldNum" idx="14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00527FB6-60AF-4183-A4E3-EC97FC011804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游明朝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dt" idx="15"/>
          </p:nvPr>
        </p:nvSpPr>
        <p:spPr>
          <a:xfrm>
            <a:off x="62856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游明朝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游明朝"/>
              </a:rPr>
              <a:t>&lt;日付/時刻&gt;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1680" cy="238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ja-JP" sz="1800" b="0" strike="noStrike" spc="-1">
                <a:solidFill>
                  <a:srgbClr val="000000"/>
                </a:solidFill>
                <a:latin typeface="Arial"/>
              </a:rPr>
              <a:t>クリックしてタイトルテキストを編集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7222" lnSpcReduction="2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ja-JP" sz="1800" b="0" strike="noStrike" spc="-1">
                <a:solidFill>
                  <a:srgbClr val="000000"/>
                </a:solidFill>
                <a:latin typeface="Arial"/>
              </a:rPr>
              <a:t>クリックしてアウトラインのテキストを編集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2</a:t>
            </a:r>
            <a:r>
              <a:rPr lang="ja-JP" sz="1800" b="0" strike="noStrike" spc="-1">
                <a:solidFill>
                  <a:srgbClr val="000000"/>
                </a:solidFill>
                <a:latin typeface="Arial"/>
              </a:rPr>
              <a:t>レベル目のアウトライン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3</a:t>
            </a:r>
            <a:r>
              <a:rPr lang="ja-JP" sz="1800" b="0" strike="noStrike" spc="-1">
                <a:solidFill>
                  <a:srgbClr val="000000"/>
                </a:solidFill>
                <a:latin typeface="Arial"/>
              </a:rPr>
              <a:t>レベル目のアウトライン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4</a:t>
            </a:r>
            <a:r>
              <a:rPr lang="ja-JP" sz="1800" b="0" strike="noStrike" spc="-1">
                <a:solidFill>
                  <a:srgbClr val="000000"/>
                </a:solidFill>
                <a:latin typeface="Arial"/>
              </a:rPr>
              <a:t>レベル目のアウトライン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5</a:t>
            </a:r>
            <a:r>
              <a:rPr lang="ja-JP" sz="1800" b="0" strike="noStrike" spc="-1">
                <a:solidFill>
                  <a:srgbClr val="000000"/>
                </a:solidFill>
                <a:latin typeface="Arial"/>
              </a:rPr>
              <a:t>レベル目のアウトライン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6</a:t>
            </a:r>
            <a:r>
              <a:rPr lang="ja-JP" sz="1800" b="0" strike="noStrike" spc="-1">
                <a:solidFill>
                  <a:srgbClr val="000000"/>
                </a:solidFill>
                <a:latin typeface="Arial"/>
              </a:rPr>
              <a:t>レベル目のアウトライン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7</a:t>
            </a:r>
            <a:r>
              <a:rPr lang="ja-JP" sz="1800" b="0" strike="noStrike" spc="-1">
                <a:solidFill>
                  <a:srgbClr val="000000"/>
                </a:solidFill>
                <a:latin typeface="Arial"/>
              </a:rPr>
              <a:t>レベル目のアウトライン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7222" lnSpcReduction="2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ja-JP" sz="1800" b="0" strike="noStrike" spc="-1">
                <a:solidFill>
                  <a:srgbClr val="000000"/>
                </a:solidFill>
                <a:latin typeface="Arial"/>
              </a:rPr>
              <a:t>クリックしてアウトラインのテキストを編集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2</a:t>
            </a:r>
            <a:r>
              <a:rPr lang="ja-JP" sz="1800" b="0" strike="noStrike" spc="-1">
                <a:solidFill>
                  <a:srgbClr val="000000"/>
                </a:solidFill>
                <a:latin typeface="Arial"/>
              </a:rPr>
              <a:t>レベル目のアウトライン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3</a:t>
            </a:r>
            <a:r>
              <a:rPr lang="ja-JP" sz="1800" b="0" strike="noStrike" spc="-1">
                <a:solidFill>
                  <a:srgbClr val="000000"/>
                </a:solidFill>
                <a:latin typeface="Arial"/>
              </a:rPr>
              <a:t>レベル目のアウトライン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4</a:t>
            </a:r>
            <a:r>
              <a:rPr lang="ja-JP" sz="1800" b="0" strike="noStrike" spc="-1">
                <a:solidFill>
                  <a:srgbClr val="000000"/>
                </a:solidFill>
                <a:latin typeface="Arial"/>
              </a:rPr>
              <a:t>レベル目のアウトライン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5</a:t>
            </a:r>
            <a:r>
              <a:rPr lang="ja-JP" sz="1800" b="0" strike="noStrike" spc="-1">
                <a:solidFill>
                  <a:srgbClr val="000000"/>
                </a:solidFill>
                <a:latin typeface="Arial"/>
              </a:rPr>
              <a:t>レベル目のアウトライン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6</a:t>
            </a:r>
            <a:r>
              <a:rPr lang="ja-JP" sz="1800" b="0" strike="noStrike" spc="-1">
                <a:solidFill>
                  <a:srgbClr val="000000"/>
                </a:solidFill>
                <a:latin typeface="Arial"/>
              </a:rPr>
              <a:t>レベル目のアウトライン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7</a:t>
            </a:r>
            <a:r>
              <a:rPr lang="ja-JP" sz="1800" b="0" strike="noStrike" spc="-1">
                <a:solidFill>
                  <a:srgbClr val="000000"/>
                </a:solidFill>
                <a:latin typeface="Arial"/>
              </a:rPr>
              <a:t>レベル目のアウトライン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ftr" idx="16"/>
          </p:nvPr>
        </p:nvSpPr>
        <p:spPr>
          <a:xfrm>
            <a:off x="3029040" y="6356520"/>
            <a:ext cx="308556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solidFill>
                  <a:srgbClr val="000000"/>
                </a:solidFill>
                <a:latin typeface="游明朝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strike="noStrike" spc="-1">
                <a:solidFill>
                  <a:srgbClr val="000000"/>
                </a:solidFill>
                <a:latin typeface="游明朝"/>
              </a:rPr>
              <a:t>&lt;フッター&gt;</a:t>
            </a:r>
          </a:p>
        </p:txBody>
      </p:sp>
      <p:sp>
        <p:nvSpPr>
          <p:cNvPr id="27" name="PlaceHolder 5"/>
          <p:cNvSpPr>
            <a:spLocks noGrp="1"/>
          </p:cNvSpPr>
          <p:nvPr>
            <p:ph type="sldNum" idx="17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9498893E-9F02-4068-887B-29EB39F132F2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游明朝"/>
            </a:endParaRPr>
          </a:p>
        </p:txBody>
      </p:sp>
      <p:sp>
        <p:nvSpPr>
          <p:cNvPr id="28" name="PlaceHolder 6"/>
          <p:cNvSpPr>
            <a:spLocks noGrp="1"/>
          </p:cNvSpPr>
          <p:nvPr>
            <p:ph type="dt" idx="18"/>
          </p:nvPr>
        </p:nvSpPr>
        <p:spPr>
          <a:xfrm>
            <a:off x="62856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游明朝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游明朝"/>
              </a:rPr>
              <a:t>&lt;日付/時刻&gt;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ftr" idx="19"/>
          </p:nvPr>
        </p:nvSpPr>
        <p:spPr>
          <a:xfrm>
            <a:off x="3029040" y="6356520"/>
            <a:ext cx="308556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solidFill>
                  <a:srgbClr val="000000"/>
                </a:solidFill>
                <a:latin typeface="游明朝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strike="noStrike" spc="-1">
                <a:solidFill>
                  <a:srgbClr val="000000"/>
                </a:solidFill>
                <a:latin typeface="游明朝"/>
              </a:rPr>
              <a:t>&lt;フッター&gt;</a:t>
            </a:r>
          </a:p>
        </p:txBody>
      </p:sp>
      <p:sp>
        <p:nvSpPr>
          <p:cNvPr id="33" name="PlaceHolder 2"/>
          <p:cNvSpPr>
            <a:spLocks noGrp="1"/>
          </p:cNvSpPr>
          <p:nvPr>
            <p:ph type="sldNum" idx="20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F121C6CA-B9DF-459C-A6D0-E1B835213900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游明朝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dt" idx="21"/>
          </p:nvPr>
        </p:nvSpPr>
        <p:spPr>
          <a:xfrm>
            <a:off x="62856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游明朝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游明朝"/>
              </a:rPr>
              <a:t>&lt;日付/時刻&gt;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1680" cy="238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ja-JP" sz="1800" b="0" strike="noStrike" spc="-1">
                <a:solidFill>
                  <a:srgbClr val="000000"/>
                </a:solidFill>
                <a:latin typeface="Arial"/>
              </a:rPr>
              <a:t>クリックしてタイトルテキストを編集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ftr" idx="22"/>
          </p:nvPr>
        </p:nvSpPr>
        <p:spPr>
          <a:xfrm>
            <a:off x="3029040" y="6356520"/>
            <a:ext cx="308556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solidFill>
                  <a:srgbClr val="000000"/>
                </a:solidFill>
                <a:latin typeface="游明朝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strike="noStrike" spc="-1">
                <a:solidFill>
                  <a:srgbClr val="000000"/>
                </a:solidFill>
                <a:latin typeface="游明朝"/>
              </a:rPr>
              <a:t>&lt;フッター&gt;</a:t>
            </a:r>
          </a:p>
        </p:txBody>
      </p:sp>
      <p:sp>
        <p:nvSpPr>
          <p:cNvPr id="37" name="PlaceHolder 3"/>
          <p:cNvSpPr>
            <a:spLocks noGrp="1"/>
          </p:cNvSpPr>
          <p:nvPr>
            <p:ph type="sldNum" idx="23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61EF0AF1-03C5-4737-9209-75A3089A4CFC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游明朝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dt" idx="24"/>
          </p:nvPr>
        </p:nvSpPr>
        <p:spPr>
          <a:xfrm>
            <a:off x="62856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游明朝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游明朝"/>
              </a:rPr>
              <a:t>&lt;日付/時刻&gt;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ftr" idx="25"/>
          </p:nvPr>
        </p:nvSpPr>
        <p:spPr>
          <a:xfrm>
            <a:off x="3029040" y="6356520"/>
            <a:ext cx="308556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solidFill>
                  <a:srgbClr val="000000"/>
                </a:solidFill>
                <a:latin typeface="游明朝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strike="noStrike" spc="-1">
                <a:solidFill>
                  <a:srgbClr val="000000"/>
                </a:solidFill>
                <a:latin typeface="游明朝"/>
              </a:rPr>
              <a:t>&lt;フッター&gt;</a:t>
            </a:r>
          </a:p>
        </p:txBody>
      </p:sp>
      <p:sp>
        <p:nvSpPr>
          <p:cNvPr id="41" name="PlaceHolder 2"/>
          <p:cNvSpPr>
            <a:spLocks noGrp="1"/>
          </p:cNvSpPr>
          <p:nvPr>
            <p:ph type="sldNum" idx="26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83598A28-5F80-47A5-B178-4C3B700F8647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游明朝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dt" idx="27"/>
          </p:nvPr>
        </p:nvSpPr>
        <p:spPr>
          <a:xfrm>
            <a:off x="62856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游明朝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游明朝"/>
              </a:rPr>
              <a:t>&lt;日付/時刻&gt;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四角形: 角を丸くする 3"/>
          <p:cNvSpPr/>
          <p:nvPr/>
        </p:nvSpPr>
        <p:spPr>
          <a:xfrm>
            <a:off x="60840" y="358920"/>
            <a:ext cx="5539320" cy="669240"/>
          </a:xfrm>
          <a:prstGeom prst="roundRect">
            <a:avLst>
              <a:gd name="adj" fmla="val 9950"/>
            </a:avLst>
          </a:prstGeom>
          <a:solidFill>
            <a:srgbClr val="00B0F0"/>
          </a:solidFill>
          <a:ln>
            <a:solidFill>
              <a:srgbClr val="1571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ja-JP" sz="2200" b="1" strike="noStrike" spc="-1">
                <a:solidFill>
                  <a:schemeClr val="lt1"/>
                </a:solidFill>
                <a:latin typeface="Calibri"/>
              </a:rPr>
              <a:t>入力の手間を省き業務の効率化！！</a:t>
            </a:r>
            <a:endParaRPr lang="en-US" sz="2200" b="0" strike="noStrike" spc="-1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ja-JP" sz="2200" b="1" strike="noStrike" spc="-1">
                <a:solidFill>
                  <a:schemeClr val="lt1"/>
                </a:solidFill>
                <a:latin typeface="Calibri"/>
              </a:rPr>
              <a:t>（システムでの一元化）</a:t>
            </a:r>
            <a:endParaRPr lang="en-US" sz="22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1" name="グループ化 7"/>
          <p:cNvGrpSpPr/>
          <p:nvPr/>
        </p:nvGrpSpPr>
        <p:grpSpPr>
          <a:xfrm>
            <a:off x="60840" y="1124640"/>
            <a:ext cx="8974440" cy="2395080"/>
            <a:chOff x="60840" y="1124640"/>
            <a:chExt cx="8974440" cy="2395080"/>
          </a:xfrm>
        </p:grpSpPr>
        <p:sp>
          <p:nvSpPr>
            <p:cNvPr id="52" name="四角形: 角を丸くする 5"/>
            <p:cNvSpPr/>
            <p:nvPr/>
          </p:nvSpPr>
          <p:spPr>
            <a:xfrm>
              <a:off x="60840" y="1387800"/>
              <a:ext cx="8974440" cy="2131920"/>
            </a:xfrm>
            <a:prstGeom prst="roundRect">
              <a:avLst>
                <a:gd name="adj" fmla="val 8689"/>
              </a:avLst>
            </a:prstGeom>
            <a:solidFill>
              <a:schemeClr val="bg1"/>
            </a:solidFill>
            <a:ln>
              <a:solidFill>
                <a:srgbClr val="1571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457200">
                <a:lnSpc>
                  <a:spcPct val="100000"/>
                </a:lnSpc>
              </a:pPr>
              <a:endParaRPr lang="en-US" altLang="ja-JP" sz="1800" b="1" strike="noStrike" spc="-1" dirty="0">
                <a:solidFill>
                  <a:schemeClr val="dk1">
                    <a:lumMod val="65000"/>
                    <a:lumOff val="35000"/>
                  </a:schemeClr>
                </a:solidFill>
                <a:latin typeface="Calibri"/>
              </a:endParaRPr>
            </a:p>
            <a:p>
              <a:pPr defTabSz="457200">
                <a:lnSpc>
                  <a:spcPct val="100000"/>
                </a:lnSpc>
              </a:pPr>
              <a:endParaRPr lang="en-US" altLang="ja-JP" b="1" spc="-1" dirty="0">
                <a:solidFill>
                  <a:schemeClr val="dk1">
                    <a:lumMod val="65000"/>
                    <a:lumOff val="35000"/>
                  </a:schemeClr>
                </a:solidFill>
                <a:latin typeface="Calibri"/>
              </a:endParaRPr>
            </a:p>
            <a:p>
              <a:pPr defTabSz="457200">
                <a:lnSpc>
                  <a:spcPct val="100000"/>
                </a:lnSpc>
              </a:pPr>
              <a:endParaRPr lang="en-US" altLang="ja-JP" sz="1800" b="1" strike="noStrike" spc="-1" dirty="0">
                <a:solidFill>
                  <a:schemeClr val="dk1">
                    <a:lumMod val="65000"/>
                    <a:lumOff val="35000"/>
                  </a:schemeClr>
                </a:solidFill>
                <a:latin typeface="Calibri"/>
              </a:endParaRPr>
            </a:p>
            <a:p>
              <a:pPr defTabSz="457200">
                <a:lnSpc>
                  <a:spcPct val="100000"/>
                </a:lnSpc>
              </a:pPr>
              <a:endParaRPr lang="en-US" altLang="ja-JP" b="1" spc="-1" dirty="0">
                <a:solidFill>
                  <a:schemeClr val="dk1">
                    <a:lumMod val="65000"/>
                    <a:lumOff val="35000"/>
                  </a:schemeClr>
                </a:solidFill>
                <a:latin typeface="Calibri"/>
              </a:endParaRPr>
            </a:p>
            <a:p>
              <a:pPr defTabSz="457200">
                <a:lnSpc>
                  <a:spcPct val="100000"/>
                </a:lnSpc>
              </a:pPr>
              <a:r>
                <a:rPr lang="ja-JP" sz="1800" b="1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ソフトウェア</a:t>
              </a:r>
              <a:r>
                <a:rPr lang="ja-JP" sz="1600" b="1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（</a:t>
              </a:r>
              <a:r>
                <a:rPr lang="ja-JP" altLang="en-US" sz="1600" b="1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☑</a:t>
              </a:r>
              <a:r>
                <a:rPr lang="ja-JP" sz="1600" b="1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記録 </a:t>
              </a:r>
              <a:r>
                <a:rPr lang="ja-JP" altLang="en-US" sz="1600" b="1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☑</a:t>
              </a:r>
              <a:r>
                <a:rPr lang="ja-JP" sz="1600" b="1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情報共有 </a:t>
              </a:r>
              <a:r>
                <a:rPr lang="ja-JP" altLang="en-US" sz="1600" b="1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☑</a:t>
              </a:r>
              <a:r>
                <a:rPr lang="ja-JP" sz="1600" b="1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請求  □勤怠管理  □シフト表作成  □人事給与）</a:t>
              </a:r>
              <a:endParaRPr lang="en-US" sz="16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</p:txBody>
        </p:sp>
        <p:sp>
          <p:nvSpPr>
            <p:cNvPr id="53" name="四角形: 角を丸くする 6"/>
            <p:cNvSpPr/>
            <p:nvPr/>
          </p:nvSpPr>
          <p:spPr>
            <a:xfrm>
              <a:off x="272160" y="1124640"/>
              <a:ext cx="2081880" cy="327960"/>
            </a:xfrm>
            <a:prstGeom prst="roundRect">
              <a:avLst>
                <a:gd name="adj" fmla="val 16667"/>
              </a:avLst>
            </a:prstGeom>
            <a:solidFill>
              <a:srgbClr val="27CED7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457200">
                <a:lnSpc>
                  <a:spcPct val="100000"/>
                </a:lnSpc>
              </a:pPr>
              <a:r>
                <a:rPr lang="ja-JP" sz="1800" b="1" strike="noStrike" spc="-1">
                  <a:solidFill>
                    <a:schemeClr val="lt1"/>
                  </a:solidFill>
                  <a:latin typeface="Calibri"/>
                </a:rPr>
                <a:t>導入機器等の内容</a:t>
              </a:r>
              <a:endParaRPr lang="en-U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54" name="グループ化 14"/>
          <p:cNvGrpSpPr/>
          <p:nvPr/>
        </p:nvGrpSpPr>
        <p:grpSpPr>
          <a:xfrm>
            <a:off x="23040" y="3585240"/>
            <a:ext cx="9127800" cy="3422880"/>
            <a:chOff x="23040" y="3767400"/>
            <a:chExt cx="9127800" cy="3240720"/>
          </a:xfrm>
        </p:grpSpPr>
        <p:sp>
          <p:nvSpPr>
            <p:cNvPr id="55" name="四角形: 角を丸くする 15"/>
            <p:cNvSpPr/>
            <p:nvPr/>
          </p:nvSpPr>
          <p:spPr>
            <a:xfrm>
              <a:off x="60840" y="3948120"/>
              <a:ext cx="8974080" cy="2718720"/>
            </a:xfrm>
            <a:prstGeom prst="roundRect">
              <a:avLst>
                <a:gd name="adj" fmla="val 8689"/>
              </a:avLst>
            </a:prstGeom>
            <a:solidFill>
              <a:schemeClr val="bg1"/>
            </a:solidFill>
            <a:ln>
              <a:solidFill>
                <a:srgbClr val="1571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457200">
                <a:lnSpc>
                  <a:spcPct val="100000"/>
                </a:lnSpc>
              </a:pPr>
              <a:endParaRPr lang="en-US" sz="1800" b="0" strike="noStrike" spc="-1">
                <a:solidFill>
                  <a:srgbClr val="000000"/>
                </a:solidFill>
                <a:latin typeface="Arial"/>
              </a:endParaRPr>
            </a:p>
            <a:p>
              <a:pPr defTabSz="457200">
                <a:lnSpc>
                  <a:spcPct val="100000"/>
                </a:lnSpc>
              </a:pPr>
              <a:endParaRPr lang="en-US" sz="2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6" name="四角形: 角を丸くする 16"/>
            <p:cNvSpPr/>
            <p:nvPr/>
          </p:nvSpPr>
          <p:spPr>
            <a:xfrm>
              <a:off x="272160" y="3767400"/>
              <a:ext cx="3461760" cy="361080"/>
            </a:xfrm>
            <a:prstGeom prst="roundRect">
              <a:avLst>
                <a:gd name="adj" fmla="val 16667"/>
              </a:avLst>
            </a:prstGeom>
            <a:solidFill>
              <a:srgbClr val="27CED7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457200">
                <a:lnSpc>
                  <a:spcPct val="100000"/>
                </a:lnSpc>
              </a:pPr>
              <a:r>
                <a:rPr lang="ja-JP" sz="1800" b="1" strike="noStrike" spc="-1">
                  <a:solidFill>
                    <a:schemeClr val="lt1"/>
                  </a:solidFill>
                  <a:latin typeface="Calibri"/>
                </a:rPr>
                <a:t>導入の理由（抱えていた課題）</a:t>
              </a:r>
              <a:endParaRPr lang="en-U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7" name="正方形/長方形 56"/>
            <p:cNvSpPr/>
            <p:nvPr/>
          </p:nvSpPr>
          <p:spPr>
            <a:xfrm>
              <a:off x="23040" y="4161600"/>
              <a:ext cx="9127800" cy="2846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ja-JP" sz="1300" b="0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〇計画相談に係る書式に関して</a:t>
              </a:r>
              <a:r>
                <a:rPr lang="en-US" sz="1300" b="0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Excel</a:t>
              </a:r>
              <a:r>
                <a:rPr lang="ja-JP" sz="1300" b="0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の書式を利用しており、変更や更新の度にコピー＆ペーストして新たに</a:t>
              </a:r>
              <a:endParaRPr lang="en-US" sz="13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  <a:p>
              <a:pPr>
                <a:lnSpc>
                  <a:spcPct val="100000"/>
                </a:lnSpc>
              </a:pPr>
              <a:r>
                <a:rPr lang="ja-JP" sz="1300" b="0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　作成しなければならない。</a:t>
              </a:r>
              <a:endParaRPr lang="en-US" sz="13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  <a:p>
              <a:pPr>
                <a:lnSpc>
                  <a:spcPct val="100000"/>
                </a:lnSpc>
              </a:pPr>
              <a:endParaRPr lang="en-US" sz="13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  <a:p>
              <a:pPr>
                <a:lnSpc>
                  <a:spcPct val="100000"/>
                </a:lnSpc>
              </a:pPr>
              <a:r>
                <a:rPr lang="ja-JP" sz="1300" b="0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〇モニタリングや計画更新の算定月に関しては、受給者証の確認をした上で別様式にて予定月を示しており、</a:t>
              </a:r>
              <a:endParaRPr lang="en-US" altLang="ja-JP" sz="13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  <a:p>
              <a:pPr>
                <a:lnSpc>
                  <a:spcPct val="100000"/>
                </a:lnSpc>
              </a:pPr>
              <a:r>
                <a:rPr lang="ja-JP" altLang="en-US" sz="1300" b="0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　</a:t>
              </a:r>
              <a:r>
                <a:rPr lang="ja-JP" sz="1300" b="0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ヒューマンエラーなどが起こりやすい。（算定漏れなど）</a:t>
              </a:r>
              <a:endParaRPr lang="en-US" sz="13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  <a:p>
              <a:pPr>
                <a:lnSpc>
                  <a:spcPct val="100000"/>
                </a:lnSpc>
              </a:pPr>
              <a:endParaRPr lang="en-US" sz="13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  <a:p>
              <a:pPr>
                <a:lnSpc>
                  <a:spcPct val="100000"/>
                </a:lnSpc>
              </a:pPr>
              <a:r>
                <a:rPr lang="ja-JP" sz="1300" b="0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〇相談員それぞれが担当ケースの対応について業務日誌を別建てで記録</a:t>
              </a:r>
              <a:endParaRPr lang="en-US" sz="13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  <a:p>
              <a:pPr>
                <a:lnSpc>
                  <a:spcPct val="100000"/>
                </a:lnSpc>
              </a:pPr>
              <a:r>
                <a:rPr lang="ja-JP" sz="1300" b="0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　しているため、担当者が不在などの時に支援経過を確認するのに時間</a:t>
              </a:r>
              <a:endParaRPr lang="en-US" sz="13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  <a:p>
              <a:pPr>
                <a:lnSpc>
                  <a:spcPct val="100000"/>
                </a:lnSpc>
              </a:pPr>
              <a:r>
                <a:rPr lang="ja-JP" sz="1300" b="0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　を要する。</a:t>
              </a:r>
              <a:endParaRPr lang="en-US" sz="13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  <a:p>
              <a:pPr>
                <a:lnSpc>
                  <a:spcPct val="100000"/>
                </a:lnSpc>
              </a:pPr>
              <a:endParaRPr lang="en-US" sz="13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  <a:p>
              <a:pPr>
                <a:lnSpc>
                  <a:spcPct val="100000"/>
                </a:lnSpc>
              </a:pPr>
              <a:r>
                <a:rPr lang="ja-JP" sz="1300" b="0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〇委託相談も受託しており、計画相談支援として給付費の算定</a:t>
              </a:r>
              <a:endParaRPr lang="en-US" sz="13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  <a:p>
              <a:pPr>
                <a:lnSpc>
                  <a:spcPct val="100000"/>
                </a:lnSpc>
              </a:pPr>
              <a:r>
                <a:rPr lang="ja-JP" sz="1300" b="0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　に当たらない支援については内容を転記する必要がある。</a:t>
              </a:r>
              <a:endParaRPr lang="en-US" sz="13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  <a:p>
              <a:pPr>
                <a:lnSpc>
                  <a:spcPct val="100000"/>
                </a:lnSpc>
              </a:pPr>
              <a:r>
                <a:rPr lang="ja-JP" sz="1300" b="0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（同内容の支援を複数の書式に記載）</a:t>
              </a:r>
              <a:endParaRPr lang="en-US" sz="13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  <a:p>
              <a:pPr>
                <a:lnSpc>
                  <a:spcPct val="100000"/>
                </a:lnSpc>
              </a:pPr>
              <a:endParaRPr lang="en-US" sz="14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en-US" sz="14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58" name="正方形/長方形 1"/>
          <p:cNvSpPr/>
          <p:nvPr/>
        </p:nvSpPr>
        <p:spPr>
          <a:xfrm>
            <a:off x="4129920" y="1453320"/>
            <a:ext cx="2658600" cy="1072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r>
              <a:rPr lang="ja-JP" sz="1800" b="0" strike="noStrike" spc="-1">
                <a:solidFill>
                  <a:schemeClr val="dk1"/>
                </a:solidFill>
                <a:latin typeface="Calibri"/>
              </a:rPr>
              <a:t>導入機器等の写真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ja-JP" sz="1800" b="0" strike="noStrike" spc="-1">
                <a:solidFill>
                  <a:schemeClr val="dk1"/>
                </a:solidFill>
                <a:latin typeface="Calibri"/>
              </a:rPr>
              <a:t>貼り付け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9" name="Picture 8"/>
          <p:cNvPicPr/>
          <p:nvPr/>
        </p:nvPicPr>
        <p:blipFill>
          <a:blip r:embed="rId2"/>
          <a:stretch/>
        </p:blipFill>
        <p:spPr>
          <a:xfrm>
            <a:off x="7590600" y="5125320"/>
            <a:ext cx="1444320" cy="1607040"/>
          </a:xfrm>
          <a:prstGeom prst="rect">
            <a:avLst/>
          </a:prstGeom>
          <a:ln w="0">
            <a:noFill/>
          </a:ln>
        </p:spPr>
      </p:pic>
      <p:pic>
        <p:nvPicPr>
          <p:cNvPr id="60" name="Picture 10" descr="■"/>
          <p:cNvPicPr/>
          <p:nvPr/>
        </p:nvPicPr>
        <p:blipFill>
          <a:blip r:embed="rId3"/>
          <a:stretch/>
        </p:blipFill>
        <p:spPr>
          <a:xfrm>
            <a:off x="6148440" y="5082969"/>
            <a:ext cx="1442160" cy="1607040"/>
          </a:xfrm>
          <a:prstGeom prst="rect">
            <a:avLst/>
          </a:prstGeom>
          <a:ln w="0">
            <a:noFill/>
          </a:ln>
        </p:spPr>
      </p:pic>
      <p:sp>
        <p:nvSpPr>
          <p:cNvPr id="61" name="テキスト ボックス 13"/>
          <p:cNvSpPr/>
          <p:nvPr/>
        </p:nvSpPr>
        <p:spPr>
          <a:xfrm>
            <a:off x="0" y="0"/>
            <a:ext cx="9143280" cy="2725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ja-JP" sz="1200" b="0" strike="noStrike" spc="-1">
                <a:solidFill>
                  <a:schemeClr val="dk1"/>
                </a:solidFill>
                <a:latin typeface="Calibri"/>
                <a:ea typeface="游明朝"/>
              </a:rPr>
              <a:t>障がい福祉分野の</a:t>
            </a:r>
            <a:r>
              <a:rPr lang="en-US" sz="1200" b="0" strike="noStrike" spc="-1">
                <a:solidFill>
                  <a:schemeClr val="dk1"/>
                </a:solidFill>
                <a:latin typeface="Calibri"/>
                <a:ea typeface="游明朝"/>
              </a:rPr>
              <a:t>ICT</a:t>
            </a:r>
            <a:r>
              <a:rPr lang="ja-JP" sz="1200" b="0" strike="noStrike" spc="-1">
                <a:solidFill>
                  <a:schemeClr val="dk1"/>
                </a:solidFill>
                <a:latin typeface="Calibri"/>
                <a:ea typeface="游明朝"/>
              </a:rPr>
              <a:t>導入モデル事業（令和</a:t>
            </a:r>
            <a:r>
              <a:rPr lang="en-US" sz="1200" b="0" strike="noStrike" spc="-1">
                <a:solidFill>
                  <a:schemeClr val="dk1"/>
                </a:solidFill>
                <a:latin typeface="Calibri"/>
                <a:ea typeface="游明朝"/>
              </a:rPr>
              <a:t>5</a:t>
            </a:r>
            <a:r>
              <a:rPr lang="ja-JP" sz="1200" b="0" strike="noStrike" spc="-1">
                <a:solidFill>
                  <a:schemeClr val="dk1"/>
                </a:solidFill>
                <a:latin typeface="Calibri"/>
                <a:ea typeface="游明朝"/>
              </a:rPr>
              <a:t>年度補正予算分） 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正方形/長方形 17"/>
          <p:cNvSpPr/>
          <p:nvPr/>
        </p:nvSpPr>
        <p:spPr>
          <a:xfrm>
            <a:off x="5995440" y="124560"/>
            <a:ext cx="3039840" cy="90324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ja-JP" sz="1300" b="0" strike="noStrike" spc="-1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【法人名】</a:t>
            </a:r>
            <a:r>
              <a:rPr lang="ja-JP" sz="1200" b="0" strike="noStrike" spc="-1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社会福祉法人あかつき福祉会</a:t>
            </a:r>
            <a:endParaRPr lang="en-US" sz="1200" b="0" strike="noStrike" spc="-1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defTabSz="457200">
              <a:lnSpc>
                <a:spcPct val="100000"/>
              </a:lnSpc>
            </a:pPr>
            <a:r>
              <a:rPr lang="ja-JP" sz="1300" b="0" strike="noStrike" spc="-1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【事業所名】ウイズ</a:t>
            </a:r>
            <a:endParaRPr lang="en-US" sz="1300" b="0" strike="noStrike" spc="-1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defTabSz="457200">
              <a:lnSpc>
                <a:spcPct val="100000"/>
              </a:lnSpc>
            </a:pPr>
            <a:r>
              <a:rPr lang="ja-JP" sz="1300" b="0" strike="noStrike" spc="-1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【提供サービス】計画相談支援</a:t>
            </a:r>
            <a:endParaRPr lang="en-US" sz="1300" b="0" strike="noStrike" spc="-1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pic>
        <p:nvPicPr>
          <p:cNvPr id="63" name="図 62"/>
          <p:cNvPicPr/>
          <p:nvPr/>
        </p:nvPicPr>
        <p:blipFill>
          <a:blip r:embed="rId4"/>
          <a:srcRect t="19640" r="7435" b="23009"/>
          <a:stretch/>
        </p:blipFill>
        <p:spPr>
          <a:xfrm>
            <a:off x="4140000" y="1453320"/>
            <a:ext cx="1304640" cy="1077840"/>
          </a:xfrm>
          <a:prstGeom prst="rect">
            <a:avLst/>
          </a:prstGeom>
          <a:ln w="0">
            <a:noFill/>
          </a:ln>
        </p:spPr>
      </p:pic>
      <p:pic>
        <p:nvPicPr>
          <p:cNvPr id="64" name="図 63"/>
          <p:cNvPicPr/>
          <p:nvPr/>
        </p:nvPicPr>
        <p:blipFill>
          <a:blip r:embed="rId5"/>
          <a:srcRect t="9938" r="8" b="25429"/>
          <a:stretch/>
        </p:blipFill>
        <p:spPr>
          <a:xfrm>
            <a:off x="5444640" y="1453320"/>
            <a:ext cx="1252440" cy="1088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四角形: 角を丸くする 3"/>
          <p:cNvSpPr/>
          <p:nvPr/>
        </p:nvSpPr>
        <p:spPr>
          <a:xfrm>
            <a:off x="60840" y="358920"/>
            <a:ext cx="5539320" cy="669240"/>
          </a:xfrm>
          <a:prstGeom prst="roundRect">
            <a:avLst>
              <a:gd name="adj" fmla="val 9950"/>
            </a:avLst>
          </a:prstGeom>
          <a:solidFill>
            <a:srgbClr val="00B0F0"/>
          </a:solidFill>
          <a:ln>
            <a:solidFill>
              <a:srgbClr val="1571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ja-JP" sz="2200" b="1" strike="noStrike" spc="-1">
                <a:solidFill>
                  <a:schemeClr val="lt1"/>
                </a:solidFill>
                <a:latin typeface="Calibri"/>
              </a:rPr>
              <a:t>入力の手間を省き業務の効率化！！</a:t>
            </a:r>
            <a:endParaRPr lang="en-US" sz="2200" b="0" strike="noStrike" spc="-1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ja-JP" sz="2200" b="1" strike="noStrike" spc="-1">
                <a:solidFill>
                  <a:schemeClr val="lt1"/>
                </a:solidFill>
                <a:latin typeface="Calibri"/>
              </a:rPr>
              <a:t>（システムでの一元化）</a:t>
            </a:r>
            <a:endParaRPr lang="en-US" sz="22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66" name="グループ化 7"/>
          <p:cNvGrpSpPr/>
          <p:nvPr/>
        </p:nvGrpSpPr>
        <p:grpSpPr>
          <a:xfrm>
            <a:off x="48240" y="1380240"/>
            <a:ext cx="9423720" cy="5450040"/>
            <a:chOff x="48240" y="1380240"/>
            <a:chExt cx="9423720" cy="5450040"/>
          </a:xfrm>
        </p:grpSpPr>
        <p:sp>
          <p:nvSpPr>
            <p:cNvPr id="67" name="四角形: 角を丸くする 5"/>
            <p:cNvSpPr/>
            <p:nvPr/>
          </p:nvSpPr>
          <p:spPr>
            <a:xfrm>
              <a:off x="48240" y="1562400"/>
              <a:ext cx="8974440" cy="5145120"/>
            </a:xfrm>
            <a:prstGeom prst="roundRect">
              <a:avLst>
                <a:gd name="adj" fmla="val 8689"/>
              </a:avLst>
            </a:prstGeom>
            <a:solidFill>
              <a:schemeClr val="bg1"/>
            </a:solidFill>
            <a:ln>
              <a:solidFill>
                <a:srgbClr val="1571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457200">
                <a:lnSpc>
                  <a:spcPct val="100000"/>
                </a:lnSpc>
              </a:pPr>
              <a:endParaRPr lang="en-US" sz="18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defTabSz="457200">
                <a:lnSpc>
                  <a:spcPct val="100000"/>
                </a:lnSpc>
              </a:pPr>
              <a:endParaRPr lang="en-US" sz="20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defTabSz="457200">
                <a:lnSpc>
                  <a:spcPct val="100000"/>
                </a:lnSpc>
              </a:pPr>
              <a:endParaRPr lang="en-US" sz="20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defTabSz="457200">
                <a:lnSpc>
                  <a:spcPct val="100000"/>
                </a:lnSpc>
              </a:pPr>
              <a:endParaRPr lang="en-US" sz="20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defTabSz="457200">
                <a:lnSpc>
                  <a:spcPct val="100000"/>
                </a:lnSpc>
              </a:pPr>
              <a:endParaRPr lang="en-US" sz="20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defTabSz="457200">
                <a:lnSpc>
                  <a:spcPct val="100000"/>
                </a:lnSpc>
              </a:pPr>
              <a:r>
                <a:rPr lang="ja-JP" sz="2000" b="1" u="sng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uFillTx/>
                  <a:latin typeface="Calibri"/>
                </a:rPr>
                <a:t>年間業務時間削減率：３９．６％</a:t>
              </a:r>
              <a:endParaRPr lang="en-US" altLang="ja-JP" sz="2000" u="sng" spc="-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/>
              </a:endParaRPr>
            </a:p>
            <a:p>
              <a:pPr defTabSz="457200">
                <a:lnSpc>
                  <a:spcPct val="100000"/>
                </a:lnSpc>
              </a:pPr>
              <a:endParaRPr lang="en-US" sz="2000" b="0" u="sng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endParaRPr>
            </a:p>
            <a:p>
              <a:pPr defTabSz="457200">
                <a:lnSpc>
                  <a:spcPct val="100000"/>
                </a:lnSpc>
              </a:pPr>
              <a:endParaRPr lang="en-US" sz="20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defTabSz="457200">
                <a:lnSpc>
                  <a:spcPct val="100000"/>
                </a:lnSpc>
              </a:pPr>
              <a:endParaRPr lang="en-US" sz="20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defTabSz="457200">
                <a:lnSpc>
                  <a:spcPct val="100000"/>
                </a:lnSpc>
              </a:pPr>
              <a:endParaRPr lang="en-US" sz="20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defTabSz="457200">
                <a:lnSpc>
                  <a:spcPct val="100000"/>
                </a:lnSpc>
              </a:pPr>
              <a:r>
                <a:rPr lang="ja-JP" sz="2000" b="1" u="sng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uFillTx/>
                  <a:latin typeface="Calibri"/>
                </a:rPr>
                <a:t>年間作成文書削減率： ０％</a:t>
              </a:r>
              <a:endParaRPr lang="en-US" sz="20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endParaRPr>
            </a:p>
            <a:p>
              <a:pPr defTabSz="457200">
                <a:lnSpc>
                  <a:spcPct val="100000"/>
                </a:lnSpc>
              </a:pPr>
              <a:endParaRPr lang="en-US" sz="20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defTabSz="457200">
                <a:lnSpc>
                  <a:spcPct val="100000"/>
                </a:lnSpc>
              </a:pPr>
              <a:r>
                <a:rPr lang="ja-JP" sz="2000" b="1" u="sng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uFillTx/>
                  <a:latin typeface="Calibri"/>
                </a:rPr>
                <a:t>費用縮減額： ０円</a:t>
              </a:r>
              <a:endParaRPr lang="en-US" sz="20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endParaRPr>
            </a:p>
            <a:p>
              <a:pPr defTabSz="457200">
                <a:lnSpc>
                  <a:spcPct val="100000"/>
                </a:lnSpc>
              </a:pPr>
              <a:endParaRPr lang="en-US" sz="14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8" name="四角形: 角を丸くする 6"/>
            <p:cNvSpPr/>
            <p:nvPr/>
          </p:nvSpPr>
          <p:spPr>
            <a:xfrm>
              <a:off x="411840" y="1380240"/>
              <a:ext cx="2340720" cy="397800"/>
            </a:xfrm>
            <a:prstGeom prst="roundRect">
              <a:avLst>
                <a:gd name="adj" fmla="val 16667"/>
              </a:avLst>
            </a:prstGeom>
            <a:solidFill>
              <a:srgbClr val="27CED7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457200">
                <a:lnSpc>
                  <a:spcPct val="100000"/>
                </a:lnSpc>
              </a:pPr>
              <a:r>
                <a:rPr lang="ja-JP" sz="1800" b="1" strike="noStrike" spc="-1">
                  <a:solidFill>
                    <a:schemeClr val="lt1"/>
                  </a:solidFill>
                  <a:latin typeface="Calibri"/>
                </a:rPr>
                <a:t>導入の効果（詳細）</a:t>
              </a:r>
              <a:endParaRPr lang="en-U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9" name="正方形/長方形 68"/>
            <p:cNvSpPr/>
            <p:nvPr/>
          </p:nvSpPr>
          <p:spPr>
            <a:xfrm>
              <a:off x="167400" y="1900800"/>
              <a:ext cx="9304560" cy="1133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400" b="0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○</a:t>
              </a:r>
              <a:r>
                <a:rPr lang="ja-JP" sz="1400" b="0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同じ内容の情報を複数回入力するといった手間が省けたとともに、システム内で情報を一元管理することで</a:t>
              </a:r>
              <a:endParaRPr lang="en-US" sz="14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  <a:p>
              <a:pPr>
                <a:lnSpc>
                  <a:spcPct val="100000"/>
                </a:lnSpc>
              </a:pPr>
              <a:r>
                <a:rPr lang="ja-JP" sz="1400" b="0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　各相談員が情報の把握がしやすくなった。</a:t>
              </a:r>
              <a:endParaRPr lang="en-US" sz="14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  <a:p>
              <a:pPr>
                <a:lnSpc>
                  <a:spcPct val="100000"/>
                </a:lnSpc>
              </a:pPr>
              <a:endParaRPr lang="en-US" sz="14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  <a:p>
              <a:pPr>
                <a:lnSpc>
                  <a:spcPct val="100000"/>
                </a:lnSpc>
              </a:pPr>
              <a:r>
                <a:rPr lang="en-US" sz="1400" b="0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○</a:t>
              </a:r>
              <a:r>
                <a:rPr lang="ja-JP" sz="1400" b="0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委託相談に係る「相談内容の記録」や「各内容の件数」などをシステムの帳票を使って提出できるように</a:t>
              </a:r>
              <a:endParaRPr lang="en-US" altLang="ja-JP" sz="14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  <a:p>
              <a:pPr>
                <a:lnSpc>
                  <a:spcPct val="100000"/>
                </a:lnSpc>
              </a:pPr>
              <a:r>
                <a:rPr lang="ja-JP" altLang="en-US" sz="1400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　</a:t>
              </a:r>
              <a:r>
                <a:rPr lang="ja-JP" sz="1400" b="0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なったため、所定の様式に転記する手間が省けた。</a:t>
              </a:r>
              <a:endParaRPr lang="en-US" sz="14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</p:txBody>
        </p:sp>
        <p:sp>
          <p:nvSpPr>
            <p:cNvPr id="70" name="正方形/長方形 69"/>
            <p:cNvSpPr/>
            <p:nvPr/>
          </p:nvSpPr>
          <p:spPr>
            <a:xfrm>
              <a:off x="129960" y="3737520"/>
              <a:ext cx="9249840" cy="1096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400" b="0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○</a:t>
              </a:r>
              <a:r>
                <a:rPr lang="ja-JP" sz="1400" b="0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他の相談員のケースについて各事業所から問い合わせがあった場合に、待たせることなくシステムの</a:t>
              </a:r>
              <a:endParaRPr lang="en-US" sz="14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  <a:p>
              <a:pPr>
                <a:lnSpc>
                  <a:spcPct val="100000"/>
                </a:lnSpc>
              </a:pPr>
              <a:r>
                <a:rPr lang="ja-JP" sz="1400" b="0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　内容から一定の回答を速やかに行うことができるようになった。（以前はケースファイルを確認する</a:t>
              </a:r>
              <a:endParaRPr lang="en-US" sz="14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  <a:p>
              <a:pPr>
                <a:lnSpc>
                  <a:spcPct val="100000"/>
                </a:lnSpc>
              </a:pPr>
              <a:r>
                <a:rPr lang="ja-JP" sz="1400" b="0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　か担当者からの折り返しとなり、解決に関して時間を要していた。）</a:t>
              </a:r>
              <a:endParaRPr lang="en-US" sz="14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</p:txBody>
        </p:sp>
        <p:sp>
          <p:nvSpPr>
            <p:cNvPr id="71" name="正方形/長方形 70"/>
            <p:cNvSpPr/>
            <p:nvPr/>
          </p:nvSpPr>
          <p:spPr>
            <a:xfrm>
              <a:off x="129960" y="5733360"/>
              <a:ext cx="9249840" cy="1096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400" b="0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○</a:t>
              </a:r>
              <a:r>
                <a:rPr lang="ja-JP" sz="1400" b="0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導入後１年未満のため、費用縮減効果は現れていない。</a:t>
              </a:r>
              <a:endParaRPr lang="en-US" sz="14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</p:txBody>
        </p:sp>
      </p:grpSp>
      <p:sp>
        <p:nvSpPr>
          <p:cNvPr id="72" name="テキスト ボックス 10"/>
          <p:cNvSpPr/>
          <p:nvPr/>
        </p:nvSpPr>
        <p:spPr>
          <a:xfrm>
            <a:off x="0" y="0"/>
            <a:ext cx="9143280" cy="2725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ja-JP" sz="1200" b="0" strike="noStrike" spc="-1">
                <a:solidFill>
                  <a:schemeClr val="dk1"/>
                </a:solidFill>
                <a:latin typeface="Calibri"/>
                <a:ea typeface="游明朝"/>
              </a:rPr>
              <a:t>障がい福祉分野の</a:t>
            </a:r>
            <a:r>
              <a:rPr lang="en-US" sz="1200" b="0" strike="noStrike" spc="-1">
                <a:solidFill>
                  <a:schemeClr val="dk1"/>
                </a:solidFill>
                <a:latin typeface="Calibri"/>
                <a:ea typeface="游明朝"/>
              </a:rPr>
              <a:t>ICT</a:t>
            </a:r>
            <a:r>
              <a:rPr lang="ja-JP" sz="1200" b="0" strike="noStrike" spc="-1">
                <a:solidFill>
                  <a:schemeClr val="dk1"/>
                </a:solidFill>
                <a:latin typeface="Calibri"/>
                <a:ea typeface="游明朝"/>
              </a:rPr>
              <a:t>導入モデル事業（令和</a:t>
            </a:r>
            <a:r>
              <a:rPr lang="en-US" sz="1200" b="0" strike="noStrike" spc="-1">
                <a:solidFill>
                  <a:schemeClr val="dk1"/>
                </a:solidFill>
                <a:latin typeface="Calibri"/>
                <a:ea typeface="游明朝"/>
              </a:rPr>
              <a:t>5</a:t>
            </a:r>
            <a:r>
              <a:rPr lang="ja-JP" sz="1200" b="0" strike="noStrike" spc="-1">
                <a:solidFill>
                  <a:schemeClr val="dk1"/>
                </a:solidFill>
                <a:latin typeface="Calibri"/>
                <a:ea typeface="游明朝"/>
              </a:rPr>
              <a:t>年度補正予算分） 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正方形/長方形 17"/>
          <p:cNvSpPr/>
          <p:nvPr/>
        </p:nvSpPr>
        <p:spPr>
          <a:xfrm>
            <a:off x="5995440" y="124560"/>
            <a:ext cx="3039840" cy="90324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ja-JP" sz="1300" b="0" strike="noStrike" spc="-1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【法人名】</a:t>
            </a:r>
            <a:r>
              <a:rPr lang="ja-JP" sz="1200" b="0" strike="noStrike" spc="-1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社会福祉法人あかつき福祉会</a:t>
            </a:r>
            <a:endParaRPr lang="en-US" sz="1200" b="0" strike="noStrike" spc="-1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defTabSz="457200">
              <a:lnSpc>
                <a:spcPct val="100000"/>
              </a:lnSpc>
            </a:pPr>
            <a:r>
              <a:rPr lang="ja-JP" sz="1300" b="0" strike="noStrike" spc="-1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【事業所名】ウイズ</a:t>
            </a:r>
            <a:endParaRPr lang="en-US" sz="1300" b="0" strike="noStrike" spc="-1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defTabSz="457200">
              <a:lnSpc>
                <a:spcPct val="100000"/>
              </a:lnSpc>
            </a:pPr>
            <a:r>
              <a:rPr lang="ja-JP" sz="1300" b="0" strike="noStrike" spc="-1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【提供サービス】計画相談支援</a:t>
            </a:r>
            <a:endParaRPr lang="en-US" sz="1300" b="0" strike="noStrike" spc="-1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四角形: 角を丸くする 3"/>
          <p:cNvSpPr/>
          <p:nvPr/>
        </p:nvSpPr>
        <p:spPr>
          <a:xfrm>
            <a:off x="60840" y="358920"/>
            <a:ext cx="5539320" cy="669240"/>
          </a:xfrm>
          <a:prstGeom prst="roundRect">
            <a:avLst>
              <a:gd name="adj" fmla="val 9950"/>
            </a:avLst>
          </a:prstGeom>
          <a:solidFill>
            <a:srgbClr val="00B0F0"/>
          </a:solidFill>
          <a:ln>
            <a:solidFill>
              <a:srgbClr val="1571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ja-JP" sz="2200" b="1" strike="noStrike" spc="-1">
                <a:solidFill>
                  <a:schemeClr val="lt1"/>
                </a:solidFill>
                <a:latin typeface="Calibri"/>
              </a:rPr>
              <a:t>入力の手間を省き業務の効率化！！</a:t>
            </a:r>
            <a:endParaRPr lang="en-US" sz="2200" b="0" strike="noStrike" spc="-1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ja-JP" sz="2200" b="1" strike="noStrike" spc="-1">
                <a:solidFill>
                  <a:schemeClr val="lt1"/>
                </a:solidFill>
                <a:latin typeface="Calibri"/>
              </a:rPr>
              <a:t>（システムでの一元化）</a:t>
            </a:r>
            <a:endParaRPr lang="en-US" sz="22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75" name="グループ化 7"/>
          <p:cNvGrpSpPr/>
          <p:nvPr/>
        </p:nvGrpSpPr>
        <p:grpSpPr>
          <a:xfrm>
            <a:off x="86040" y="1112040"/>
            <a:ext cx="8974440" cy="2395080"/>
            <a:chOff x="86040" y="1112040"/>
            <a:chExt cx="8974440" cy="2395080"/>
          </a:xfrm>
        </p:grpSpPr>
        <p:sp>
          <p:nvSpPr>
            <p:cNvPr id="76" name="四角形: 角を丸くする 5"/>
            <p:cNvSpPr/>
            <p:nvPr/>
          </p:nvSpPr>
          <p:spPr>
            <a:xfrm>
              <a:off x="86040" y="1375200"/>
              <a:ext cx="8974440" cy="2131920"/>
            </a:xfrm>
            <a:prstGeom prst="roundRect">
              <a:avLst>
                <a:gd name="adj" fmla="val 8689"/>
              </a:avLst>
            </a:prstGeom>
            <a:solidFill>
              <a:schemeClr val="bg1"/>
            </a:solidFill>
            <a:ln>
              <a:solidFill>
                <a:srgbClr val="1571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457200">
                <a:lnSpc>
                  <a:spcPct val="100000"/>
                </a:lnSpc>
              </a:pPr>
              <a:endParaRPr lang="en-US" sz="2000" b="0" strike="noStrike" spc="-1">
                <a:solidFill>
                  <a:srgbClr val="000000"/>
                </a:solidFill>
                <a:latin typeface="Arial"/>
              </a:endParaRPr>
            </a:p>
            <a:p>
              <a:pPr defTabSz="457200">
                <a:lnSpc>
                  <a:spcPct val="100000"/>
                </a:lnSpc>
              </a:pPr>
              <a:endParaRPr lang="en-US" sz="2000" b="0" strike="noStrike" spc="-1">
                <a:solidFill>
                  <a:srgbClr val="000000"/>
                </a:solidFill>
                <a:latin typeface="Arial"/>
              </a:endParaRPr>
            </a:p>
            <a:p>
              <a:pPr defTabSz="457200">
                <a:lnSpc>
                  <a:spcPct val="100000"/>
                </a:lnSpc>
              </a:pPr>
              <a:endParaRPr lang="en-US" sz="2000" b="0" strike="noStrike" spc="-1">
                <a:solidFill>
                  <a:srgbClr val="000000"/>
                </a:solidFill>
                <a:latin typeface="Arial"/>
              </a:endParaRPr>
            </a:p>
            <a:p>
              <a:pPr defTabSz="457200">
                <a:lnSpc>
                  <a:spcPct val="100000"/>
                </a:lnSpc>
              </a:pPr>
              <a:endParaRPr lang="en-US" sz="2000" b="0" strike="noStrike" spc="-1">
                <a:solidFill>
                  <a:srgbClr val="000000"/>
                </a:solidFill>
                <a:latin typeface="Arial"/>
              </a:endParaRPr>
            </a:p>
            <a:p>
              <a:pPr defTabSz="457200">
                <a:lnSpc>
                  <a:spcPct val="100000"/>
                </a:lnSpc>
              </a:pPr>
              <a:r>
                <a:rPr lang="ja-JP" sz="2000" b="1" strike="noStrike" spc="-1">
                  <a:solidFill>
                    <a:schemeClr val="dk1">
                      <a:lumMod val="65000"/>
                      <a:lumOff val="35000"/>
                    </a:schemeClr>
                  </a:solidFill>
                  <a:latin typeface="Calibri"/>
                </a:rPr>
                <a:t>〈工夫した点〉</a:t>
              </a:r>
              <a:endParaRPr lang="en-US" sz="2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7" name="四角形: 角を丸くする 6"/>
            <p:cNvSpPr/>
            <p:nvPr/>
          </p:nvSpPr>
          <p:spPr>
            <a:xfrm>
              <a:off x="297360" y="1112040"/>
              <a:ext cx="2081880" cy="327960"/>
            </a:xfrm>
            <a:prstGeom prst="roundRect">
              <a:avLst>
                <a:gd name="adj" fmla="val 16667"/>
              </a:avLst>
            </a:prstGeom>
            <a:solidFill>
              <a:srgbClr val="27CED7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457200">
                <a:lnSpc>
                  <a:spcPct val="100000"/>
                </a:lnSpc>
              </a:pPr>
              <a:r>
                <a:rPr lang="ja-JP" sz="1800" b="1" strike="noStrike" spc="-1">
                  <a:solidFill>
                    <a:schemeClr val="lt1"/>
                  </a:solidFill>
                  <a:latin typeface="Calibri"/>
                </a:rPr>
                <a:t>導入の進め方</a:t>
              </a:r>
              <a:endParaRPr lang="en-U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78" name="テキスト ボックス 10"/>
          <p:cNvSpPr/>
          <p:nvPr/>
        </p:nvSpPr>
        <p:spPr>
          <a:xfrm>
            <a:off x="0" y="0"/>
            <a:ext cx="9143280" cy="2725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ja-JP" sz="1200" b="0" strike="noStrike" spc="-1">
                <a:solidFill>
                  <a:schemeClr val="dk1"/>
                </a:solidFill>
                <a:latin typeface="Calibri"/>
                <a:ea typeface="游明朝"/>
              </a:rPr>
              <a:t>障がい福祉分野の</a:t>
            </a:r>
            <a:r>
              <a:rPr lang="en-US" sz="1200" b="0" strike="noStrike" spc="-1">
                <a:solidFill>
                  <a:schemeClr val="dk1"/>
                </a:solidFill>
                <a:latin typeface="Calibri"/>
                <a:ea typeface="游明朝"/>
              </a:rPr>
              <a:t>ICT</a:t>
            </a:r>
            <a:r>
              <a:rPr lang="ja-JP" sz="1200" b="0" strike="noStrike" spc="-1">
                <a:solidFill>
                  <a:schemeClr val="dk1"/>
                </a:solidFill>
                <a:latin typeface="Calibri"/>
                <a:ea typeface="游明朝"/>
              </a:rPr>
              <a:t>導入モデル事業（令和</a:t>
            </a:r>
            <a:r>
              <a:rPr lang="en-US" sz="1200" b="0" strike="noStrike" spc="-1">
                <a:solidFill>
                  <a:schemeClr val="dk1"/>
                </a:solidFill>
                <a:latin typeface="Calibri"/>
                <a:ea typeface="游明朝"/>
              </a:rPr>
              <a:t>5</a:t>
            </a:r>
            <a:r>
              <a:rPr lang="ja-JP" sz="1200" b="0" strike="noStrike" spc="-1">
                <a:solidFill>
                  <a:schemeClr val="dk1"/>
                </a:solidFill>
                <a:latin typeface="Calibri"/>
                <a:ea typeface="游明朝"/>
              </a:rPr>
              <a:t>年度補正予算分） 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79" name="グループ化 14"/>
          <p:cNvGrpSpPr/>
          <p:nvPr/>
        </p:nvGrpSpPr>
        <p:grpSpPr>
          <a:xfrm>
            <a:off x="73080" y="3675960"/>
            <a:ext cx="9466920" cy="2822760"/>
            <a:chOff x="73080" y="3675960"/>
            <a:chExt cx="9466920" cy="2822760"/>
          </a:xfrm>
        </p:grpSpPr>
        <p:sp>
          <p:nvSpPr>
            <p:cNvPr id="80" name="四角形: 角を丸くする 15"/>
            <p:cNvSpPr/>
            <p:nvPr/>
          </p:nvSpPr>
          <p:spPr>
            <a:xfrm>
              <a:off x="73080" y="3780000"/>
              <a:ext cx="8926920" cy="2718720"/>
            </a:xfrm>
            <a:prstGeom prst="roundRect">
              <a:avLst>
                <a:gd name="adj" fmla="val 8689"/>
              </a:avLst>
            </a:prstGeom>
            <a:solidFill>
              <a:schemeClr val="bg1"/>
            </a:solidFill>
            <a:ln>
              <a:solidFill>
                <a:srgbClr val="1571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457200">
                <a:lnSpc>
                  <a:spcPct val="100000"/>
                </a:lnSpc>
              </a:pPr>
              <a:endParaRPr lang="en-US" sz="18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defTabSz="457200">
                <a:lnSpc>
                  <a:spcPct val="100000"/>
                </a:lnSpc>
              </a:pPr>
              <a:r>
                <a:rPr lang="ja-JP" sz="2000" b="1" strike="noStrike" spc="-1" dirty="0">
                  <a:solidFill>
                    <a:schemeClr val="dk1">
                      <a:lumMod val="65000"/>
                      <a:lumOff val="35000"/>
                    </a:schemeClr>
                  </a:solidFill>
                  <a:latin typeface="Calibri"/>
                </a:rPr>
                <a:t>〈良かった点〉</a:t>
              </a:r>
              <a:endParaRPr lang="en-US" sz="20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defTabSz="457200">
                <a:lnSpc>
                  <a:spcPct val="100000"/>
                </a:lnSpc>
              </a:pPr>
              <a:endParaRPr lang="en-US" sz="20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defTabSz="457200">
                <a:lnSpc>
                  <a:spcPct val="100000"/>
                </a:lnSpc>
              </a:pPr>
              <a:endParaRPr lang="en-US" sz="20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defTabSz="457200">
                <a:lnSpc>
                  <a:spcPct val="100000"/>
                </a:lnSpc>
              </a:pPr>
              <a:r>
                <a:rPr lang="ja-JP" sz="1800" b="0" strike="noStrike" spc="-1" dirty="0">
                  <a:solidFill>
                    <a:schemeClr val="dk1">
                      <a:lumMod val="65000"/>
                      <a:lumOff val="35000"/>
                    </a:schemeClr>
                  </a:solidFill>
                  <a:latin typeface="Calibri"/>
                </a:rPr>
                <a:t>　</a:t>
              </a:r>
              <a:endParaRPr lang="en-US" sz="18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defTabSz="457200">
                <a:lnSpc>
                  <a:spcPct val="100000"/>
                </a:lnSpc>
              </a:pPr>
              <a:endParaRPr lang="en-US" sz="18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defTabSz="457200">
                <a:lnSpc>
                  <a:spcPct val="100000"/>
                </a:lnSpc>
              </a:pPr>
              <a:r>
                <a:rPr lang="ja-JP" sz="2000" b="1" strike="noStrike" spc="-1" dirty="0">
                  <a:solidFill>
                    <a:schemeClr val="dk1">
                      <a:lumMod val="65000"/>
                      <a:lumOff val="35000"/>
                    </a:schemeClr>
                  </a:solidFill>
                  <a:latin typeface="Calibri"/>
                </a:rPr>
                <a:t>〈他に導入したい機器等とその理由〉</a:t>
              </a:r>
              <a:endParaRPr lang="en-US" sz="20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1" name="四角形: 角を丸くする 16"/>
            <p:cNvSpPr/>
            <p:nvPr/>
          </p:nvSpPr>
          <p:spPr>
            <a:xfrm>
              <a:off x="272160" y="3675960"/>
              <a:ext cx="1213200" cy="361080"/>
            </a:xfrm>
            <a:prstGeom prst="roundRect">
              <a:avLst>
                <a:gd name="adj" fmla="val 16667"/>
              </a:avLst>
            </a:prstGeom>
            <a:solidFill>
              <a:srgbClr val="27CED7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457200">
                <a:lnSpc>
                  <a:spcPct val="100000"/>
                </a:lnSpc>
              </a:pPr>
              <a:r>
                <a:rPr lang="ja-JP" sz="1800" b="1" strike="noStrike" spc="-1">
                  <a:solidFill>
                    <a:schemeClr val="lt1"/>
                  </a:solidFill>
                  <a:latin typeface="Calibri"/>
                </a:rPr>
                <a:t>職員の声</a:t>
              </a:r>
              <a:endParaRPr lang="en-U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2" name="テキスト ボックス 81"/>
            <p:cNvSpPr txBox="1"/>
            <p:nvPr/>
          </p:nvSpPr>
          <p:spPr>
            <a:xfrm>
              <a:off x="235080" y="4598280"/>
              <a:ext cx="9304920" cy="594000"/>
            </a:xfrm>
            <a:prstGeom prst="rect">
              <a:avLst/>
            </a:prstGeom>
            <a:noFill/>
            <a:ln w="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r>
                <a:rPr lang="ja-JP" sz="1300" b="0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同じ内容の情報を複数回入力するといった手間が省けたとともに、システム内で情報を一元管理することで各相談員</a:t>
              </a:r>
              <a:endParaRPr lang="en-US" sz="13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  <a:p>
              <a:r>
                <a:rPr lang="ja-JP" sz="1300" b="0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が情報の把握がしやすくなった。</a:t>
              </a:r>
              <a:endParaRPr lang="en-US" sz="13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</p:txBody>
        </p:sp>
        <p:sp>
          <p:nvSpPr>
            <p:cNvPr id="83" name="テキスト ボックス 82"/>
            <p:cNvSpPr txBox="1"/>
            <p:nvPr/>
          </p:nvSpPr>
          <p:spPr>
            <a:xfrm>
              <a:off x="235080" y="5166000"/>
              <a:ext cx="9076320" cy="594000"/>
            </a:xfrm>
            <a:prstGeom prst="rect">
              <a:avLst/>
            </a:prstGeom>
            <a:noFill/>
            <a:ln w="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r>
                <a:rPr lang="ja-JP" sz="1300" b="0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委託相談に係る「相談内容の記録」や「各内容の件数」などをシステムの帳票を使って提出できるようになっ</a:t>
              </a:r>
              <a:endParaRPr lang="en-US" sz="13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  <a:p>
              <a:r>
                <a:rPr lang="ja-JP" sz="1300" b="0" strike="noStrike" spc="-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たため、所定の様式に転記する手間が省けた。</a:t>
              </a:r>
              <a:endParaRPr lang="en-US" sz="13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</p:txBody>
        </p:sp>
      </p:grpSp>
      <p:sp>
        <p:nvSpPr>
          <p:cNvPr id="84" name="正方形/長方形 17"/>
          <p:cNvSpPr/>
          <p:nvPr/>
        </p:nvSpPr>
        <p:spPr>
          <a:xfrm>
            <a:off x="5995440" y="124560"/>
            <a:ext cx="3039840" cy="90324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ja-JP" sz="1300" b="0" strike="noStrike" spc="-1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【法人名】</a:t>
            </a:r>
            <a:r>
              <a:rPr lang="ja-JP" sz="1200" b="0" strike="noStrike" spc="-1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社会福祉法人あかつき福祉会</a:t>
            </a:r>
            <a:endParaRPr lang="en-US" sz="1200" b="0" strike="noStrike" spc="-1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defTabSz="457200">
              <a:lnSpc>
                <a:spcPct val="100000"/>
              </a:lnSpc>
            </a:pPr>
            <a:r>
              <a:rPr lang="ja-JP" sz="1300" b="0" strike="noStrike" spc="-1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【事業所名】ウイズ</a:t>
            </a:r>
            <a:endParaRPr lang="en-US" sz="1300" b="0" strike="noStrike" spc="-1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defTabSz="457200">
              <a:lnSpc>
                <a:spcPct val="100000"/>
              </a:lnSpc>
            </a:pPr>
            <a:r>
              <a:rPr lang="ja-JP" sz="1300" b="0" strike="noStrike" spc="-1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【提供サービス】計画相談支援</a:t>
            </a:r>
            <a:endParaRPr lang="en-US" sz="1300" b="0" strike="noStrike" spc="-1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pic>
        <p:nvPicPr>
          <p:cNvPr id="85" name="Picture 2" descr="介護士のイラスト（女性）"/>
          <p:cNvPicPr/>
          <p:nvPr/>
        </p:nvPicPr>
        <p:blipFill>
          <a:blip r:embed="rId2"/>
          <a:stretch/>
        </p:blipFill>
        <p:spPr>
          <a:xfrm>
            <a:off x="7612920" y="5402520"/>
            <a:ext cx="570960" cy="1209240"/>
          </a:xfrm>
          <a:prstGeom prst="rect">
            <a:avLst/>
          </a:prstGeom>
          <a:ln w="0">
            <a:noFill/>
          </a:ln>
        </p:spPr>
      </p:pic>
      <p:pic>
        <p:nvPicPr>
          <p:cNvPr id="86" name="Picture 4" descr="介護士のイラスト（男性）"/>
          <p:cNvPicPr/>
          <p:nvPr/>
        </p:nvPicPr>
        <p:blipFill>
          <a:blip r:embed="rId3"/>
          <a:stretch/>
        </p:blipFill>
        <p:spPr>
          <a:xfrm>
            <a:off x="8044560" y="5402520"/>
            <a:ext cx="570960" cy="1209240"/>
          </a:xfrm>
          <a:prstGeom prst="rect">
            <a:avLst/>
          </a:prstGeom>
          <a:ln w="0">
            <a:noFill/>
          </a:ln>
        </p:spPr>
      </p:pic>
      <p:sp>
        <p:nvSpPr>
          <p:cNvPr id="87" name="正方形/長方形 86"/>
          <p:cNvSpPr/>
          <p:nvPr/>
        </p:nvSpPr>
        <p:spPr>
          <a:xfrm>
            <a:off x="249120" y="1566360"/>
            <a:ext cx="9290880" cy="95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ja-JP" sz="13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現状の業務分析（同じ内容を複数回入力する必要があるなど、各記録の作成にあたっての時間的”ムダ”の部分の</a:t>
            </a:r>
            <a:endParaRPr lang="en-US" sz="1300" b="0" strike="noStrike" spc="-1" dirty="0">
              <a:solidFill>
                <a:schemeClr val="tx1">
                  <a:lumMod val="65000"/>
                  <a:lumOff val="3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>
              <a:lnSpc>
                <a:spcPct val="100000"/>
              </a:lnSpc>
            </a:pPr>
            <a:r>
              <a:rPr lang="ja-JP" sz="13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洗い出し）</a:t>
            </a:r>
            <a:endParaRPr lang="en-US" sz="1300" b="0" strike="noStrike" spc="-1" dirty="0">
              <a:solidFill>
                <a:schemeClr val="tx1">
                  <a:lumMod val="65000"/>
                  <a:lumOff val="3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88" name="テキスト ボックス 87"/>
          <p:cNvSpPr txBox="1"/>
          <p:nvPr/>
        </p:nvSpPr>
        <p:spPr>
          <a:xfrm>
            <a:off x="230400" y="3006000"/>
            <a:ext cx="9309600" cy="594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ja-JP" sz="13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現状を踏まえて、今の当事業所の業務の全てをできるだけ一気通貫で対応できる「相談支援ソフト」の検討。</a:t>
            </a:r>
            <a:endParaRPr lang="en-US" sz="1300" b="0" strike="noStrike" spc="-1" dirty="0">
              <a:solidFill>
                <a:schemeClr val="tx1">
                  <a:lumMod val="65000"/>
                  <a:lumOff val="3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lang="ja-JP" sz="13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（デモも含めて業者との打ち合わせ）</a:t>
            </a:r>
            <a:endParaRPr lang="en-US" sz="1300" b="0" strike="noStrike" spc="-1" dirty="0">
              <a:solidFill>
                <a:schemeClr val="tx1">
                  <a:lumMod val="65000"/>
                  <a:lumOff val="3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89" name="テキスト ボックス 88"/>
          <p:cNvSpPr txBox="1"/>
          <p:nvPr/>
        </p:nvSpPr>
        <p:spPr>
          <a:xfrm>
            <a:off x="251640" y="2160000"/>
            <a:ext cx="5868360" cy="34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ja-JP" sz="13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業務の効率化に向けたソフトの導入に関しての内部決裁</a:t>
            </a:r>
            <a:endParaRPr lang="en-US" sz="1300" b="0" strike="noStrike" spc="-1" dirty="0">
              <a:solidFill>
                <a:schemeClr val="tx1">
                  <a:lumMod val="65000"/>
                  <a:lumOff val="3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0</TotalTime>
  <Words>711</Words>
  <Application>Microsoft Office PowerPoint</Application>
  <PresentationFormat>画面に合わせる (4:3)</PresentationFormat>
  <Paragraphs>86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11</vt:i4>
      </vt:variant>
      <vt:variant>
        <vt:lpstr>スライド タイトル</vt:lpstr>
      </vt:variant>
      <vt:variant>
        <vt:i4>3</vt:i4>
      </vt:variant>
    </vt:vector>
  </HeadingPairs>
  <TitlesOfParts>
    <vt:vector size="20" baseType="lpstr">
      <vt:lpstr>游ゴシック</vt:lpstr>
      <vt:lpstr>游明朝</vt:lpstr>
      <vt:lpstr>Arial</vt:lpstr>
      <vt:lpstr>Calibri</vt:lpstr>
      <vt:lpstr>Symbol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dc:description/>
  <cp:lastModifiedBy/>
  <cp:revision>1</cp:revision>
  <dcterms:created xsi:type="dcterms:W3CDTF">2026-06-12T08:00:40Z</dcterms:created>
  <dcterms:modified xsi:type="dcterms:W3CDTF">2026-08-21T02:39:40Z</dcterms:modified>
  <dc:language/>
</cp:coreProperties>
</file>