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960" r:id="rId1"/>
  </p:sldMasterIdLst>
  <p:sldIdLst>
    <p:sldId id="266" r:id="rId2"/>
    <p:sldId id="268" r:id="rId3"/>
    <p:sldId id="269" r:id="rId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27CE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771" autoAdjust="0"/>
    <p:restoredTop sz="94660"/>
  </p:normalViewPr>
  <p:slideViewPr>
    <p:cSldViewPr snapToGrid="0">
      <p:cViewPr varScale="1">
        <p:scale>
          <a:sx n="87" d="100"/>
          <a:sy n="87" d="100"/>
        </p:scale>
        <p:origin x="1277"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1904654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1745887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4159468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3935848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1211327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3697871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4190958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355835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53250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443021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2317388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3374108059"/>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87897C8B-BD09-4D18-A726-5305C06D7FFA}"/>
              </a:ext>
            </a:extLst>
          </p:cNvPr>
          <p:cNvSpPr/>
          <p:nvPr/>
        </p:nvSpPr>
        <p:spPr>
          <a:xfrm>
            <a:off x="60796" y="358897"/>
            <a:ext cx="5539904" cy="669804"/>
          </a:xfrm>
          <a:prstGeom prst="roundRect">
            <a:avLst>
              <a:gd name="adj" fmla="val 9950"/>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solidFill>
                  <a:schemeClr val="bg1"/>
                </a:solidFill>
              </a:rPr>
              <a:t>記録や情報共有の効率化</a:t>
            </a:r>
            <a:endParaRPr kumimoji="1" lang="en-US" altLang="ja-JP" sz="2400" b="1" dirty="0">
              <a:solidFill>
                <a:schemeClr val="bg1"/>
              </a:solidFill>
            </a:endParaRPr>
          </a:p>
        </p:txBody>
      </p:sp>
      <p:grpSp>
        <p:nvGrpSpPr>
          <p:cNvPr id="8" name="グループ化 7">
            <a:extLst>
              <a:ext uri="{FF2B5EF4-FFF2-40B4-BE49-F238E27FC236}">
                <a16:creationId xmlns:a16="http://schemas.microsoft.com/office/drawing/2014/main" id="{06E58739-ED48-4380-A4B7-B01D18ED3EB7}"/>
              </a:ext>
            </a:extLst>
          </p:cNvPr>
          <p:cNvGrpSpPr/>
          <p:nvPr/>
        </p:nvGrpSpPr>
        <p:grpSpPr>
          <a:xfrm>
            <a:off x="60796" y="1124731"/>
            <a:ext cx="8975111" cy="2395710"/>
            <a:chOff x="4122583" y="1787292"/>
            <a:chExt cx="4647873" cy="1626661"/>
          </a:xfrm>
        </p:grpSpPr>
        <p:sp>
          <p:nvSpPr>
            <p:cNvPr id="6" name="四角形: 角を丸くする 5">
              <a:extLst>
                <a:ext uri="{FF2B5EF4-FFF2-40B4-BE49-F238E27FC236}">
                  <a16:creationId xmlns:a16="http://schemas.microsoft.com/office/drawing/2014/main" id="{92C52E5B-F293-4059-8CBF-C7E3FC40EDE4}"/>
                </a:ext>
              </a:extLst>
            </p:cNvPr>
            <p:cNvSpPr/>
            <p:nvPr/>
          </p:nvSpPr>
          <p:spPr>
            <a:xfrm>
              <a:off x="4122583" y="1965960"/>
              <a:ext cx="4647873" cy="1447993"/>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b="1" dirty="0">
                  <a:solidFill>
                    <a:schemeClr val="tx1">
                      <a:lumMod val="65000"/>
                      <a:lumOff val="35000"/>
                    </a:schemeClr>
                  </a:solidFill>
                </a:rPr>
                <a:t>パソコン：</a:t>
              </a:r>
              <a:r>
                <a:rPr kumimoji="1" lang="en-US" altLang="ja-JP" b="1" dirty="0">
                  <a:solidFill>
                    <a:schemeClr val="tx1">
                      <a:lumMod val="65000"/>
                      <a:lumOff val="35000"/>
                    </a:schemeClr>
                  </a:solidFill>
                </a:rPr>
                <a:t>1</a:t>
              </a:r>
              <a:r>
                <a:rPr kumimoji="1" lang="ja-JP" altLang="en-US" b="1" dirty="0">
                  <a:solidFill>
                    <a:schemeClr val="tx1">
                      <a:lumMod val="65000"/>
                      <a:lumOff val="35000"/>
                    </a:schemeClr>
                  </a:solidFill>
                </a:rPr>
                <a:t>台</a:t>
              </a:r>
              <a:endParaRPr kumimoji="1" lang="en-US" altLang="ja-JP" b="1" dirty="0">
                <a:solidFill>
                  <a:schemeClr val="tx1">
                    <a:lumMod val="65000"/>
                    <a:lumOff val="35000"/>
                  </a:schemeClr>
                </a:solidFill>
              </a:endParaRPr>
            </a:p>
            <a:p>
              <a:r>
                <a:rPr kumimoji="1" lang="ja-JP" altLang="en-US" b="1" dirty="0">
                  <a:solidFill>
                    <a:schemeClr val="tx1">
                      <a:lumMod val="65000"/>
                      <a:lumOff val="35000"/>
                    </a:schemeClr>
                  </a:solidFill>
                </a:rPr>
                <a:t>スマートフォン：</a:t>
              </a:r>
              <a:r>
                <a:rPr kumimoji="1" lang="en-US" altLang="ja-JP" b="1" dirty="0">
                  <a:solidFill>
                    <a:schemeClr val="tx1">
                      <a:lumMod val="65000"/>
                      <a:lumOff val="35000"/>
                    </a:schemeClr>
                  </a:solidFill>
                </a:rPr>
                <a:t>1</a:t>
              </a:r>
              <a:r>
                <a:rPr kumimoji="1" lang="ja-JP" altLang="en-US" b="1" dirty="0">
                  <a:solidFill>
                    <a:schemeClr val="tx1">
                      <a:lumMod val="65000"/>
                      <a:lumOff val="35000"/>
                    </a:schemeClr>
                  </a:solidFill>
                </a:rPr>
                <a:t>台</a:t>
              </a:r>
              <a:endParaRPr kumimoji="1" lang="en-US" altLang="ja-JP" b="1" dirty="0">
                <a:solidFill>
                  <a:schemeClr val="tx1">
                    <a:lumMod val="65000"/>
                    <a:lumOff val="35000"/>
                  </a:schemeClr>
                </a:solidFill>
              </a:endParaRPr>
            </a:p>
            <a:p>
              <a:r>
                <a:rPr kumimoji="1" lang="ja-JP" altLang="en-US" b="1" dirty="0">
                  <a:solidFill>
                    <a:schemeClr val="tx1">
                      <a:lumMod val="65000"/>
                      <a:lumOff val="35000"/>
                    </a:schemeClr>
                  </a:solidFill>
                </a:rPr>
                <a:t>タブレット：</a:t>
              </a:r>
              <a:r>
                <a:rPr kumimoji="1" lang="en-US" altLang="ja-JP" b="1" dirty="0">
                  <a:solidFill>
                    <a:schemeClr val="tx1">
                      <a:lumMod val="65000"/>
                      <a:lumOff val="35000"/>
                    </a:schemeClr>
                  </a:solidFill>
                </a:rPr>
                <a:t>2</a:t>
              </a:r>
              <a:r>
                <a:rPr kumimoji="1" lang="ja-JP" altLang="en-US" b="1" dirty="0">
                  <a:solidFill>
                    <a:schemeClr val="tx1">
                      <a:lumMod val="65000"/>
                      <a:lumOff val="35000"/>
                    </a:schemeClr>
                  </a:solidFill>
                </a:rPr>
                <a:t>台</a:t>
              </a:r>
              <a:endParaRPr kumimoji="1" lang="en-US" altLang="ja-JP" b="1" dirty="0">
                <a:solidFill>
                  <a:schemeClr val="tx1">
                    <a:lumMod val="65000"/>
                    <a:lumOff val="35000"/>
                  </a:schemeClr>
                </a:solidFill>
              </a:endParaRPr>
            </a:p>
            <a:p>
              <a:r>
                <a:rPr kumimoji="1" lang="ja-JP" altLang="en-US" b="1" dirty="0">
                  <a:solidFill>
                    <a:schemeClr val="tx1">
                      <a:lumMod val="65000"/>
                      <a:lumOff val="35000"/>
                    </a:schemeClr>
                  </a:solidFill>
                </a:rPr>
                <a:t>ソフトウェア</a:t>
              </a:r>
              <a:r>
                <a:rPr kumimoji="1" lang="ja-JP" altLang="en-US" sz="1600" b="1" dirty="0">
                  <a:solidFill>
                    <a:schemeClr val="tx1">
                      <a:lumMod val="65000"/>
                      <a:lumOff val="35000"/>
                    </a:schemeClr>
                  </a:solidFill>
                </a:rPr>
                <a:t>（☑記録 ☑情報共有 ☑請求 ☑勤怠管理 ☑シフト表作成 ☑人事給与）</a:t>
              </a:r>
              <a:endParaRPr kumimoji="1" lang="en-US" altLang="ja-JP" sz="1600" b="1" dirty="0">
                <a:solidFill>
                  <a:schemeClr val="tx1">
                    <a:lumMod val="65000"/>
                    <a:lumOff val="35000"/>
                  </a:schemeClr>
                </a:solidFill>
              </a:endParaRPr>
            </a:p>
            <a:p>
              <a:r>
                <a:rPr kumimoji="1" lang="ja-JP" altLang="en-US" b="1" dirty="0">
                  <a:solidFill>
                    <a:schemeClr val="tx1">
                      <a:lumMod val="65000"/>
                      <a:lumOff val="35000"/>
                    </a:schemeClr>
                  </a:solidFill>
                </a:rPr>
                <a:t>　➪運営サポートシステム</a:t>
              </a:r>
              <a:endParaRPr kumimoji="1" lang="en-US" altLang="ja-JP" sz="1600" b="1" dirty="0">
                <a:solidFill>
                  <a:schemeClr val="tx1">
                    <a:lumMod val="65000"/>
                    <a:lumOff val="35000"/>
                  </a:schemeClr>
                </a:solidFill>
              </a:endParaRPr>
            </a:p>
            <a:p>
              <a:r>
                <a:rPr kumimoji="1" lang="en-US" altLang="ja-JP" b="1" dirty="0">
                  <a:solidFill>
                    <a:schemeClr val="tx1">
                      <a:lumMod val="65000"/>
                      <a:lumOff val="35000"/>
                    </a:schemeClr>
                  </a:solidFill>
                </a:rPr>
                <a:t>Wi</a:t>
              </a:r>
              <a:r>
                <a:rPr kumimoji="1" lang="ja-JP" altLang="en-US" b="1" dirty="0">
                  <a:solidFill>
                    <a:schemeClr val="tx1">
                      <a:lumMod val="65000"/>
                      <a:lumOff val="35000"/>
                    </a:schemeClr>
                  </a:solidFill>
                </a:rPr>
                <a:t>－</a:t>
              </a:r>
              <a:r>
                <a:rPr kumimoji="1" lang="en-US" altLang="ja-JP" b="1" dirty="0">
                  <a:solidFill>
                    <a:schemeClr val="tx1">
                      <a:lumMod val="65000"/>
                      <a:lumOff val="35000"/>
                    </a:schemeClr>
                  </a:solidFill>
                </a:rPr>
                <a:t>Fi</a:t>
              </a:r>
              <a:r>
                <a:rPr kumimoji="1" lang="ja-JP" altLang="en-US" b="1" dirty="0">
                  <a:solidFill>
                    <a:schemeClr val="tx1">
                      <a:lumMod val="65000"/>
                      <a:lumOff val="35000"/>
                    </a:schemeClr>
                  </a:solidFill>
                </a:rPr>
                <a:t>・ルーター：</a:t>
              </a:r>
              <a:r>
                <a:rPr kumimoji="1" lang="en-US" altLang="ja-JP" b="1" dirty="0">
                  <a:solidFill>
                    <a:schemeClr val="tx1">
                      <a:lumMod val="65000"/>
                      <a:lumOff val="35000"/>
                    </a:schemeClr>
                  </a:solidFill>
                </a:rPr>
                <a:t>2</a:t>
              </a:r>
              <a:r>
                <a:rPr kumimoji="1" lang="ja-JP" altLang="en-US" b="1" dirty="0">
                  <a:solidFill>
                    <a:schemeClr val="tx1">
                      <a:lumMod val="65000"/>
                      <a:lumOff val="35000"/>
                    </a:schemeClr>
                  </a:solidFill>
                </a:rPr>
                <a:t>台</a:t>
              </a:r>
              <a:endParaRPr kumimoji="1" lang="en-US" altLang="ja-JP" dirty="0">
                <a:solidFill>
                  <a:schemeClr val="tx1">
                    <a:lumMod val="65000"/>
                    <a:lumOff val="35000"/>
                  </a:schemeClr>
                </a:solidFill>
              </a:endParaRPr>
            </a:p>
          </p:txBody>
        </p:sp>
        <p:sp>
          <p:nvSpPr>
            <p:cNvPr id="7" name="四角形: 角を丸くする 6">
              <a:extLst>
                <a:ext uri="{FF2B5EF4-FFF2-40B4-BE49-F238E27FC236}">
                  <a16:creationId xmlns:a16="http://schemas.microsoft.com/office/drawing/2014/main" id="{DD775A77-E13A-4118-BCC0-5015E738FA06}"/>
                </a:ext>
              </a:extLst>
            </p:cNvPr>
            <p:cNvSpPr/>
            <p:nvPr/>
          </p:nvSpPr>
          <p:spPr>
            <a:xfrm>
              <a:off x="4232011" y="1787292"/>
              <a:ext cx="1078437" cy="223177"/>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導入機器等の内容</a:t>
              </a:r>
            </a:p>
          </p:txBody>
        </p:sp>
      </p:grpSp>
      <p:grpSp>
        <p:nvGrpSpPr>
          <p:cNvPr id="15" name="グループ化 14">
            <a:extLst>
              <a:ext uri="{FF2B5EF4-FFF2-40B4-BE49-F238E27FC236}">
                <a16:creationId xmlns:a16="http://schemas.microsoft.com/office/drawing/2014/main" id="{A1303BDD-75EF-4010-98E6-F5A727B0D5BB}"/>
              </a:ext>
            </a:extLst>
          </p:cNvPr>
          <p:cNvGrpSpPr/>
          <p:nvPr/>
        </p:nvGrpSpPr>
        <p:grpSpPr>
          <a:xfrm>
            <a:off x="60796" y="3767372"/>
            <a:ext cx="8927814" cy="2900128"/>
            <a:chOff x="4122583" y="1861062"/>
            <a:chExt cx="4647873" cy="1682239"/>
          </a:xfrm>
        </p:grpSpPr>
        <p:sp>
          <p:nvSpPr>
            <p:cNvPr id="16" name="四角形: 角を丸くする 15">
              <a:extLst>
                <a:ext uri="{FF2B5EF4-FFF2-40B4-BE49-F238E27FC236}">
                  <a16:creationId xmlns:a16="http://schemas.microsoft.com/office/drawing/2014/main" id="{09C85C6E-0565-4279-BBA1-561BCA8185B2}"/>
                </a:ext>
              </a:extLst>
            </p:cNvPr>
            <p:cNvSpPr/>
            <p:nvPr/>
          </p:nvSpPr>
          <p:spPr>
            <a:xfrm>
              <a:off x="4122583" y="1965961"/>
              <a:ext cx="4647873" cy="1577340"/>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dirty="0">
                <a:solidFill>
                  <a:schemeClr val="tx1">
                    <a:lumMod val="65000"/>
                    <a:lumOff val="35000"/>
                  </a:schemeClr>
                </a:solidFill>
              </a:endParaRPr>
            </a:p>
            <a:p>
              <a:r>
                <a:rPr kumimoji="1" lang="ja-JP" altLang="en-US" sz="2000" dirty="0">
                  <a:solidFill>
                    <a:schemeClr val="tx1">
                      <a:lumMod val="65000"/>
                      <a:lumOff val="35000"/>
                    </a:schemeClr>
                  </a:solidFill>
                </a:rPr>
                <a:t>利用予定・支援記録などの作成業務、請求業務が大半の時間を要し、利用者とかかわる時間の確保が困難であった。</a:t>
              </a:r>
              <a:endParaRPr kumimoji="1" lang="en-US" altLang="ja-JP" sz="2000" dirty="0">
                <a:solidFill>
                  <a:schemeClr val="tx1">
                    <a:lumMod val="65000"/>
                    <a:lumOff val="35000"/>
                  </a:schemeClr>
                </a:solidFill>
              </a:endParaRPr>
            </a:p>
          </p:txBody>
        </p:sp>
        <p:sp>
          <p:nvSpPr>
            <p:cNvPr id="17" name="四角形: 角を丸くする 16">
              <a:extLst>
                <a:ext uri="{FF2B5EF4-FFF2-40B4-BE49-F238E27FC236}">
                  <a16:creationId xmlns:a16="http://schemas.microsoft.com/office/drawing/2014/main" id="{2E81446F-6895-40F4-9215-AA5DC2AC4EAA}"/>
                </a:ext>
              </a:extLst>
            </p:cNvPr>
            <p:cNvSpPr/>
            <p:nvPr/>
          </p:nvSpPr>
          <p:spPr>
            <a:xfrm>
              <a:off x="4232591" y="1861062"/>
              <a:ext cx="1802635" cy="209798"/>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導入の理由（抱えていた課題）</a:t>
              </a:r>
            </a:p>
          </p:txBody>
        </p:sp>
      </p:grpSp>
      <p:pic>
        <p:nvPicPr>
          <p:cNvPr id="12" name="Picture 8">
            <a:extLst>
              <a:ext uri="{FF2B5EF4-FFF2-40B4-BE49-F238E27FC236}">
                <a16:creationId xmlns:a16="http://schemas.microsoft.com/office/drawing/2014/main" id="{10E7DF0F-BA18-4D61-8E42-8B7D3262CA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0711" y="5125465"/>
            <a:ext cx="1445196" cy="160784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0" descr="■">
            <a:extLst>
              <a:ext uri="{FF2B5EF4-FFF2-40B4-BE49-F238E27FC236}">
                <a16:creationId xmlns:a16="http://schemas.microsoft.com/office/drawing/2014/main" id="{0AFC6BCC-58B3-4E40-94FE-3F55974DBE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0190" y="5059659"/>
            <a:ext cx="1443037" cy="1607841"/>
          </a:xfrm>
          <a:prstGeom prst="rect">
            <a:avLst/>
          </a:prstGeom>
          <a:noFill/>
          <a:extLst>
            <a:ext uri="{909E8E84-426E-40DD-AFC4-6F175D3DCCD1}">
              <a14:hiddenFill xmlns:a14="http://schemas.microsoft.com/office/drawing/2010/main">
                <a:solidFill>
                  <a:srgbClr val="FFFFFF"/>
                </a:solidFill>
              </a14:hiddenFill>
            </a:ext>
          </a:extLst>
        </p:spPr>
      </p:pic>
      <p:sp>
        <p:nvSpPr>
          <p:cNvPr id="14" name="テキスト ボックス 13">
            <a:extLst>
              <a:ext uri="{FF2B5EF4-FFF2-40B4-BE49-F238E27FC236}">
                <a16:creationId xmlns:a16="http://schemas.microsoft.com/office/drawing/2014/main" id="{69028578-17EA-4E75-910B-AAF5CD66E032}"/>
              </a:ext>
            </a:extLst>
          </p:cNvPr>
          <p:cNvSpPr txBox="1"/>
          <p:nvPr/>
        </p:nvSpPr>
        <p:spPr>
          <a:xfrm>
            <a:off x="0" y="0"/>
            <a:ext cx="9144000" cy="276999"/>
          </a:xfrm>
          <a:prstGeom prst="rect">
            <a:avLst/>
          </a:prstGeom>
          <a:solidFill>
            <a:schemeClr val="accent3">
              <a:lumMod val="20000"/>
              <a:lumOff val="80000"/>
            </a:schemeClr>
          </a:solidFill>
        </p:spPr>
        <p:txBody>
          <a:bodyPr wrap="square" rtlCol="0">
            <a:spAutoFit/>
          </a:bodyPr>
          <a:lstStyle/>
          <a:p>
            <a:r>
              <a:rPr lang="ja-JP" altLang="en-US" sz="1200" dirty="0">
                <a:ea typeface="游明朝" panose="02020400000000000000" pitchFamily="18" charset="-128"/>
                <a:cs typeface="Times New Roman" panose="02020603050405020304" pitchFamily="18" charset="0"/>
              </a:rPr>
              <a:t>障がい福祉分野の</a:t>
            </a:r>
            <a:r>
              <a:rPr lang="en-US" altLang="ja-JP" sz="1200" dirty="0">
                <a:ea typeface="游明朝" panose="02020400000000000000" pitchFamily="18" charset="-128"/>
                <a:cs typeface="Times New Roman" panose="02020603050405020304" pitchFamily="18" charset="0"/>
              </a:rPr>
              <a:t>ICT</a:t>
            </a:r>
            <a:r>
              <a:rPr lang="ja-JP" altLang="en-US" sz="1200" dirty="0">
                <a:ea typeface="游明朝" panose="02020400000000000000" pitchFamily="18" charset="-128"/>
                <a:cs typeface="Times New Roman" panose="02020603050405020304" pitchFamily="18" charset="0"/>
              </a:rPr>
              <a:t>導入モデル事業（令和</a:t>
            </a:r>
            <a:r>
              <a:rPr lang="en-US" altLang="ja-JP" sz="1200" dirty="0">
                <a:ea typeface="游明朝" panose="02020400000000000000" pitchFamily="18" charset="-128"/>
                <a:cs typeface="Times New Roman" panose="02020603050405020304" pitchFamily="18" charset="0"/>
              </a:rPr>
              <a:t>5</a:t>
            </a:r>
            <a:r>
              <a:rPr lang="ja-JP" altLang="en-US" sz="1200" dirty="0">
                <a:ea typeface="游明朝" panose="02020400000000000000" pitchFamily="18" charset="-128"/>
                <a:cs typeface="Times New Roman" panose="02020603050405020304" pitchFamily="18" charset="0"/>
              </a:rPr>
              <a:t>年度補正予算分） </a:t>
            </a:r>
            <a:endParaRPr kumimoji="1" lang="ja-JP" altLang="en-US" sz="1200" dirty="0"/>
          </a:p>
        </p:txBody>
      </p:sp>
      <p:sp>
        <p:nvSpPr>
          <p:cNvPr id="18" name="正方形/長方形 17">
            <a:extLst>
              <a:ext uri="{FF2B5EF4-FFF2-40B4-BE49-F238E27FC236}">
                <a16:creationId xmlns:a16="http://schemas.microsoft.com/office/drawing/2014/main" id="{AB425242-5402-4CD8-90F7-D1B66D976006}"/>
              </a:ext>
            </a:extLst>
          </p:cNvPr>
          <p:cNvSpPr/>
          <p:nvPr/>
        </p:nvSpPr>
        <p:spPr>
          <a:xfrm>
            <a:off x="5880538" y="124694"/>
            <a:ext cx="3155370" cy="904007"/>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ja-JP" sz="1300" kern="100" dirty="0">
                <a:solidFill>
                  <a:schemeClr val="tx1"/>
                </a:solidFill>
                <a:effectLst/>
              </a:rPr>
              <a:t>【</a:t>
            </a:r>
            <a:r>
              <a:rPr lang="ja-JP" altLang="ja-JP" sz="1300" kern="100" dirty="0">
                <a:solidFill>
                  <a:schemeClr val="tx1"/>
                </a:solidFill>
                <a:effectLst/>
              </a:rPr>
              <a:t>法人名</a:t>
            </a:r>
            <a:r>
              <a:rPr lang="en-US" altLang="ja-JP" sz="1300" kern="100" dirty="0">
                <a:solidFill>
                  <a:schemeClr val="tx1"/>
                </a:solidFill>
                <a:effectLst/>
                <a:sym typeface="Wingdings" panose="05000000000000000000" pitchFamily="2" charset="2"/>
              </a:rPr>
              <a:t>】</a:t>
            </a:r>
            <a:r>
              <a:rPr lang="ja-JP" altLang="en-US" sz="1300" kern="100" dirty="0">
                <a:solidFill>
                  <a:schemeClr val="tx1"/>
                </a:solidFill>
              </a:rPr>
              <a:t>株式会社はじめ</a:t>
            </a:r>
            <a:endParaRPr lang="en-US" altLang="ja-JP" sz="1300" kern="100" dirty="0">
              <a:solidFill>
                <a:schemeClr val="tx1"/>
              </a:solidFill>
              <a:effectLst/>
              <a:sym typeface="Wingdings" panose="05000000000000000000" pitchFamily="2" charset="2"/>
            </a:endParaRPr>
          </a:p>
          <a:p>
            <a:pPr algn="l"/>
            <a:r>
              <a:rPr lang="en-US" altLang="ja-JP" sz="1300" kern="100" dirty="0">
                <a:solidFill>
                  <a:schemeClr val="tx1"/>
                </a:solidFill>
                <a:effectLst/>
              </a:rPr>
              <a:t>【</a:t>
            </a:r>
            <a:r>
              <a:rPr lang="ja-JP" altLang="ja-JP" sz="1300" kern="100" dirty="0">
                <a:solidFill>
                  <a:schemeClr val="tx1"/>
                </a:solidFill>
                <a:effectLst/>
              </a:rPr>
              <a:t>事業所名</a:t>
            </a:r>
            <a:r>
              <a:rPr lang="en-US" altLang="ja-JP" sz="1300" kern="100" dirty="0">
                <a:solidFill>
                  <a:schemeClr val="tx1"/>
                </a:solidFill>
                <a:effectLst/>
              </a:rPr>
              <a:t>】</a:t>
            </a:r>
            <a:r>
              <a:rPr lang="ja-JP" altLang="en-US" sz="1300" kern="100" dirty="0">
                <a:solidFill>
                  <a:schemeClr val="tx1"/>
                </a:solidFill>
              </a:rPr>
              <a:t>児童デイサービスびりぃぶ</a:t>
            </a:r>
            <a:endParaRPr lang="en-US" altLang="ja-JP" sz="1300" kern="100" dirty="0">
              <a:solidFill>
                <a:schemeClr val="tx1"/>
              </a:solidFill>
              <a:effectLst/>
            </a:endParaRPr>
          </a:p>
          <a:p>
            <a:pPr algn="l"/>
            <a:r>
              <a:rPr lang="en-US" altLang="ja-JP" sz="1300" kern="100" dirty="0">
                <a:solidFill>
                  <a:schemeClr val="tx1"/>
                </a:solidFill>
              </a:rPr>
              <a:t>【</a:t>
            </a:r>
            <a:r>
              <a:rPr lang="ja-JP" altLang="en-US" sz="1300" kern="100" dirty="0">
                <a:solidFill>
                  <a:schemeClr val="tx1"/>
                </a:solidFill>
              </a:rPr>
              <a:t>提供サービス</a:t>
            </a:r>
            <a:r>
              <a:rPr lang="en-US" altLang="ja-JP" sz="1300" kern="100" dirty="0">
                <a:solidFill>
                  <a:schemeClr val="tx1"/>
                </a:solidFill>
              </a:rPr>
              <a:t>】</a:t>
            </a:r>
            <a:r>
              <a:rPr lang="ja-JP" altLang="en-US" sz="1300" kern="100" dirty="0">
                <a:solidFill>
                  <a:schemeClr val="tx1"/>
                </a:solidFill>
              </a:rPr>
              <a:t>放課後等デイサービス</a:t>
            </a:r>
            <a:endParaRPr lang="en-US" altLang="ja-JP" sz="1300" kern="100" dirty="0">
              <a:solidFill>
                <a:schemeClr val="tx1"/>
              </a:solidFill>
              <a:effectLst/>
            </a:endParaRPr>
          </a:p>
        </p:txBody>
      </p:sp>
    </p:spTree>
    <p:extLst>
      <p:ext uri="{BB962C8B-B14F-4D97-AF65-F5344CB8AC3E}">
        <p14:creationId xmlns:p14="http://schemas.microsoft.com/office/powerpoint/2010/main" val="2185240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87897C8B-BD09-4D18-A726-5305C06D7FFA}"/>
              </a:ext>
            </a:extLst>
          </p:cNvPr>
          <p:cNvSpPr/>
          <p:nvPr/>
        </p:nvSpPr>
        <p:spPr>
          <a:xfrm>
            <a:off x="60796" y="358897"/>
            <a:ext cx="5539904" cy="669804"/>
          </a:xfrm>
          <a:prstGeom prst="roundRect">
            <a:avLst>
              <a:gd name="adj" fmla="val 9950"/>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solidFill>
                  <a:schemeClr val="bg1"/>
                </a:solidFill>
              </a:rPr>
              <a:t>記録や情報共有の効率化</a:t>
            </a:r>
            <a:endParaRPr kumimoji="1" lang="en-US" altLang="ja-JP" sz="2400" b="1" dirty="0">
              <a:solidFill>
                <a:schemeClr val="bg1"/>
              </a:solidFill>
            </a:endParaRPr>
          </a:p>
        </p:txBody>
      </p:sp>
      <p:grpSp>
        <p:nvGrpSpPr>
          <p:cNvPr id="8" name="グループ化 7">
            <a:extLst>
              <a:ext uri="{FF2B5EF4-FFF2-40B4-BE49-F238E27FC236}">
                <a16:creationId xmlns:a16="http://schemas.microsoft.com/office/drawing/2014/main" id="{06E58739-ED48-4380-A4B7-B01D18ED3EB7}"/>
              </a:ext>
            </a:extLst>
          </p:cNvPr>
          <p:cNvGrpSpPr/>
          <p:nvPr/>
        </p:nvGrpSpPr>
        <p:grpSpPr>
          <a:xfrm>
            <a:off x="60796" y="1405541"/>
            <a:ext cx="8975111" cy="5327766"/>
            <a:chOff x="4122583" y="1910165"/>
            <a:chExt cx="4647873" cy="1633135"/>
          </a:xfrm>
        </p:grpSpPr>
        <p:sp>
          <p:nvSpPr>
            <p:cNvPr id="6" name="四角形: 角を丸くする 5">
              <a:extLst>
                <a:ext uri="{FF2B5EF4-FFF2-40B4-BE49-F238E27FC236}">
                  <a16:creationId xmlns:a16="http://schemas.microsoft.com/office/drawing/2014/main" id="{92C52E5B-F293-4059-8CBF-C7E3FC40EDE4}"/>
                </a:ext>
              </a:extLst>
            </p:cNvPr>
            <p:cNvSpPr/>
            <p:nvPr/>
          </p:nvSpPr>
          <p:spPr>
            <a:xfrm>
              <a:off x="4122583" y="1965960"/>
              <a:ext cx="4647873" cy="1577340"/>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dirty="0">
                <a:solidFill>
                  <a:schemeClr val="tx1">
                    <a:lumMod val="65000"/>
                    <a:lumOff val="35000"/>
                  </a:schemeClr>
                </a:solidFill>
              </a:endParaRPr>
            </a:p>
            <a:p>
              <a:endParaRPr kumimoji="1" lang="en-US" altLang="ja-JP" sz="2000" b="1" dirty="0">
                <a:solidFill>
                  <a:schemeClr val="tx1">
                    <a:lumMod val="65000"/>
                    <a:lumOff val="35000"/>
                  </a:schemeClr>
                </a:solidFill>
              </a:endParaRPr>
            </a:p>
            <a:p>
              <a:endParaRPr kumimoji="1" lang="en-US" altLang="ja-JP" sz="2000" b="1" dirty="0">
                <a:solidFill>
                  <a:schemeClr val="tx1">
                    <a:lumMod val="65000"/>
                    <a:lumOff val="35000"/>
                  </a:schemeClr>
                </a:solidFill>
              </a:endParaRPr>
            </a:p>
            <a:p>
              <a:r>
                <a:rPr kumimoji="1" lang="ja-JP" altLang="en-US" sz="2000" b="1" u="sng" dirty="0">
                  <a:solidFill>
                    <a:schemeClr val="tx1">
                      <a:lumMod val="65000"/>
                      <a:lumOff val="35000"/>
                    </a:schemeClr>
                  </a:solidFill>
                </a:rPr>
                <a:t>年間業務時間削減率：</a:t>
              </a:r>
              <a:r>
                <a:rPr kumimoji="1" lang="en-US" altLang="ja-JP" sz="2000" b="1" u="sng" dirty="0">
                  <a:solidFill>
                    <a:schemeClr val="tx1">
                      <a:lumMod val="65000"/>
                      <a:lumOff val="35000"/>
                    </a:schemeClr>
                  </a:solidFill>
                </a:rPr>
                <a:t>58.7</a:t>
              </a:r>
              <a:r>
                <a:rPr kumimoji="1" lang="ja-JP" altLang="en-US" sz="2000" b="1" u="sng" dirty="0">
                  <a:solidFill>
                    <a:schemeClr val="tx1">
                      <a:lumMod val="65000"/>
                      <a:lumOff val="35000"/>
                    </a:schemeClr>
                  </a:solidFill>
                </a:rPr>
                <a:t>％</a:t>
              </a:r>
              <a:endParaRPr kumimoji="1" lang="en-US" altLang="ja-JP" sz="2000" b="1" u="sng" dirty="0">
                <a:solidFill>
                  <a:schemeClr val="tx1">
                    <a:lumMod val="65000"/>
                    <a:lumOff val="35000"/>
                  </a:schemeClr>
                </a:solidFill>
              </a:endParaRPr>
            </a:p>
            <a:p>
              <a:r>
                <a:rPr kumimoji="1" lang="ja-JP" altLang="en-US" sz="2000" dirty="0">
                  <a:solidFill>
                    <a:schemeClr val="tx1">
                      <a:lumMod val="65000"/>
                      <a:lumOff val="35000"/>
                    </a:schemeClr>
                  </a:solidFill>
                </a:rPr>
                <a:t>→</a:t>
              </a:r>
              <a:r>
                <a:rPr lang="ja-JP" altLang="en-US" b="0" i="0" u="none" strike="noStrike" dirty="0">
                  <a:solidFill>
                    <a:schemeClr val="tx1">
                      <a:lumMod val="65000"/>
                      <a:lumOff val="35000"/>
                    </a:schemeClr>
                  </a:solidFill>
                  <a:effectLst/>
                  <a:latin typeface="游ゴシック" panose="020B0400000000000000" pitchFamily="50" charset="-128"/>
                  <a:ea typeface="游ゴシック" panose="020B0400000000000000" pitchFamily="50" charset="-128"/>
                </a:rPr>
                <a:t>膨大にファイリングされていた資料を探さず、必要な情報をソフト内にて確認ができることで休暇中の職員へ個別に連絡をして確認をする事も減っています。タブレット端末操作は持ち歩きながら所定の場所にこだわらず作業ができるので利用者のそばで入力業務ができることも利点です。紙媒体が大幅に削減できました。</a:t>
              </a:r>
              <a:endParaRPr kumimoji="1" lang="en-US" altLang="ja-JP" dirty="0">
                <a:solidFill>
                  <a:schemeClr val="tx1">
                    <a:lumMod val="65000"/>
                    <a:lumOff val="35000"/>
                  </a:schemeClr>
                </a:solidFill>
              </a:endParaRPr>
            </a:p>
            <a:p>
              <a:endParaRPr kumimoji="1" lang="en-US" altLang="ja-JP" sz="2000" dirty="0">
                <a:solidFill>
                  <a:schemeClr val="tx1">
                    <a:lumMod val="65000"/>
                    <a:lumOff val="35000"/>
                  </a:schemeClr>
                </a:solidFill>
              </a:endParaRPr>
            </a:p>
            <a:p>
              <a:r>
                <a:rPr kumimoji="1" lang="ja-JP" altLang="en-US" sz="2000" b="1" u="sng" dirty="0">
                  <a:solidFill>
                    <a:schemeClr val="tx1">
                      <a:lumMod val="65000"/>
                      <a:lumOff val="35000"/>
                    </a:schemeClr>
                  </a:solidFill>
                </a:rPr>
                <a:t>年間作成文書削減率： </a:t>
              </a:r>
              <a:r>
                <a:rPr kumimoji="1" lang="en-US" altLang="ja-JP" sz="2000" b="1" u="sng" dirty="0">
                  <a:solidFill>
                    <a:schemeClr val="tx1">
                      <a:lumMod val="65000"/>
                      <a:lumOff val="35000"/>
                    </a:schemeClr>
                  </a:solidFill>
                </a:rPr>
                <a:t>74.1</a:t>
              </a:r>
              <a:r>
                <a:rPr kumimoji="1" lang="ja-JP" altLang="en-US" sz="2000" b="1" u="sng" dirty="0">
                  <a:solidFill>
                    <a:schemeClr val="tx1">
                      <a:lumMod val="65000"/>
                      <a:lumOff val="35000"/>
                    </a:schemeClr>
                  </a:solidFill>
                </a:rPr>
                <a:t> ％</a:t>
              </a:r>
              <a:endParaRPr kumimoji="1" lang="en-US" altLang="ja-JP" sz="2000" b="1" u="sng" dirty="0">
                <a:solidFill>
                  <a:schemeClr val="tx1">
                    <a:lumMod val="65000"/>
                    <a:lumOff val="35000"/>
                  </a:schemeClr>
                </a:solidFill>
              </a:endParaRPr>
            </a:p>
            <a:p>
              <a:endParaRPr kumimoji="1" lang="en-US" altLang="ja-JP" sz="2000" dirty="0">
                <a:solidFill>
                  <a:schemeClr val="tx1">
                    <a:lumMod val="65000"/>
                    <a:lumOff val="35000"/>
                  </a:schemeClr>
                </a:solidFill>
              </a:endParaRPr>
            </a:p>
            <a:p>
              <a:r>
                <a:rPr kumimoji="1" lang="ja-JP" altLang="en-US" sz="2000" b="1" u="sng" dirty="0">
                  <a:solidFill>
                    <a:schemeClr val="tx1">
                      <a:lumMod val="65000"/>
                      <a:lumOff val="35000"/>
                    </a:schemeClr>
                  </a:solidFill>
                </a:rPr>
                <a:t>費用縮減額： </a:t>
              </a:r>
              <a:r>
                <a:rPr kumimoji="1" lang="en-US" altLang="ja-JP" sz="2000" b="1" u="sng" dirty="0">
                  <a:solidFill>
                    <a:schemeClr val="tx1">
                      <a:lumMod val="65000"/>
                      <a:lumOff val="35000"/>
                    </a:schemeClr>
                  </a:solidFill>
                </a:rPr>
                <a:t>104,000</a:t>
              </a:r>
              <a:r>
                <a:rPr kumimoji="1" lang="ja-JP" altLang="en-US" sz="2000" b="1" u="sng" dirty="0">
                  <a:solidFill>
                    <a:schemeClr val="tx1">
                      <a:lumMod val="65000"/>
                      <a:lumOff val="35000"/>
                    </a:schemeClr>
                  </a:solidFill>
                </a:rPr>
                <a:t>円</a:t>
              </a:r>
              <a:endParaRPr kumimoji="1" lang="en-US" altLang="ja-JP" sz="2000" b="1" u="sng" dirty="0">
                <a:solidFill>
                  <a:schemeClr val="tx1">
                    <a:lumMod val="65000"/>
                    <a:lumOff val="35000"/>
                  </a:schemeClr>
                </a:solidFill>
              </a:endParaRPr>
            </a:p>
            <a:p>
              <a:r>
                <a:rPr kumimoji="1" lang="ja-JP" altLang="en-US" sz="2000" dirty="0">
                  <a:solidFill>
                    <a:schemeClr val="tx1">
                      <a:lumMod val="65000"/>
                      <a:lumOff val="35000"/>
                    </a:schemeClr>
                  </a:solidFill>
                </a:rPr>
                <a:t>→</a:t>
              </a:r>
              <a:r>
                <a:rPr kumimoji="1" lang="ja-JP" altLang="en-US" dirty="0">
                  <a:solidFill>
                    <a:schemeClr val="tx1">
                      <a:lumMod val="65000"/>
                      <a:lumOff val="35000"/>
                    </a:schemeClr>
                  </a:solidFill>
                  <a:latin typeface="+mn-ea"/>
                </a:rPr>
                <a:t>これにより確保できたお金を残業を削減できた分、基本時給の引き上げに充当。同時に</a:t>
              </a:r>
              <a:r>
                <a:rPr lang="ja-JP" altLang="en-US" b="0" i="0" u="none" strike="noStrike" dirty="0">
                  <a:solidFill>
                    <a:schemeClr val="tx1">
                      <a:lumMod val="65000"/>
                      <a:lumOff val="35000"/>
                    </a:schemeClr>
                  </a:solidFill>
                  <a:effectLst/>
                  <a:latin typeface="+mn-ea"/>
                </a:rPr>
                <a:t>個人のプライベート時間</a:t>
              </a:r>
              <a:r>
                <a:rPr kumimoji="1" lang="ja-JP" altLang="en-US" dirty="0">
                  <a:solidFill>
                    <a:schemeClr val="tx1">
                      <a:lumMod val="65000"/>
                      <a:lumOff val="35000"/>
                    </a:schemeClr>
                  </a:solidFill>
                  <a:latin typeface="+mn-ea"/>
                </a:rPr>
                <a:t>へ充当した！</a:t>
              </a:r>
              <a:endParaRPr kumimoji="1" lang="en-US" altLang="ja-JP" dirty="0">
                <a:solidFill>
                  <a:schemeClr val="tx1">
                    <a:lumMod val="65000"/>
                    <a:lumOff val="35000"/>
                  </a:schemeClr>
                </a:solidFill>
                <a:latin typeface="+mn-ea"/>
              </a:endParaRPr>
            </a:p>
          </p:txBody>
        </p:sp>
        <p:sp>
          <p:nvSpPr>
            <p:cNvPr id="7" name="四角形: 角を丸くする 6">
              <a:extLst>
                <a:ext uri="{FF2B5EF4-FFF2-40B4-BE49-F238E27FC236}">
                  <a16:creationId xmlns:a16="http://schemas.microsoft.com/office/drawing/2014/main" id="{DD775A77-E13A-4118-BCC0-5015E738FA06}"/>
                </a:ext>
              </a:extLst>
            </p:cNvPr>
            <p:cNvSpPr/>
            <p:nvPr/>
          </p:nvSpPr>
          <p:spPr>
            <a:xfrm>
              <a:off x="4310932" y="1910165"/>
              <a:ext cx="1212605" cy="122167"/>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導入の効果（詳細）</a:t>
              </a:r>
            </a:p>
          </p:txBody>
        </p:sp>
      </p:grpSp>
      <p:sp>
        <p:nvSpPr>
          <p:cNvPr id="11" name="テキスト ボックス 10">
            <a:extLst>
              <a:ext uri="{FF2B5EF4-FFF2-40B4-BE49-F238E27FC236}">
                <a16:creationId xmlns:a16="http://schemas.microsoft.com/office/drawing/2014/main" id="{ACE20279-3E2D-4EA6-969A-401FEF2F8E04}"/>
              </a:ext>
            </a:extLst>
          </p:cNvPr>
          <p:cNvSpPr txBox="1"/>
          <p:nvPr/>
        </p:nvSpPr>
        <p:spPr>
          <a:xfrm>
            <a:off x="0" y="0"/>
            <a:ext cx="9144000" cy="276999"/>
          </a:xfrm>
          <a:prstGeom prst="rect">
            <a:avLst/>
          </a:prstGeom>
          <a:solidFill>
            <a:schemeClr val="accent3">
              <a:lumMod val="20000"/>
              <a:lumOff val="80000"/>
            </a:schemeClr>
          </a:solidFill>
        </p:spPr>
        <p:txBody>
          <a:bodyPr wrap="square" rtlCol="0">
            <a:spAutoFit/>
          </a:bodyPr>
          <a:lstStyle/>
          <a:p>
            <a:r>
              <a:rPr lang="ja-JP" altLang="en-US" sz="1200" dirty="0">
                <a:ea typeface="游明朝" panose="02020400000000000000" pitchFamily="18" charset="-128"/>
                <a:cs typeface="Times New Roman" panose="02020603050405020304" pitchFamily="18" charset="0"/>
              </a:rPr>
              <a:t>障がい福祉分野の</a:t>
            </a:r>
            <a:r>
              <a:rPr lang="en-US" altLang="ja-JP" sz="1200" dirty="0">
                <a:ea typeface="游明朝" panose="02020400000000000000" pitchFamily="18" charset="-128"/>
                <a:cs typeface="Times New Roman" panose="02020603050405020304" pitchFamily="18" charset="0"/>
              </a:rPr>
              <a:t>ICT</a:t>
            </a:r>
            <a:r>
              <a:rPr lang="ja-JP" altLang="en-US" sz="1200" dirty="0">
                <a:ea typeface="游明朝" panose="02020400000000000000" pitchFamily="18" charset="-128"/>
                <a:cs typeface="Times New Roman" panose="02020603050405020304" pitchFamily="18" charset="0"/>
              </a:rPr>
              <a:t>導入モデル事業（令和</a:t>
            </a:r>
            <a:r>
              <a:rPr lang="en-US" altLang="ja-JP" sz="1200" dirty="0">
                <a:ea typeface="游明朝" panose="02020400000000000000" pitchFamily="18" charset="-128"/>
                <a:cs typeface="Times New Roman" panose="02020603050405020304" pitchFamily="18" charset="0"/>
              </a:rPr>
              <a:t>5</a:t>
            </a:r>
            <a:r>
              <a:rPr lang="ja-JP" altLang="en-US" sz="1200" dirty="0">
                <a:ea typeface="游明朝" panose="02020400000000000000" pitchFamily="18" charset="-128"/>
                <a:cs typeface="Times New Roman" panose="02020603050405020304" pitchFamily="18" charset="0"/>
              </a:rPr>
              <a:t>年度補正予算分） </a:t>
            </a:r>
            <a:endParaRPr kumimoji="1" lang="ja-JP" altLang="en-US" sz="1200" dirty="0"/>
          </a:p>
        </p:txBody>
      </p:sp>
      <p:sp>
        <p:nvSpPr>
          <p:cNvPr id="18" name="正方形/長方形 17">
            <a:extLst>
              <a:ext uri="{FF2B5EF4-FFF2-40B4-BE49-F238E27FC236}">
                <a16:creationId xmlns:a16="http://schemas.microsoft.com/office/drawing/2014/main" id="{AB425242-5402-4CD8-90F7-D1B66D976006}"/>
              </a:ext>
            </a:extLst>
          </p:cNvPr>
          <p:cNvSpPr/>
          <p:nvPr/>
        </p:nvSpPr>
        <p:spPr>
          <a:xfrm>
            <a:off x="5856890" y="124694"/>
            <a:ext cx="3179018" cy="904007"/>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ja-JP" sz="1300" kern="100" dirty="0">
                <a:solidFill>
                  <a:schemeClr val="tx1"/>
                </a:solidFill>
              </a:rPr>
              <a:t>【</a:t>
            </a:r>
            <a:r>
              <a:rPr lang="ja-JP" altLang="en-US" sz="1300" kern="100" dirty="0">
                <a:solidFill>
                  <a:schemeClr val="tx1"/>
                </a:solidFill>
              </a:rPr>
              <a:t>法人名</a:t>
            </a:r>
            <a:r>
              <a:rPr lang="en-US" altLang="ja-JP" sz="1300" kern="100" dirty="0">
                <a:solidFill>
                  <a:schemeClr val="tx1"/>
                </a:solidFill>
              </a:rPr>
              <a:t>】</a:t>
            </a:r>
            <a:r>
              <a:rPr lang="ja-JP" altLang="en-US" sz="1300" kern="100" dirty="0">
                <a:solidFill>
                  <a:schemeClr val="tx1"/>
                </a:solidFill>
              </a:rPr>
              <a:t>株式会社はじめ</a:t>
            </a:r>
            <a:endParaRPr lang="en-US" altLang="ja-JP" sz="1300" kern="100" dirty="0">
              <a:solidFill>
                <a:schemeClr val="tx1"/>
              </a:solidFill>
              <a:effectLst/>
              <a:sym typeface="Wingdings" panose="05000000000000000000" pitchFamily="2" charset="2"/>
            </a:endParaRPr>
          </a:p>
          <a:p>
            <a:pPr algn="l"/>
            <a:r>
              <a:rPr lang="en-US" altLang="ja-JP" sz="1300" kern="100" dirty="0">
                <a:solidFill>
                  <a:schemeClr val="tx1"/>
                </a:solidFill>
              </a:rPr>
              <a:t>【</a:t>
            </a:r>
            <a:r>
              <a:rPr lang="ja-JP" altLang="en-US" sz="1300" kern="100" dirty="0">
                <a:solidFill>
                  <a:schemeClr val="tx1"/>
                </a:solidFill>
              </a:rPr>
              <a:t>事業所名</a:t>
            </a:r>
            <a:r>
              <a:rPr lang="en-US" altLang="ja-JP" sz="1300" kern="100" dirty="0">
                <a:solidFill>
                  <a:schemeClr val="tx1"/>
                </a:solidFill>
              </a:rPr>
              <a:t>】</a:t>
            </a:r>
            <a:r>
              <a:rPr lang="ja-JP" altLang="en-US" sz="1300" kern="100" dirty="0">
                <a:solidFill>
                  <a:schemeClr val="tx1"/>
                </a:solidFill>
              </a:rPr>
              <a:t>児童デイサービスびりぃぶ</a:t>
            </a:r>
            <a:endParaRPr lang="en-US" altLang="ja-JP" sz="1300" kern="100" dirty="0">
              <a:solidFill>
                <a:schemeClr val="tx1"/>
              </a:solidFill>
              <a:effectLst/>
            </a:endParaRPr>
          </a:p>
          <a:p>
            <a:pPr algn="l"/>
            <a:r>
              <a:rPr lang="en-US" altLang="ja-JP" sz="1300" kern="100" dirty="0">
                <a:solidFill>
                  <a:schemeClr val="tx1"/>
                </a:solidFill>
              </a:rPr>
              <a:t>【</a:t>
            </a:r>
            <a:r>
              <a:rPr lang="ja-JP" altLang="en-US" sz="1300" kern="100" dirty="0">
                <a:solidFill>
                  <a:schemeClr val="tx1"/>
                </a:solidFill>
              </a:rPr>
              <a:t>提供サービス</a:t>
            </a:r>
            <a:r>
              <a:rPr lang="en-US" altLang="ja-JP" sz="1300" kern="100" dirty="0">
                <a:solidFill>
                  <a:schemeClr val="tx1"/>
                </a:solidFill>
              </a:rPr>
              <a:t>】</a:t>
            </a:r>
            <a:r>
              <a:rPr lang="ja-JP" altLang="en-US" sz="1300" kern="100" dirty="0">
                <a:solidFill>
                  <a:schemeClr val="tx1"/>
                </a:solidFill>
              </a:rPr>
              <a:t>放課後等デイサービス</a:t>
            </a:r>
            <a:endParaRPr lang="en-US" altLang="ja-JP" sz="1300" kern="100" dirty="0">
              <a:solidFill>
                <a:schemeClr val="tx1"/>
              </a:solidFill>
              <a:effectLst/>
            </a:endParaRPr>
          </a:p>
        </p:txBody>
      </p:sp>
    </p:spTree>
    <p:extLst>
      <p:ext uri="{BB962C8B-B14F-4D97-AF65-F5344CB8AC3E}">
        <p14:creationId xmlns:p14="http://schemas.microsoft.com/office/powerpoint/2010/main" val="3529733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87897C8B-BD09-4D18-A726-5305C06D7FFA}"/>
              </a:ext>
            </a:extLst>
          </p:cNvPr>
          <p:cNvSpPr/>
          <p:nvPr/>
        </p:nvSpPr>
        <p:spPr>
          <a:xfrm>
            <a:off x="60796" y="358897"/>
            <a:ext cx="5539904" cy="669804"/>
          </a:xfrm>
          <a:prstGeom prst="roundRect">
            <a:avLst>
              <a:gd name="adj" fmla="val 9950"/>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solidFill>
                  <a:schemeClr val="bg1"/>
                </a:solidFill>
              </a:rPr>
              <a:t>記録や情報共有の効率化</a:t>
            </a:r>
            <a:endParaRPr kumimoji="1" lang="en-US" altLang="ja-JP" sz="2400" b="1" dirty="0">
              <a:solidFill>
                <a:schemeClr val="bg1"/>
              </a:solidFill>
            </a:endParaRPr>
          </a:p>
        </p:txBody>
      </p:sp>
      <p:grpSp>
        <p:nvGrpSpPr>
          <p:cNvPr id="8" name="グループ化 7">
            <a:extLst>
              <a:ext uri="{FF2B5EF4-FFF2-40B4-BE49-F238E27FC236}">
                <a16:creationId xmlns:a16="http://schemas.microsoft.com/office/drawing/2014/main" id="{06E58739-ED48-4380-A4B7-B01D18ED3EB7}"/>
              </a:ext>
            </a:extLst>
          </p:cNvPr>
          <p:cNvGrpSpPr/>
          <p:nvPr/>
        </p:nvGrpSpPr>
        <p:grpSpPr>
          <a:xfrm>
            <a:off x="60796" y="1124731"/>
            <a:ext cx="8975111" cy="2395710"/>
            <a:chOff x="4122583" y="1787292"/>
            <a:chExt cx="4647873" cy="1626661"/>
          </a:xfrm>
        </p:grpSpPr>
        <p:sp>
          <p:nvSpPr>
            <p:cNvPr id="6" name="四角形: 角を丸くする 5">
              <a:extLst>
                <a:ext uri="{FF2B5EF4-FFF2-40B4-BE49-F238E27FC236}">
                  <a16:creationId xmlns:a16="http://schemas.microsoft.com/office/drawing/2014/main" id="{92C52E5B-F293-4059-8CBF-C7E3FC40EDE4}"/>
                </a:ext>
              </a:extLst>
            </p:cNvPr>
            <p:cNvSpPr/>
            <p:nvPr/>
          </p:nvSpPr>
          <p:spPr>
            <a:xfrm>
              <a:off x="4122583" y="1965960"/>
              <a:ext cx="4647873" cy="1447993"/>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b="0" i="0" u="none" strike="noStrike" dirty="0">
                  <a:solidFill>
                    <a:schemeClr val="tx1">
                      <a:lumMod val="65000"/>
                      <a:lumOff val="35000"/>
                    </a:schemeClr>
                  </a:solidFill>
                  <a:effectLst/>
                  <a:latin typeface="游ゴシック" panose="020B0400000000000000" pitchFamily="50" charset="-128"/>
                  <a:ea typeface="游ゴシック" panose="020B0400000000000000" pitchFamily="50" charset="-128"/>
                </a:rPr>
                <a:t>①ミーティングにて必要なソフトや機器を選定</a:t>
              </a:r>
              <a:endParaRPr lang="en-US" altLang="ja-JP" b="0" i="0" u="none" strike="noStrike" dirty="0">
                <a:solidFill>
                  <a:schemeClr val="tx1">
                    <a:lumMod val="65000"/>
                    <a:lumOff val="35000"/>
                  </a:schemeClr>
                </a:solidFill>
                <a:effectLst/>
                <a:latin typeface="游ゴシック" panose="020B0400000000000000" pitchFamily="50" charset="-128"/>
                <a:ea typeface="游ゴシック" panose="020B0400000000000000" pitchFamily="50" charset="-128"/>
              </a:endParaRPr>
            </a:p>
            <a:p>
              <a:r>
                <a:rPr lang="ja-JP" altLang="en-US" dirty="0">
                  <a:solidFill>
                    <a:schemeClr val="tx1">
                      <a:lumMod val="65000"/>
                      <a:lumOff val="35000"/>
                    </a:schemeClr>
                  </a:solidFill>
                  <a:latin typeface="游ゴシック" panose="020B0400000000000000" pitchFamily="50" charset="-128"/>
                  <a:ea typeface="游ゴシック" panose="020B0400000000000000" pitchFamily="50" charset="-128"/>
                </a:rPr>
                <a:t>②各種ソフトのデモ機を試して導入ソフトの選定</a:t>
              </a:r>
              <a:endParaRPr lang="en-US" altLang="ja-JP" dirty="0">
                <a:solidFill>
                  <a:schemeClr val="tx1">
                    <a:lumMod val="65000"/>
                    <a:lumOff val="35000"/>
                  </a:schemeClr>
                </a:solidFill>
                <a:latin typeface="游ゴシック" panose="020B0400000000000000" pitchFamily="50" charset="-128"/>
                <a:ea typeface="游ゴシック" panose="020B0400000000000000" pitchFamily="50" charset="-128"/>
              </a:endParaRPr>
            </a:p>
            <a:p>
              <a:r>
                <a:rPr lang="ja-JP" altLang="en-US" b="0" i="0" u="none" strike="noStrike" dirty="0">
                  <a:solidFill>
                    <a:schemeClr val="tx1">
                      <a:lumMod val="65000"/>
                      <a:lumOff val="35000"/>
                    </a:schemeClr>
                  </a:solidFill>
                  <a:effectLst/>
                  <a:latin typeface="游ゴシック" panose="020B0400000000000000" pitchFamily="50" charset="-128"/>
                  <a:ea typeface="游ゴシック" panose="020B0400000000000000" pitchFamily="50" charset="-128"/>
                </a:rPr>
                <a:t>③ミーティングにて進行スケジュール確認</a:t>
              </a:r>
              <a:endParaRPr kumimoji="1" lang="en-US" altLang="ja-JP" dirty="0">
                <a:solidFill>
                  <a:schemeClr val="tx1">
                    <a:lumMod val="65000"/>
                    <a:lumOff val="35000"/>
                  </a:schemeClr>
                </a:solidFill>
              </a:endParaRPr>
            </a:p>
            <a:p>
              <a:endParaRPr kumimoji="1" lang="en-US" altLang="ja-JP" sz="2000" b="1" dirty="0">
                <a:solidFill>
                  <a:schemeClr val="tx1">
                    <a:lumMod val="65000"/>
                    <a:lumOff val="35000"/>
                  </a:schemeClr>
                </a:solidFill>
              </a:endParaRPr>
            </a:p>
            <a:p>
              <a:r>
                <a:rPr kumimoji="1" lang="en-US" altLang="ja-JP" sz="2000" b="1" dirty="0">
                  <a:solidFill>
                    <a:schemeClr val="tx1">
                      <a:lumMod val="65000"/>
                      <a:lumOff val="35000"/>
                    </a:schemeClr>
                  </a:solidFill>
                </a:rPr>
                <a:t>〈</a:t>
              </a:r>
              <a:r>
                <a:rPr kumimoji="1" lang="ja-JP" altLang="en-US" sz="2000" b="1" dirty="0">
                  <a:solidFill>
                    <a:schemeClr val="tx1">
                      <a:lumMod val="65000"/>
                      <a:lumOff val="35000"/>
                    </a:schemeClr>
                  </a:solidFill>
                </a:rPr>
                <a:t>工夫した点</a:t>
              </a:r>
              <a:r>
                <a:rPr kumimoji="1" lang="en-US" altLang="ja-JP" sz="2000" b="1" dirty="0">
                  <a:solidFill>
                    <a:schemeClr val="tx1">
                      <a:lumMod val="65000"/>
                      <a:lumOff val="35000"/>
                    </a:schemeClr>
                  </a:solidFill>
                </a:rPr>
                <a:t>〉</a:t>
              </a:r>
            </a:p>
            <a:p>
              <a:r>
                <a:rPr kumimoji="1" lang="ja-JP" altLang="en-US" dirty="0">
                  <a:solidFill>
                    <a:schemeClr val="tx1">
                      <a:lumMod val="65000"/>
                      <a:lumOff val="35000"/>
                    </a:schemeClr>
                  </a:solidFill>
                </a:rPr>
                <a:t>保護者様へスマホの操作について個別に説明をした。全職員が操作できるように入力業務をパート分けして分担をしました。</a:t>
              </a:r>
              <a:endParaRPr kumimoji="1" lang="en-US" altLang="ja-JP" dirty="0">
                <a:solidFill>
                  <a:schemeClr val="tx1">
                    <a:lumMod val="65000"/>
                    <a:lumOff val="35000"/>
                  </a:schemeClr>
                </a:solidFill>
              </a:endParaRPr>
            </a:p>
          </p:txBody>
        </p:sp>
        <p:sp>
          <p:nvSpPr>
            <p:cNvPr id="7" name="四角形: 角を丸くする 6">
              <a:extLst>
                <a:ext uri="{FF2B5EF4-FFF2-40B4-BE49-F238E27FC236}">
                  <a16:creationId xmlns:a16="http://schemas.microsoft.com/office/drawing/2014/main" id="{DD775A77-E13A-4118-BCC0-5015E738FA06}"/>
                </a:ext>
              </a:extLst>
            </p:cNvPr>
            <p:cNvSpPr/>
            <p:nvPr/>
          </p:nvSpPr>
          <p:spPr>
            <a:xfrm>
              <a:off x="4232011" y="1787292"/>
              <a:ext cx="1078437" cy="223177"/>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導入の進め方</a:t>
              </a:r>
            </a:p>
          </p:txBody>
        </p:sp>
      </p:grpSp>
      <p:sp>
        <p:nvSpPr>
          <p:cNvPr id="11" name="テキスト ボックス 10">
            <a:extLst>
              <a:ext uri="{FF2B5EF4-FFF2-40B4-BE49-F238E27FC236}">
                <a16:creationId xmlns:a16="http://schemas.microsoft.com/office/drawing/2014/main" id="{ACE20279-3E2D-4EA6-969A-401FEF2F8E04}"/>
              </a:ext>
            </a:extLst>
          </p:cNvPr>
          <p:cNvSpPr txBox="1"/>
          <p:nvPr/>
        </p:nvSpPr>
        <p:spPr>
          <a:xfrm>
            <a:off x="0" y="0"/>
            <a:ext cx="9144000" cy="276999"/>
          </a:xfrm>
          <a:prstGeom prst="rect">
            <a:avLst/>
          </a:prstGeom>
          <a:solidFill>
            <a:schemeClr val="accent3">
              <a:lumMod val="20000"/>
              <a:lumOff val="80000"/>
            </a:schemeClr>
          </a:solidFill>
        </p:spPr>
        <p:txBody>
          <a:bodyPr wrap="square" rtlCol="0">
            <a:spAutoFit/>
          </a:bodyPr>
          <a:lstStyle/>
          <a:p>
            <a:r>
              <a:rPr lang="ja-JP" altLang="en-US" sz="1200" dirty="0">
                <a:ea typeface="游明朝" panose="02020400000000000000" pitchFamily="18" charset="-128"/>
                <a:cs typeface="Times New Roman" panose="02020603050405020304" pitchFamily="18" charset="0"/>
              </a:rPr>
              <a:t>障がい福祉分野の</a:t>
            </a:r>
            <a:r>
              <a:rPr lang="en-US" altLang="ja-JP" sz="1200" dirty="0">
                <a:ea typeface="游明朝" panose="02020400000000000000" pitchFamily="18" charset="-128"/>
                <a:cs typeface="Times New Roman" panose="02020603050405020304" pitchFamily="18" charset="0"/>
              </a:rPr>
              <a:t>ICT</a:t>
            </a:r>
            <a:r>
              <a:rPr lang="ja-JP" altLang="en-US" sz="1200" dirty="0">
                <a:ea typeface="游明朝" panose="02020400000000000000" pitchFamily="18" charset="-128"/>
                <a:cs typeface="Times New Roman" panose="02020603050405020304" pitchFamily="18" charset="0"/>
              </a:rPr>
              <a:t>導入モデル事業（令和</a:t>
            </a:r>
            <a:r>
              <a:rPr lang="en-US" altLang="ja-JP" sz="1200" dirty="0">
                <a:ea typeface="游明朝" panose="02020400000000000000" pitchFamily="18" charset="-128"/>
                <a:cs typeface="Times New Roman" panose="02020603050405020304" pitchFamily="18" charset="0"/>
              </a:rPr>
              <a:t>5</a:t>
            </a:r>
            <a:r>
              <a:rPr lang="ja-JP" altLang="en-US" sz="1200" dirty="0">
                <a:ea typeface="游明朝" panose="02020400000000000000" pitchFamily="18" charset="-128"/>
                <a:cs typeface="Times New Roman" panose="02020603050405020304" pitchFamily="18" charset="0"/>
              </a:rPr>
              <a:t>年度補正予算分） </a:t>
            </a:r>
            <a:endParaRPr kumimoji="1" lang="ja-JP" altLang="en-US" sz="1200" dirty="0"/>
          </a:p>
        </p:txBody>
      </p:sp>
      <p:grpSp>
        <p:nvGrpSpPr>
          <p:cNvPr id="15" name="グループ化 14">
            <a:extLst>
              <a:ext uri="{FF2B5EF4-FFF2-40B4-BE49-F238E27FC236}">
                <a16:creationId xmlns:a16="http://schemas.microsoft.com/office/drawing/2014/main" id="{A1303BDD-75EF-4010-98E6-F5A727B0D5BB}"/>
              </a:ext>
            </a:extLst>
          </p:cNvPr>
          <p:cNvGrpSpPr/>
          <p:nvPr/>
        </p:nvGrpSpPr>
        <p:grpSpPr>
          <a:xfrm>
            <a:off x="60796" y="3675907"/>
            <a:ext cx="8927814" cy="2991593"/>
            <a:chOff x="4122583" y="1808007"/>
            <a:chExt cx="4647873" cy="1735294"/>
          </a:xfrm>
        </p:grpSpPr>
        <p:sp>
          <p:nvSpPr>
            <p:cNvPr id="16" name="四角形: 角を丸くする 15">
              <a:extLst>
                <a:ext uri="{FF2B5EF4-FFF2-40B4-BE49-F238E27FC236}">
                  <a16:creationId xmlns:a16="http://schemas.microsoft.com/office/drawing/2014/main" id="{09C85C6E-0565-4279-BBA1-561BCA8185B2}"/>
                </a:ext>
              </a:extLst>
            </p:cNvPr>
            <p:cNvSpPr/>
            <p:nvPr/>
          </p:nvSpPr>
          <p:spPr>
            <a:xfrm>
              <a:off x="4122583" y="1965961"/>
              <a:ext cx="4647873" cy="1577340"/>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b="1" dirty="0">
                <a:solidFill>
                  <a:schemeClr val="tx1">
                    <a:lumMod val="65000"/>
                    <a:lumOff val="35000"/>
                  </a:schemeClr>
                </a:solidFill>
              </a:endParaRPr>
            </a:p>
            <a:p>
              <a:r>
                <a:rPr kumimoji="1" lang="en-US" altLang="ja-JP" sz="2000" b="1" dirty="0">
                  <a:solidFill>
                    <a:schemeClr val="tx1">
                      <a:lumMod val="65000"/>
                      <a:lumOff val="35000"/>
                    </a:schemeClr>
                  </a:solidFill>
                </a:rPr>
                <a:t>〈</a:t>
              </a:r>
              <a:r>
                <a:rPr kumimoji="1" lang="ja-JP" altLang="en-US" sz="2000" b="1" dirty="0">
                  <a:solidFill>
                    <a:schemeClr val="tx1">
                      <a:lumMod val="65000"/>
                      <a:lumOff val="35000"/>
                    </a:schemeClr>
                  </a:solidFill>
                </a:rPr>
                <a:t>良かった点</a:t>
              </a:r>
              <a:r>
                <a:rPr kumimoji="1" lang="en-US" altLang="ja-JP" sz="2000" b="1" dirty="0">
                  <a:solidFill>
                    <a:schemeClr val="tx1">
                      <a:lumMod val="65000"/>
                      <a:lumOff val="35000"/>
                    </a:schemeClr>
                  </a:solidFill>
                </a:rPr>
                <a:t>〉</a:t>
              </a:r>
            </a:p>
            <a:p>
              <a:r>
                <a:rPr kumimoji="1" lang="ja-JP" altLang="en-US" sz="2000" dirty="0">
                  <a:solidFill>
                    <a:schemeClr val="tx1">
                      <a:lumMod val="65000"/>
                      <a:lumOff val="35000"/>
                    </a:schemeClr>
                  </a:solidFill>
                </a:rPr>
                <a:t>ファイリング資料の削減、勤務時間の短縮</a:t>
              </a:r>
              <a:r>
                <a:rPr kumimoji="1" lang="ja-JP" altLang="en-US" dirty="0">
                  <a:solidFill>
                    <a:schemeClr val="tx1">
                      <a:lumMod val="65000"/>
                      <a:lumOff val="35000"/>
                    </a:schemeClr>
                  </a:solidFill>
                </a:rPr>
                <a:t>　</a:t>
              </a:r>
              <a:endParaRPr kumimoji="1" lang="en-US" altLang="ja-JP" b="1" dirty="0">
                <a:solidFill>
                  <a:schemeClr val="tx1">
                    <a:lumMod val="65000"/>
                    <a:lumOff val="35000"/>
                  </a:schemeClr>
                </a:solidFill>
              </a:endParaRPr>
            </a:p>
            <a:p>
              <a:endParaRPr kumimoji="1" lang="en-US" altLang="ja-JP" b="1" dirty="0">
                <a:solidFill>
                  <a:schemeClr val="tx1">
                    <a:lumMod val="65000"/>
                    <a:lumOff val="35000"/>
                  </a:schemeClr>
                </a:solidFill>
              </a:endParaRPr>
            </a:p>
            <a:p>
              <a:r>
                <a:rPr kumimoji="1" lang="en-US" altLang="ja-JP" sz="2000" b="1" dirty="0">
                  <a:solidFill>
                    <a:schemeClr val="tx1">
                      <a:lumMod val="65000"/>
                      <a:lumOff val="35000"/>
                    </a:schemeClr>
                  </a:solidFill>
                </a:rPr>
                <a:t>〈</a:t>
              </a:r>
              <a:r>
                <a:rPr kumimoji="1" lang="ja-JP" altLang="en-US" sz="2000" b="1" dirty="0">
                  <a:solidFill>
                    <a:schemeClr val="tx1">
                      <a:lumMod val="65000"/>
                      <a:lumOff val="35000"/>
                    </a:schemeClr>
                  </a:solidFill>
                </a:rPr>
                <a:t>他に導入したい機器等とその理由</a:t>
              </a:r>
              <a:r>
                <a:rPr kumimoji="1" lang="en-US" altLang="ja-JP" sz="2000" b="1" dirty="0">
                  <a:solidFill>
                    <a:schemeClr val="tx1">
                      <a:lumMod val="65000"/>
                      <a:lumOff val="35000"/>
                    </a:schemeClr>
                  </a:solidFill>
                </a:rPr>
                <a:t>〉</a:t>
              </a:r>
            </a:p>
            <a:p>
              <a:r>
                <a:rPr kumimoji="1" lang="ja-JP" altLang="en-US" sz="2000" dirty="0">
                  <a:solidFill>
                    <a:schemeClr val="tx1">
                      <a:lumMod val="65000"/>
                      <a:lumOff val="35000"/>
                    </a:schemeClr>
                  </a:solidFill>
                </a:rPr>
                <a:t>外出中の</a:t>
              </a:r>
              <a:r>
                <a:rPr kumimoji="1" lang="en-US" altLang="ja-JP" sz="2000" dirty="0">
                  <a:solidFill>
                    <a:schemeClr val="tx1">
                      <a:lumMod val="65000"/>
                      <a:lumOff val="35000"/>
                    </a:schemeClr>
                  </a:solidFill>
                  <a:latin typeface="+mn-ea"/>
                </a:rPr>
                <a:t>Wi-Fi</a:t>
              </a:r>
              <a:r>
                <a:rPr kumimoji="1" lang="ja-JP" altLang="en-US" sz="2000" dirty="0">
                  <a:solidFill>
                    <a:schemeClr val="tx1">
                      <a:lumMod val="65000"/>
                      <a:lumOff val="35000"/>
                    </a:schemeClr>
                  </a:solidFill>
                </a:rPr>
                <a:t>が無い場所でも利用できるタブレット端末の追加が</a:t>
              </a:r>
              <a:endParaRPr kumimoji="1" lang="en-US" altLang="ja-JP" sz="2000" dirty="0">
                <a:solidFill>
                  <a:schemeClr val="tx1">
                    <a:lumMod val="65000"/>
                    <a:lumOff val="35000"/>
                  </a:schemeClr>
                </a:solidFill>
              </a:endParaRPr>
            </a:p>
            <a:p>
              <a:r>
                <a:rPr kumimoji="1" lang="ja-JP" altLang="en-US" sz="2000" dirty="0">
                  <a:solidFill>
                    <a:schemeClr val="tx1">
                      <a:lumMod val="65000"/>
                      <a:lumOff val="35000"/>
                    </a:schemeClr>
                  </a:solidFill>
                </a:rPr>
                <a:t>できれば外出中にも速やかな情報の共有と処理が可能になる。</a:t>
              </a:r>
              <a:endParaRPr kumimoji="1" lang="en-US" altLang="ja-JP" sz="2000" dirty="0">
                <a:solidFill>
                  <a:schemeClr val="tx1">
                    <a:lumMod val="65000"/>
                    <a:lumOff val="35000"/>
                  </a:schemeClr>
                </a:solidFill>
              </a:endParaRPr>
            </a:p>
          </p:txBody>
        </p:sp>
        <p:sp>
          <p:nvSpPr>
            <p:cNvPr id="17" name="四角形: 角を丸くする 16">
              <a:extLst>
                <a:ext uri="{FF2B5EF4-FFF2-40B4-BE49-F238E27FC236}">
                  <a16:creationId xmlns:a16="http://schemas.microsoft.com/office/drawing/2014/main" id="{2E81446F-6895-40F4-9215-AA5DC2AC4EAA}"/>
                </a:ext>
              </a:extLst>
            </p:cNvPr>
            <p:cNvSpPr/>
            <p:nvPr/>
          </p:nvSpPr>
          <p:spPr>
            <a:xfrm>
              <a:off x="4232592" y="1808007"/>
              <a:ext cx="631909" cy="209798"/>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職員の声</a:t>
              </a:r>
            </a:p>
          </p:txBody>
        </p:sp>
      </p:grpSp>
      <p:sp>
        <p:nvSpPr>
          <p:cNvPr id="18" name="正方形/長方形 17">
            <a:extLst>
              <a:ext uri="{FF2B5EF4-FFF2-40B4-BE49-F238E27FC236}">
                <a16:creationId xmlns:a16="http://schemas.microsoft.com/office/drawing/2014/main" id="{AB425242-5402-4CD8-90F7-D1B66D976006}"/>
              </a:ext>
            </a:extLst>
          </p:cNvPr>
          <p:cNvSpPr/>
          <p:nvPr/>
        </p:nvSpPr>
        <p:spPr>
          <a:xfrm>
            <a:off x="5785945" y="124694"/>
            <a:ext cx="3249963" cy="904007"/>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ja-JP" sz="1300" kern="100" dirty="0">
                <a:solidFill>
                  <a:schemeClr val="tx1"/>
                </a:solidFill>
              </a:rPr>
              <a:t>【</a:t>
            </a:r>
            <a:r>
              <a:rPr lang="ja-JP" altLang="en-US" sz="1300" kern="100" dirty="0">
                <a:solidFill>
                  <a:schemeClr val="tx1"/>
                </a:solidFill>
              </a:rPr>
              <a:t>法人名</a:t>
            </a:r>
            <a:r>
              <a:rPr lang="en-US" altLang="ja-JP" sz="1300" kern="100" dirty="0">
                <a:solidFill>
                  <a:schemeClr val="tx1"/>
                </a:solidFill>
              </a:rPr>
              <a:t>】</a:t>
            </a:r>
            <a:r>
              <a:rPr lang="ja-JP" altLang="en-US" sz="1300" kern="100" dirty="0">
                <a:solidFill>
                  <a:schemeClr val="tx1"/>
                </a:solidFill>
              </a:rPr>
              <a:t>株式会社はじめ</a:t>
            </a:r>
            <a:endParaRPr lang="en-US" altLang="ja-JP" sz="1300" kern="100" dirty="0">
              <a:solidFill>
                <a:schemeClr val="tx1"/>
              </a:solidFill>
              <a:effectLst/>
              <a:sym typeface="Wingdings" panose="05000000000000000000" pitchFamily="2" charset="2"/>
            </a:endParaRPr>
          </a:p>
          <a:p>
            <a:pPr algn="l"/>
            <a:r>
              <a:rPr lang="en-US" altLang="ja-JP" sz="1300" kern="100" dirty="0">
                <a:solidFill>
                  <a:schemeClr val="tx1"/>
                </a:solidFill>
              </a:rPr>
              <a:t>【</a:t>
            </a:r>
            <a:r>
              <a:rPr lang="ja-JP" altLang="en-US" sz="1300" kern="100" dirty="0">
                <a:solidFill>
                  <a:schemeClr val="tx1"/>
                </a:solidFill>
              </a:rPr>
              <a:t>事業所名</a:t>
            </a:r>
            <a:r>
              <a:rPr lang="en-US" altLang="ja-JP" sz="1300" kern="100" dirty="0">
                <a:solidFill>
                  <a:schemeClr val="tx1"/>
                </a:solidFill>
              </a:rPr>
              <a:t>】</a:t>
            </a:r>
            <a:r>
              <a:rPr lang="ja-JP" altLang="en-US" sz="1300" kern="100" dirty="0">
                <a:solidFill>
                  <a:schemeClr val="tx1"/>
                </a:solidFill>
              </a:rPr>
              <a:t>児童デイサービスびりぃぶ</a:t>
            </a:r>
            <a:endParaRPr lang="en-US" altLang="ja-JP" sz="1300" kern="100" dirty="0">
              <a:solidFill>
                <a:schemeClr val="tx1"/>
              </a:solidFill>
              <a:effectLst/>
            </a:endParaRPr>
          </a:p>
          <a:p>
            <a:pPr algn="l"/>
            <a:r>
              <a:rPr lang="en-US" altLang="ja-JP" sz="1300" kern="100" dirty="0">
                <a:solidFill>
                  <a:schemeClr val="tx1"/>
                </a:solidFill>
              </a:rPr>
              <a:t>【</a:t>
            </a:r>
            <a:r>
              <a:rPr lang="ja-JP" altLang="en-US" sz="1300" kern="100" dirty="0">
                <a:solidFill>
                  <a:schemeClr val="tx1"/>
                </a:solidFill>
              </a:rPr>
              <a:t>提供サービス</a:t>
            </a:r>
            <a:r>
              <a:rPr lang="en-US" altLang="ja-JP" sz="1300" kern="100" dirty="0">
                <a:solidFill>
                  <a:schemeClr val="tx1"/>
                </a:solidFill>
              </a:rPr>
              <a:t>】</a:t>
            </a:r>
            <a:r>
              <a:rPr lang="ja-JP" altLang="en-US" sz="1300" kern="100" dirty="0">
                <a:solidFill>
                  <a:schemeClr val="tx1"/>
                </a:solidFill>
              </a:rPr>
              <a:t>放課後等デイサービス</a:t>
            </a:r>
            <a:endParaRPr lang="en-US" altLang="ja-JP" sz="1300" kern="100" dirty="0">
              <a:solidFill>
                <a:schemeClr val="tx1"/>
              </a:solidFill>
              <a:effectLst/>
            </a:endParaRPr>
          </a:p>
        </p:txBody>
      </p:sp>
      <p:pic>
        <p:nvPicPr>
          <p:cNvPr id="1026" name="Picture 2" descr="介護士のイラスト（女性）">
            <a:extLst>
              <a:ext uri="{FF2B5EF4-FFF2-40B4-BE49-F238E27FC236}">
                <a16:creationId xmlns:a16="http://schemas.microsoft.com/office/drawing/2014/main" id="{FBDD415E-9B02-46BE-90B0-816CA25AB3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2874" y="5402579"/>
            <a:ext cx="571692" cy="120993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介護士のイラスト（男性）">
            <a:extLst>
              <a:ext uri="{FF2B5EF4-FFF2-40B4-BE49-F238E27FC236}">
                <a16:creationId xmlns:a16="http://schemas.microsoft.com/office/drawing/2014/main" id="{C2C73C6F-5063-47A4-AF4E-20F222CDEB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4616" y="5402579"/>
            <a:ext cx="571692" cy="1209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0928783"/>
      </p:ext>
    </p:extLst>
  </p:cSld>
  <p:clrMapOvr>
    <a:masterClrMapping/>
  </p:clrMapOvr>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emplate>Ion Boardroom</Template>
  <TotalTime>0</TotalTime>
  <Words>467</Words>
  <Application>Microsoft Office PowerPoint</Application>
  <PresentationFormat>画面に合わせる (4:3)</PresentationFormat>
  <Paragraphs>51</Paragraphs>
  <Slides>3</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vt:i4>
      </vt:variant>
    </vt:vector>
  </HeadingPairs>
  <TitlesOfParts>
    <vt:vector size="10" baseType="lpstr">
      <vt:lpstr>游ゴシック</vt:lpstr>
      <vt:lpstr>游明朝</vt:lpstr>
      <vt:lpstr>Arial</vt:lpstr>
      <vt:lpstr>Calibri</vt:lpstr>
      <vt:lpstr>Calibri Light</vt:lpstr>
      <vt:lpstr>Wingdings</vt:lpstr>
      <vt:lpstr>Office Theme</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2026-06-12T08:14:31Z</dcterms:created>
  <dcterms:modified xsi:type="dcterms:W3CDTF">2026-08-21T06:22:15Z</dcterms:modified>
</cp:coreProperties>
</file>