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5" r:id="rId1"/>
  </p:sldMasterIdLst>
  <p:notesMasterIdLst>
    <p:notesMasterId r:id="rId4"/>
  </p:notesMasterIdLst>
  <p:sldIdLst>
    <p:sldId id="259" r:id="rId2"/>
    <p:sldId id="260"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1110" y="72"/>
      </p:cViewPr>
      <p:guideLst>
        <p:guide orient="horz" pos="1253"/>
        <p:guide pos="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186859839"/>
        <c:axId val="186860255"/>
      </c:barChart>
      <c:catAx>
        <c:axId val="18685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6860255"/>
        <c:crosses val="autoZero"/>
        <c:auto val="1"/>
        <c:lblAlgn val="ctr"/>
        <c:lblOffset val="100"/>
        <c:noMultiLvlLbl val="0"/>
      </c:catAx>
      <c:valAx>
        <c:axId val="186860255"/>
        <c:scaling>
          <c:orientation val="minMax"/>
        </c:scaling>
        <c:delete val="1"/>
        <c:axPos val="l"/>
        <c:numFmt formatCode="#,##0_);[Red]\(#,##0\)" sourceLinked="1"/>
        <c:majorTickMark val="none"/>
        <c:minorTickMark val="none"/>
        <c:tickLblPos val="nextTo"/>
        <c:crossAx val="18685983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5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967FED2-F2E3-45DF-9EA3-3C06DE171D92}" type="datetimeFigureOut">
              <a:rPr kumimoji="1" lang="ja-JP" altLang="en-US" smtClean="0"/>
              <a:t>2023/8/10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22AC026-B10F-42EA-8DC1-957762135480}" type="slidenum">
              <a:rPr kumimoji="1" lang="ja-JP" altLang="en-US" smtClean="0"/>
              <a:t>‹#›</a:t>
            </a:fld>
            <a:endParaRPr kumimoji="1" lang="ja-JP" altLang="en-US"/>
          </a:p>
        </p:txBody>
      </p:sp>
    </p:spTree>
    <p:extLst>
      <p:ext uri="{BB962C8B-B14F-4D97-AF65-F5344CB8AC3E}">
        <p14:creationId xmlns:p14="http://schemas.microsoft.com/office/powerpoint/2010/main" val="41981050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2AC026-B10F-42EA-8DC1-957762135480}" type="slidenum">
              <a:rPr kumimoji="1" lang="ja-JP" altLang="en-US" smtClean="0"/>
              <a:t>1</a:t>
            </a:fld>
            <a:endParaRPr kumimoji="1" lang="ja-JP" altLang="en-US"/>
          </a:p>
        </p:txBody>
      </p:sp>
    </p:spTree>
    <p:extLst>
      <p:ext uri="{BB962C8B-B14F-4D97-AF65-F5344CB8AC3E}">
        <p14:creationId xmlns:p14="http://schemas.microsoft.com/office/powerpoint/2010/main" val="199515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2AC026-B10F-42EA-8DC1-957762135480}" type="slidenum">
              <a:rPr kumimoji="1" lang="ja-JP" altLang="en-US" smtClean="0"/>
              <a:t>2</a:t>
            </a:fld>
            <a:endParaRPr kumimoji="1" lang="ja-JP" altLang="en-US"/>
          </a:p>
        </p:txBody>
      </p:sp>
    </p:spTree>
    <p:extLst>
      <p:ext uri="{BB962C8B-B14F-4D97-AF65-F5344CB8AC3E}">
        <p14:creationId xmlns:p14="http://schemas.microsoft.com/office/powerpoint/2010/main" val="415714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195860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20296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088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166287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225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278785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292070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51421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286796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406925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4703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403468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118041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202323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420416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6EE919-5049-485E-8DF3-64296EC7D6B4}" type="datetimeFigureOut">
              <a:rPr kumimoji="1" lang="ja-JP" altLang="en-US" smtClean="0"/>
              <a:t>2023/8/10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144262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6EE919-5049-485E-8DF3-64296EC7D6B4}" type="datetimeFigureOut">
              <a:rPr kumimoji="1" lang="ja-JP" altLang="en-US" smtClean="0"/>
              <a:t>2023/8/10</a:t>
            </a:fld>
            <a:endParaRPr kumimoji="1" lang="ja-JP" alt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C9B4B39B-64D5-4058-BD6A-5C2FEE6DC2B7}" type="slidenum">
              <a:rPr kumimoji="1" lang="ja-JP" altLang="en-US" smtClean="0"/>
              <a:t>‹#›</a:t>
            </a:fld>
            <a:endParaRPr kumimoji="1" lang="ja-JP" altLang="en-US"/>
          </a:p>
        </p:txBody>
      </p:sp>
    </p:spTree>
    <p:extLst>
      <p:ext uri="{BB962C8B-B14F-4D97-AF65-F5344CB8AC3E}">
        <p14:creationId xmlns:p14="http://schemas.microsoft.com/office/powerpoint/2010/main" val="1869449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4950410" y="4196090"/>
            <a:ext cx="4750089" cy="1233798"/>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9" name="正方形/長方形 68"/>
          <p:cNvSpPr/>
          <p:nvPr/>
        </p:nvSpPr>
        <p:spPr>
          <a:xfrm>
            <a:off x="4950412" y="1261313"/>
            <a:ext cx="4750089" cy="2213226"/>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 name="角丸四角形 13"/>
          <p:cNvSpPr/>
          <p:nvPr/>
        </p:nvSpPr>
        <p:spPr>
          <a:xfrm>
            <a:off x="4991333" y="5703604"/>
            <a:ext cx="4709168" cy="8738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138"/>
          </a:p>
        </p:txBody>
      </p:sp>
      <p:sp>
        <p:nvSpPr>
          <p:cNvPr id="4" name="テキスト ボックス 3"/>
          <p:cNvSpPr txBox="1"/>
          <p:nvPr/>
        </p:nvSpPr>
        <p:spPr>
          <a:xfrm>
            <a:off x="1097897" y="456424"/>
            <a:ext cx="3576477" cy="351608"/>
          </a:xfrm>
          <a:prstGeom prst="rect">
            <a:avLst/>
          </a:prstGeom>
          <a:noFill/>
        </p:spPr>
        <p:txBody>
          <a:bodyPr wrap="square" rtlCol="0">
            <a:noAutofit/>
          </a:bodyPr>
          <a:lstStyle/>
          <a:p>
            <a:pPr>
              <a:lnSpc>
                <a:spcPct val="150000"/>
              </a:lnSpc>
            </a:pPr>
            <a:r>
              <a:rPr kumimoji="1" lang="ja-JP" altLang="en-US" sz="1300" b="1" dirty="0">
                <a:solidFill>
                  <a:schemeClr val="accent4"/>
                </a:solidFill>
                <a:latin typeface="BIZ UDPゴシック" panose="020B0400000000000000" pitchFamily="50" charset="-128"/>
                <a:ea typeface="BIZ UDPゴシック" panose="020B0400000000000000" pitchFamily="50" charset="-128"/>
              </a:rPr>
              <a:t>機械導入で業務効率化＆企業からの信頼向上</a:t>
            </a:r>
          </a:p>
        </p:txBody>
      </p:sp>
      <p:sp>
        <p:nvSpPr>
          <p:cNvPr id="5" name="テキスト ボックス 4"/>
          <p:cNvSpPr txBox="1"/>
          <p:nvPr/>
        </p:nvSpPr>
        <p:spPr>
          <a:xfrm>
            <a:off x="7610862" y="164103"/>
            <a:ext cx="2295138" cy="416204"/>
          </a:xfrm>
          <a:prstGeom prst="rect">
            <a:avLst/>
          </a:prstGeom>
          <a:noFill/>
        </p:spPr>
        <p:txBody>
          <a:bodyPr wrap="square" rtlCol="0">
            <a:spAutoFit/>
          </a:bodyPr>
          <a:lstStyle/>
          <a:p>
            <a:pPr algn="r"/>
            <a:r>
              <a:rPr kumimoji="1" lang="ja-JP" altLang="en-US"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令和</a:t>
            </a:r>
            <a:r>
              <a:rPr kumimoji="1" lang="en-US" altLang="ja-JP"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4</a:t>
            </a:r>
            <a:r>
              <a:rPr kumimoji="1" lang="ja-JP" altLang="en-US"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年度 就労継続支援優良取組表彰</a:t>
            </a:r>
            <a:endParaRPr lang="en-US" altLang="ja-JP"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endParaRPr>
          </a:p>
          <a:p>
            <a:pPr algn="r">
              <a:lnSpc>
                <a:spcPct val="110000"/>
              </a:lnSpc>
            </a:pPr>
            <a:r>
              <a:rPr kumimoji="1"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受賞</a:t>
            </a:r>
            <a:r>
              <a:rPr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者取組事例紹介</a:t>
            </a:r>
            <a:endParaRPr kumimoji="1"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endParaRPr>
          </a:p>
        </p:txBody>
      </p:sp>
      <p:sp>
        <p:nvSpPr>
          <p:cNvPr id="6" name="テキスト ボックス 5"/>
          <p:cNvSpPr txBox="1"/>
          <p:nvPr/>
        </p:nvSpPr>
        <p:spPr>
          <a:xfrm>
            <a:off x="1143802" y="927008"/>
            <a:ext cx="3490449" cy="742511"/>
          </a:xfrm>
          <a:prstGeom prst="rect">
            <a:avLst/>
          </a:prstGeom>
          <a:noFill/>
        </p:spPr>
        <p:txBody>
          <a:bodyPr wrap="square" rtlCol="0">
            <a:spAutoFit/>
          </a:bodyPr>
          <a:lstStyle/>
          <a:p>
            <a:r>
              <a:rPr lang="ja-JP" altLang="en-US" sz="975" dirty="0">
                <a:solidFill>
                  <a:schemeClr val="accent2"/>
                </a:solidFill>
                <a:latin typeface="BIZ UDPゴシック" panose="020B0400000000000000" pitchFamily="50" charset="-128"/>
                <a:ea typeface="BIZ UDPゴシック" panose="020B0400000000000000" pitchFamily="50" charset="-128"/>
              </a:rPr>
              <a:t>　</a:t>
            </a:r>
            <a:r>
              <a:rPr lang="ja-JP" altLang="en-US" sz="1300" b="1" dirty="0">
                <a:solidFill>
                  <a:schemeClr val="accent2"/>
                </a:solidFill>
                <a:latin typeface="BIZ UDPゴシック" panose="020B0400000000000000" pitchFamily="50" charset="-128"/>
                <a:ea typeface="BIZ UDPゴシック" panose="020B0400000000000000" pitchFamily="50" charset="-128"/>
              </a:rPr>
              <a:t>社会福祉法人育永会</a:t>
            </a:r>
            <a:endParaRPr lang="en-US" altLang="ja-JP" sz="2600" b="1" dirty="0">
              <a:solidFill>
                <a:schemeClr val="accent2"/>
              </a:solidFill>
              <a:latin typeface="BIZ UDPゴシック" panose="020B0400000000000000" pitchFamily="50" charset="-128"/>
              <a:ea typeface="BIZ UDPゴシック" panose="020B0400000000000000" pitchFamily="50" charset="-128"/>
            </a:endParaRPr>
          </a:p>
          <a:p>
            <a:r>
              <a:rPr lang="ja-JP" altLang="en-US" sz="2600" b="1" dirty="0">
                <a:solidFill>
                  <a:schemeClr val="accent2"/>
                </a:solidFill>
                <a:latin typeface="BIZ UDPゴシック" panose="020B0400000000000000" pitchFamily="50" charset="-128"/>
                <a:ea typeface="BIZ UDPゴシック" panose="020B0400000000000000" pitchFamily="50" charset="-128"/>
              </a:rPr>
              <a:t>　　　　　</a:t>
            </a:r>
            <a:r>
              <a:rPr lang="ja-JP" altLang="en-US" sz="2925" b="1" dirty="0" err="1">
                <a:solidFill>
                  <a:schemeClr val="accent2"/>
                </a:solidFill>
                <a:latin typeface="BIZ UDPゴシック" panose="020B0400000000000000" pitchFamily="50" charset="-128"/>
                <a:ea typeface="BIZ UDPゴシック" panose="020B0400000000000000" pitchFamily="50" charset="-128"/>
              </a:rPr>
              <a:t>すぷらう</a:t>
            </a:r>
            <a:r>
              <a:rPr lang="ja-JP" altLang="en-US" sz="2925" b="1" dirty="0">
                <a:solidFill>
                  <a:schemeClr val="accent2"/>
                </a:solidFill>
                <a:latin typeface="BIZ UDPゴシック" panose="020B0400000000000000" pitchFamily="50" charset="-128"/>
                <a:ea typeface="BIZ UDPゴシック" panose="020B0400000000000000" pitchFamily="50" charset="-128"/>
              </a:rPr>
              <a:t>と</a:t>
            </a:r>
            <a:endParaRPr kumimoji="1" lang="ja-JP" altLang="en-US" sz="2600" b="1" dirty="0">
              <a:solidFill>
                <a:schemeClr val="accent2"/>
              </a:solidFill>
              <a:latin typeface="BIZ UDPゴシック" panose="020B0400000000000000" pitchFamily="50" charset="-128"/>
              <a:ea typeface="BIZ UDPゴシック" panose="020B0400000000000000" pitchFamily="50" charset="-128"/>
            </a:endParaRPr>
          </a:p>
        </p:txBody>
      </p:sp>
      <p:graphicFrame>
        <p:nvGraphicFramePr>
          <p:cNvPr id="13" name="グラフ 12"/>
          <p:cNvGraphicFramePr/>
          <p:nvPr>
            <p:extLst>
              <p:ext uri="{D42A27DB-BD31-4B8C-83A1-F6EECF244321}">
                <p14:modId xmlns:p14="http://schemas.microsoft.com/office/powerpoint/2010/main" val="4145650321"/>
              </p:ext>
            </p:extLst>
          </p:nvPr>
        </p:nvGraphicFramePr>
        <p:xfrm>
          <a:off x="2710764" y="4683199"/>
          <a:ext cx="1648574" cy="96790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753891" y="5749119"/>
            <a:ext cx="604264" cy="217432"/>
          </a:xfrm>
          <a:prstGeom prst="rect">
            <a:avLst/>
          </a:prstGeom>
          <a:noFill/>
        </p:spPr>
        <p:txBody>
          <a:bodyPr wrap="square" rtlCol="0">
            <a:spAutoFit/>
          </a:bodyPr>
          <a:lstStyle/>
          <a:p>
            <a:r>
              <a:rPr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rPr>
              <a:t>就労実績</a:t>
            </a:r>
            <a:endParaRPr kumimoji="1"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4958948" y="621033"/>
            <a:ext cx="1462539" cy="242374"/>
          </a:xfrm>
          <a:prstGeom prst="rect">
            <a:avLst/>
          </a:prstGeom>
          <a:solidFill>
            <a:schemeClr val="accent2"/>
          </a:solidFill>
        </p:spPr>
        <p:txBody>
          <a:bodyPr wrap="square" rtlCol="0">
            <a:spAutoFit/>
          </a:bodyPr>
          <a:lstStyle/>
          <a:p>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工賃向上</a:t>
            </a: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取り組み</a:t>
            </a:r>
          </a:p>
        </p:txBody>
      </p:sp>
      <p:cxnSp>
        <p:nvCxnSpPr>
          <p:cNvPr id="21" name="直線コネクタ 20"/>
          <p:cNvCxnSpPr/>
          <p:nvPr/>
        </p:nvCxnSpPr>
        <p:spPr>
          <a:xfrm>
            <a:off x="4954999" y="879710"/>
            <a:ext cx="4710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すぷらうとの外観"/>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3533"/>
          <a:stretch/>
        </p:blipFill>
        <p:spPr bwMode="auto">
          <a:xfrm>
            <a:off x="162187" y="1987812"/>
            <a:ext cx="1462500" cy="150575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5127973" y="1528818"/>
            <a:ext cx="4326688" cy="733534"/>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障がい者の就職に向けた成長・訓練の場を目指して事業所を開設しました。開設当初は、低単価の内職（</a:t>
            </a:r>
            <a:r>
              <a:rPr lang="en-US" altLang="ja-JP" sz="650" dirty="0">
                <a:latin typeface="BIZ UDPゴシック" panose="020B0400000000000000" pitchFamily="50" charset="-128"/>
                <a:ea typeface="BIZ UDPゴシック" panose="020B0400000000000000" pitchFamily="50" charset="-128"/>
              </a:rPr>
              <a:t>100</a:t>
            </a:r>
            <a:r>
              <a:rPr lang="ja-JP" altLang="en-US" sz="650" dirty="0">
                <a:latin typeface="BIZ UDPゴシック" panose="020B0400000000000000" pitchFamily="50" charset="-128"/>
                <a:ea typeface="BIZ UDPゴシック" panose="020B0400000000000000" pitchFamily="50" charset="-128"/>
              </a:rPr>
              <a:t>均袋詰め）を請け負いましたが、単価が低く、利用者には</a:t>
            </a:r>
            <a:r>
              <a:rPr lang="en-US" altLang="ja-JP" sz="650" dirty="0">
                <a:latin typeface="BIZ UDPゴシック" panose="020B0400000000000000" pitchFamily="50" charset="-128"/>
                <a:ea typeface="BIZ UDPゴシック" panose="020B0400000000000000" pitchFamily="50" charset="-128"/>
              </a:rPr>
              <a:t>1</a:t>
            </a:r>
            <a:r>
              <a:rPr lang="ja-JP" altLang="en-US" sz="650" dirty="0">
                <a:latin typeface="BIZ UDPゴシック" panose="020B0400000000000000" pitchFamily="50" charset="-128"/>
                <a:ea typeface="BIZ UDPゴシック" panose="020B0400000000000000" pitchFamily="50" charset="-128"/>
              </a:rPr>
              <a:t>万円程度の工賃しか渡せていませんでした。</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職員間で相談し、勇気を出して、内職受注を止め、高単価の業務を求めて、検品業務の求人票を出している東大阪の地元の金属部品企業へ積極的に営業を行いました。地道に信頼関係を積み上げ、現在は、一般的な下請価格の</a:t>
            </a:r>
            <a:r>
              <a:rPr lang="en-US" altLang="ja-JP" sz="650" dirty="0">
                <a:latin typeface="BIZ UDPゴシック" panose="020B0400000000000000" pitchFamily="50" charset="-128"/>
                <a:ea typeface="BIZ UDPゴシック" panose="020B0400000000000000" pitchFamily="50" charset="-128"/>
              </a:rPr>
              <a:t>60</a:t>
            </a:r>
            <a:r>
              <a:rPr lang="ja-JP" altLang="en-US" sz="650" dirty="0">
                <a:latin typeface="BIZ UDPゴシック" panose="020B0400000000000000" pitchFamily="50" charset="-128"/>
                <a:ea typeface="BIZ UDPゴシック" panose="020B0400000000000000" pitchFamily="50" charset="-128"/>
              </a:rPr>
              <a:t>％程度を目安に受注交渉し、時給</a:t>
            </a:r>
            <a:r>
              <a:rPr lang="en-US" altLang="ja-JP" sz="650" dirty="0">
                <a:latin typeface="BIZ UDPゴシック" panose="020B0400000000000000" pitchFamily="50" charset="-128"/>
                <a:ea typeface="BIZ UDPゴシック" panose="020B0400000000000000" pitchFamily="50" charset="-128"/>
              </a:rPr>
              <a:t>600</a:t>
            </a:r>
            <a:r>
              <a:rPr lang="ja-JP" altLang="en-US" sz="650" dirty="0">
                <a:latin typeface="BIZ UDPゴシック" panose="020B0400000000000000" pitchFamily="50" charset="-128"/>
                <a:ea typeface="BIZ UDPゴシック" panose="020B0400000000000000" pitchFamily="50" charset="-128"/>
              </a:rPr>
              <a:t>円前後で受注できるようなりました。</a:t>
            </a:r>
            <a:endParaRPr lang="en-US" altLang="ja-JP" sz="650" dirty="0">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4962996" y="3884281"/>
            <a:ext cx="1469752" cy="220573"/>
          </a:xfrm>
          <a:prstGeom prst="rect">
            <a:avLst/>
          </a:prstGeom>
          <a:solidFill>
            <a:schemeClr val="accent2"/>
          </a:solidFill>
        </p:spPr>
        <p:txBody>
          <a:bodyPr wrap="square" rtlCol="0">
            <a:spAutoFit/>
          </a:bodyPr>
          <a:lstStyle/>
          <a:p>
            <a:pPr>
              <a:lnSpc>
                <a:spcPts val="975"/>
              </a:lnSpc>
            </a:pP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就労支援の取り組み</a:t>
            </a:r>
            <a:endPar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50793" y="4038005"/>
            <a:ext cx="1428720" cy="242374"/>
          </a:xfrm>
          <a:prstGeom prst="rect">
            <a:avLst/>
          </a:prstGeom>
          <a:solidFill>
            <a:schemeClr val="accent2"/>
          </a:solidFill>
        </p:spPr>
        <p:txBody>
          <a:bodyPr wrap="square" rtlCol="0">
            <a:spAutoFit/>
          </a:bodyPr>
          <a:lstStyle/>
          <a:p>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　基本情報</a:t>
            </a:r>
          </a:p>
        </p:txBody>
      </p:sp>
      <p:sp>
        <p:nvSpPr>
          <p:cNvPr id="42" name="テキスト ボックス 41"/>
          <p:cNvSpPr txBox="1"/>
          <p:nvPr/>
        </p:nvSpPr>
        <p:spPr>
          <a:xfrm>
            <a:off x="1927056" y="4144867"/>
            <a:ext cx="2627996" cy="167418"/>
          </a:xfrm>
          <a:prstGeom prst="rect">
            <a:avLst/>
          </a:prstGeom>
          <a:noFill/>
        </p:spPr>
        <p:txBody>
          <a:bodyPr wrap="square" rtlCol="0">
            <a:spAutoFit/>
          </a:bodyPr>
          <a:lstStyle/>
          <a:p>
            <a:pPr algn="r"/>
            <a:r>
              <a:rPr kumimoji="1" lang="ja-JP" altLang="en-US" sz="488" dirty="0">
                <a:latin typeface="BIZ UDPゴシック" panose="020B0400000000000000" pitchFamily="50" charset="-128"/>
                <a:ea typeface="BIZ UDPゴシック" panose="020B0400000000000000" pitchFamily="50" charset="-128"/>
              </a:rPr>
              <a:t>令和</a:t>
            </a:r>
            <a:r>
              <a:rPr kumimoji="1" lang="en-US" altLang="ja-JP" sz="488" dirty="0">
                <a:latin typeface="BIZ UDPゴシック" panose="020B0400000000000000" pitchFamily="50" charset="-128"/>
                <a:ea typeface="BIZ UDPゴシック" panose="020B0400000000000000" pitchFamily="50" charset="-128"/>
              </a:rPr>
              <a:t>5</a:t>
            </a:r>
            <a:r>
              <a:rPr kumimoji="1" lang="ja-JP" altLang="en-US" sz="488" dirty="0">
                <a:latin typeface="BIZ UDPゴシック" panose="020B0400000000000000" pitchFamily="50" charset="-128"/>
                <a:ea typeface="BIZ UDPゴシック" panose="020B0400000000000000" pitchFamily="50" charset="-128"/>
              </a:rPr>
              <a:t>年</a:t>
            </a:r>
            <a:r>
              <a:rPr kumimoji="1" lang="en-US" altLang="ja-JP" sz="488" dirty="0">
                <a:latin typeface="BIZ UDPゴシック" panose="020B0400000000000000" pitchFamily="50" charset="-128"/>
                <a:ea typeface="BIZ UDPゴシック" panose="020B0400000000000000" pitchFamily="50" charset="-128"/>
              </a:rPr>
              <a:t>4</a:t>
            </a:r>
            <a:r>
              <a:rPr kumimoji="1" lang="ja-JP" altLang="en-US" sz="488" dirty="0">
                <a:latin typeface="BIZ UDPゴシック" panose="020B0400000000000000" pitchFamily="50" charset="-128"/>
                <a:ea typeface="BIZ UDPゴシック" panose="020B0400000000000000" pitchFamily="50" charset="-128"/>
              </a:rPr>
              <a:t>月</a:t>
            </a:r>
            <a:r>
              <a:rPr kumimoji="1" lang="en-US" altLang="ja-JP" sz="488" dirty="0">
                <a:latin typeface="BIZ UDPゴシック" panose="020B0400000000000000" pitchFamily="50" charset="-128"/>
                <a:ea typeface="BIZ UDPゴシック" panose="020B0400000000000000" pitchFamily="50" charset="-128"/>
              </a:rPr>
              <a:t>1</a:t>
            </a:r>
            <a:r>
              <a:rPr kumimoji="1" lang="ja-JP" altLang="en-US" sz="488" dirty="0">
                <a:latin typeface="BIZ UDPゴシック" panose="020B0400000000000000" pitchFamily="50" charset="-128"/>
                <a:ea typeface="BIZ UDPゴシック" panose="020B0400000000000000" pitchFamily="50" charset="-128"/>
              </a:rPr>
              <a:t>日時点</a:t>
            </a:r>
          </a:p>
        </p:txBody>
      </p:sp>
      <p:sp>
        <p:nvSpPr>
          <p:cNvPr id="52" name="テキスト ボックス 51"/>
          <p:cNvSpPr txBox="1"/>
          <p:nvPr/>
        </p:nvSpPr>
        <p:spPr>
          <a:xfrm>
            <a:off x="5127973" y="2514034"/>
            <a:ext cx="4326688" cy="861774"/>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部品検品業務の受注を始めたものの、最終チェックを職員が担っていたため、受注額を利用者の工賃に還元できていない部分があり、業務量も増やしづらい状況でした。そこで、</a:t>
            </a:r>
            <a:r>
              <a:rPr lang="en-US" altLang="ja-JP" sz="650" dirty="0">
                <a:latin typeface="BIZ UDPゴシック" panose="020B0400000000000000" pitchFamily="50" charset="-128"/>
                <a:ea typeface="BIZ UDPゴシック" panose="020B0400000000000000" pitchFamily="50" charset="-128"/>
              </a:rPr>
              <a:t>WAM</a:t>
            </a:r>
            <a:r>
              <a:rPr lang="ja-JP" altLang="en-US" sz="650" dirty="0">
                <a:latin typeface="BIZ UDPゴシック" panose="020B0400000000000000" pitchFamily="50" charset="-128"/>
                <a:ea typeface="BIZ UDPゴシック" panose="020B0400000000000000" pitchFamily="50" charset="-128"/>
              </a:rPr>
              <a:t>ネット掲載の助成金などを活用し、発注先企業などを参考に、平成</a:t>
            </a:r>
            <a:r>
              <a:rPr lang="en-US" altLang="ja-JP" sz="650" dirty="0">
                <a:latin typeface="BIZ UDPゴシック" panose="020B0400000000000000" pitchFamily="50" charset="-128"/>
                <a:ea typeface="BIZ UDPゴシック" panose="020B0400000000000000" pitchFamily="50" charset="-128"/>
              </a:rPr>
              <a:t>30</a:t>
            </a:r>
            <a:r>
              <a:rPr lang="ja-JP" altLang="en-US" sz="650" dirty="0">
                <a:latin typeface="BIZ UDPゴシック" panose="020B0400000000000000" pitchFamily="50" charset="-128"/>
                <a:ea typeface="BIZ UDPゴシック" panose="020B0400000000000000" pitchFamily="50" charset="-128"/>
              </a:rPr>
              <a:t>年に検品チェックのための機械を導入しました。</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機械の導入で、チェック業務が大幅に効率化でき、受注量を増やすことができました。また、チェック業務の負担が減った分、職員は営業活動や作業工程の改善に取り組むことができました。機械導入の翌年、令和元年度には前年に比べ約２万円も工賃向上ができ、利用者も大変喜びました。</a:t>
            </a:r>
            <a:endParaRPr lang="en-US" altLang="ja-JP" sz="65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4991330" y="5499972"/>
            <a:ext cx="1430158" cy="220573"/>
          </a:xfrm>
          <a:prstGeom prst="rect">
            <a:avLst/>
          </a:prstGeom>
          <a:solidFill>
            <a:schemeClr val="accent4">
              <a:lumMod val="50000"/>
            </a:schemeClr>
          </a:solidFill>
        </p:spPr>
        <p:txBody>
          <a:bodyPr wrap="square" rtlCol="0">
            <a:spAutoFit/>
          </a:bodyPr>
          <a:lstStyle/>
          <a:p>
            <a:pPr>
              <a:lnSpc>
                <a:spcPts val="975"/>
              </a:lnSpc>
            </a:pPr>
            <a:r>
              <a:rPr lang="ja-JP" altLang="en-US" sz="975"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a:t>
            </a:r>
            <a:r>
              <a:rPr kumimoji="1" lang="ja-JP" altLang="en-US" sz="975"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業所からのひとこと</a:t>
            </a:r>
          </a:p>
        </p:txBody>
      </p:sp>
      <p:sp>
        <p:nvSpPr>
          <p:cNvPr id="59" name="テキスト ボックス 58"/>
          <p:cNvSpPr txBox="1"/>
          <p:nvPr/>
        </p:nvSpPr>
        <p:spPr>
          <a:xfrm>
            <a:off x="5162112" y="4473496"/>
            <a:ext cx="4326687" cy="900014"/>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a:t>
            </a:r>
            <a:r>
              <a:rPr lang="ja-JP" altLang="ja-JP" sz="650" dirty="0">
                <a:latin typeface="BIZ UDPゴシック" panose="020B0400000000000000" pitchFamily="50" charset="-128"/>
                <a:ea typeface="BIZ UDPゴシック" panose="020B0400000000000000" pitchFamily="50" charset="-128"/>
              </a:rPr>
              <a:t>作業現場の清掃</a:t>
            </a:r>
            <a:r>
              <a:rPr lang="ja-JP" altLang="en-US" sz="650" dirty="0">
                <a:latin typeface="BIZ UDPゴシック" panose="020B0400000000000000" pitchFamily="50" charset="-128"/>
                <a:ea typeface="BIZ UDPゴシック" panose="020B0400000000000000" pitchFamily="50" charset="-128"/>
              </a:rPr>
              <a:t>や</a:t>
            </a:r>
            <a:r>
              <a:rPr lang="ja-JP" altLang="ja-JP" sz="650" dirty="0">
                <a:latin typeface="BIZ UDPゴシック" panose="020B0400000000000000" pitchFamily="50" charset="-128"/>
                <a:ea typeface="BIZ UDPゴシック" panose="020B0400000000000000" pitchFamily="50" charset="-128"/>
              </a:rPr>
              <a:t>挨拶</a:t>
            </a:r>
            <a:r>
              <a:rPr lang="ja-JP" altLang="en-US" sz="650" dirty="0">
                <a:latin typeface="BIZ UDPゴシック" panose="020B0400000000000000" pitchFamily="50" charset="-128"/>
                <a:ea typeface="BIZ UDPゴシック" panose="020B0400000000000000" pitchFamily="50" charset="-128"/>
              </a:rPr>
              <a:t>を</a:t>
            </a:r>
            <a:r>
              <a:rPr lang="ja-JP" altLang="ja-JP" sz="650" dirty="0">
                <a:latin typeface="BIZ UDPゴシック" panose="020B0400000000000000" pitchFamily="50" charset="-128"/>
                <a:ea typeface="BIZ UDPゴシック" panose="020B0400000000000000" pitchFamily="50" charset="-128"/>
              </a:rPr>
              <a:t>徹底</a:t>
            </a:r>
            <a:r>
              <a:rPr lang="ja-JP" altLang="en-US" sz="650" dirty="0">
                <a:latin typeface="BIZ UDPゴシック" panose="020B0400000000000000" pitchFamily="50" charset="-128"/>
                <a:ea typeface="BIZ UDPゴシック" panose="020B0400000000000000" pitchFamily="50" charset="-128"/>
              </a:rPr>
              <a:t>し、職場環境を整備しています。</a:t>
            </a:r>
            <a:r>
              <a:rPr lang="ja-JP" altLang="ja-JP" sz="650" dirty="0">
                <a:latin typeface="BIZ UDPゴシック" panose="020B0400000000000000" pitchFamily="50" charset="-128"/>
                <a:ea typeface="BIZ UDPゴシック" panose="020B0400000000000000" pitchFamily="50" charset="-128"/>
              </a:rPr>
              <a:t>職員</a:t>
            </a:r>
            <a:r>
              <a:rPr lang="ja-JP" altLang="en-US" sz="650" dirty="0">
                <a:latin typeface="BIZ UDPゴシック" panose="020B0400000000000000" pitchFamily="50" charset="-128"/>
                <a:ea typeface="BIZ UDPゴシック" panose="020B0400000000000000" pitchFamily="50" charset="-128"/>
              </a:rPr>
              <a:t>は</a:t>
            </a:r>
            <a:r>
              <a:rPr lang="ja-JP" altLang="ja-JP" sz="650" dirty="0">
                <a:latin typeface="BIZ UDPゴシック" panose="020B0400000000000000" pitchFamily="50" charset="-128"/>
                <a:ea typeface="BIZ UDPゴシック" panose="020B0400000000000000" pitchFamily="50" charset="-128"/>
              </a:rPr>
              <a:t>営業対応できるよう</a:t>
            </a:r>
            <a:r>
              <a:rPr lang="ja-JP" altLang="en-US" sz="650" dirty="0">
                <a:latin typeface="BIZ UDPゴシック" panose="020B0400000000000000" pitchFamily="50" charset="-128"/>
                <a:ea typeface="BIZ UDPゴシック" panose="020B0400000000000000" pitchFamily="50" charset="-128"/>
              </a:rPr>
              <a:t>作業服などではなく、スーツなどで</a:t>
            </a:r>
            <a:r>
              <a:rPr lang="ja-JP" altLang="ja-JP" sz="650" dirty="0">
                <a:latin typeface="BIZ UDPゴシック" panose="020B0400000000000000" pitchFamily="50" charset="-128"/>
                <a:ea typeface="BIZ UDPゴシック" panose="020B0400000000000000" pitchFamily="50" charset="-128"/>
              </a:rPr>
              <a:t>勤務</a:t>
            </a:r>
            <a:r>
              <a:rPr lang="ja-JP" altLang="en-US" sz="650" dirty="0">
                <a:latin typeface="BIZ UDPゴシック" panose="020B0400000000000000" pitchFamily="50" charset="-128"/>
                <a:ea typeface="BIZ UDPゴシック" panose="020B0400000000000000" pitchFamily="50" charset="-128"/>
              </a:rPr>
              <a:t>することで、</a:t>
            </a:r>
            <a:r>
              <a:rPr lang="ja-JP" altLang="ja-JP" sz="650" dirty="0">
                <a:latin typeface="BIZ UDPゴシック" panose="020B0400000000000000" pitchFamily="50" charset="-128"/>
                <a:ea typeface="BIZ UDPゴシック" panose="020B0400000000000000" pitchFamily="50" charset="-128"/>
              </a:rPr>
              <a:t>見学に来た企業</a:t>
            </a:r>
            <a:r>
              <a:rPr lang="ja-JP" altLang="en-US" sz="650" dirty="0">
                <a:latin typeface="BIZ UDPゴシック" panose="020B0400000000000000" pitchFamily="50" charset="-128"/>
                <a:ea typeface="BIZ UDPゴシック" panose="020B0400000000000000" pitchFamily="50" charset="-128"/>
              </a:rPr>
              <a:t>から</a:t>
            </a:r>
            <a:r>
              <a:rPr lang="ja-JP" altLang="ja-JP" sz="650" dirty="0">
                <a:latin typeface="BIZ UDPゴシック" panose="020B0400000000000000" pitchFamily="50" charset="-128"/>
                <a:ea typeface="BIZ UDPゴシック" panose="020B0400000000000000" pitchFamily="50" charset="-128"/>
              </a:rPr>
              <a:t>好印象</a:t>
            </a:r>
            <a:r>
              <a:rPr lang="ja-JP" altLang="en-US" sz="650" dirty="0">
                <a:latin typeface="BIZ UDPゴシック" panose="020B0400000000000000" pitchFamily="50" charset="-128"/>
                <a:ea typeface="BIZ UDPゴシック" panose="020B0400000000000000" pitchFamily="50" charset="-128"/>
              </a:rPr>
              <a:t>を得ており、受注に繋がっています</a:t>
            </a:r>
            <a:r>
              <a:rPr lang="ja-JP" altLang="ja-JP" sz="650" dirty="0">
                <a:latin typeface="BIZ UDPゴシック" panose="020B0400000000000000" pitchFamily="50" charset="-128"/>
                <a:ea typeface="BIZ UDPゴシック" panose="020B0400000000000000" pitchFamily="50" charset="-128"/>
              </a:rPr>
              <a:t>。</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また、フォークリフトや検品チェック機などの機械から、定規やテープカッターなどの備品まで、発注先と同じものを何年もかけて少しづつ事業所に導入しています。作業効率が大幅にアップした上、発注先から製造ラインの一部とみなされるほど、信頼を得ることができています。</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これらの取組により、利用者には就労に向けた実践的な訓練ができる職場環境になっており、即戦力として発注先へ就職することができました。</a:t>
            </a:r>
            <a:endParaRPr lang="en-US" altLang="ja-JP" sz="100"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5127976" y="937476"/>
            <a:ext cx="4572522" cy="252000"/>
          </a:xfrm>
          <a:prstGeom prst="rect">
            <a:avLst/>
          </a:prstGeom>
          <a:solidFill>
            <a:schemeClr val="bg1">
              <a:lumMod val="95000"/>
              <a:alpha val="80000"/>
            </a:schemeClr>
          </a:solidFill>
        </p:spPr>
        <p:txBody>
          <a:bodyPr wrap="square" rtlCol="0">
            <a:spAutoFit/>
          </a:bodyPr>
          <a:lstStyle/>
          <a:p>
            <a:r>
              <a:rPr lang="ja-JP" altLang="en-US" sz="975" spc="293" dirty="0">
                <a:solidFill>
                  <a:schemeClr val="accent5">
                    <a:lumMod val="50000"/>
                  </a:schemeClr>
                </a:solidFill>
                <a:latin typeface="BIZ UDPゴシック" panose="020B0400000000000000" pitchFamily="50" charset="-128"/>
                <a:ea typeface="BIZ UDPゴシック" panose="020B0400000000000000" pitchFamily="50" charset="-128"/>
              </a:rPr>
              <a:t>　　　　　</a:t>
            </a:r>
            <a:r>
              <a:rPr lang="ja-JP" altLang="en-US" sz="975" b="1" dirty="0">
                <a:solidFill>
                  <a:schemeClr val="accent4"/>
                </a:solidFill>
                <a:latin typeface="BIZ UDPゴシック" panose="020B0400000000000000" pitchFamily="50" charset="-128"/>
                <a:ea typeface="BIZ UDPゴシック" panose="020B0400000000000000" pitchFamily="50" charset="-128"/>
              </a:rPr>
              <a:t>低単価の内職の請負では、いくら仕事をしても低工賃のまま・・・</a:t>
            </a:r>
            <a:endParaRPr lang="en-US" altLang="ja-JP" sz="975" dirty="0">
              <a:solidFill>
                <a:schemeClr val="accent4"/>
              </a:solidFill>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5127972" y="3548779"/>
            <a:ext cx="4572526" cy="252000"/>
          </a:xfrm>
          <a:prstGeom prst="rect">
            <a:avLst/>
          </a:prstGeom>
          <a:solidFill>
            <a:schemeClr val="bg1">
              <a:lumMod val="95000"/>
            </a:schemeClr>
          </a:solidFill>
        </p:spPr>
        <p:txBody>
          <a:bodyPr wrap="none" rtlCol="0" anchor="ctr">
            <a:noAutofit/>
          </a:bodyPr>
          <a:lstStyle/>
          <a:p>
            <a:pPr>
              <a:lnSpc>
                <a:spcPts val="975"/>
              </a:lnSpc>
            </a:pPr>
            <a:r>
              <a:rPr lang="ja-JP" altLang="en-US" sz="975" b="1" dirty="0">
                <a:solidFill>
                  <a:schemeClr val="accent4"/>
                </a:solidFill>
                <a:latin typeface="BIZ UDPゴシック" panose="020B0400000000000000" pitchFamily="50" charset="-128"/>
                <a:ea typeface="BIZ UDPゴシック" panose="020B0400000000000000" pitchFamily="50" charset="-128"/>
              </a:rPr>
              <a:t>　　　　　　  高単価受注・機械導入・工程改善により、工賃を</a:t>
            </a:r>
            <a:r>
              <a:rPr lang="en-US" altLang="ja-JP" sz="975" b="1" dirty="0">
                <a:solidFill>
                  <a:schemeClr val="accent4"/>
                </a:solidFill>
                <a:latin typeface="BIZ UDPゴシック" panose="020B0400000000000000" pitchFamily="50" charset="-128"/>
                <a:ea typeface="BIZ UDPゴシック" panose="020B0400000000000000" pitchFamily="50" charset="-128"/>
              </a:rPr>
              <a:t>2</a:t>
            </a:r>
            <a:r>
              <a:rPr lang="ja-JP" altLang="en-US" sz="975" b="1" dirty="0">
                <a:solidFill>
                  <a:schemeClr val="accent4"/>
                </a:solidFill>
                <a:latin typeface="BIZ UDPゴシック" panose="020B0400000000000000" pitchFamily="50" charset="-128"/>
                <a:ea typeface="BIZ UDPゴシック" panose="020B0400000000000000" pitchFamily="50" charset="-128"/>
              </a:rPr>
              <a:t>万円も大幅アップ！</a:t>
            </a:r>
            <a:endParaRPr lang="en-US" altLang="ja-JP" sz="975" dirty="0">
              <a:solidFill>
                <a:schemeClr val="accent4"/>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109914" y="5747665"/>
            <a:ext cx="4356926" cy="733534"/>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「まだまだ稼いで自立したい！」という利用者の意欲に応えるため、‘’事業所とは 「働く場」である‘’と、利用者・職員で共通認識し、改善に取り組んできたことが何より工賃向上につながりました。</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発注先を意識した設備導入や、職場環境整備の</a:t>
            </a:r>
            <a:r>
              <a:rPr lang="ja-JP" altLang="ja-JP" sz="650" dirty="0">
                <a:latin typeface="BIZ UDPゴシック" panose="020B0400000000000000" pitchFamily="50" charset="-128"/>
                <a:ea typeface="BIZ UDPゴシック" panose="020B0400000000000000" pitchFamily="50" charset="-128"/>
              </a:rPr>
              <a:t>取り組み</a:t>
            </a:r>
            <a:r>
              <a:rPr lang="ja-JP" altLang="en-US" sz="650" dirty="0">
                <a:latin typeface="BIZ UDPゴシック" panose="020B0400000000000000" pitchFamily="50" charset="-128"/>
                <a:ea typeface="BIZ UDPゴシック" panose="020B0400000000000000" pitchFamily="50" charset="-128"/>
              </a:rPr>
              <a:t>が実り</a:t>
            </a:r>
            <a:r>
              <a:rPr lang="ja-JP" altLang="ja-JP" sz="650" dirty="0">
                <a:latin typeface="BIZ UDPゴシック" panose="020B0400000000000000" pitchFamily="50" charset="-128"/>
                <a:ea typeface="BIZ UDPゴシック" panose="020B0400000000000000" pitchFamily="50" charset="-128"/>
              </a:rPr>
              <a:t>、福祉事業所に仕事を出しているという感覚</a:t>
            </a:r>
            <a:r>
              <a:rPr lang="ja-JP" altLang="en-US" sz="650" dirty="0">
                <a:latin typeface="BIZ UDPゴシック" panose="020B0400000000000000" pitchFamily="50" charset="-128"/>
                <a:ea typeface="BIZ UDPゴシック" panose="020B0400000000000000" pitchFamily="50" charset="-128"/>
              </a:rPr>
              <a:t>でなく</a:t>
            </a:r>
            <a:r>
              <a:rPr lang="ja-JP" altLang="ja-JP" sz="650" dirty="0">
                <a:latin typeface="BIZ UDPゴシック" panose="020B0400000000000000" pitchFamily="50" charset="-128"/>
                <a:ea typeface="BIZ UDPゴシック" panose="020B0400000000000000" pitchFamily="50" charset="-128"/>
              </a:rPr>
              <a:t>、</a:t>
            </a:r>
            <a:r>
              <a:rPr lang="ja-JP" altLang="en-US" sz="650" dirty="0">
                <a:latin typeface="BIZ UDPゴシック" panose="020B0400000000000000" pitchFamily="50" charset="-128"/>
                <a:ea typeface="BIZ UDPゴシック" panose="020B0400000000000000" pitchFamily="50" charset="-128"/>
              </a:rPr>
              <a:t>受注者として発注先と</a:t>
            </a:r>
            <a:r>
              <a:rPr lang="ja-JP" altLang="ja-JP" sz="650" dirty="0">
                <a:latin typeface="BIZ UDPゴシック" panose="020B0400000000000000" pitchFamily="50" charset="-128"/>
                <a:ea typeface="BIZ UDPゴシック" panose="020B0400000000000000" pitchFamily="50" charset="-128"/>
              </a:rPr>
              <a:t>信頼関係を築くことができて</a:t>
            </a:r>
            <a:r>
              <a:rPr lang="ja-JP" altLang="en-US" sz="650" dirty="0">
                <a:latin typeface="BIZ UDPゴシック" panose="020B0400000000000000" pitchFamily="50" charset="-128"/>
                <a:ea typeface="BIZ UDPゴシック" panose="020B0400000000000000" pitchFamily="50" charset="-128"/>
              </a:rPr>
              <a:t>おり</a:t>
            </a:r>
            <a:r>
              <a:rPr lang="ja-JP" altLang="ja-JP" sz="650" dirty="0">
                <a:latin typeface="BIZ UDPゴシック" panose="020B0400000000000000" pitchFamily="50" charset="-128"/>
                <a:ea typeface="BIZ UDPゴシック" panose="020B0400000000000000" pitchFamily="50" charset="-128"/>
              </a:rPr>
              <a:t>、新規取引先や高</a:t>
            </a:r>
            <a:r>
              <a:rPr lang="ja-JP" altLang="en-US" sz="650" dirty="0">
                <a:latin typeface="BIZ UDPゴシック" panose="020B0400000000000000" pitchFamily="50" charset="-128"/>
                <a:ea typeface="BIZ UDPゴシック" panose="020B0400000000000000" pitchFamily="50" charset="-128"/>
              </a:rPr>
              <a:t>単価受注</a:t>
            </a:r>
            <a:r>
              <a:rPr lang="ja-JP" altLang="ja-JP" sz="650" dirty="0">
                <a:latin typeface="BIZ UDPゴシック" panose="020B0400000000000000" pitchFamily="50" charset="-128"/>
                <a:ea typeface="BIZ UDPゴシック" panose="020B0400000000000000" pitchFamily="50" charset="-128"/>
              </a:rPr>
              <a:t>の獲得につながっていると考えて</a:t>
            </a:r>
            <a:r>
              <a:rPr lang="ja-JP" altLang="en-US" sz="650" dirty="0">
                <a:latin typeface="BIZ UDPゴシック" panose="020B0400000000000000" pitchFamily="50" charset="-128"/>
                <a:ea typeface="BIZ UDPゴシック" panose="020B0400000000000000" pitchFamily="50" charset="-128"/>
              </a:rPr>
              <a:t>います</a:t>
            </a:r>
            <a:r>
              <a:rPr lang="ja-JP" altLang="ja-JP" sz="650" dirty="0">
                <a:latin typeface="BIZ UDPゴシック" panose="020B0400000000000000" pitchFamily="50" charset="-128"/>
                <a:ea typeface="BIZ UDPゴシック" panose="020B0400000000000000" pitchFamily="50" charset="-128"/>
              </a:rPr>
              <a:t>。</a:t>
            </a:r>
            <a:r>
              <a:rPr lang="ja-JP" altLang="en-US" sz="650" dirty="0">
                <a:latin typeface="BIZ UDPゴシック" panose="020B0400000000000000" pitchFamily="50" charset="-128"/>
                <a:ea typeface="BIZ UDPゴシック" panose="020B0400000000000000" pitchFamily="50" charset="-128"/>
              </a:rPr>
              <a:t>また、工賃向上のための取組を進めることで、利用者の就労に結びつく結果となっています。</a:t>
            </a:r>
            <a:endParaRPr lang="ja-JP" altLang="ja-JP" sz="65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34681571"/>
              </p:ext>
            </p:extLst>
          </p:nvPr>
        </p:nvGraphicFramePr>
        <p:xfrm>
          <a:off x="393512" y="4459080"/>
          <a:ext cx="2317252" cy="1891400"/>
        </p:xfrm>
        <a:graphic>
          <a:graphicData uri="http://schemas.openxmlformats.org/drawingml/2006/table">
            <a:tbl>
              <a:tblPr/>
              <a:tblGrid>
                <a:gridCol w="950402">
                  <a:extLst>
                    <a:ext uri="{9D8B030D-6E8A-4147-A177-3AD203B41FA5}">
                      <a16:colId xmlns:a16="http://schemas.microsoft.com/office/drawing/2014/main" val="2208197989"/>
                    </a:ext>
                  </a:extLst>
                </a:gridCol>
                <a:gridCol w="1366850">
                  <a:extLst>
                    <a:ext uri="{9D8B030D-6E8A-4147-A177-3AD203B41FA5}">
                      <a16:colId xmlns:a16="http://schemas.microsoft.com/office/drawing/2014/main" val="2239883280"/>
                    </a:ext>
                  </a:extLst>
                </a:gridCol>
              </a:tblGrid>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法人名</a:t>
                      </a:r>
                    </a:p>
                  </a:txBody>
                  <a:tcPr marL="7739" marR="7739" marT="7739" marB="0">
                    <a:lnL>
                      <a:noFill/>
                    </a:lnL>
                    <a:lnR>
                      <a:noFill/>
                    </a:lnR>
                    <a:lnT>
                      <a:noFill/>
                    </a:lnT>
                    <a:lnB>
                      <a:noFill/>
                    </a:lnB>
                    <a:noFill/>
                  </a:tcPr>
                </a:tc>
                <a:tc>
                  <a:txBody>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社会福祉法人　育永会</a:t>
                      </a:r>
                    </a:p>
                  </a:txBody>
                  <a:tcPr marL="55721" marR="55721" marT="0" marB="0">
                    <a:lnL>
                      <a:noFill/>
                    </a:lnL>
                    <a:lnR>
                      <a:noFill/>
                    </a:lnR>
                    <a:lnT>
                      <a:noFill/>
                    </a:lnT>
                    <a:lnB>
                      <a:noFill/>
                    </a:lnB>
                  </a:tcPr>
                </a:tc>
                <a:extLst>
                  <a:ext uri="{0D108BD9-81ED-4DB2-BD59-A6C34878D82A}">
                    <a16:rowId xmlns:a16="http://schemas.microsoft.com/office/drawing/2014/main" val="2240419934"/>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事業所名</a:t>
                      </a:r>
                    </a:p>
                  </a:txBody>
                  <a:tcPr marL="7739" marR="7739" marT="7739" marB="0">
                    <a:lnL>
                      <a:noFill/>
                    </a:lnL>
                    <a:lnR>
                      <a:noFill/>
                    </a:lnR>
                    <a:lnT>
                      <a:noFill/>
                    </a:lnT>
                    <a:lnB>
                      <a:noFill/>
                    </a:lnB>
                    <a:noFill/>
                  </a:tcPr>
                </a:tc>
                <a:tc>
                  <a:txBody>
                    <a:bodyPr/>
                    <a:lstStyle/>
                    <a:p>
                      <a:pPr algn="just">
                        <a:spcAft>
                          <a:spcPts val="0"/>
                        </a:spcAft>
                      </a:pPr>
                      <a:r>
                        <a:rPr lang="ja-JP" sz="7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すぷらう</a:t>
                      </a: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p>
                  </a:txBody>
                  <a:tcPr marL="55721" marR="55721" marT="0" marB="0">
                    <a:lnL>
                      <a:noFill/>
                    </a:lnL>
                    <a:lnR>
                      <a:noFill/>
                    </a:lnR>
                    <a:lnT>
                      <a:noFill/>
                    </a:lnT>
                    <a:lnB>
                      <a:noFill/>
                    </a:lnB>
                  </a:tcPr>
                </a:tc>
                <a:extLst>
                  <a:ext uri="{0D108BD9-81ED-4DB2-BD59-A6C34878D82A}">
                    <a16:rowId xmlns:a16="http://schemas.microsoft.com/office/drawing/2014/main" val="2943309907"/>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住所</a:t>
                      </a:r>
                    </a:p>
                  </a:txBody>
                  <a:tcPr marL="7739" marR="7739" marT="7739" marB="0">
                    <a:lnL>
                      <a:noFill/>
                    </a:lnL>
                    <a:lnR>
                      <a:noFill/>
                    </a:lnR>
                    <a:lnT>
                      <a:noFill/>
                    </a:lnT>
                    <a:lnB>
                      <a:noFill/>
                    </a:lnB>
                    <a:noFill/>
                  </a:tcPr>
                </a:tc>
                <a:tc>
                  <a:txBody>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東大阪市善根</a:t>
                      </a:r>
                      <a:r>
                        <a:rPr 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寺町</a:t>
                      </a:r>
                      <a:endParaRPr lang="en-US"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en-US"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4-11-8</a:t>
                      </a:r>
                      <a:endPar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5721" marR="55721" marT="0" marB="0">
                    <a:lnL>
                      <a:noFill/>
                    </a:lnL>
                    <a:lnR>
                      <a:noFill/>
                    </a:lnR>
                    <a:lnT>
                      <a:noFill/>
                    </a:lnT>
                    <a:lnB>
                      <a:noFill/>
                    </a:lnB>
                  </a:tcPr>
                </a:tc>
                <a:extLst>
                  <a:ext uri="{0D108BD9-81ED-4DB2-BD59-A6C34878D82A}">
                    <a16:rowId xmlns:a16="http://schemas.microsoft.com/office/drawing/2014/main" val="562611203"/>
                  </a:ext>
                </a:extLst>
              </a:tr>
              <a:tr h="236425">
                <a:tc>
                  <a:txBody>
                    <a:bodyPr/>
                    <a:lstStyle/>
                    <a:p>
                      <a:pPr algn="just"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指定年月</a:t>
                      </a:r>
                    </a:p>
                  </a:txBody>
                  <a:tcPr marL="7739" marR="7739" marT="7739" marB="0">
                    <a:lnL>
                      <a:noFill/>
                    </a:lnL>
                    <a:lnR>
                      <a:noFill/>
                    </a:lnR>
                    <a:lnT>
                      <a:noFill/>
                    </a:lnT>
                    <a:lnB>
                      <a:noFill/>
                    </a:lnB>
                    <a:noFill/>
                  </a:tcPr>
                </a:tc>
                <a:tc>
                  <a:txBody>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平成</a:t>
                      </a:r>
                      <a:r>
                        <a:rPr 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25</a:t>
                      </a: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p>
                  </a:txBody>
                  <a:tcPr marL="55721" marR="55721" marT="0" marB="0">
                    <a:lnL>
                      <a:noFill/>
                    </a:lnL>
                    <a:lnR>
                      <a:noFill/>
                    </a:lnR>
                    <a:lnT>
                      <a:noFill/>
                    </a:lnT>
                    <a:lnB>
                      <a:noFill/>
                    </a:lnB>
                  </a:tcPr>
                </a:tc>
                <a:extLst>
                  <a:ext uri="{0D108BD9-81ED-4DB2-BD59-A6C34878D82A}">
                    <a16:rowId xmlns:a16="http://schemas.microsoft.com/office/drawing/2014/main" val="3800887231"/>
                  </a:ext>
                </a:extLst>
              </a:tr>
              <a:tr h="236425">
                <a:tc>
                  <a:txBody>
                    <a:bodyPr/>
                    <a:lstStyle/>
                    <a:p>
                      <a:pPr algn="just"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登録者数</a:t>
                      </a:r>
                    </a:p>
                  </a:txBody>
                  <a:tcPr marL="7739" marR="7739" marT="7739" marB="0">
                    <a:lnL>
                      <a:noFill/>
                    </a:lnL>
                    <a:lnR>
                      <a:noFill/>
                    </a:lnR>
                    <a:lnT>
                      <a:noFill/>
                    </a:lnT>
                    <a:lnB>
                      <a:noFill/>
                    </a:lnB>
                    <a:noFill/>
                  </a:tcPr>
                </a:tc>
                <a:tc>
                  <a:txBody>
                    <a:bodyPr/>
                    <a:lstStyle/>
                    <a:p>
                      <a:pPr algn="just">
                        <a:spcAft>
                          <a:spcPts val="0"/>
                        </a:spcAft>
                      </a:pPr>
                      <a:r>
                        <a:rPr lang="ja-JP"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就労継続支援</a:t>
                      </a:r>
                      <a:r>
                        <a:rPr lang="en-US"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型・</a:t>
                      </a:r>
                      <a:r>
                        <a:rPr lang="en-US"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35</a:t>
                      </a:r>
                      <a:r>
                        <a:rPr lang="ja-JP"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en-US"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就労移行支援・４名</a:t>
                      </a:r>
                      <a:endParaRPr lang="ja-JP" altLang="ja-JP" sz="7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5721" marR="55721" marT="0" marB="0">
                    <a:lnL>
                      <a:noFill/>
                    </a:lnL>
                    <a:lnR>
                      <a:noFill/>
                    </a:lnR>
                    <a:lnT>
                      <a:noFill/>
                    </a:lnT>
                    <a:lnB>
                      <a:noFill/>
                    </a:lnB>
                  </a:tcPr>
                </a:tc>
                <a:extLst>
                  <a:ext uri="{0D108BD9-81ED-4DB2-BD59-A6C34878D82A}">
                    <a16:rowId xmlns:a16="http://schemas.microsoft.com/office/drawing/2014/main" val="48442579"/>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職員数</a:t>
                      </a:r>
                    </a:p>
                  </a:txBody>
                  <a:tcPr marL="7739" marR="7739" marT="7739" marB="0">
                    <a:lnL>
                      <a:noFill/>
                    </a:lnL>
                    <a:lnR>
                      <a:noFill/>
                    </a:lnR>
                    <a:lnT>
                      <a:noFill/>
                    </a:lnT>
                    <a:lnB>
                      <a:noFill/>
                    </a:lnB>
                    <a:noFill/>
                  </a:tcPr>
                </a:tc>
                <a:tc>
                  <a:txBody>
                    <a:bodyPr/>
                    <a:lstStyle/>
                    <a:p>
                      <a:r>
                        <a:rPr lang="en-US" altLang="ja-JP" sz="700" dirty="0" smtClean="0">
                          <a:latin typeface="BIZ UDPゴシック" panose="020B0400000000000000" pitchFamily="50" charset="-128"/>
                          <a:ea typeface="BIZ UDPゴシック" panose="020B0400000000000000" pitchFamily="50" charset="-128"/>
                        </a:rPr>
                        <a:t>14</a:t>
                      </a:r>
                      <a:r>
                        <a:rPr lang="ja-JP" altLang="en-US" sz="700" dirty="0" smtClean="0">
                          <a:latin typeface="BIZ UDPゴシック" panose="020B0400000000000000" pitchFamily="50" charset="-128"/>
                          <a:ea typeface="BIZ UDPゴシック" panose="020B0400000000000000" pitchFamily="50" charset="-128"/>
                        </a:rPr>
                        <a:t>名</a:t>
                      </a:r>
                      <a:endParaRPr lang="ja-JP" altLang="en-US" sz="700" dirty="0">
                        <a:latin typeface="BIZ UDPゴシック" panose="020B0400000000000000" pitchFamily="50" charset="-128"/>
                        <a:ea typeface="BIZ UDPゴシック" panose="020B0400000000000000" pitchFamily="50" charset="-128"/>
                      </a:endParaRPr>
                    </a:p>
                  </a:txBody>
                  <a:tcPr marL="55721" marR="55721" marT="0" marB="0">
                    <a:lnL>
                      <a:noFill/>
                    </a:lnL>
                    <a:lnR>
                      <a:noFill/>
                    </a:lnR>
                    <a:lnT>
                      <a:noFill/>
                    </a:lnT>
                    <a:lnB>
                      <a:noFill/>
                    </a:lnB>
                  </a:tcPr>
                </a:tc>
                <a:extLst>
                  <a:ext uri="{0D108BD9-81ED-4DB2-BD59-A6C34878D82A}">
                    <a16:rowId xmlns:a16="http://schemas.microsoft.com/office/drawing/2014/main" val="984055045"/>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主</a:t>
                      </a:r>
                      <a:r>
                        <a:rPr lang="ja-JP" altLang="en-US" sz="800" b="1" i="0" u="none" strike="noStrike" dirty="0" smtClean="0">
                          <a:solidFill>
                            <a:schemeClr val="accent4">
                              <a:lumMod val="50000"/>
                            </a:schemeClr>
                          </a:solidFill>
                          <a:effectLst/>
                          <a:latin typeface="BIZ UDPゴシック" panose="020B0400000000000000" pitchFamily="50" charset="-128"/>
                          <a:ea typeface="BIZ UDPゴシック" panose="020B0400000000000000" pitchFamily="50" charset="-128"/>
                        </a:rPr>
                        <a:t>たる障</a:t>
                      </a: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がい種別</a:t>
                      </a:r>
                    </a:p>
                  </a:txBody>
                  <a:tcPr marL="7739" marR="7739" marT="7739" marB="0">
                    <a:lnL>
                      <a:noFill/>
                    </a:lnL>
                    <a:lnR>
                      <a:noFill/>
                    </a:lnR>
                    <a:lnT>
                      <a:noFill/>
                    </a:lnT>
                    <a:lnB>
                      <a:noFill/>
                    </a:lnB>
                    <a:noFill/>
                  </a:tcPr>
                </a:tc>
                <a:tc>
                  <a:txBody>
                    <a:bodyPr/>
                    <a:lstStyle/>
                    <a:p>
                      <a:r>
                        <a:rPr lang="ja-JP" altLang="en-US" sz="700" dirty="0" smtClean="0">
                          <a:latin typeface="BIZ UDPゴシック" panose="020B0400000000000000" pitchFamily="50" charset="-128"/>
                          <a:ea typeface="BIZ UDPゴシック" panose="020B0400000000000000" pitchFamily="50" charset="-128"/>
                        </a:rPr>
                        <a:t>知的</a:t>
                      </a:r>
                      <a:r>
                        <a:rPr lang="ja-JP" altLang="en-US" sz="700" dirty="0" err="1" smtClean="0">
                          <a:latin typeface="BIZ UDPゴシック" panose="020B0400000000000000" pitchFamily="50" charset="-128"/>
                          <a:ea typeface="BIZ UDPゴシック" panose="020B0400000000000000" pitchFamily="50" charset="-128"/>
                        </a:rPr>
                        <a:t>障がい</a:t>
                      </a:r>
                      <a:r>
                        <a:rPr lang="ja-JP" altLang="en-US" sz="700" dirty="0" smtClean="0">
                          <a:latin typeface="BIZ UDPゴシック" panose="020B0400000000000000" pitchFamily="50" charset="-128"/>
                          <a:ea typeface="BIZ UDPゴシック" panose="020B0400000000000000" pitchFamily="50" charset="-128"/>
                        </a:rPr>
                        <a:t>者</a:t>
                      </a:r>
                      <a:endParaRPr lang="ja-JP" altLang="en-US" sz="700" dirty="0">
                        <a:latin typeface="BIZ UDPゴシック" panose="020B0400000000000000" pitchFamily="50" charset="-128"/>
                        <a:ea typeface="BIZ UDPゴシック" panose="020B0400000000000000" pitchFamily="50" charset="-128"/>
                      </a:endParaRPr>
                    </a:p>
                  </a:txBody>
                  <a:tcPr marL="55721" marR="55721" marT="0" marB="0">
                    <a:lnL>
                      <a:noFill/>
                    </a:lnL>
                    <a:lnR>
                      <a:noFill/>
                    </a:lnR>
                    <a:lnT>
                      <a:noFill/>
                    </a:lnT>
                    <a:lnB>
                      <a:noFill/>
                    </a:lnB>
                    <a:solidFill>
                      <a:srgbClr val="FFFFFF"/>
                    </a:solidFill>
                  </a:tcPr>
                </a:tc>
                <a:extLst>
                  <a:ext uri="{0D108BD9-81ED-4DB2-BD59-A6C34878D82A}">
                    <a16:rowId xmlns:a16="http://schemas.microsoft.com/office/drawing/2014/main" val="3322007942"/>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主な作業内容</a:t>
                      </a:r>
                    </a:p>
                  </a:txBody>
                  <a:tcPr marL="7739" marR="7739" marT="7739" marB="0">
                    <a:lnL>
                      <a:noFill/>
                    </a:lnL>
                    <a:lnR>
                      <a:noFill/>
                    </a:lnR>
                    <a:lnT>
                      <a:noFill/>
                    </a:lnT>
                    <a:lnB>
                      <a:noFill/>
                    </a:lnB>
                    <a:noFill/>
                  </a:tcPr>
                </a:tc>
                <a:tc>
                  <a:txBody>
                    <a:bodyPr/>
                    <a:lstStyle/>
                    <a:p>
                      <a:r>
                        <a:rPr lang="ja-JP" altLang="en-US" sz="700" dirty="0" smtClean="0">
                          <a:latin typeface="BIZ UDPゴシック" panose="020B0400000000000000" pitchFamily="50" charset="-128"/>
                          <a:ea typeface="BIZ UDPゴシック" panose="020B0400000000000000" pitchFamily="50" charset="-128"/>
                        </a:rPr>
                        <a:t>金属部品の検品・組立作業</a:t>
                      </a:r>
                      <a:endParaRPr lang="ja-JP" altLang="en-US" sz="700" dirty="0">
                        <a:latin typeface="BIZ UDPゴシック" panose="020B0400000000000000" pitchFamily="50" charset="-128"/>
                        <a:ea typeface="BIZ UDPゴシック" panose="020B0400000000000000" pitchFamily="50" charset="-128"/>
                      </a:endParaRPr>
                    </a:p>
                  </a:txBody>
                  <a:tcPr marL="55721" marR="55721" marT="0" marB="0">
                    <a:lnL>
                      <a:noFill/>
                    </a:lnL>
                    <a:lnR>
                      <a:noFill/>
                    </a:lnR>
                    <a:lnT>
                      <a:noFill/>
                    </a:lnT>
                    <a:lnB>
                      <a:noFill/>
                    </a:lnB>
                    <a:solidFill>
                      <a:srgbClr val="FFFFFF"/>
                    </a:solidFill>
                  </a:tcPr>
                </a:tc>
                <a:extLst>
                  <a:ext uri="{0D108BD9-81ED-4DB2-BD59-A6C34878D82A}">
                    <a16:rowId xmlns:a16="http://schemas.microsoft.com/office/drawing/2014/main" val="2299538497"/>
                  </a:ext>
                </a:extLst>
              </a:tr>
            </a:tbl>
          </a:graphicData>
        </a:graphic>
      </p:graphicFrame>
      <p:pic>
        <p:nvPicPr>
          <p:cNvPr id="22" name="図 21"/>
          <p:cNvPicPr>
            <a:picLocks noChangeAspect="1"/>
          </p:cNvPicPr>
          <p:nvPr/>
        </p:nvPicPr>
        <p:blipFill rotWithShape="1">
          <a:blip r:embed="rId5" cstate="print">
            <a:extLst>
              <a:ext uri="{28A0092B-C50C-407E-A947-70E740481C1C}">
                <a14:useLocalDpi xmlns:a14="http://schemas.microsoft.com/office/drawing/2010/main"/>
              </a:ext>
            </a:extLst>
          </a:blip>
          <a:srcRect b="569"/>
          <a:stretch/>
        </p:blipFill>
        <p:spPr>
          <a:xfrm>
            <a:off x="1666400" y="1987811"/>
            <a:ext cx="1394149" cy="1512332"/>
          </a:xfrm>
          <a:prstGeom prst="rect">
            <a:avLst/>
          </a:prstGeom>
        </p:spPr>
      </p:pic>
      <p:sp>
        <p:nvSpPr>
          <p:cNvPr id="47" name="テキスト ボックス 46"/>
          <p:cNvSpPr txBox="1"/>
          <p:nvPr/>
        </p:nvSpPr>
        <p:spPr>
          <a:xfrm>
            <a:off x="2753891" y="4407742"/>
            <a:ext cx="745161" cy="217432"/>
          </a:xfrm>
          <a:prstGeom prst="rect">
            <a:avLst/>
          </a:prstGeom>
          <a:noFill/>
        </p:spPr>
        <p:txBody>
          <a:bodyPr wrap="square" rtlCol="0">
            <a:spAutoFit/>
          </a:bodyPr>
          <a:lstStyle/>
          <a:p>
            <a:r>
              <a:rPr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rPr>
              <a:t>工賃実績</a:t>
            </a:r>
            <a:endParaRPr kumimoji="1"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150793" y="3333564"/>
            <a:ext cx="1473893" cy="192360"/>
          </a:xfrm>
          <a:prstGeom prst="rect">
            <a:avLst/>
          </a:prstGeom>
          <a:solidFill>
            <a:srgbClr val="FFFFFF">
              <a:alpha val="83137"/>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理念：ともに歩み、楽しくくらす</a:t>
            </a:r>
          </a:p>
        </p:txBody>
      </p:sp>
      <p:pic>
        <p:nvPicPr>
          <p:cNvPr id="33" name="図 32"/>
          <p:cNvPicPr>
            <a:picLocks noChangeAspect="1"/>
          </p:cNvPicPr>
          <p:nvPr/>
        </p:nvPicPr>
        <p:blipFill rotWithShape="1">
          <a:blip r:embed="rId6" cstate="print">
            <a:extLst>
              <a:ext uri="{28A0092B-C50C-407E-A947-70E740481C1C}">
                <a14:useLocalDpi xmlns:a14="http://schemas.microsoft.com/office/drawing/2010/main"/>
              </a:ext>
            </a:extLst>
          </a:blip>
          <a:srcRect l="3334" t="-1" r="13938" b="-191"/>
          <a:stretch/>
        </p:blipFill>
        <p:spPr>
          <a:xfrm>
            <a:off x="3099484" y="1987811"/>
            <a:ext cx="1471563" cy="1521000"/>
          </a:xfrm>
          <a:prstGeom prst="rect">
            <a:avLst/>
          </a:prstGeom>
        </p:spPr>
      </p:pic>
      <p:sp>
        <p:nvSpPr>
          <p:cNvPr id="28" name="テキスト ボックス 27"/>
          <p:cNvSpPr txBox="1"/>
          <p:nvPr/>
        </p:nvSpPr>
        <p:spPr>
          <a:xfrm>
            <a:off x="5099603" y="1342844"/>
            <a:ext cx="3812573" cy="220573"/>
          </a:xfrm>
          <a:prstGeom prst="rect">
            <a:avLst/>
          </a:prstGeom>
          <a:noFill/>
        </p:spPr>
        <p:txBody>
          <a:bodyPr wrap="square" rtlCol="0">
            <a:spAutoFit/>
          </a:bodyPr>
          <a:lstStyle/>
          <a:p>
            <a:pPr>
              <a:lnSpc>
                <a:spcPts val="975"/>
              </a:lnSpc>
            </a:pPr>
            <a:r>
              <a:rPr kumimoji="1"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rPr>
              <a:t>地元企業へ積極的に営業、高単価受注を交渉</a:t>
            </a:r>
          </a:p>
        </p:txBody>
      </p:sp>
      <p:sp>
        <p:nvSpPr>
          <p:cNvPr id="39" name="正方形/長方形 38"/>
          <p:cNvSpPr/>
          <p:nvPr/>
        </p:nvSpPr>
        <p:spPr>
          <a:xfrm>
            <a:off x="5080839" y="1340492"/>
            <a:ext cx="47186" cy="20475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nvGrpSpPr>
          <p:cNvPr id="72" name="グループ化 71"/>
          <p:cNvGrpSpPr/>
          <p:nvPr/>
        </p:nvGrpSpPr>
        <p:grpSpPr>
          <a:xfrm>
            <a:off x="5080836" y="2350689"/>
            <a:ext cx="3831337" cy="222921"/>
            <a:chOff x="6129959" y="2332361"/>
            <a:chExt cx="4715492" cy="274364"/>
          </a:xfrm>
        </p:grpSpPr>
        <p:sp>
          <p:nvSpPr>
            <p:cNvPr id="51" name="テキスト ボックス 50"/>
            <p:cNvSpPr txBox="1"/>
            <p:nvPr/>
          </p:nvSpPr>
          <p:spPr>
            <a:xfrm>
              <a:off x="6146841" y="2335251"/>
              <a:ext cx="4698610" cy="271474"/>
            </a:xfrm>
            <a:prstGeom prst="rect">
              <a:avLst/>
            </a:prstGeom>
            <a:noFill/>
          </p:spPr>
          <p:txBody>
            <a:bodyPr wrap="square" rtlCol="0">
              <a:spAutoFit/>
            </a:bodyPr>
            <a:lstStyle/>
            <a:p>
              <a:pPr>
                <a:lnSpc>
                  <a:spcPts val="975"/>
                </a:lnSpc>
              </a:pPr>
              <a:r>
                <a:rPr kumimoji="1"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rPr>
                <a:t>機械導入、作業工程改善の積み重ねによる業務効率化</a:t>
              </a:r>
            </a:p>
          </p:txBody>
        </p:sp>
        <p:sp>
          <p:nvSpPr>
            <p:cNvPr id="50" name="正方形/長方形 49"/>
            <p:cNvSpPr/>
            <p:nvPr/>
          </p:nvSpPr>
          <p:spPr>
            <a:xfrm>
              <a:off x="6129959" y="2332361"/>
              <a:ext cx="58075" cy="25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grpSp>
        <p:nvGrpSpPr>
          <p:cNvPr id="71" name="グループ化 70"/>
          <p:cNvGrpSpPr/>
          <p:nvPr/>
        </p:nvGrpSpPr>
        <p:grpSpPr>
          <a:xfrm>
            <a:off x="5080836" y="4240030"/>
            <a:ext cx="4619662" cy="202655"/>
            <a:chOff x="6129958" y="4364610"/>
            <a:chExt cx="5685738" cy="274364"/>
          </a:xfrm>
        </p:grpSpPr>
        <p:sp>
          <p:nvSpPr>
            <p:cNvPr id="55" name="テキスト ボックス 54"/>
            <p:cNvSpPr txBox="1"/>
            <p:nvPr/>
          </p:nvSpPr>
          <p:spPr>
            <a:xfrm>
              <a:off x="6144491" y="4367500"/>
              <a:ext cx="5671205" cy="271474"/>
            </a:xfrm>
            <a:prstGeom prst="rect">
              <a:avLst/>
            </a:prstGeom>
            <a:noFill/>
          </p:spPr>
          <p:txBody>
            <a:bodyPr wrap="square" rtlCol="0">
              <a:spAutoFit/>
            </a:bodyPr>
            <a:lstStyle/>
            <a:p>
              <a:pPr>
                <a:lnSpc>
                  <a:spcPts val="975"/>
                </a:lnSpc>
              </a:pPr>
              <a:r>
                <a:rPr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rPr>
                <a:t>清掃・挨拶の徹底、同一機械導入で、地元企業との信頼関係構築</a:t>
              </a:r>
              <a:endParaRPr kumimoji="1"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6129958" y="4364610"/>
              <a:ext cx="58075" cy="25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sp>
        <p:nvSpPr>
          <p:cNvPr id="41" name="正方形/長方形 40"/>
          <p:cNvSpPr/>
          <p:nvPr/>
        </p:nvSpPr>
        <p:spPr>
          <a:xfrm>
            <a:off x="4115932" y="4473305"/>
            <a:ext cx="287258" cy="154786"/>
          </a:xfrm>
          <a:prstGeom prst="rect">
            <a:avLst/>
          </a:prstGeom>
        </p:spPr>
        <p:txBody>
          <a:bodyPr wrap="none">
            <a:spAutoFit/>
          </a:bodyPr>
          <a:lstStyle/>
          <a:p>
            <a:pPr algn="ctr"/>
            <a:r>
              <a:rPr lang="ja-JP" altLang="en-US" sz="406" dirty="0">
                <a:latin typeface="BIZ UDPゴシック" panose="020B0400000000000000" pitchFamily="50" charset="-128"/>
                <a:ea typeface="BIZ UDPゴシック" panose="020B0400000000000000" pitchFamily="50" charset="-128"/>
              </a:rPr>
              <a:t>（円）</a:t>
            </a:r>
            <a:endParaRPr kumimoji="1" lang="ja-JP" altLang="en-US" sz="1463" dirty="0">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2751533" y="4448415"/>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8" name="正方形/長方形 57"/>
          <p:cNvSpPr/>
          <p:nvPr/>
        </p:nvSpPr>
        <p:spPr>
          <a:xfrm>
            <a:off x="2753868" y="5783331"/>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1" name="正方形/長方形 60"/>
          <p:cNvSpPr/>
          <p:nvPr/>
        </p:nvSpPr>
        <p:spPr>
          <a:xfrm>
            <a:off x="322877" y="4454715"/>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2" name="正方形/長方形 61"/>
          <p:cNvSpPr/>
          <p:nvPr/>
        </p:nvSpPr>
        <p:spPr>
          <a:xfrm>
            <a:off x="322877" y="4692440"/>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3" name="正方形/長方形 62"/>
          <p:cNvSpPr/>
          <p:nvPr/>
        </p:nvSpPr>
        <p:spPr>
          <a:xfrm>
            <a:off x="322877" y="4930165"/>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4" name="正方形/長方形 63"/>
          <p:cNvSpPr/>
          <p:nvPr/>
        </p:nvSpPr>
        <p:spPr>
          <a:xfrm>
            <a:off x="322877" y="5167891"/>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5" name="正方形/長方形 64"/>
          <p:cNvSpPr/>
          <p:nvPr/>
        </p:nvSpPr>
        <p:spPr>
          <a:xfrm>
            <a:off x="322877" y="5405616"/>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6" name="正方形/長方形 65"/>
          <p:cNvSpPr/>
          <p:nvPr/>
        </p:nvSpPr>
        <p:spPr>
          <a:xfrm>
            <a:off x="322877" y="5643341"/>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7" name="正方形/長方形 66"/>
          <p:cNvSpPr/>
          <p:nvPr/>
        </p:nvSpPr>
        <p:spPr>
          <a:xfrm>
            <a:off x="322877" y="5881067"/>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8" name="正方形/長方形 67"/>
          <p:cNvSpPr/>
          <p:nvPr/>
        </p:nvSpPr>
        <p:spPr>
          <a:xfrm>
            <a:off x="322877" y="6118790"/>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cxnSp>
        <p:nvCxnSpPr>
          <p:cNvPr id="70" name="直線コネクタ 69"/>
          <p:cNvCxnSpPr/>
          <p:nvPr/>
        </p:nvCxnSpPr>
        <p:spPr>
          <a:xfrm>
            <a:off x="4950409" y="4146934"/>
            <a:ext cx="4710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664625" y="3333564"/>
            <a:ext cx="1395924" cy="192360"/>
          </a:xfrm>
          <a:prstGeom prst="rect">
            <a:avLst/>
          </a:prstGeom>
          <a:solidFill>
            <a:srgbClr val="FFFFFF">
              <a:alpha val="83137"/>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作業内容：金属部品の検品</a:t>
            </a:r>
          </a:p>
        </p:txBody>
      </p:sp>
      <p:sp>
        <p:nvSpPr>
          <p:cNvPr id="77" name="テキスト ボックス 76"/>
          <p:cNvSpPr txBox="1"/>
          <p:nvPr/>
        </p:nvSpPr>
        <p:spPr>
          <a:xfrm>
            <a:off x="3099484" y="3333564"/>
            <a:ext cx="1471563" cy="192360"/>
          </a:xfrm>
          <a:prstGeom prst="rect">
            <a:avLst/>
          </a:prstGeom>
          <a:solidFill>
            <a:srgbClr val="FFFFFF">
              <a:alpha val="83137"/>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特色：発注先に準じた職場環境</a:t>
            </a:r>
          </a:p>
        </p:txBody>
      </p:sp>
      <p:sp>
        <p:nvSpPr>
          <p:cNvPr id="54" name="正方形/長方形 53"/>
          <p:cNvSpPr/>
          <p:nvPr/>
        </p:nvSpPr>
        <p:spPr>
          <a:xfrm>
            <a:off x="4988129" y="938266"/>
            <a:ext cx="648694" cy="25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kumimoji="1" lang="ja-JP" altLang="en-US" sz="975" dirty="0">
                <a:solidFill>
                  <a:schemeClr val="accent4">
                    <a:lumMod val="50000"/>
                  </a:schemeClr>
                </a:solidFill>
                <a:latin typeface="BIZ UDPゴシック" panose="020B0400000000000000" pitchFamily="50" charset="-128"/>
                <a:ea typeface="BIZ UDPゴシック" panose="020B0400000000000000" pitchFamily="50" charset="-128"/>
              </a:rPr>
              <a:t>課　題</a:t>
            </a:r>
          </a:p>
        </p:txBody>
      </p:sp>
      <p:sp>
        <p:nvSpPr>
          <p:cNvPr id="60" name="正方形/長方形 59"/>
          <p:cNvSpPr/>
          <p:nvPr/>
        </p:nvSpPr>
        <p:spPr>
          <a:xfrm>
            <a:off x="4980133" y="3548779"/>
            <a:ext cx="648694" cy="25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kumimoji="1" lang="ja-JP" altLang="en-US" sz="975" dirty="0">
                <a:solidFill>
                  <a:schemeClr val="accent4">
                    <a:lumMod val="50000"/>
                  </a:schemeClr>
                </a:solidFill>
                <a:latin typeface="BIZ UDPゴシック" panose="020B0400000000000000" pitchFamily="50" charset="-128"/>
                <a:ea typeface="BIZ UDPゴシック" panose="020B0400000000000000" pitchFamily="50" charset="-128"/>
              </a:rPr>
              <a:t>成　果</a:t>
            </a:r>
          </a:p>
        </p:txBody>
      </p:sp>
      <p:pic>
        <p:nvPicPr>
          <p:cNvPr id="10" name="図 9"/>
          <p:cNvPicPr>
            <a:picLocks noChangeAspect="1"/>
          </p:cNvPicPr>
          <p:nvPr/>
        </p:nvPicPr>
        <p:blipFill>
          <a:blip r:embed="rId7"/>
          <a:stretch>
            <a:fillRect/>
          </a:stretch>
        </p:blipFill>
        <p:spPr>
          <a:xfrm>
            <a:off x="2710764" y="4659101"/>
            <a:ext cx="1785147" cy="1045356"/>
          </a:xfrm>
          <a:prstGeom prst="rect">
            <a:avLst/>
          </a:prstGeom>
        </p:spPr>
      </p:pic>
      <p:cxnSp>
        <p:nvCxnSpPr>
          <p:cNvPr id="73" name="直線コネクタ 72"/>
          <p:cNvCxnSpPr/>
          <p:nvPr/>
        </p:nvCxnSpPr>
        <p:spPr>
          <a:xfrm>
            <a:off x="171121" y="4306182"/>
            <a:ext cx="44477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978575" y="856316"/>
            <a:ext cx="3592473" cy="2"/>
          </a:xfrm>
          <a:prstGeom prst="line">
            <a:avLst/>
          </a:prstGeom>
          <a:ln w="44450" cap="sq" cmpd="thickThin">
            <a:solidFill>
              <a:schemeClr val="accent2"/>
            </a:solidFill>
            <a:miter lim="800000"/>
          </a:ln>
        </p:spPr>
        <p:style>
          <a:lnRef idx="1">
            <a:schemeClr val="accent1"/>
          </a:lnRef>
          <a:fillRef idx="0">
            <a:schemeClr val="accent1"/>
          </a:fillRef>
          <a:effectRef idx="0">
            <a:schemeClr val="accent1"/>
          </a:effectRef>
          <a:fontRef idx="minor">
            <a:schemeClr val="tx1"/>
          </a:fontRef>
        </p:style>
      </p:cxnSp>
      <p:pic>
        <p:nvPicPr>
          <p:cNvPr id="75" name="図 74"/>
          <p:cNvPicPr>
            <a:picLocks noChangeAspect="1"/>
          </p:cNvPicPr>
          <p:nvPr/>
        </p:nvPicPr>
        <p:blipFill rotWithShape="1">
          <a:blip r:embed="rId8" cstate="print">
            <a:extLst>
              <a:ext uri="{28A0092B-C50C-407E-A947-70E740481C1C}">
                <a14:useLocalDpi xmlns:a14="http://schemas.microsoft.com/office/drawing/2010/main"/>
              </a:ext>
            </a:extLst>
          </a:blip>
          <a:srcRect t="125" b="125"/>
          <a:stretch/>
        </p:blipFill>
        <p:spPr>
          <a:xfrm>
            <a:off x="125829" y="471469"/>
            <a:ext cx="1079966" cy="1079966"/>
          </a:xfrm>
          <a:prstGeom prst="ellipse">
            <a:avLst/>
          </a:prstGeom>
          <a:effectLst>
            <a:outerShdw blurRad="50800" dist="38100" dir="8100000" algn="tr" rotWithShape="0">
              <a:prstClr val="black">
                <a:alpha val="40000"/>
              </a:prstClr>
            </a:outerShdw>
          </a:effectLst>
        </p:spPr>
      </p:pic>
      <p:pic>
        <p:nvPicPr>
          <p:cNvPr id="2" name="図 1"/>
          <p:cNvPicPr>
            <a:picLocks noChangeAspect="1"/>
          </p:cNvPicPr>
          <p:nvPr/>
        </p:nvPicPr>
        <p:blipFill>
          <a:blip r:embed="rId9"/>
          <a:stretch>
            <a:fillRect/>
          </a:stretch>
        </p:blipFill>
        <p:spPr>
          <a:xfrm>
            <a:off x="2844319" y="5964754"/>
            <a:ext cx="1518036" cy="310923"/>
          </a:xfrm>
          <a:prstGeom prst="rect">
            <a:avLst/>
          </a:prstGeom>
        </p:spPr>
      </p:pic>
    </p:spTree>
    <p:extLst>
      <p:ext uri="{BB962C8B-B14F-4D97-AF65-F5344CB8AC3E}">
        <p14:creationId xmlns:p14="http://schemas.microsoft.com/office/powerpoint/2010/main" val="20929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4948976" y="5002107"/>
            <a:ext cx="4750089" cy="68151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79" name="直線コネクタ 78"/>
          <p:cNvCxnSpPr/>
          <p:nvPr/>
        </p:nvCxnSpPr>
        <p:spPr>
          <a:xfrm flipV="1">
            <a:off x="956063" y="870167"/>
            <a:ext cx="3571151" cy="1"/>
          </a:xfrm>
          <a:prstGeom prst="line">
            <a:avLst/>
          </a:prstGeom>
          <a:ln w="44450" cap="sq" cmpd="thickThin">
            <a:solidFill>
              <a:schemeClr val="accent2"/>
            </a:solidFill>
            <a:miter lim="800000"/>
          </a:ln>
        </p:spPr>
        <p:style>
          <a:lnRef idx="1">
            <a:schemeClr val="accent1"/>
          </a:lnRef>
          <a:fillRef idx="0">
            <a:schemeClr val="accent1"/>
          </a:fillRef>
          <a:effectRef idx="0">
            <a:schemeClr val="accent1"/>
          </a:effectRef>
          <a:fontRef idx="minor">
            <a:schemeClr val="tx1"/>
          </a:fontRef>
        </p:style>
      </p:cxnSp>
      <p:pic>
        <p:nvPicPr>
          <p:cNvPr id="75" name="Picture 2" descr="障害福祉サービス事業りんくうワークス"/>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 b="761"/>
          <a:stretch/>
        </p:blipFill>
        <p:spPr bwMode="auto">
          <a:xfrm>
            <a:off x="152098" y="2012648"/>
            <a:ext cx="1462500" cy="1467652"/>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4948977" y="1293551"/>
            <a:ext cx="4750089" cy="2863989"/>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 name="角丸四角形 13"/>
          <p:cNvSpPr/>
          <p:nvPr/>
        </p:nvSpPr>
        <p:spPr>
          <a:xfrm>
            <a:off x="4989898" y="5975809"/>
            <a:ext cx="4709168" cy="707287"/>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138"/>
          </a:p>
        </p:txBody>
      </p:sp>
      <p:sp>
        <p:nvSpPr>
          <p:cNvPr id="4" name="テキスト ボックス 3"/>
          <p:cNvSpPr txBox="1"/>
          <p:nvPr/>
        </p:nvSpPr>
        <p:spPr>
          <a:xfrm>
            <a:off x="1141727" y="488899"/>
            <a:ext cx="3625692" cy="309241"/>
          </a:xfrm>
          <a:prstGeom prst="rect">
            <a:avLst/>
          </a:prstGeom>
          <a:noFill/>
        </p:spPr>
        <p:txBody>
          <a:bodyPr wrap="square" rtlCol="0">
            <a:noAutofit/>
          </a:bodyPr>
          <a:lstStyle/>
          <a:p>
            <a:pPr>
              <a:lnSpc>
                <a:spcPct val="150000"/>
              </a:lnSpc>
            </a:pPr>
            <a:r>
              <a:rPr kumimoji="1" lang="ja-JP" altLang="en-US" sz="1300" b="1" dirty="0">
                <a:solidFill>
                  <a:schemeClr val="accent4"/>
                </a:solidFill>
                <a:latin typeface="BIZ UDPゴシック" panose="020B0400000000000000" pitchFamily="50" charset="-128"/>
                <a:ea typeface="BIZ UDPゴシック" panose="020B0400000000000000" pitchFamily="50" charset="-128"/>
              </a:rPr>
              <a:t>人を育てる「仕事」のための環境づくり</a:t>
            </a:r>
          </a:p>
        </p:txBody>
      </p:sp>
      <p:sp>
        <p:nvSpPr>
          <p:cNvPr id="6" name="テキスト ボックス 5"/>
          <p:cNvSpPr txBox="1"/>
          <p:nvPr/>
        </p:nvSpPr>
        <p:spPr>
          <a:xfrm>
            <a:off x="1160910" y="965367"/>
            <a:ext cx="3529019" cy="692497"/>
          </a:xfrm>
          <a:prstGeom prst="rect">
            <a:avLst/>
          </a:prstGeom>
          <a:noFill/>
        </p:spPr>
        <p:txBody>
          <a:bodyPr wrap="square" rtlCol="0">
            <a:spAutoFit/>
          </a:bodyPr>
          <a:lstStyle/>
          <a:p>
            <a:r>
              <a:rPr lang="ja-JP" altLang="en-US" sz="1138" b="1" dirty="0">
                <a:solidFill>
                  <a:schemeClr val="accent2"/>
                </a:solidFill>
                <a:latin typeface="BIZ UDPゴシック" panose="020B0400000000000000" pitchFamily="50" charset="-128"/>
                <a:ea typeface="BIZ UDPゴシック" panose="020B0400000000000000" pitchFamily="50" charset="-128"/>
              </a:rPr>
              <a:t>社会福祉法人恩賜財団　済生会支部大阪府済生会</a:t>
            </a:r>
            <a:r>
              <a:rPr lang="ja-JP" altLang="en-US" sz="1300" b="1" dirty="0">
                <a:solidFill>
                  <a:schemeClr val="accent2"/>
                </a:solidFill>
                <a:latin typeface="BIZ UDPゴシック" panose="020B0400000000000000" pitchFamily="50" charset="-128"/>
                <a:ea typeface="BIZ UDPゴシック" panose="020B0400000000000000" pitchFamily="50" charset="-128"/>
              </a:rPr>
              <a:t>　</a:t>
            </a:r>
            <a:endParaRPr lang="en-US" altLang="ja-JP" sz="1300" b="1" dirty="0">
              <a:solidFill>
                <a:schemeClr val="accent2"/>
              </a:solidFill>
              <a:latin typeface="BIZ UDPゴシック" panose="020B0400000000000000" pitchFamily="50" charset="-128"/>
              <a:ea typeface="BIZ UDPゴシック" panose="020B0400000000000000" pitchFamily="50" charset="-128"/>
            </a:endParaRPr>
          </a:p>
          <a:p>
            <a:r>
              <a:rPr lang="ja-JP" altLang="en-US" sz="2275" b="1" dirty="0">
                <a:solidFill>
                  <a:schemeClr val="accent2"/>
                </a:solidFill>
                <a:latin typeface="BIZ UDPゴシック" panose="020B0400000000000000" pitchFamily="50" charset="-128"/>
                <a:ea typeface="BIZ UDPゴシック" panose="020B0400000000000000" pitchFamily="50" charset="-128"/>
              </a:rPr>
              <a:t>　　　</a:t>
            </a:r>
            <a:r>
              <a:rPr lang="ja-JP" altLang="en-US" sz="2600" b="1" dirty="0">
                <a:solidFill>
                  <a:schemeClr val="accent2"/>
                </a:solidFill>
                <a:latin typeface="BIZ UDPゴシック" panose="020B0400000000000000" pitchFamily="50" charset="-128"/>
                <a:ea typeface="BIZ UDPゴシック" panose="020B0400000000000000" pitchFamily="50" charset="-128"/>
              </a:rPr>
              <a:t>りんくうワークス</a:t>
            </a:r>
          </a:p>
        </p:txBody>
      </p:sp>
      <p:sp>
        <p:nvSpPr>
          <p:cNvPr id="19" name="テキスト ボックス 18"/>
          <p:cNvSpPr txBox="1"/>
          <p:nvPr/>
        </p:nvSpPr>
        <p:spPr>
          <a:xfrm>
            <a:off x="4957513" y="634888"/>
            <a:ext cx="1462539" cy="242374"/>
          </a:xfrm>
          <a:prstGeom prst="rect">
            <a:avLst/>
          </a:prstGeom>
          <a:solidFill>
            <a:schemeClr val="accent2"/>
          </a:solidFill>
        </p:spPr>
        <p:txBody>
          <a:bodyPr wrap="square" rtlCol="0">
            <a:spAutoFit/>
          </a:bodyPr>
          <a:lstStyle/>
          <a:p>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工賃向上</a:t>
            </a: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取り組み</a:t>
            </a:r>
          </a:p>
        </p:txBody>
      </p:sp>
      <p:cxnSp>
        <p:nvCxnSpPr>
          <p:cNvPr id="21" name="直線コネクタ 20"/>
          <p:cNvCxnSpPr/>
          <p:nvPr/>
        </p:nvCxnSpPr>
        <p:spPr>
          <a:xfrm>
            <a:off x="4953564" y="893565"/>
            <a:ext cx="4710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126538" y="1559500"/>
            <a:ext cx="4326688" cy="1118255"/>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仕事を通じた障がい者の社会参加、経済的自立を目指した事業所として、本格的なクリーニング設備を整えて開設しましたが、設備をフル稼働させるほど仕事量をこなせず、赤字経営が続いていました。福祉にありがちな「安かろう悪かろう」のイメージ払拭に努め、クレーム改善、工程見直しなど、質の向上、効率化に徹底的に取り組み、一般企業と同等の品質を提供できるよう職場環境を整えていきました。機器のメンテナンス、取引先への営業活動など、福祉事業所が苦手な部分は、クリーニング業を営む一般企業との連携で支援を得ています。福祉と経営を両立させるために、法人内での経営改善会議にて、月の売上や課題について検討を行っています。</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業務改善の積み重ねが受注拡大、設備のフル稼働につながり、現在は一日１０トンものクリーニングに対応しています。令和元年より黒字化し、一時金も支給ができるようになり、利用者の意欲もさらに向上しました。</a:t>
            </a:r>
          </a:p>
        </p:txBody>
      </p:sp>
      <p:sp>
        <p:nvSpPr>
          <p:cNvPr id="40" name="テキスト ボックス 39"/>
          <p:cNvSpPr txBox="1"/>
          <p:nvPr/>
        </p:nvSpPr>
        <p:spPr>
          <a:xfrm>
            <a:off x="4961561" y="4657063"/>
            <a:ext cx="1469752" cy="220573"/>
          </a:xfrm>
          <a:prstGeom prst="rect">
            <a:avLst/>
          </a:prstGeom>
          <a:solidFill>
            <a:schemeClr val="accent2"/>
          </a:solidFill>
        </p:spPr>
        <p:txBody>
          <a:bodyPr wrap="square" rtlCol="0">
            <a:spAutoFit/>
          </a:bodyPr>
          <a:lstStyle/>
          <a:p>
            <a:pPr>
              <a:lnSpc>
                <a:spcPts val="975"/>
              </a:lnSpc>
            </a:pP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a:t>
            </a:r>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就労支援の取り組み</a:t>
            </a:r>
            <a:endPar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56382" y="3987460"/>
            <a:ext cx="1428720" cy="242374"/>
          </a:xfrm>
          <a:prstGeom prst="rect">
            <a:avLst/>
          </a:prstGeom>
          <a:solidFill>
            <a:schemeClr val="accent2"/>
          </a:solidFill>
        </p:spPr>
        <p:txBody>
          <a:bodyPr wrap="square" rtlCol="0">
            <a:spAutoFit/>
          </a:bodyPr>
          <a:lstStyle/>
          <a:p>
            <a:r>
              <a:rPr kumimoji="1" lang="ja-JP" altLang="en-US" sz="975"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　基本情報</a:t>
            </a:r>
          </a:p>
        </p:txBody>
      </p:sp>
      <p:cxnSp>
        <p:nvCxnSpPr>
          <p:cNvPr id="23" name="直線コネクタ 22"/>
          <p:cNvCxnSpPr/>
          <p:nvPr/>
        </p:nvCxnSpPr>
        <p:spPr>
          <a:xfrm>
            <a:off x="109129" y="4264619"/>
            <a:ext cx="44477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953759" y="4103540"/>
            <a:ext cx="2627996" cy="167418"/>
          </a:xfrm>
          <a:prstGeom prst="rect">
            <a:avLst/>
          </a:prstGeom>
          <a:noFill/>
        </p:spPr>
        <p:txBody>
          <a:bodyPr wrap="square" rtlCol="0">
            <a:spAutoFit/>
          </a:bodyPr>
          <a:lstStyle/>
          <a:p>
            <a:pPr algn="r"/>
            <a:r>
              <a:rPr kumimoji="1" lang="ja-JP" altLang="en-US" sz="488" dirty="0">
                <a:latin typeface="BIZ UDPゴシック" panose="020B0400000000000000" pitchFamily="50" charset="-128"/>
                <a:ea typeface="BIZ UDPゴシック" panose="020B0400000000000000" pitchFamily="50" charset="-128"/>
              </a:rPr>
              <a:t>令和</a:t>
            </a:r>
            <a:r>
              <a:rPr kumimoji="1" lang="en-US" altLang="ja-JP" sz="488" dirty="0">
                <a:latin typeface="BIZ UDPゴシック" panose="020B0400000000000000" pitchFamily="50" charset="-128"/>
                <a:ea typeface="BIZ UDPゴシック" panose="020B0400000000000000" pitchFamily="50" charset="-128"/>
              </a:rPr>
              <a:t>5</a:t>
            </a:r>
            <a:r>
              <a:rPr kumimoji="1" lang="ja-JP" altLang="en-US" sz="488" dirty="0">
                <a:latin typeface="BIZ UDPゴシック" panose="020B0400000000000000" pitchFamily="50" charset="-128"/>
                <a:ea typeface="BIZ UDPゴシック" panose="020B0400000000000000" pitchFamily="50" charset="-128"/>
              </a:rPr>
              <a:t>年</a:t>
            </a:r>
            <a:r>
              <a:rPr kumimoji="1" lang="en-US" altLang="ja-JP" sz="488" dirty="0">
                <a:latin typeface="BIZ UDPゴシック" panose="020B0400000000000000" pitchFamily="50" charset="-128"/>
                <a:ea typeface="BIZ UDPゴシック" panose="020B0400000000000000" pitchFamily="50" charset="-128"/>
              </a:rPr>
              <a:t>4</a:t>
            </a:r>
            <a:r>
              <a:rPr kumimoji="1" lang="ja-JP" altLang="en-US" sz="488" dirty="0">
                <a:latin typeface="BIZ UDPゴシック" panose="020B0400000000000000" pitchFamily="50" charset="-128"/>
                <a:ea typeface="BIZ UDPゴシック" panose="020B0400000000000000" pitchFamily="50" charset="-128"/>
              </a:rPr>
              <a:t>月</a:t>
            </a:r>
            <a:r>
              <a:rPr kumimoji="1" lang="en-US" altLang="ja-JP" sz="488" dirty="0">
                <a:latin typeface="BIZ UDPゴシック" panose="020B0400000000000000" pitchFamily="50" charset="-128"/>
                <a:ea typeface="BIZ UDPゴシック" panose="020B0400000000000000" pitchFamily="50" charset="-128"/>
              </a:rPr>
              <a:t>1</a:t>
            </a:r>
            <a:r>
              <a:rPr kumimoji="1" lang="ja-JP" altLang="en-US" sz="488" dirty="0">
                <a:latin typeface="BIZ UDPゴシック" panose="020B0400000000000000" pitchFamily="50" charset="-128"/>
                <a:ea typeface="BIZ UDPゴシック" panose="020B0400000000000000" pitchFamily="50" charset="-128"/>
              </a:rPr>
              <a:t>日時点</a:t>
            </a:r>
          </a:p>
        </p:txBody>
      </p:sp>
      <p:sp>
        <p:nvSpPr>
          <p:cNvPr id="52" name="テキスト ボックス 51"/>
          <p:cNvSpPr txBox="1"/>
          <p:nvPr/>
        </p:nvSpPr>
        <p:spPr>
          <a:xfrm>
            <a:off x="5126537" y="3014216"/>
            <a:ext cx="4326688" cy="1118255"/>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大型設備を活用したクリーニング業を</a:t>
            </a:r>
            <a:r>
              <a:rPr lang="en-US" altLang="ja-JP" sz="650" dirty="0">
                <a:latin typeface="BIZ UDPゴシック" panose="020B0400000000000000" pitchFamily="50" charset="-128"/>
                <a:ea typeface="BIZ UDPゴシック" panose="020B0400000000000000" pitchFamily="50" charset="-128"/>
              </a:rPr>
              <a:t>A</a:t>
            </a:r>
            <a:r>
              <a:rPr lang="ja-JP" altLang="en-US" sz="650" dirty="0">
                <a:latin typeface="BIZ UDPゴシック" panose="020B0400000000000000" pitchFamily="50" charset="-128"/>
                <a:ea typeface="BIZ UDPゴシック" panose="020B0400000000000000" pitchFamily="50" charset="-128"/>
              </a:rPr>
              <a:t>型で担い、</a:t>
            </a:r>
            <a:r>
              <a:rPr lang="en-US" altLang="ja-JP" sz="650" dirty="0">
                <a:latin typeface="BIZ UDPゴシック" panose="020B0400000000000000" pitchFamily="50" charset="-128"/>
                <a:ea typeface="BIZ UDPゴシック" panose="020B0400000000000000" pitchFamily="50" charset="-128"/>
              </a:rPr>
              <a:t>B</a:t>
            </a:r>
            <a:r>
              <a:rPr lang="ja-JP" altLang="en-US" sz="650" dirty="0">
                <a:latin typeface="BIZ UDPゴシック" panose="020B0400000000000000" pitchFamily="50" charset="-128"/>
                <a:ea typeface="BIZ UDPゴシック" panose="020B0400000000000000" pitchFamily="50" charset="-128"/>
              </a:rPr>
              <a:t>型ではタオル類をたたむ仕上工程などを担当しています。最終検品以外の作業工程は、ごみの付着点検などの細かい確認もすべて利用者に任せています。責任をもって高品質の業務を遂行するという意識が、利用者の自信を向上させています。</a:t>
            </a:r>
          </a:p>
          <a:p>
            <a:pPr>
              <a:lnSpc>
                <a:spcPts val="975"/>
              </a:lnSpc>
            </a:pPr>
            <a:r>
              <a:rPr lang="ja-JP" altLang="en-US" sz="650" dirty="0">
                <a:latin typeface="BIZ UDPゴシック" panose="020B0400000000000000" pitchFamily="50" charset="-128"/>
                <a:ea typeface="BIZ UDPゴシック" panose="020B0400000000000000" pitchFamily="50" charset="-128"/>
              </a:rPr>
              <a:t>　工賃は、基本の時間給に</a:t>
            </a:r>
            <a:r>
              <a:rPr lang="ja-JP" altLang="en-US" sz="650" dirty="0" smtClean="0">
                <a:latin typeface="BIZ UDPゴシック" panose="020B0400000000000000" pitchFamily="50" charset="-128"/>
                <a:ea typeface="BIZ UDPゴシック" panose="020B0400000000000000" pitchFamily="50" charset="-128"/>
              </a:rPr>
              <a:t>①</a:t>
            </a:r>
            <a:r>
              <a:rPr lang="en-US" altLang="ja-JP" sz="650" dirty="0" smtClean="0">
                <a:latin typeface="BIZ UDPゴシック" panose="020B0400000000000000" pitchFamily="50" charset="-128"/>
                <a:ea typeface="BIZ UDPゴシック" panose="020B0400000000000000" pitchFamily="50" charset="-128"/>
              </a:rPr>
              <a:t>16</a:t>
            </a:r>
            <a:r>
              <a:rPr lang="ja-JP" altLang="en-US" sz="650" dirty="0" smtClean="0">
                <a:latin typeface="BIZ UDPゴシック" panose="020B0400000000000000" pitchFamily="50" charset="-128"/>
                <a:ea typeface="BIZ UDPゴシック" panose="020B0400000000000000" pitchFamily="50" charset="-128"/>
              </a:rPr>
              <a:t>段階</a:t>
            </a:r>
            <a:r>
              <a:rPr lang="ja-JP" altLang="en-US" sz="650" dirty="0">
                <a:latin typeface="BIZ UDPゴシック" panose="020B0400000000000000" pitchFamily="50" charset="-128"/>
                <a:ea typeface="BIZ UDPゴシック" panose="020B0400000000000000" pitchFamily="50" charset="-128"/>
              </a:rPr>
              <a:t>の業務能力評価と②生活面作業習慣評価（出勤状況、報連相、責任感等）に応じた加算を行い、支給しています。業務量で加算をしたこともありましたが、そうすると品質がおろそかになることもあり、評価項目に改善を加えました。</a:t>
            </a:r>
            <a:endParaRPr lang="en-US" altLang="ja-JP" sz="650" dirty="0">
              <a:latin typeface="BIZ UDPゴシック" panose="020B0400000000000000" pitchFamily="50" charset="-128"/>
              <a:ea typeface="BIZ UDPゴシック" panose="020B0400000000000000" pitchFamily="50" charset="-128"/>
            </a:endParaRPr>
          </a:p>
          <a:p>
            <a:pPr>
              <a:lnSpc>
                <a:spcPts val="975"/>
              </a:lnSpc>
            </a:pPr>
            <a:r>
              <a:rPr lang="ja-JP" altLang="en-US" sz="650" dirty="0">
                <a:latin typeface="BIZ UDPゴシック" panose="020B0400000000000000" pitchFamily="50" charset="-128"/>
                <a:ea typeface="BIZ UDPゴシック" panose="020B0400000000000000" pitchFamily="50" charset="-128"/>
              </a:rPr>
              <a:t>　業務を通した成長が工賃として評価されることにより、利用者の意欲とスキルが向上し、結果として業務の品質の向上につながっています。</a:t>
            </a:r>
          </a:p>
        </p:txBody>
      </p:sp>
      <p:sp>
        <p:nvSpPr>
          <p:cNvPr id="57" name="テキスト ボックス 56"/>
          <p:cNvSpPr txBox="1"/>
          <p:nvPr/>
        </p:nvSpPr>
        <p:spPr>
          <a:xfrm>
            <a:off x="4989894" y="5754868"/>
            <a:ext cx="1430158" cy="220573"/>
          </a:xfrm>
          <a:prstGeom prst="rect">
            <a:avLst/>
          </a:prstGeom>
          <a:solidFill>
            <a:schemeClr val="accent4">
              <a:lumMod val="50000"/>
            </a:schemeClr>
          </a:solidFill>
        </p:spPr>
        <p:txBody>
          <a:bodyPr wrap="square" rtlCol="0" anchor="ctr">
            <a:spAutoFit/>
          </a:bodyPr>
          <a:lstStyle/>
          <a:p>
            <a:pPr>
              <a:lnSpc>
                <a:spcPts val="975"/>
              </a:lnSpc>
            </a:pPr>
            <a:r>
              <a:rPr lang="ja-JP" altLang="en-US" sz="975"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a:t>
            </a:r>
            <a:r>
              <a:rPr kumimoji="1" lang="ja-JP" altLang="en-US" sz="975"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業所からのひとこと</a:t>
            </a:r>
          </a:p>
        </p:txBody>
      </p:sp>
      <p:sp>
        <p:nvSpPr>
          <p:cNvPr id="59" name="テキスト ボックス 58"/>
          <p:cNvSpPr txBox="1"/>
          <p:nvPr/>
        </p:nvSpPr>
        <p:spPr>
          <a:xfrm>
            <a:off x="5126541" y="5208866"/>
            <a:ext cx="4326687" cy="456985"/>
          </a:xfrm>
          <a:prstGeom prst="rect">
            <a:avLst/>
          </a:prstGeom>
          <a:noFill/>
        </p:spPr>
        <p:txBody>
          <a:bodyPr wrap="square" rtlCol="0">
            <a:spAutoFit/>
          </a:bodyPr>
          <a:lstStyle/>
          <a:p>
            <a:pPr>
              <a:lnSpc>
                <a:spcPts val="975"/>
              </a:lnSpc>
            </a:pPr>
            <a:r>
              <a:rPr lang="ja-JP" altLang="en-US" sz="650" dirty="0" smtClean="0">
                <a:latin typeface="BIZ UDPゴシック" panose="020B0400000000000000" pitchFamily="50" charset="-128"/>
                <a:ea typeface="BIZ UDPゴシック" panose="020B0400000000000000" pitchFamily="50" charset="-128"/>
              </a:rPr>
              <a:t>　毎日</a:t>
            </a:r>
            <a:r>
              <a:rPr lang="ja-JP" altLang="en-US" sz="650" dirty="0">
                <a:latin typeface="BIZ UDPゴシック" panose="020B0400000000000000" pitchFamily="50" charset="-128"/>
                <a:ea typeface="BIZ UDPゴシック" panose="020B0400000000000000" pitchFamily="50" charset="-128"/>
              </a:rPr>
              <a:t>作業後に、「生活面作業習慣評価」として、本人・支援者で一日の生活習慣や作業態度等の評価・フィードバックを行っており、仕事を通じた成長を丁寧に支援しています。まずは</a:t>
            </a:r>
            <a:r>
              <a:rPr lang="en-US" altLang="ja-JP" sz="650" dirty="0">
                <a:latin typeface="BIZ UDPゴシック" panose="020B0400000000000000" pitchFamily="50" charset="-128"/>
                <a:ea typeface="BIZ UDPゴシック" panose="020B0400000000000000" pitchFamily="50" charset="-128"/>
              </a:rPr>
              <a:t>B</a:t>
            </a:r>
            <a:r>
              <a:rPr lang="ja-JP" altLang="en-US" sz="650" dirty="0">
                <a:latin typeface="BIZ UDPゴシック" panose="020B0400000000000000" pitchFamily="50" charset="-128"/>
                <a:ea typeface="BIZ UDPゴシック" panose="020B0400000000000000" pitchFamily="50" charset="-128"/>
              </a:rPr>
              <a:t>型から</a:t>
            </a:r>
            <a:r>
              <a:rPr lang="en-US" altLang="ja-JP" sz="650" dirty="0">
                <a:latin typeface="BIZ UDPゴシック" panose="020B0400000000000000" pitchFamily="50" charset="-128"/>
                <a:ea typeface="BIZ UDPゴシック" panose="020B0400000000000000" pitchFamily="50" charset="-128"/>
              </a:rPr>
              <a:t>A</a:t>
            </a:r>
            <a:r>
              <a:rPr lang="ja-JP" altLang="en-US" sz="650" dirty="0">
                <a:latin typeface="BIZ UDPゴシック" panose="020B0400000000000000" pitchFamily="50" charset="-128"/>
                <a:ea typeface="BIZ UDPゴシック" panose="020B0400000000000000" pitchFamily="50" charset="-128"/>
              </a:rPr>
              <a:t>型、そして最終的には一般就労へと繋がるような段階的なステップも踏める環境を整えており、就労希望者には、適性や希望に合わせた支援を行っています。</a:t>
            </a:r>
          </a:p>
        </p:txBody>
      </p:sp>
      <p:sp>
        <p:nvSpPr>
          <p:cNvPr id="37" name="テキスト ボックス 36"/>
          <p:cNvSpPr txBox="1"/>
          <p:nvPr/>
        </p:nvSpPr>
        <p:spPr>
          <a:xfrm>
            <a:off x="5500737" y="961328"/>
            <a:ext cx="4198325" cy="252000"/>
          </a:xfrm>
          <a:prstGeom prst="rect">
            <a:avLst/>
          </a:prstGeom>
          <a:solidFill>
            <a:schemeClr val="bg1">
              <a:lumMod val="95000"/>
              <a:alpha val="80000"/>
            </a:schemeClr>
          </a:solidFill>
        </p:spPr>
        <p:txBody>
          <a:bodyPr wrap="square" rtlCol="0">
            <a:spAutoFit/>
          </a:bodyPr>
          <a:lstStyle/>
          <a:p>
            <a:r>
              <a:rPr lang="ja-JP" altLang="en-US" sz="975" b="1" dirty="0">
                <a:solidFill>
                  <a:schemeClr val="accent4"/>
                </a:solidFill>
                <a:latin typeface="BIZ UDPゴシック" panose="020B0400000000000000" pitchFamily="50" charset="-128"/>
                <a:ea typeface="BIZ UDPゴシック" panose="020B0400000000000000" pitchFamily="50" charset="-128"/>
              </a:rPr>
              <a:t>　　　設備を整えて開所するも、赤字経営に悩む</a:t>
            </a:r>
            <a:r>
              <a:rPr lang="ja-JP" altLang="en-US" sz="975" dirty="0">
                <a:solidFill>
                  <a:schemeClr val="accent4"/>
                </a:solidFill>
                <a:latin typeface="BIZ UDPゴシック" panose="020B0400000000000000" pitchFamily="50" charset="-128"/>
                <a:ea typeface="BIZ UDPゴシック" panose="020B0400000000000000" pitchFamily="50" charset="-128"/>
              </a:rPr>
              <a:t>・・・</a:t>
            </a:r>
            <a:endParaRPr lang="ja-JP" altLang="en-US" sz="975" b="1" dirty="0">
              <a:solidFill>
                <a:schemeClr val="accent4"/>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169456" y="6029385"/>
            <a:ext cx="4356926" cy="605294"/>
          </a:xfrm>
          <a:prstGeom prst="rect">
            <a:avLst/>
          </a:prstGeom>
          <a:noFill/>
        </p:spPr>
        <p:txBody>
          <a:bodyPr wrap="square" rtlCol="0">
            <a:spAutoFit/>
          </a:bodyPr>
          <a:lstStyle/>
          <a:p>
            <a:pPr>
              <a:lnSpc>
                <a:spcPts val="975"/>
              </a:lnSpc>
            </a:pPr>
            <a:r>
              <a:rPr lang="ja-JP" altLang="en-US" sz="650" dirty="0">
                <a:latin typeface="BIZ UDPゴシック" panose="020B0400000000000000" pitchFamily="50" charset="-128"/>
                <a:ea typeface="BIZ UDPゴシック" panose="020B0400000000000000" pitchFamily="50" charset="-128"/>
              </a:rPr>
              <a:t>　人を育てるのは「仕事」と感じています。利用者は仕事に対して集中力と責任感を持って、職人技を</a:t>
            </a:r>
            <a:r>
              <a:rPr lang="ja-JP" altLang="en-US" sz="650" dirty="0" smtClean="0">
                <a:latin typeface="BIZ UDPゴシック" panose="020B0400000000000000" pitchFamily="50" charset="-128"/>
                <a:ea typeface="BIZ UDPゴシック" panose="020B0400000000000000" pitchFamily="50" charset="-128"/>
              </a:rPr>
              <a:t>磨き業務</a:t>
            </a:r>
            <a:r>
              <a:rPr lang="ja-JP" altLang="en-US" sz="650" dirty="0">
                <a:latin typeface="BIZ UDPゴシック" panose="020B0400000000000000" pitchFamily="50" charset="-128"/>
                <a:ea typeface="BIZ UDPゴシック" panose="020B0400000000000000" pitchFamily="50" charset="-128"/>
              </a:rPr>
              <a:t>を担っています。ここでこんなに頑張れているのだから、どこに行っても通用する、という自信につながっていると思います。仕事における成長をしっかりと評価し、さらなる仕事と工賃を提供できる環境づくりをすることが事業所の役割であると考えています。</a:t>
            </a:r>
            <a:endParaRPr lang="en-US" altLang="ja-JP" sz="65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56419763"/>
              </p:ext>
            </p:extLst>
          </p:nvPr>
        </p:nvGraphicFramePr>
        <p:xfrm>
          <a:off x="347018" y="4417517"/>
          <a:ext cx="2317252" cy="1891400"/>
        </p:xfrm>
        <a:graphic>
          <a:graphicData uri="http://schemas.openxmlformats.org/drawingml/2006/table">
            <a:tbl>
              <a:tblPr/>
              <a:tblGrid>
                <a:gridCol w="950402">
                  <a:extLst>
                    <a:ext uri="{9D8B030D-6E8A-4147-A177-3AD203B41FA5}">
                      <a16:colId xmlns:a16="http://schemas.microsoft.com/office/drawing/2014/main" val="2208197989"/>
                    </a:ext>
                  </a:extLst>
                </a:gridCol>
                <a:gridCol w="1366850">
                  <a:extLst>
                    <a:ext uri="{9D8B030D-6E8A-4147-A177-3AD203B41FA5}">
                      <a16:colId xmlns:a16="http://schemas.microsoft.com/office/drawing/2014/main" val="2239883280"/>
                    </a:ext>
                  </a:extLst>
                </a:gridCol>
              </a:tblGrid>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法人名</a:t>
                      </a:r>
                    </a:p>
                  </a:txBody>
                  <a:tcPr marL="7739" marR="7739" marT="7739" marB="0">
                    <a:lnL>
                      <a:noFill/>
                    </a:lnL>
                    <a:lnR>
                      <a:noFill/>
                    </a:lnR>
                    <a:lnT>
                      <a:noFill/>
                    </a:lnT>
                    <a:lnB>
                      <a:noFill/>
                    </a:lnB>
                    <a:noFill/>
                  </a:tcPr>
                </a:tc>
                <a:tc>
                  <a:txBody>
                    <a:bodyPr/>
                    <a:lstStyle/>
                    <a:p>
                      <a:pPr algn="just" rtl="0" fontAlgn="ctr"/>
                      <a:r>
                        <a:rPr lang="zh-CN"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社会福祉法人恩賜財団　</a:t>
                      </a:r>
                      <a:endParaRPr lang="en-US" altLang="zh-CN"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zh-CN"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済生会</a:t>
                      </a:r>
                      <a:r>
                        <a:rPr lang="zh-CN"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支部大阪府済生会</a:t>
                      </a:r>
                    </a:p>
                  </a:txBody>
                  <a:tcPr marL="7739" marR="7739" marT="7739" marB="0">
                    <a:lnL>
                      <a:noFill/>
                    </a:lnL>
                    <a:lnR>
                      <a:noFill/>
                    </a:lnR>
                    <a:lnT>
                      <a:noFill/>
                    </a:lnT>
                    <a:lnB>
                      <a:noFill/>
                    </a:lnB>
                  </a:tcPr>
                </a:tc>
                <a:extLst>
                  <a:ext uri="{0D108BD9-81ED-4DB2-BD59-A6C34878D82A}">
                    <a16:rowId xmlns:a16="http://schemas.microsoft.com/office/drawing/2014/main" val="2240419934"/>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事業所名</a:t>
                      </a:r>
                    </a:p>
                  </a:txBody>
                  <a:tcPr marL="7739" marR="7739" marT="7739" marB="0">
                    <a:lnL>
                      <a:noFill/>
                    </a:lnL>
                    <a:lnR>
                      <a:noFill/>
                    </a:lnR>
                    <a:lnT>
                      <a:noFill/>
                    </a:lnT>
                    <a:lnB>
                      <a:noFill/>
                    </a:lnB>
                    <a:noFill/>
                  </a:tcPr>
                </a:tc>
                <a:tc>
                  <a:txBody>
                    <a:bodyPr/>
                    <a:lstStyle/>
                    <a:p>
                      <a:pPr algn="just"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りんくう</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ワークス</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just" rtl="0" fontAlgn="ct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tcPr>
                </a:tc>
                <a:extLst>
                  <a:ext uri="{0D108BD9-81ED-4DB2-BD59-A6C34878D82A}">
                    <a16:rowId xmlns:a16="http://schemas.microsoft.com/office/drawing/2014/main" val="2943309907"/>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住所</a:t>
                      </a:r>
                    </a:p>
                  </a:txBody>
                  <a:tcPr marL="7739" marR="7739" marT="7739" marB="0">
                    <a:lnL>
                      <a:noFill/>
                    </a:lnL>
                    <a:lnR>
                      <a:noFill/>
                    </a:lnR>
                    <a:lnT>
                      <a:noFill/>
                    </a:lnT>
                    <a:lnB>
                      <a:noFill/>
                    </a:lnB>
                    <a:noFill/>
                  </a:tcPr>
                </a:tc>
                <a:tc>
                  <a:txBody>
                    <a:bodyPr/>
                    <a:lstStyle/>
                    <a:p>
                      <a:pPr algn="just"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泉南市りんくう南浜</a:t>
                      </a: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3-23</a:t>
                      </a:r>
                    </a:p>
                    <a:p>
                      <a:pPr algn="just" rtl="0" fontAlgn="ct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tcPr>
                </a:tc>
                <a:extLst>
                  <a:ext uri="{0D108BD9-81ED-4DB2-BD59-A6C34878D82A}">
                    <a16:rowId xmlns:a16="http://schemas.microsoft.com/office/drawing/2014/main" val="562611203"/>
                  </a:ext>
                </a:extLst>
              </a:tr>
              <a:tr h="236425">
                <a:tc>
                  <a:txBody>
                    <a:bodyPr/>
                    <a:lstStyle/>
                    <a:p>
                      <a:pPr algn="just"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指定年月</a:t>
                      </a:r>
                    </a:p>
                  </a:txBody>
                  <a:tcPr marL="7739" marR="7739" marT="7739" marB="0">
                    <a:lnL>
                      <a:noFill/>
                    </a:lnL>
                    <a:lnR>
                      <a:noFill/>
                    </a:lnR>
                    <a:lnT>
                      <a:noFill/>
                    </a:lnT>
                    <a:lnB>
                      <a:noFill/>
                    </a:lnB>
                    <a:noFill/>
                  </a:tcPr>
                </a:tc>
                <a:tc>
                  <a:txBody>
                    <a:bodyPr/>
                    <a:lstStyle/>
                    <a:p>
                      <a:pPr algn="just"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平成</a:t>
                      </a:r>
                      <a:r>
                        <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rPr>
                        <a:t>24</a:t>
                      </a: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月</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just" rtl="0" fontAlgn="ct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tcPr>
                </a:tc>
                <a:extLst>
                  <a:ext uri="{0D108BD9-81ED-4DB2-BD59-A6C34878D82A}">
                    <a16:rowId xmlns:a16="http://schemas.microsoft.com/office/drawing/2014/main" val="3800887231"/>
                  </a:ext>
                </a:extLst>
              </a:tr>
              <a:tr h="236425">
                <a:tc>
                  <a:txBody>
                    <a:bodyPr/>
                    <a:lstStyle/>
                    <a:p>
                      <a:pPr algn="just"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登録者数</a:t>
                      </a:r>
                    </a:p>
                  </a:txBody>
                  <a:tcPr marL="7739" marR="7739" marT="7739" marB="0">
                    <a:lnL>
                      <a:noFill/>
                    </a:lnL>
                    <a:lnR>
                      <a:noFill/>
                    </a:lnR>
                    <a:lnT>
                      <a:noFill/>
                    </a:lnT>
                    <a:lnB>
                      <a:noFill/>
                    </a:lnB>
                    <a:noFill/>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就労継続支援</a:t>
                      </a:r>
                      <a:r>
                        <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rPr>
                        <a:t>B</a:t>
                      </a: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型・</a:t>
                      </a:r>
                      <a:r>
                        <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名</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marL="0" marR="0" lvl="0" indent="0" algn="just" defTabSz="4572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就労継続支援</a:t>
                      </a: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A</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型・</a:t>
                      </a: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33</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名</a:t>
                      </a:r>
                    </a:p>
                  </a:txBody>
                  <a:tcPr marL="7739" marR="7739" marT="7739" marB="0">
                    <a:lnL>
                      <a:noFill/>
                    </a:lnL>
                    <a:lnR>
                      <a:noFill/>
                    </a:lnR>
                    <a:lnT>
                      <a:noFill/>
                    </a:lnT>
                    <a:lnB>
                      <a:noFill/>
                    </a:lnB>
                  </a:tcPr>
                </a:tc>
                <a:extLst>
                  <a:ext uri="{0D108BD9-81ED-4DB2-BD59-A6C34878D82A}">
                    <a16:rowId xmlns:a16="http://schemas.microsoft.com/office/drawing/2014/main" val="48442579"/>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職員数</a:t>
                      </a:r>
                    </a:p>
                  </a:txBody>
                  <a:tcPr marL="7739" marR="7739" marT="7739" marB="0">
                    <a:lnL>
                      <a:noFill/>
                    </a:lnL>
                    <a:lnR>
                      <a:noFill/>
                    </a:lnR>
                    <a:lnT>
                      <a:noFill/>
                    </a:lnT>
                    <a:lnB>
                      <a:noFill/>
                    </a:lnB>
                    <a:noFill/>
                  </a:tcPr>
                </a:tc>
                <a:tc>
                  <a:txBody>
                    <a:bodyPr/>
                    <a:lstStyle/>
                    <a:p>
                      <a:pPr algn="l" rtl="0" fontAlgn="ct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名</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tcPr>
                </a:tc>
                <a:extLst>
                  <a:ext uri="{0D108BD9-81ED-4DB2-BD59-A6C34878D82A}">
                    <a16:rowId xmlns:a16="http://schemas.microsoft.com/office/drawing/2014/main" val="984055045"/>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主</a:t>
                      </a:r>
                      <a:r>
                        <a:rPr lang="ja-JP" altLang="en-US" sz="800" b="1" i="0" u="none" strike="noStrike" dirty="0" smtClean="0">
                          <a:solidFill>
                            <a:schemeClr val="accent4">
                              <a:lumMod val="50000"/>
                            </a:schemeClr>
                          </a:solidFill>
                          <a:effectLst/>
                          <a:latin typeface="BIZ UDPゴシック" panose="020B0400000000000000" pitchFamily="50" charset="-128"/>
                          <a:ea typeface="BIZ UDPゴシック" panose="020B0400000000000000" pitchFamily="50" charset="-128"/>
                        </a:rPr>
                        <a:t>たる障</a:t>
                      </a: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がい種別</a:t>
                      </a:r>
                    </a:p>
                  </a:txBody>
                  <a:tcPr marL="7739" marR="7739" marT="7739" marB="0">
                    <a:lnL>
                      <a:noFill/>
                    </a:lnL>
                    <a:lnR>
                      <a:noFill/>
                    </a:lnR>
                    <a:lnT>
                      <a:noFill/>
                    </a:lnT>
                    <a:lnB>
                      <a:noFill/>
                    </a:lnB>
                    <a:noFill/>
                  </a:tcPr>
                </a:tc>
                <a:tc>
                  <a:txBody>
                    <a:bodyPr/>
                    <a:lstStyle/>
                    <a:p>
                      <a:pPr algn="l" rtl="0" fontAlgn="ct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知的</a:t>
                      </a: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障がい</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者</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solidFill>
                      <a:srgbClr val="FFFFFF"/>
                    </a:solidFill>
                  </a:tcPr>
                </a:tc>
                <a:extLst>
                  <a:ext uri="{0D108BD9-81ED-4DB2-BD59-A6C34878D82A}">
                    <a16:rowId xmlns:a16="http://schemas.microsoft.com/office/drawing/2014/main" val="3322007942"/>
                  </a:ext>
                </a:extLst>
              </a:tr>
              <a:tr h="236425">
                <a:tc>
                  <a:txBody>
                    <a:bodyPr/>
                    <a:lstStyle/>
                    <a:p>
                      <a:pPr algn="l" rtl="0" fontAlgn="ctr"/>
                      <a:r>
                        <a:rPr lang="ja-JP" altLang="en-US" sz="800" b="1" i="0" u="none" strike="noStrike" dirty="0">
                          <a:solidFill>
                            <a:schemeClr val="accent4">
                              <a:lumMod val="50000"/>
                            </a:schemeClr>
                          </a:solidFill>
                          <a:effectLst/>
                          <a:latin typeface="BIZ UDPゴシック" panose="020B0400000000000000" pitchFamily="50" charset="-128"/>
                          <a:ea typeface="BIZ UDPゴシック" panose="020B0400000000000000" pitchFamily="50" charset="-128"/>
                        </a:rPr>
                        <a:t>主な作業内容</a:t>
                      </a:r>
                    </a:p>
                  </a:txBody>
                  <a:tcPr marL="7739" marR="7739" marT="7739" marB="0">
                    <a:lnL>
                      <a:noFill/>
                    </a:lnL>
                    <a:lnR>
                      <a:noFill/>
                    </a:lnR>
                    <a:lnT>
                      <a:noFill/>
                    </a:lnT>
                    <a:lnB>
                      <a:noFill/>
                    </a:lnB>
                    <a:noFill/>
                  </a:tcPr>
                </a:tc>
                <a:tc>
                  <a:txBody>
                    <a:bodyPr/>
                    <a:lstStyle/>
                    <a:p>
                      <a:pPr algn="l"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クリーニング</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作業</a:t>
                      </a:r>
                      <a:endPar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lnL>
                      <a:noFill/>
                    </a:lnL>
                    <a:lnR>
                      <a:noFill/>
                    </a:lnR>
                    <a:lnT>
                      <a:noFill/>
                    </a:lnT>
                    <a:lnB>
                      <a:noFill/>
                    </a:lnB>
                    <a:solidFill>
                      <a:srgbClr val="FFFFFF"/>
                    </a:solidFill>
                  </a:tcPr>
                </a:tc>
                <a:extLst>
                  <a:ext uri="{0D108BD9-81ED-4DB2-BD59-A6C34878D82A}">
                    <a16:rowId xmlns:a16="http://schemas.microsoft.com/office/drawing/2014/main" val="2299538497"/>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271655082"/>
              </p:ext>
            </p:extLst>
          </p:nvPr>
        </p:nvGraphicFramePr>
        <p:xfrm>
          <a:off x="2748918" y="5941241"/>
          <a:ext cx="1563930" cy="228838"/>
        </p:xfrm>
        <a:graphic>
          <a:graphicData uri="http://schemas.openxmlformats.org/drawingml/2006/table">
            <a:tbl>
              <a:tblPr/>
              <a:tblGrid>
                <a:gridCol w="312786">
                  <a:extLst>
                    <a:ext uri="{9D8B030D-6E8A-4147-A177-3AD203B41FA5}">
                      <a16:colId xmlns:a16="http://schemas.microsoft.com/office/drawing/2014/main" val="2495341924"/>
                    </a:ext>
                  </a:extLst>
                </a:gridCol>
                <a:gridCol w="312786">
                  <a:extLst>
                    <a:ext uri="{9D8B030D-6E8A-4147-A177-3AD203B41FA5}">
                      <a16:colId xmlns:a16="http://schemas.microsoft.com/office/drawing/2014/main" val="3286413251"/>
                    </a:ext>
                  </a:extLst>
                </a:gridCol>
                <a:gridCol w="312786">
                  <a:extLst>
                    <a:ext uri="{9D8B030D-6E8A-4147-A177-3AD203B41FA5}">
                      <a16:colId xmlns:a16="http://schemas.microsoft.com/office/drawing/2014/main" val="2872983160"/>
                    </a:ext>
                  </a:extLst>
                </a:gridCol>
                <a:gridCol w="312786">
                  <a:extLst>
                    <a:ext uri="{9D8B030D-6E8A-4147-A177-3AD203B41FA5}">
                      <a16:colId xmlns:a16="http://schemas.microsoft.com/office/drawing/2014/main" val="2429616414"/>
                    </a:ext>
                  </a:extLst>
                </a:gridCol>
                <a:gridCol w="312786">
                  <a:extLst>
                    <a:ext uri="{9D8B030D-6E8A-4147-A177-3AD203B41FA5}">
                      <a16:colId xmlns:a16="http://schemas.microsoft.com/office/drawing/2014/main" val="416594355"/>
                    </a:ext>
                  </a:extLst>
                </a:gridCol>
              </a:tblGrid>
              <a:tr h="106799">
                <a:tc>
                  <a:txBody>
                    <a:bodyPr/>
                    <a:lstStyle/>
                    <a:p>
                      <a:pPr algn="ctr" rtl="0" fontAlgn="ctr"/>
                      <a:r>
                        <a:rPr lang="en-US" sz="700" b="0" i="0" u="none" strike="noStrike" dirty="0">
                          <a:solidFill>
                            <a:srgbClr val="000000"/>
                          </a:solidFill>
                          <a:effectLst/>
                          <a:latin typeface="BIZ UDPゴシック" panose="020B0400000000000000" pitchFamily="50" charset="-128"/>
                          <a:ea typeface="BIZ UDPゴシック" panose="020B0400000000000000" pitchFamily="50" charset="-128"/>
                        </a:rPr>
                        <a:t>H29</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700" b="0" i="0" u="none" strike="noStrike" dirty="0">
                          <a:solidFill>
                            <a:srgbClr val="000000"/>
                          </a:solidFill>
                          <a:effectLst/>
                          <a:latin typeface="BIZ UDPゴシック" panose="020B0400000000000000" pitchFamily="50" charset="-128"/>
                          <a:ea typeface="BIZ UDPゴシック" panose="020B0400000000000000" pitchFamily="50" charset="-128"/>
                        </a:rPr>
                        <a:t>H30</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700" b="0" i="0" u="none" strike="noStrike" dirty="0">
                          <a:solidFill>
                            <a:srgbClr val="000000"/>
                          </a:solidFill>
                          <a:effectLst/>
                          <a:latin typeface="BIZ UDPゴシック" panose="020B0400000000000000" pitchFamily="50" charset="-128"/>
                          <a:ea typeface="BIZ UDPゴシック" panose="020B0400000000000000" pitchFamily="50" charset="-128"/>
                        </a:rPr>
                        <a:t>R1</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700" b="0" i="0" u="none" strike="noStrike" dirty="0">
                          <a:solidFill>
                            <a:srgbClr val="000000"/>
                          </a:solidFill>
                          <a:effectLst/>
                          <a:latin typeface="BIZ UDPゴシック" panose="020B0400000000000000" pitchFamily="50" charset="-128"/>
                          <a:ea typeface="BIZ UDPゴシック" panose="020B0400000000000000" pitchFamily="50" charset="-128"/>
                        </a:rPr>
                        <a:t>R2</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700" b="0" i="0" u="none" strike="noStrike" dirty="0">
                          <a:solidFill>
                            <a:srgbClr val="000000"/>
                          </a:solidFill>
                          <a:effectLst/>
                          <a:latin typeface="BIZ UDPゴシック" panose="020B0400000000000000" pitchFamily="50" charset="-128"/>
                          <a:ea typeface="BIZ UDPゴシック" panose="020B0400000000000000" pitchFamily="50" charset="-128"/>
                        </a:rPr>
                        <a:t>R3</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40195928"/>
                  </a:ext>
                </a:extLst>
              </a:tr>
              <a:tr h="106799">
                <a:tc>
                  <a:txBody>
                    <a:bodyPr/>
                    <a:lstStyle/>
                    <a:p>
                      <a:pPr algn="ctr"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０名</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0</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名</a:t>
                      </a: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en-US" altLang="ja-JP"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0</a:t>
                      </a: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名</a:t>
                      </a: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０名</a:t>
                      </a: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ja-JP" altLang="en-US" sz="700" b="0" i="0" u="none" strike="noStrike" dirty="0" smtClean="0">
                          <a:solidFill>
                            <a:srgbClr val="000000"/>
                          </a:solidFill>
                          <a:effectLst/>
                          <a:latin typeface="BIZ UDPゴシック" panose="020B0400000000000000" pitchFamily="50" charset="-128"/>
                          <a:ea typeface="BIZ UDPゴシック" panose="020B0400000000000000" pitchFamily="50" charset="-128"/>
                        </a:rPr>
                        <a:t>１名</a:t>
                      </a: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739" marR="7739" marT="7739"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17334348"/>
                  </a:ext>
                </a:extLst>
              </a:tr>
            </a:tbl>
          </a:graphicData>
        </a:graphic>
      </p:graphicFrame>
      <p:sp>
        <p:nvSpPr>
          <p:cNvPr id="28" name="テキスト ボックス 27"/>
          <p:cNvSpPr txBox="1"/>
          <p:nvPr/>
        </p:nvSpPr>
        <p:spPr>
          <a:xfrm>
            <a:off x="5098164" y="1339168"/>
            <a:ext cx="3103495" cy="267446"/>
          </a:xfrm>
          <a:prstGeom prst="rect">
            <a:avLst/>
          </a:prstGeom>
          <a:noFill/>
        </p:spPr>
        <p:txBody>
          <a:bodyPr wrap="square" rtlCol="0" anchor="ctr">
            <a:spAutoFit/>
          </a:bodyPr>
          <a:lstStyle/>
          <a:p>
            <a:r>
              <a:rPr lang="ja-JP" altLang="ja-JP" sz="1138" b="1" dirty="0">
                <a:solidFill>
                  <a:schemeClr val="accent5">
                    <a:lumMod val="50000"/>
                  </a:schemeClr>
                </a:solidFill>
                <a:latin typeface="BIZ UDPゴシック" panose="020B0400000000000000" pitchFamily="50" charset="-128"/>
                <a:ea typeface="BIZ UDPゴシック" panose="020B0400000000000000" pitchFamily="50" charset="-128"/>
              </a:rPr>
              <a:t>企業との連携</a:t>
            </a:r>
            <a:r>
              <a:rPr lang="ja-JP" altLang="en-US" sz="1138" b="1" dirty="0">
                <a:solidFill>
                  <a:schemeClr val="accent5">
                    <a:lumMod val="50000"/>
                  </a:schemeClr>
                </a:solidFill>
                <a:latin typeface="BIZ UDPゴシック" panose="020B0400000000000000" pitchFamily="50" charset="-128"/>
                <a:ea typeface="BIZ UDPゴシック" panose="020B0400000000000000" pitchFamily="50" charset="-128"/>
              </a:rPr>
              <a:t>により、「福祉</a:t>
            </a:r>
            <a:r>
              <a:rPr lang="en-US" altLang="ja-JP" sz="1138" b="1" dirty="0">
                <a:solidFill>
                  <a:schemeClr val="accent5">
                    <a:lumMod val="50000"/>
                  </a:schemeClr>
                </a:solidFill>
                <a:latin typeface="BIZ UDPゴシック" panose="020B0400000000000000" pitchFamily="50" charset="-128"/>
                <a:ea typeface="BIZ UDPゴシック" panose="020B0400000000000000" pitchFamily="50" charset="-128"/>
              </a:rPr>
              <a:t>×</a:t>
            </a:r>
            <a:r>
              <a:rPr lang="ja-JP" altLang="en-US" sz="1138" b="1" dirty="0">
                <a:solidFill>
                  <a:schemeClr val="accent5">
                    <a:lumMod val="50000"/>
                  </a:schemeClr>
                </a:solidFill>
                <a:latin typeface="BIZ UDPゴシック" panose="020B0400000000000000" pitchFamily="50" charset="-128"/>
                <a:ea typeface="BIZ UDPゴシック" panose="020B0400000000000000" pitchFamily="50" charset="-128"/>
              </a:rPr>
              <a:t>経営」を両立</a:t>
            </a:r>
            <a:endParaRPr kumimoji="1" lang="ja-JP" altLang="en-US" sz="1138"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5079403" y="1370512"/>
            <a:ext cx="47186" cy="20475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nvGrpSpPr>
          <p:cNvPr id="72" name="グループ化 71"/>
          <p:cNvGrpSpPr/>
          <p:nvPr/>
        </p:nvGrpSpPr>
        <p:grpSpPr>
          <a:xfrm>
            <a:off x="5079400" y="2839001"/>
            <a:ext cx="3831337" cy="220573"/>
            <a:chOff x="6129959" y="2322626"/>
            <a:chExt cx="4715492" cy="271474"/>
          </a:xfrm>
        </p:grpSpPr>
        <p:sp>
          <p:nvSpPr>
            <p:cNvPr id="51" name="テキスト ボックス 50"/>
            <p:cNvSpPr txBox="1"/>
            <p:nvPr/>
          </p:nvSpPr>
          <p:spPr>
            <a:xfrm>
              <a:off x="6146841" y="2322626"/>
              <a:ext cx="4698610" cy="271474"/>
            </a:xfrm>
            <a:prstGeom prst="rect">
              <a:avLst/>
            </a:prstGeom>
            <a:noFill/>
          </p:spPr>
          <p:txBody>
            <a:bodyPr wrap="square" rtlCol="0" anchor="ctr">
              <a:spAutoFit/>
            </a:bodyPr>
            <a:lstStyle/>
            <a:p>
              <a:pPr>
                <a:lnSpc>
                  <a:spcPts val="975"/>
                </a:lnSpc>
              </a:pPr>
              <a:r>
                <a:rPr kumimoji="1"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rPr>
                <a:t>工賃向上につながる評価制度が意欲・スキル向上に貢献</a:t>
              </a:r>
            </a:p>
          </p:txBody>
        </p:sp>
        <p:sp>
          <p:nvSpPr>
            <p:cNvPr id="50" name="正方形/長方形 49"/>
            <p:cNvSpPr/>
            <p:nvPr/>
          </p:nvSpPr>
          <p:spPr>
            <a:xfrm>
              <a:off x="6129959" y="2332361"/>
              <a:ext cx="58075" cy="25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grpSp>
        <p:nvGrpSpPr>
          <p:cNvPr id="71" name="グループ化 70"/>
          <p:cNvGrpSpPr/>
          <p:nvPr/>
        </p:nvGrpSpPr>
        <p:grpSpPr>
          <a:xfrm>
            <a:off x="5079400" y="5031899"/>
            <a:ext cx="4619662" cy="220573"/>
            <a:chOff x="6129958" y="4354875"/>
            <a:chExt cx="5685738" cy="271474"/>
          </a:xfrm>
        </p:grpSpPr>
        <p:sp>
          <p:nvSpPr>
            <p:cNvPr id="55" name="テキスト ボックス 54"/>
            <p:cNvSpPr txBox="1"/>
            <p:nvPr/>
          </p:nvSpPr>
          <p:spPr>
            <a:xfrm>
              <a:off x="6144491" y="4354875"/>
              <a:ext cx="5671205" cy="271474"/>
            </a:xfrm>
            <a:prstGeom prst="rect">
              <a:avLst/>
            </a:prstGeom>
            <a:noFill/>
          </p:spPr>
          <p:txBody>
            <a:bodyPr wrap="square" rtlCol="0" anchor="ctr">
              <a:spAutoFit/>
            </a:bodyPr>
            <a:lstStyle/>
            <a:p>
              <a:pPr>
                <a:lnSpc>
                  <a:spcPts val="975"/>
                </a:lnSpc>
              </a:pPr>
              <a:r>
                <a:rPr lang="ja-JP" altLang="en-US" sz="1138" b="1" dirty="0">
                  <a:solidFill>
                    <a:schemeClr val="accent4">
                      <a:lumMod val="50000"/>
                    </a:schemeClr>
                  </a:solidFill>
                  <a:latin typeface="BIZ UDPゴシック" panose="020B0400000000000000" pitchFamily="50" charset="-128"/>
                  <a:ea typeface="BIZ UDPゴシック" panose="020B0400000000000000" pitchFamily="50" charset="-128"/>
                </a:rPr>
                <a:t>仕事を通じた成長を丁寧に支援</a:t>
              </a:r>
            </a:p>
          </p:txBody>
        </p:sp>
        <p:sp>
          <p:nvSpPr>
            <p:cNvPr id="53" name="正方形/長方形 52"/>
            <p:cNvSpPr/>
            <p:nvPr/>
          </p:nvSpPr>
          <p:spPr>
            <a:xfrm>
              <a:off x="6129958" y="4364610"/>
              <a:ext cx="58075" cy="25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endParaRPr kumimoji="1" lang="ja-JP" altLang="en-US" sz="1463"/>
            </a:p>
          </p:txBody>
        </p:sp>
      </p:grpSp>
      <p:sp>
        <p:nvSpPr>
          <p:cNvPr id="41" name="正方形/長方形 40"/>
          <p:cNvSpPr/>
          <p:nvPr/>
        </p:nvSpPr>
        <p:spPr>
          <a:xfrm>
            <a:off x="4014809" y="4379799"/>
            <a:ext cx="287258" cy="154786"/>
          </a:xfrm>
          <a:prstGeom prst="rect">
            <a:avLst/>
          </a:prstGeom>
        </p:spPr>
        <p:txBody>
          <a:bodyPr wrap="none">
            <a:spAutoFit/>
          </a:bodyPr>
          <a:lstStyle/>
          <a:p>
            <a:pPr algn="ctr"/>
            <a:r>
              <a:rPr lang="ja-JP" altLang="en-US" sz="406" dirty="0">
                <a:latin typeface="BIZ UDPゴシック" panose="020B0400000000000000" pitchFamily="50" charset="-128"/>
                <a:ea typeface="BIZ UDPゴシック" panose="020B0400000000000000" pitchFamily="50" charset="-128"/>
              </a:rPr>
              <a:t>（円）</a:t>
            </a:r>
            <a:endParaRPr kumimoji="1" lang="ja-JP" altLang="en-US" sz="1463" dirty="0">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2705039" y="4366177"/>
            <a:ext cx="747515" cy="217432"/>
            <a:chOff x="3405577" y="4238319"/>
            <a:chExt cx="920018" cy="267608"/>
          </a:xfrm>
        </p:grpSpPr>
        <p:sp>
          <p:nvSpPr>
            <p:cNvPr id="47" name="テキスト ボックス 46"/>
            <p:cNvSpPr txBox="1"/>
            <p:nvPr/>
          </p:nvSpPr>
          <p:spPr>
            <a:xfrm>
              <a:off x="3408474" y="4238319"/>
              <a:ext cx="917121" cy="267608"/>
            </a:xfrm>
            <a:prstGeom prst="rect">
              <a:avLst/>
            </a:prstGeom>
            <a:noFill/>
          </p:spPr>
          <p:txBody>
            <a:bodyPr wrap="square" rtlCol="0">
              <a:spAutoFit/>
            </a:bodyPr>
            <a:lstStyle/>
            <a:p>
              <a:r>
                <a:rPr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rPr>
                <a:t>工賃実績</a:t>
              </a:r>
              <a:endParaRPr kumimoji="1"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3405577" y="4288381"/>
              <a:ext cx="54000" cy="1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8" name="グループ化 7"/>
          <p:cNvGrpSpPr/>
          <p:nvPr/>
        </p:nvGrpSpPr>
        <p:grpSpPr>
          <a:xfrm>
            <a:off x="2707375" y="5707553"/>
            <a:ext cx="604282" cy="217432"/>
            <a:chOff x="3408451" y="5889244"/>
            <a:chExt cx="743732" cy="267608"/>
          </a:xfrm>
        </p:grpSpPr>
        <p:sp>
          <p:nvSpPr>
            <p:cNvPr id="16" name="テキスト ボックス 15"/>
            <p:cNvSpPr txBox="1"/>
            <p:nvPr/>
          </p:nvSpPr>
          <p:spPr>
            <a:xfrm>
              <a:off x="3408474" y="5889244"/>
              <a:ext cx="743709" cy="267608"/>
            </a:xfrm>
            <a:prstGeom prst="rect">
              <a:avLst/>
            </a:prstGeom>
            <a:noFill/>
          </p:spPr>
          <p:txBody>
            <a:bodyPr wrap="square" rtlCol="0">
              <a:spAutoFit/>
            </a:bodyPr>
            <a:lstStyle/>
            <a:p>
              <a:r>
                <a:rPr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rPr>
                <a:t>就労実績</a:t>
              </a:r>
              <a:endParaRPr kumimoji="1" lang="ja-JP" altLang="en-US" sz="813"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3408451" y="5931354"/>
              <a:ext cx="54000" cy="1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61" name="正方形/長方形 60"/>
          <p:cNvSpPr/>
          <p:nvPr/>
        </p:nvSpPr>
        <p:spPr>
          <a:xfrm>
            <a:off x="276383" y="4413152"/>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2" name="正方形/長方形 61"/>
          <p:cNvSpPr/>
          <p:nvPr/>
        </p:nvSpPr>
        <p:spPr>
          <a:xfrm>
            <a:off x="276383" y="4650877"/>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3" name="正方形/長方形 62"/>
          <p:cNvSpPr/>
          <p:nvPr/>
        </p:nvSpPr>
        <p:spPr>
          <a:xfrm>
            <a:off x="276383" y="4888602"/>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4" name="正方形/長方形 63"/>
          <p:cNvSpPr/>
          <p:nvPr/>
        </p:nvSpPr>
        <p:spPr>
          <a:xfrm>
            <a:off x="276383" y="5126328"/>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5" name="正方形/長方形 64"/>
          <p:cNvSpPr/>
          <p:nvPr/>
        </p:nvSpPr>
        <p:spPr>
          <a:xfrm>
            <a:off x="276383" y="5364053"/>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6" name="正方形/長方形 65"/>
          <p:cNvSpPr/>
          <p:nvPr/>
        </p:nvSpPr>
        <p:spPr>
          <a:xfrm>
            <a:off x="276383" y="5601778"/>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7" name="正方形/長方形 66"/>
          <p:cNvSpPr/>
          <p:nvPr/>
        </p:nvSpPr>
        <p:spPr>
          <a:xfrm>
            <a:off x="276383" y="5839504"/>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sp>
        <p:nvSpPr>
          <p:cNvPr id="68" name="正方形/長方形 67"/>
          <p:cNvSpPr/>
          <p:nvPr/>
        </p:nvSpPr>
        <p:spPr>
          <a:xfrm>
            <a:off x="276383" y="6077227"/>
            <a:ext cx="43875" cy="131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a:p>
        </p:txBody>
      </p:sp>
      <p:cxnSp>
        <p:nvCxnSpPr>
          <p:cNvPr id="70" name="直線コネクタ 69"/>
          <p:cNvCxnSpPr/>
          <p:nvPr/>
        </p:nvCxnSpPr>
        <p:spPr>
          <a:xfrm>
            <a:off x="4948973" y="4933159"/>
            <a:ext cx="4710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rotWithShape="1">
          <a:blip r:embed="rId4" cstate="print">
            <a:extLst>
              <a:ext uri="{28A0092B-C50C-407E-A947-70E740481C1C}">
                <a14:useLocalDpi xmlns:a14="http://schemas.microsoft.com/office/drawing/2010/main"/>
              </a:ext>
            </a:extLst>
          </a:blip>
          <a:srcRect b="7013"/>
          <a:stretch/>
        </p:blipFill>
        <p:spPr>
          <a:xfrm>
            <a:off x="3125349" y="2012652"/>
            <a:ext cx="1462500" cy="1468474"/>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a:ext>
            </a:extLst>
          </a:blip>
          <a:srcRect b="3376"/>
          <a:stretch/>
        </p:blipFill>
        <p:spPr>
          <a:xfrm>
            <a:off x="1636787" y="2012652"/>
            <a:ext cx="1462500" cy="1468474"/>
          </a:xfrm>
          <a:prstGeom prst="rect">
            <a:avLst/>
          </a:prstGeom>
        </p:spPr>
      </p:pic>
      <p:sp>
        <p:nvSpPr>
          <p:cNvPr id="26" name="テキスト ボックス 25"/>
          <p:cNvSpPr txBox="1"/>
          <p:nvPr/>
        </p:nvSpPr>
        <p:spPr>
          <a:xfrm>
            <a:off x="140125" y="3306074"/>
            <a:ext cx="1471632" cy="192360"/>
          </a:xfrm>
          <a:prstGeom prst="rect">
            <a:avLst/>
          </a:prstGeom>
          <a:solidFill>
            <a:srgbClr val="FFFFFF">
              <a:alpha val="89804"/>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理念：ただ、ひたすら、人のために</a:t>
            </a:r>
          </a:p>
        </p:txBody>
      </p:sp>
      <p:sp>
        <p:nvSpPr>
          <p:cNvPr id="76" name="テキスト ボックス 75"/>
          <p:cNvSpPr txBox="1"/>
          <p:nvPr/>
        </p:nvSpPr>
        <p:spPr>
          <a:xfrm>
            <a:off x="1633944" y="3306074"/>
            <a:ext cx="1465344" cy="192360"/>
          </a:xfrm>
          <a:prstGeom prst="rect">
            <a:avLst/>
          </a:prstGeom>
          <a:solidFill>
            <a:srgbClr val="FFFFFF">
              <a:alpha val="89804"/>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作業内容：クリーニングたたみ</a:t>
            </a:r>
            <a:r>
              <a:rPr kumimoji="1" lang="ja-JP" altLang="en-US" sz="650" dirty="0" smtClean="0">
                <a:latin typeface="BIZ UDPゴシック" panose="020B0400000000000000" pitchFamily="50" charset="-128"/>
                <a:ea typeface="BIZ UDPゴシック" panose="020B0400000000000000" pitchFamily="50" charset="-128"/>
              </a:rPr>
              <a:t>仕上</a:t>
            </a:r>
            <a:endParaRPr kumimoji="1" lang="ja-JP" altLang="en-US" sz="650" dirty="0">
              <a:latin typeface="BIZ UDPゴシック" panose="020B0400000000000000" pitchFamily="50" charset="-128"/>
              <a:ea typeface="BIZ UDPゴシック" panose="020B0400000000000000" pitchFamily="50" charset="-128"/>
            </a:endParaRPr>
          </a:p>
        </p:txBody>
      </p:sp>
      <p:sp>
        <p:nvSpPr>
          <p:cNvPr id="77" name="テキスト ボックス 76"/>
          <p:cNvSpPr txBox="1"/>
          <p:nvPr/>
        </p:nvSpPr>
        <p:spPr>
          <a:xfrm>
            <a:off x="3121477" y="3306074"/>
            <a:ext cx="1466372" cy="192360"/>
          </a:xfrm>
          <a:prstGeom prst="rect">
            <a:avLst/>
          </a:prstGeom>
          <a:solidFill>
            <a:srgbClr val="FFFFFF">
              <a:alpha val="89804"/>
            </a:srgbClr>
          </a:solidFill>
        </p:spPr>
        <p:txBody>
          <a:bodyPr wrap="square" rtlCol="0">
            <a:spAutoFit/>
          </a:bodyPr>
          <a:lstStyle/>
          <a:p>
            <a:pPr algn="ctr"/>
            <a:r>
              <a:rPr kumimoji="1" lang="ja-JP" altLang="en-US" sz="650" dirty="0">
                <a:latin typeface="BIZ UDPゴシック" panose="020B0400000000000000" pitchFamily="50" charset="-128"/>
                <a:ea typeface="BIZ UDPゴシック" panose="020B0400000000000000" pitchFamily="50" charset="-128"/>
              </a:rPr>
              <a:t>特色：意欲・能力に応じた評価</a:t>
            </a:r>
          </a:p>
        </p:txBody>
      </p:sp>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7624" y="488367"/>
            <a:ext cx="1087883" cy="1087883"/>
          </a:xfrm>
          <a:prstGeom prst="ellipse">
            <a:avLst/>
          </a:prstGeom>
          <a:effectLst>
            <a:outerShdw blurRad="50800" dist="38100" dir="8100000" algn="tr" rotWithShape="0">
              <a:prstClr val="black">
                <a:alpha val="40000"/>
              </a:prstClr>
            </a:outerShdw>
          </a:effectLst>
        </p:spPr>
      </p:pic>
      <p:sp>
        <p:nvSpPr>
          <p:cNvPr id="17" name="正方形/長方形 16"/>
          <p:cNvSpPr/>
          <p:nvPr/>
        </p:nvSpPr>
        <p:spPr>
          <a:xfrm>
            <a:off x="4989898" y="961328"/>
            <a:ext cx="648694" cy="25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kumimoji="1" lang="ja-JP" altLang="en-US" sz="975" dirty="0">
                <a:solidFill>
                  <a:schemeClr val="accent4">
                    <a:lumMod val="50000"/>
                  </a:schemeClr>
                </a:solidFill>
                <a:latin typeface="BIZ UDPゴシック" panose="020B0400000000000000" pitchFamily="50" charset="-128"/>
                <a:ea typeface="BIZ UDPゴシック" panose="020B0400000000000000" pitchFamily="50" charset="-128"/>
              </a:rPr>
              <a:t>課　題</a:t>
            </a:r>
          </a:p>
        </p:txBody>
      </p:sp>
      <p:grpSp>
        <p:nvGrpSpPr>
          <p:cNvPr id="20" name="グループ化 19"/>
          <p:cNvGrpSpPr/>
          <p:nvPr/>
        </p:nvGrpSpPr>
        <p:grpSpPr>
          <a:xfrm>
            <a:off x="4989713" y="4228789"/>
            <a:ext cx="4709348" cy="342022"/>
            <a:chOff x="6141185" y="4225441"/>
            <a:chExt cx="5665721" cy="420950"/>
          </a:xfrm>
        </p:grpSpPr>
        <p:sp>
          <p:nvSpPr>
            <p:cNvPr id="38" name="テキスト ボックス 37"/>
            <p:cNvSpPr txBox="1"/>
            <p:nvPr/>
          </p:nvSpPr>
          <p:spPr>
            <a:xfrm>
              <a:off x="6620209" y="4225581"/>
              <a:ext cx="5186697" cy="420810"/>
            </a:xfrm>
            <a:prstGeom prst="rect">
              <a:avLst/>
            </a:prstGeom>
            <a:solidFill>
              <a:schemeClr val="bg1">
                <a:lumMod val="95000"/>
              </a:schemeClr>
            </a:solidFill>
          </p:spPr>
          <p:txBody>
            <a:bodyPr wrap="square" rtlCol="0" anchor="ctr">
              <a:noAutofit/>
            </a:bodyPr>
            <a:lstStyle/>
            <a:p>
              <a:pPr>
                <a:lnSpc>
                  <a:spcPct val="120000"/>
                </a:lnSpc>
              </a:pPr>
              <a:r>
                <a:rPr lang="ja-JP" altLang="en-US" sz="975" b="1" dirty="0">
                  <a:solidFill>
                    <a:schemeClr val="accent4"/>
                  </a:solidFill>
                  <a:latin typeface="BIZ UDPゴシック" panose="020B0400000000000000" pitchFamily="50" charset="-128"/>
                  <a:ea typeface="BIZ UDPゴシック" panose="020B0400000000000000" pitchFamily="50" charset="-128"/>
                </a:rPr>
                <a:t>　　　　　意欲・スキルの向上が、品質向上につながり、受注拡大！</a:t>
              </a:r>
            </a:p>
            <a:p>
              <a:pPr>
                <a:lnSpc>
                  <a:spcPts val="1138"/>
                </a:lnSpc>
              </a:pPr>
              <a:r>
                <a:rPr lang="ja-JP" altLang="en-US" sz="975" b="1" dirty="0">
                  <a:solidFill>
                    <a:schemeClr val="accent4"/>
                  </a:solidFill>
                  <a:latin typeface="BIZ UDPゴシック" panose="020B0400000000000000" pitchFamily="50" charset="-128"/>
                  <a:ea typeface="BIZ UDPゴシック" panose="020B0400000000000000" pitchFamily="50" charset="-128"/>
                </a:rPr>
                <a:t>　　　　　経営黒字化で、工賃向上・一時金支給を達成！</a:t>
              </a:r>
            </a:p>
          </p:txBody>
        </p:sp>
        <p:sp>
          <p:nvSpPr>
            <p:cNvPr id="73" name="正方形/長方形 72"/>
            <p:cNvSpPr/>
            <p:nvPr/>
          </p:nvSpPr>
          <p:spPr>
            <a:xfrm>
              <a:off x="6141185" y="4225441"/>
              <a:ext cx="869809" cy="4192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kumimoji="1" lang="ja-JP" altLang="en-US" sz="975" dirty="0">
                  <a:solidFill>
                    <a:schemeClr val="accent4">
                      <a:lumMod val="50000"/>
                    </a:schemeClr>
                  </a:solidFill>
                  <a:latin typeface="BIZ UDPゴシック" panose="020B0400000000000000" pitchFamily="50" charset="-128"/>
                  <a:ea typeface="BIZ UDPゴシック" panose="020B0400000000000000" pitchFamily="50" charset="-128"/>
                </a:rPr>
                <a:t>成　果</a:t>
              </a:r>
            </a:p>
          </p:txBody>
        </p:sp>
      </p:grpSp>
      <p:pic>
        <p:nvPicPr>
          <p:cNvPr id="25" name="図 24"/>
          <p:cNvPicPr>
            <a:picLocks noChangeAspect="1"/>
          </p:cNvPicPr>
          <p:nvPr/>
        </p:nvPicPr>
        <p:blipFill>
          <a:blip r:embed="rId7"/>
          <a:stretch>
            <a:fillRect/>
          </a:stretch>
        </p:blipFill>
        <p:spPr>
          <a:xfrm>
            <a:off x="2591459" y="4565758"/>
            <a:ext cx="1721388" cy="1036020"/>
          </a:xfrm>
          <a:prstGeom prst="rect">
            <a:avLst/>
          </a:prstGeom>
        </p:spPr>
      </p:pic>
      <p:sp>
        <p:nvSpPr>
          <p:cNvPr id="78" name="テキスト ボックス 77"/>
          <p:cNvSpPr txBox="1"/>
          <p:nvPr/>
        </p:nvSpPr>
        <p:spPr>
          <a:xfrm>
            <a:off x="7610862" y="164103"/>
            <a:ext cx="2295138" cy="416204"/>
          </a:xfrm>
          <a:prstGeom prst="rect">
            <a:avLst/>
          </a:prstGeom>
          <a:noFill/>
        </p:spPr>
        <p:txBody>
          <a:bodyPr wrap="square" rtlCol="0">
            <a:spAutoFit/>
          </a:bodyPr>
          <a:lstStyle/>
          <a:p>
            <a:pPr algn="r"/>
            <a:r>
              <a:rPr kumimoji="1" lang="ja-JP" altLang="en-US"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令和</a:t>
            </a:r>
            <a:r>
              <a:rPr kumimoji="1" lang="en-US" altLang="ja-JP"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4</a:t>
            </a:r>
            <a:r>
              <a:rPr kumimoji="1" lang="ja-JP" altLang="en-US"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年度 就労継続支援優良取組表彰</a:t>
            </a:r>
            <a:endParaRPr lang="en-US" altLang="ja-JP" sz="853"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endParaRPr>
          </a:p>
          <a:p>
            <a:pPr algn="r">
              <a:lnSpc>
                <a:spcPct val="110000"/>
              </a:lnSpc>
            </a:pPr>
            <a:r>
              <a:rPr kumimoji="1"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受賞</a:t>
            </a:r>
            <a:r>
              <a:rPr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者取組事例紹介</a:t>
            </a:r>
            <a:endParaRPr kumimoji="1" lang="ja-JP" altLang="en-US" sz="1138" dirty="0">
              <a:solidFill>
                <a:schemeClr val="bg1"/>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598359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1644</Words>
  <Application>Microsoft Office PowerPoint</Application>
  <PresentationFormat>A4 210 x 297 mm</PresentationFormat>
  <Paragraphs>111</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メイリオ</vt:lpstr>
      <vt:lpstr>游ゴシック</vt:lpstr>
      <vt:lpstr>游明朝</vt:lpstr>
      <vt:lpstr>Arial</vt:lpstr>
      <vt:lpstr>Times New Roman</vt:lpstr>
      <vt:lpstr>Trebuchet MS</vt:lpstr>
      <vt:lpstr>Wingdings 3</vt:lpstr>
      <vt:lpstr>ファセット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2023-08-10T07:14:22Z</dcterms:created>
  <dcterms:modified xsi:type="dcterms:W3CDTF">2023-08-10T07:14:29Z</dcterms:modified>
</cp:coreProperties>
</file>