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68" r:id="rId2"/>
    <p:sldId id="269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14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28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4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57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5717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2860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003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146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7434"/>
    <a:srgbClr val="00B050"/>
    <a:srgbClr val="00C057"/>
    <a:srgbClr val="FF5B5B"/>
    <a:srgbClr val="CC0066"/>
    <a:srgbClr val="FF0000"/>
    <a:srgbClr val="FFFF99"/>
    <a:srgbClr val="FF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98" autoAdjust="0"/>
    <p:restoredTop sz="95683" autoAdjust="0"/>
  </p:normalViewPr>
  <p:slideViewPr>
    <p:cSldViewPr>
      <p:cViewPr>
        <p:scale>
          <a:sx n="90" d="100"/>
          <a:sy n="90" d="100"/>
        </p:scale>
        <p:origin x="-1404" y="2076"/>
      </p:cViewPr>
      <p:guideLst>
        <p:guide orient="horz" pos="316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416" y="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373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16" y="9442373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F58E54E-5AC2-4385-98BE-2BC8BB8481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2414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781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5"/>
            <a:ext cx="544576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647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7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BBC15D34-72B6-4292-AAC0-F48587F07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29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14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2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43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57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5717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60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03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46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F240C-8294-44D3-A4CD-2F214434CF90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6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15D34-72B6-4292-AAC0-F48587F074A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6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6709"/>
            <a:ext cx="5829300" cy="212394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144" indent="0" algn="ctr">
              <a:buNone/>
              <a:defRPr/>
            </a:lvl2pPr>
            <a:lvl3pPr marL="914287" indent="0" algn="ctr">
              <a:buNone/>
              <a:defRPr/>
            </a:lvl3pPr>
            <a:lvl4pPr marL="1371430" indent="0" algn="ctr">
              <a:buNone/>
              <a:defRPr/>
            </a:lvl4pPr>
            <a:lvl5pPr marL="1828573" indent="0" algn="ctr">
              <a:buNone/>
              <a:defRPr/>
            </a:lvl5pPr>
            <a:lvl6pPr marL="2285717" indent="0" algn="ctr">
              <a:buNone/>
              <a:defRPr/>
            </a:lvl6pPr>
            <a:lvl7pPr marL="2742860" indent="0" algn="ctr">
              <a:buNone/>
              <a:defRPr/>
            </a:lvl7pPr>
            <a:lvl8pPr marL="3200003" indent="0" algn="ctr">
              <a:buNone/>
              <a:defRPr/>
            </a:lvl8pPr>
            <a:lvl9pPr marL="3657146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ED3E-7D2B-4DAE-A89F-65F87847415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6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935B0-F3D6-4447-A0E9-F1299E67795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BAD0-C335-4136-91CF-FBACA03D75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0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5648D-C25B-4C44-8089-DC60271C583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1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9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9" y="4198013"/>
            <a:ext cx="5829300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4" indent="0">
              <a:buNone/>
              <a:defRPr sz="1800"/>
            </a:lvl2pPr>
            <a:lvl3pPr marL="914287" indent="0">
              <a:buNone/>
              <a:defRPr sz="1600"/>
            </a:lvl3pPr>
            <a:lvl4pPr marL="1371430" indent="0">
              <a:buNone/>
              <a:defRPr sz="1400"/>
            </a:lvl4pPr>
            <a:lvl5pPr marL="1828573" indent="0">
              <a:buNone/>
              <a:defRPr sz="1400"/>
            </a:lvl5pPr>
            <a:lvl6pPr marL="2285717" indent="0">
              <a:buNone/>
              <a:defRPr sz="1400"/>
            </a:lvl6pPr>
            <a:lvl7pPr marL="2742860" indent="0">
              <a:buNone/>
              <a:defRPr sz="1400"/>
            </a:lvl7pPr>
            <a:lvl8pPr marL="3200003" indent="0">
              <a:buNone/>
              <a:defRPr sz="1400"/>
            </a:lvl8pPr>
            <a:lvl9pPr marL="3657146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1627-5870-4979-A759-E03A884C681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1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1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CBD3-9687-426F-B27B-345E0BD82D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7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2061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5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5" y="3142061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33CE-50D2-46B0-84B7-5413523DED5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6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D31A-0BA9-4151-97F4-D4D7A578332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8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1BE9-4585-413F-BD35-50F94A3BD0A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8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51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6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A210-944F-4079-9477-0BD3D1022C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3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1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7" indent="0">
              <a:buNone/>
              <a:defRPr sz="2000"/>
            </a:lvl6pPr>
            <a:lvl7pPr marL="2742860" indent="0">
              <a:buNone/>
              <a:defRPr sz="2000"/>
            </a:lvl7pPr>
            <a:lvl8pPr marL="3200003" indent="0">
              <a:buNone/>
              <a:defRPr sz="2000"/>
            </a:lvl8pPr>
            <a:lvl9pPr marL="3657146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2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6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89D19-7026-4DA1-ADB0-20978F9B13E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4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6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1" y="9020176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6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D4215605-F258-43AD-A268-C530CD46E21F}" type="slidenum">
              <a:rPr lang="en-US" altLang="ja-JP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1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4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2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43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57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57" indent="-342857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4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58" indent="-228572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01" indent="-228572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145" indent="-228572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289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31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575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18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3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6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>
            <a:spLocks noChangeArrowheads="1"/>
          </p:cNvSpPr>
          <p:nvPr/>
        </p:nvSpPr>
        <p:spPr bwMode="auto">
          <a:xfrm>
            <a:off x="-46149" y="816112"/>
            <a:ext cx="6973971" cy="2225207"/>
          </a:xfrm>
          <a:prstGeom prst="rect">
            <a:avLst/>
          </a:prstGeom>
          <a:solidFill>
            <a:srgbClr val="007434"/>
          </a:solidFill>
          <a:ln w="31750" algn="in">
            <a:solidFill>
              <a:srgbClr val="007434"/>
            </a:solidFill>
            <a:miter lim="800000"/>
            <a:headEnd/>
            <a:tailEnd/>
          </a:ln>
          <a:effectLst/>
          <a:extLst/>
        </p:spPr>
        <p:txBody>
          <a:bodyPr rot="0" vert="horz" wrap="square" lIns="36572" tIns="36572" rIns="36572" bIns="36572" anchor="t" anchorCtr="0" upright="1">
            <a:noAutofit/>
          </a:bodyPr>
          <a:lstStyle/>
          <a:p>
            <a:pPr algn="just">
              <a:lnSpc>
                <a:spcPct val="118000"/>
              </a:lnSpc>
              <a:spcAft>
                <a:spcPts val="599"/>
              </a:spcAft>
            </a:pPr>
            <a:endParaRPr lang="en-US" sz="1100" kern="14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3" name="テキスト ボックス 2"/>
          <p:cNvSpPr txBox="1"/>
          <p:nvPr/>
        </p:nvSpPr>
        <p:spPr bwMode="auto">
          <a:xfrm>
            <a:off x="411678" y="522755"/>
            <a:ext cx="6053203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991" tIns="45714" rIns="71991" bIns="45714" rtlCol="0">
            <a:spAutoFit/>
          </a:bodyPr>
          <a:lstStyle/>
          <a:p>
            <a:pPr algn="ctr"/>
            <a:r>
              <a:rPr lang="ja-JP" altLang="en-US" sz="1400" b="1" dirty="0" smtClean="0">
                <a:ln w="1905">
                  <a:solidFill>
                    <a:srgbClr val="007434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ea"/>
                <a:ea typeface="+mn-ea"/>
              </a:rPr>
              <a:t> 「法定雇用率上昇</a:t>
            </a:r>
            <a:r>
              <a:rPr lang="ja-JP" altLang="en-US" sz="1400" b="1" dirty="0">
                <a:ln w="1905">
                  <a:solidFill>
                    <a:srgbClr val="007434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ea"/>
              </a:rPr>
              <a:t>への</a:t>
            </a:r>
            <a:r>
              <a:rPr lang="ja-JP" altLang="en-US" sz="1400" b="1" dirty="0" smtClean="0">
                <a:ln w="1905">
                  <a:solidFill>
                    <a:srgbClr val="007434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ea"/>
              </a:rPr>
              <a:t>対応」と「職場定着」 </a:t>
            </a:r>
            <a:r>
              <a:rPr lang="ja-JP" altLang="en-US" sz="1400" b="1" dirty="0" smtClean="0">
                <a:ln w="1905">
                  <a:solidFill>
                    <a:srgbClr val="007434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ea"/>
                <a:ea typeface="+mn-ea"/>
              </a:rPr>
              <a:t>にお悩みの企業の皆さま</a:t>
            </a:r>
            <a:endParaRPr lang="ja-JP" altLang="en-US" sz="2400" dirty="0">
              <a:ln w="1905">
                <a:solidFill>
                  <a:srgbClr val="007434"/>
                </a:solidFill>
              </a:ln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230595" y="3431386"/>
            <a:ext cx="6564220" cy="434427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sz="1100" b="1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  　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1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en-US" altLang="ja-JP" sz="2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11</a:t>
            </a:r>
            <a:r>
              <a:rPr lang="ja-JP" altLang="en-US" sz="2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2</a:t>
            </a:r>
            <a:r>
              <a:rPr lang="en-US" altLang="ja-JP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9</a:t>
            </a:r>
            <a:r>
              <a:rPr lang="ja-JP" altLang="en-US" sz="2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日</a:t>
            </a:r>
            <a:r>
              <a:rPr lang="en-US" altLang="ja-JP" sz="2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(</a:t>
            </a:r>
            <a:r>
              <a:rPr lang="ja-JP" altLang="en-US" sz="2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水</a:t>
            </a:r>
            <a:r>
              <a:rPr lang="en-US" altLang="ja-JP" sz="2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)</a:t>
            </a:r>
            <a:r>
              <a:rPr lang="ja-JP" altLang="en-US" sz="20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14:00 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 </a:t>
            </a:r>
            <a:r>
              <a:rPr lang="en-US" altLang="ja-JP" sz="14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17:30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</a:t>
            </a:r>
            <a:r>
              <a:rPr lang="en-US" altLang="ja-JP" sz="1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13:30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受付開始）</a:t>
            </a:r>
            <a:endParaRPr lang="en-US" altLang="ja-JP" sz="14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7871" y="3431120"/>
            <a:ext cx="687615" cy="4867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</a:t>
            </a:r>
          </a:p>
        </p:txBody>
      </p:sp>
      <p:sp>
        <p:nvSpPr>
          <p:cNvPr id="72" name="角丸四角形 71"/>
          <p:cNvSpPr/>
          <p:nvPr/>
        </p:nvSpPr>
        <p:spPr>
          <a:xfrm>
            <a:off x="200415" y="4134428"/>
            <a:ext cx="6714510" cy="5691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損害</a:t>
            </a:r>
            <a:r>
              <a:rPr lang="ja-JP" altLang="ja-JP" sz="1400" kern="1400" dirty="0">
                <a:solidFill>
                  <a:srgbClr val="000000"/>
                </a:solidFill>
                <a:latin typeface="Calibri"/>
                <a:ea typeface="HGP創英角ｺﾞｼｯｸUB"/>
              </a:rPr>
              <a:t>保険ジャパン日本興亜株式</a:t>
            </a:r>
            <a:r>
              <a:rPr lang="ja-JP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会社</a:t>
            </a:r>
            <a:r>
              <a:rPr lang="ja-JP" altLang="en-US" sz="1400" kern="1400" dirty="0">
                <a:solidFill>
                  <a:srgbClr val="000000"/>
                </a:solidFill>
                <a:latin typeface="Calibri"/>
                <a:ea typeface="HGP創英角ｺﾞｼｯｸUB"/>
              </a:rPr>
              <a:t>　</a:t>
            </a:r>
            <a:r>
              <a:rPr lang="ja-JP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２０階大会議室</a:t>
            </a:r>
            <a:endParaRPr lang="en-US" altLang="ja-JP" sz="1400" kern="1400" dirty="0">
              <a:solidFill>
                <a:srgbClr val="000000"/>
              </a:solidFill>
              <a:latin typeface="Calibri"/>
              <a:ea typeface="HGP創英角ｺﾞｼｯｸUB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sz="11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大阪市</a:t>
            </a:r>
            <a:r>
              <a:rPr lang="ja-JP" altLang="ja-JP" sz="11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中央区北久宝寺町</a:t>
            </a:r>
            <a:r>
              <a:rPr lang="en-US" altLang="ja-JP" sz="11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3-6-1 </a:t>
            </a:r>
            <a:r>
              <a:rPr lang="ja-JP" altLang="en-US" sz="11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本町</a:t>
            </a:r>
            <a:r>
              <a:rPr lang="ja-JP" altLang="en-US" sz="11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南ガーデンシティ </a:t>
            </a:r>
            <a:r>
              <a:rPr lang="ja-JP" altLang="en-US" sz="1100" b="1" dirty="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</a:t>
            </a:r>
            <a:r>
              <a:rPr lang="en-US" altLang="ja-JP" sz="1100" dirty="0">
                <a:solidFill>
                  <a:schemeClr val="tx1"/>
                </a:solidFill>
                <a:ea typeface="ＭＳ Ｐゴシック" panose="020B0600070205080204" pitchFamily="50" charset="-128"/>
              </a:rPr>
              <a:t>※</a:t>
            </a:r>
            <a:r>
              <a:rPr lang="ja-JP" altLang="en-US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会場へのアクセスは裏面をご覧ください</a:t>
            </a:r>
            <a:endParaRPr lang="en-US" altLang="ja-JP" sz="11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55836" y="4104197"/>
            <a:ext cx="687615" cy="5949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</a:t>
            </a:r>
            <a:endParaRPr lang="ja-JP" altLang="en-US" sz="1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524262" y="4819427"/>
            <a:ext cx="6445629" cy="5691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   </a:t>
            </a:r>
            <a:r>
              <a:rPr lang="ja-JP" altLang="en-US" sz="1600" u="sng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大阪府内に事業所</a:t>
            </a: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のある</a:t>
            </a:r>
            <a:r>
              <a:rPr lang="ja-JP" altLang="en-US" sz="1600" u="sng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企業の経営者又は人事担当者</a:t>
            </a:r>
            <a:endParaRPr lang="en-US" altLang="ja-JP" sz="1100" u="sng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  <a:p>
            <a:pPr lvl="0"/>
            <a:r>
              <a:rPr lang="ja-JP" altLang="en-US" sz="12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　 　 </a:t>
            </a:r>
            <a:r>
              <a:rPr lang="en-US" altLang="ja-JP" sz="20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100</a:t>
            </a:r>
            <a:r>
              <a:rPr lang="ja-JP" altLang="en-US" sz="20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名</a:t>
            </a:r>
            <a:r>
              <a:rPr lang="ja-JP" altLang="en-US" sz="1400" b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（先着順・要予約）</a:t>
            </a:r>
            <a:endParaRPr lang="en-US" altLang="ja-JP" sz="11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55836" y="5550859"/>
            <a:ext cx="687280" cy="346452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　容</a:t>
            </a:r>
            <a:endParaRPr lang="ja-JP" altLang="en-US" sz="1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56169" y="4831587"/>
            <a:ext cx="687282" cy="572012"/>
          </a:xfrm>
          <a:prstGeom prst="roundRect">
            <a:avLst>
              <a:gd name="adj" fmla="val 18526"/>
            </a:avLst>
          </a:prstGeom>
          <a:solidFill>
            <a:schemeClr val="bg1"/>
          </a:solidFill>
          <a:ln w="28575"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象</a:t>
            </a:r>
            <a:endParaRPr lang="en-US" altLang="ja-JP" sz="11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　員</a:t>
            </a:r>
            <a:endParaRPr lang="ja-JP" altLang="en-US" sz="1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8179" y="1230891"/>
            <a:ext cx="6887091" cy="1516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ja-JP" sz="3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『</a:t>
            </a:r>
            <a:r>
              <a:rPr lang="ja-JP" altLang="en-US" sz="3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精神・</a:t>
            </a:r>
            <a:r>
              <a:rPr lang="ja-JP" altLang="en-US" sz="3600" dirty="0" err="1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発達障</a:t>
            </a:r>
            <a:r>
              <a:rPr lang="ja-JP" altLang="en-US" sz="3600" dirty="0" err="1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がい</a:t>
            </a:r>
            <a:r>
              <a:rPr lang="ja-JP" altLang="en-US" sz="3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者雇用</a:t>
            </a:r>
            <a:r>
              <a:rPr lang="en-US" altLang="ja-JP" sz="3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』</a:t>
            </a:r>
            <a:r>
              <a:rPr lang="ja-JP" altLang="en-US" sz="3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と</a:t>
            </a:r>
            <a:endParaRPr lang="en-US" altLang="ja-JP" sz="3600" dirty="0" smtClean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3600" dirty="0" smtClean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『</a:t>
            </a:r>
            <a:r>
              <a:rPr lang="ja-JP" altLang="en-US" sz="36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職場定着</a:t>
            </a:r>
            <a:r>
              <a:rPr lang="en-US" altLang="ja-JP" sz="36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』</a:t>
            </a:r>
            <a:r>
              <a:rPr lang="ja-JP" altLang="ja-JP" sz="36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セミナー</a:t>
            </a:r>
            <a:endParaRPr lang="en-US" altLang="ja-JP" sz="36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103" name="Rectangle 16"/>
          <p:cNvSpPr>
            <a:spLocks noChangeArrowheads="1"/>
          </p:cNvSpPr>
          <p:nvPr/>
        </p:nvSpPr>
        <p:spPr bwMode="auto">
          <a:xfrm>
            <a:off x="39325" y="9015387"/>
            <a:ext cx="6864800" cy="38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Rectangle 23"/>
          <p:cNvSpPr>
            <a:spLocks noChangeArrowheads="1"/>
          </p:cNvSpPr>
          <p:nvPr/>
        </p:nvSpPr>
        <p:spPr bwMode="auto">
          <a:xfrm>
            <a:off x="75905" y="9015387"/>
            <a:ext cx="6873599" cy="30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裏面の申込書に必要事項を記入の上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又はメールにてお申込み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下さい。</a:t>
            </a:r>
          </a:p>
        </p:txBody>
      </p:sp>
      <p:sp>
        <p:nvSpPr>
          <p:cNvPr id="40" name="TextBox 44"/>
          <p:cNvSpPr txBox="1"/>
          <p:nvPr/>
        </p:nvSpPr>
        <p:spPr>
          <a:xfrm>
            <a:off x="-43970" y="9280706"/>
            <a:ext cx="6943210" cy="641969"/>
          </a:xfrm>
          <a:prstGeom prst="rect">
            <a:avLst/>
          </a:prstGeom>
          <a:solidFill>
            <a:srgbClr val="00B050"/>
          </a:solidFill>
        </p:spPr>
        <p:txBody>
          <a:bodyPr wrap="square" lIns="82040" tIns="41020" rIns="82040" bIns="41020" rtlCol="0" anchor="ctr">
            <a:spAutoFit/>
          </a:bodyPr>
          <a:lstStyle/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催 ：大阪府（商工労働部雇用推進室就業促進課、「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5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発達障がい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者雇用管理普及啓発事業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0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　   　　受託事業者：ＮＰＯ法人大阪精神障害者就労支援ネットワーク（ＪＳＮ））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塩野義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製薬株式会社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損害保険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ジャパン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日本興亜株式会社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（団体名</a:t>
            </a:r>
            <a:r>
              <a:rPr lang="en-US" altLang="ja-JP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音順</a:t>
            </a:r>
            <a:r>
              <a:rPr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-43970" y="2946242"/>
            <a:ext cx="6913842" cy="33855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600" spc="-150" dirty="0" smtClean="0">
              <a:ln w="28575">
                <a:noFill/>
              </a:ln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67871" y="815838"/>
            <a:ext cx="1455386" cy="691857"/>
            <a:chOff x="926184" y="1429580"/>
            <a:chExt cx="1584000" cy="837231"/>
          </a:xfrm>
        </p:grpSpPr>
        <p:sp>
          <p:nvSpPr>
            <p:cNvPr id="44" name="フリーフォーム 43"/>
            <p:cNvSpPr/>
            <p:nvPr/>
          </p:nvSpPr>
          <p:spPr>
            <a:xfrm rot="21300000">
              <a:off x="947885" y="1429580"/>
              <a:ext cx="1548114" cy="837231"/>
            </a:xfrm>
            <a:custGeom>
              <a:avLst/>
              <a:gdLst>
                <a:gd name="connsiteX0" fmla="*/ 908360 w 1512000"/>
                <a:gd name="connsiteY0" fmla="*/ 8411 h 942122"/>
                <a:gd name="connsiteX1" fmla="*/ 1512000 w 1512000"/>
                <a:gd name="connsiteY1" fmla="*/ 414000 h 942122"/>
                <a:gd name="connsiteX2" fmla="*/ 1290573 w 1512000"/>
                <a:gd name="connsiteY2" fmla="*/ 706742 h 942122"/>
                <a:gd name="connsiteX3" fmla="*/ 1237084 w 1512000"/>
                <a:gd name="connsiteY3" fmla="*/ 730910 h 942122"/>
                <a:gd name="connsiteX4" fmla="*/ 1319776 w 1512000"/>
                <a:gd name="connsiteY4" fmla="*/ 942122 h 942122"/>
                <a:gd name="connsiteX5" fmla="*/ 1127321 w 1512000"/>
                <a:gd name="connsiteY5" fmla="*/ 772563 h 942122"/>
                <a:gd name="connsiteX6" fmla="*/ 1050269 w 1512000"/>
                <a:gd name="connsiteY6" fmla="*/ 795466 h 942122"/>
                <a:gd name="connsiteX7" fmla="*/ 756000 w 1512000"/>
                <a:gd name="connsiteY7" fmla="*/ 828000 h 942122"/>
                <a:gd name="connsiteX8" fmla="*/ 0 w 1512000"/>
                <a:gd name="connsiteY8" fmla="*/ 414000 h 942122"/>
                <a:gd name="connsiteX9" fmla="*/ 756000 w 1512000"/>
                <a:gd name="connsiteY9" fmla="*/ 0 h 942122"/>
                <a:gd name="connsiteX10" fmla="*/ 908360 w 1512000"/>
                <a:gd name="connsiteY10" fmla="*/ 8411 h 94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2000" h="942122">
                  <a:moveTo>
                    <a:pt x="908360" y="8411"/>
                  </a:moveTo>
                  <a:cubicBezTo>
                    <a:pt x="1252857" y="47015"/>
                    <a:pt x="1512000" y="213935"/>
                    <a:pt x="1512000" y="414000"/>
                  </a:cubicBezTo>
                  <a:cubicBezTo>
                    <a:pt x="1512000" y="528323"/>
                    <a:pt x="1427382" y="631823"/>
                    <a:pt x="1290573" y="706742"/>
                  </a:cubicBezTo>
                  <a:lnTo>
                    <a:pt x="1237084" y="730910"/>
                  </a:lnTo>
                  <a:lnTo>
                    <a:pt x="1319776" y="942122"/>
                  </a:lnTo>
                  <a:lnTo>
                    <a:pt x="1127321" y="772563"/>
                  </a:lnTo>
                  <a:lnTo>
                    <a:pt x="1050269" y="795466"/>
                  </a:lnTo>
                  <a:cubicBezTo>
                    <a:pt x="959823" y="816415"/>
                    <a:pt x="860382" y="828000"/>
                    <a:pt x="756000" y="828000"/>
                  </a:cubicBezTo>
                  <a:cubicBezTo>
                    <a:pt x="338473" y="828000"/>
                    <a:pt x="0" y="642646"/>
                    <a:pt x="0" y="414000"/>
                  </a:cubicBezTo>
                  <a:cubicBezTo>
                    <a:pt x="0" y="185354"/>
                    <a:pt x="338473" y="0"/>
                    <a:pt x="756000" y="0"/>
                  </a:cubicBezTo>
                  <a:cubicBezTo>
                    <a:pt x="808191" y="0"/>
                    <a:pt x="859147" y="2896"/>
                    <a:pt x="908360" y="8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 rot="21300000">
              <a:off x="926184" y="1544059"/>
              <a:ext cx="1584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ja-JP" alt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企業の経営者・</a:t>
              </a:r>
              <a:endParaRPr lang="en-US" altLang="ja-JP" sz="11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人事担当者対象</a:t>
              </a:r>
              <a:endParaRPr lang="en-US" altLang="ja-JP" sz="1100" b="1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8" name="角丸四角形 57"/>
          <p:cNvSpPr/>
          <p:nvPr/>
        </p:nvSpPr>
        <p:spPr>
          <a:xfrm>
            <a:off x="669164" y="7150994"/>
            <a:ext cx="6128248" cy="199767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spcAft>
                <a:spcPts val="0"/>
              </a:spcAft>
            </a:pP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②</a:t>
            </a:r>
            <a:r>
              <a:rPr lang="ja-JP" altLang="en-US" sz="1400" kern="1400" dirty="0" smtClean="0">
                <a:solidFill>
                  <a:schemeClr val="tx1"/>
                </a:solidFill>
                <a:latin typeface="Calibri"/>
                <a:ea typeface="HGP創英角ｺﾞｼｯｸUB"/>
              </a:rPr>
              <a:t>精神・</a:t>
            </a:r>
            <a:r>
              <a:rPr lang="ja-JP" altLang="en-US" sz="1400" kern="1400" dirty="0" err="1" smtClean="0">
                <a:solidFill>
                  <a:schemeClr val="tx1"/>
                </a:solidFill>
                <a:latin typeface="Calibri"/>
                <a:ea typeface="HGP創英角ｺﾞｼｯｸUB"/>
              </a:rPr>
              <a:t>発達障</a:t>
            </a:r>
            <a:r>
              <a:rPr lang="ja-JP" altLang="en-US" sz="1400" kern="1400" dirty="0" err="1">
                <a:solidFill>
                  <a:schemeClr val="tx1"/>
                </a:solidFill>
                <a:latin typeface="Calibri"/>
                <a:ea typeface="HGP創英角ｺﾞｼｯｸUB"/>
              </a:rPr>
              <a:t>がい</a:t>
            </a:r>
            <a:r>
              <a:rPr lang="ja-JP" altLang="en-US" sz="1400" kern="1400" dirty="0">
                <a:solidFill>
                  <a:schemeClr val="tx1"/>
                </a:solidFill>
                <a:latin typeface="Calibri"/>
                <a:ea typeface="HGP創英角ｺﾞｼｯｸUB"/>
              </a:rPr>
              <a:t>者</a:t>
            </a:r>
            <a:r>
              <a:rPr lang="ja-JP" altLang="en-US" sz="1400" kern="1400" dirty="0" smtClean="0">
                <a:solidFill>
                  <a:schemeClr val="tx1"/>
                </a:solidFill>
                <a:latin typeface="Calibri"/>
                <a:ea typeface="HGP創英角ｺﾞｼｯｸUB"/>
              </a:rPr>
              <a:t>雇用と職場</a:t>
            </a:r>
            <a:r>
              <a:rPr lang="ja-JP" altLang="en-US" sz="1400" kern="1400" dirty="0" smtClean="0">
                <a:solidFill>
                  <a:schemeClr val="tx1"/>
                </a:solidFill>
                <a:latin typeface="Calibri"/>
                <a:ea typeface="HGP創英角ｺﾞｼｯｸUB"/>
              </a:rPr>
              <a:t>定着</a:t>
            </a:r>
            <a:r>
              <a:rPr lang="ja-JP" altLang="en-US" sz="1400" kern="1400" dirty="0" smtClean="0">
                <a:solidFill>
                  <a:schemeClr val="tx1"/>
                </a:solidFill>
                <a:latin typeface="Calibri"/>
                <a:ea typeface="HGP創英角ｺﾞｼｯｸUB"/>
              </a:rPr>
              <a:t>支援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大阪障害者職業センターの取組み～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kern="1400" dirty="0">
                <a:solidFill>
                  <a:srgbClr val="000000"/>
                </a:solidFill>
                <a:latin typeface="Calibri"/>
                <a:ea typeface="HGP創英角ｺﾞｼｯｸUB"/>
              </a:rPr>
              <a:t>講師：岡野　真理氏 </a:t>
            </a:r>
            <a:r>
              <a:rPr lang="en-US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/>
            </a:r>
            <a:br>
              <a:rPr lang="en-US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</a:b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　　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独立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行政法人　高齢・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障害・求職者雇用支援機構　 大阪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障害者職業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センター次長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200"/>
              </a:spcAft>
            </a:pP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③従業員と対話の第一歩！</a:t>
            </a:r>
            <a:r>
              <a:rPr lang="en-US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『</a:t>
            </a: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合理的配慮のための対話シート</a:t>
            </a:r>
            <a:r>
              <a:rPr lang="en-US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』 </a:t>
            </a: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のご紹介</a:t>
            </a:r>
            <a:r>
              <a:rPr lang="en-US" altLang="ja-JP" sz="1400" kern="1400" dirty="0">
                <a:solidFill>
                  <a:srgbClr val="000000"/>
                </a:solidFill>
                <a:latin typeface="Calibri"/>
                <a:ea typeface="HGP創英角ｺﾞｼｯｸUB"/>
              </a:rPr>
              <a:t/>
            </a:r>
            <a:br>
              <a:rPr lang="en-US" altLang="ja-JP" sz="1400" kern="1400" dirty="0">
                <a:solidFill>
                  <a:srgbClr val="000000"/>
                </a:solidFill>
                <a:latin typeface="Calibri"/>
                <a:ea typeface="HGP創英角ｺﾞｼｯｸUB"/>
              </a:rPr>
            </a:b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　  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～大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阪府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「精神・</a:t>
            </a:r>
            <a:r>
              <a:rPr lang="ja-JP" altLang="en-US" sz="11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発達障がい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者雇用管理普及啓発事業」の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取組み～</a:t>
            </a:r>
            <a:endParaRPr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講師：大阪府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商工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労働部雇用推進室就業促進課 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大阪府職員（精神保健福祉士）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ＮＰＯ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法人大阪精神障害者就労支援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ネットワーク職員　（精神保健福祉士）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9" name="テキスト ボックス 57"/>
          <p:cNvSpPr txBox="1">
            <a:spLocks noChangeArrowheads="1"/>
          </p:cNvSpPr>
          <p:nvPr/>
        </p:nvSpPr>
        <p:spPr bwMode="auto">
          <a:xfrm>
            <a:off x="813796" y="5786881"/>
            <a:ext cx="5351506" cy="1461356"/>
          </a:xfrm>
          <a:prstGeom prst="rect">
            <a:avLst/>
          </a:prstGeom>
          <a:noFill/>
          <a:ln w="9525" algn="in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53993" tIns="36572" rIns="53993" bIns="36572" anchor="t" anchorCtr="0" upright="1">
            <a:noAutofit/>
          </a:bodyPr>
          <a:lstStyle/>
          <a:p>
            <a:pPr>
              <a:lnSpc>
                <a:spcPts val="1799"/>
              </a:lnSpc>
              <a:spcAft>
                <a:spcPts val="0"/>
              </a:spcAft>
            </a:pPr>
            <a:endParaRPr lang="en-US" altLang="ja-JP" sz="1100" kern="1400" dirty="0">
              <a:solidFill>
                <a:srgbClr val="000000"/>
              </a:solidFill>
              <a:latin typeface="Calibri"/>
              <a:ea typeface="Meiryo UI"/>
              <a:cs typeface="ＭＳ Ｐゴシック"/>
            </a:endParaRPr>
          </a:p>
        </p:txBody>
      </p:sp>
      <p:sp>
        <p:nvSpPr>
          <p:cNvPr id="50" name="角丸四角形 49"/>
          <p:cNvSpPr>
            <a:spLocks noChangeArrowheads="1"/>
          </p:cNvSpPr>
          <p:nvPr/>
        </p:nvSpPr>
        <p:spPr bwMode="auto">
          <a:xfrm>
            <a:off x="813795" y="5550860"/>
            <a:ext cx="5351507" cy="332473"/>
          </a:xfrm>
          <a:prstGeom prst="roundRect">
            <a:avLst>
              <a:gd name="adj" fmla="val 10196"/>
            </a:avLst>
          </a:prstGeom>
          <a:solidFill>
            <a:srgbClr val="007434"/>
          </a:solidFill>
          <a:ln w="9525" algn="in">
            <a:solidFill>
              <a:srgbClr val="007434"/>
            </a:solidFill>
            <a:round/>
            <a:headEnd/>
            <a:tailEnd/>
          </a:ln>
          <a:effectLst/>
          <a:extLst/>
        </p:spPr>
        <p:txBody>
          <a:bodyPr rot="0" vert="horz" wrap="square" lIns="36572" tIns="36572" rIns="36572" bIns="36572" anchor="ctr" anchorCtr="0" upright="1">
            <a:noAutofit/>
          </a:bodyPr>
          <a:lstStyle/>
          <a:p>
            <a:pPr lvl="0" algn="ctr">
              <a:lnSpc>
                <a:spcPct val="119000"/>
              </a:lnSpc>
              <a:spcAft>
                <a:spcPts val="0"/>
              </a:spcAft>
            </a:pPr>
            <a:r>
              <a:rPr lang="en-US" altLang="ja-JP" sz="1400" kern="1400" dirty="0" smtClean="0">
                <a:solidFill>
                  <a:srgbClr val="FFFFFF"/>
                </a:solidFill>
                <a:latin typeface="Calibri"/>
                <a:ea typeface="HGP創英角ｺﾞｼｯｸUB"/>
                <a:cs typeface="ＭＳ Ｐゴシック"/>
              </a:rPr>
              <a:t>【</a:t>
            </a:r>
            <a:r>
              <a:rPr lang="ja-JP" altLang="en-US" sz="1400" kern="1400" dirty="0" smtClean="0">
                <a:solidFill>
                  <a:srgbClr val="FFFFFF"/>
                </a:solidFill>
                <a:latin typeface="Calibri"/>
                <a:ea typeface="HGP創英角ｺﾞｼｯｸUB"/>
                <a:cs typeface="ＭＳ Ｐゴシック"/>
              </a:rPr>
              <a:t>①基調講演</a:t>
            </a:r>
            <a:r>
              <a:rPr lang="en-US" altLang="ja-JP" sz="1400" kern="1400" dirty="0" smtClean="0">
                <a:solidFill>
                  <a:srgbClr val="FFFFFF"/>
                </a:solidFill>
                <a:latin typeface="Calibri"/>
                <a:ea typeface="HGP創英角ｺﾞｼｯｸUB"/>
                <a:cs typeface="ＭＳ Ｐゴシック"/>
              </a:rPr>
              <a:t>】</a:t>
            </a:r>
            <a:r>
              <a:rPr lang="ja-JP" altLang="en-US" sz="1400" kern="1400" dirty="0" smtClean="0">
                <a:solidFill>
                  <a:srgbClr val="FFFFFF"/>
                </a:solidFill>
                <a:latin typeface="Calibri"/>
                <a:ea typeface="HGP創英角ｺﾞｼｯｸUB"/>
                <a:cs typeface="ＭＳ Ｐゴシック"/>
              </a:rPr>
              <a:t>　</a:t>
            </a:r>
            <a:endParaRPr lang="ja-JP" altLang="en-US" sz="1050" kern="1400" dirty="0">
              <a:solidFill>
                <a:srgbClr val="FFFFFF"/>
              </a:solidFill>
              <a:latin typeface="Calibri"/>
              <a:ea typeface="HGP創英角ｺﾞｼｯｸUB"/>
              <a:cs typeface="ＭＳ Ｐゴシック"/>
            </a:endParaRPr>
          </a:p>
        </p:txBody>
      </p:sp>
      <p:sp>
        <p:nvSpPr>
          <p:cNvPr id="53" name="テキスト ボックス 52"/>
          <p:cNvSpPr txBox="1"/>
          <p:nvPr/>
        </p:nvSpPr>
        <p:spPr bwMode="auto">
          <a:xfrm>
            <a:off x="824709" y="5693977"/>
            <a:ext cx="5403375" cy="155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991" tIns="45714" rIns="71991" bIns="45714" rtlCol="0">
            <a:spAutoFit/>
          </a:bodyPr>
          <a:lstStyle/>
          <a:p>
            <a:endParaRPr lang="en-US" altLang="ja-JP" sz="1400" kern="1400" dirty="0" smtClean="0">
              <a:solidFill>
                <a:srgbClr val="000000"/>
              </a:solidFill>
              <a:latin typeface="Calibri"/>
              <a:ea typeface="HGP創英角ｺﾞｼｯｸUB"/>
            </a:endParaRPr>
          </a:p>
          <a:p>
            <a:r>
              <a:rPr lang="en-US" altLang="ja-JP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『</a:t>
            </a:r>
            <a:r>
              <a:rPr lang="ja-JP" altLang="en-US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精神</a:t>
            </a:r>
            <a:r>
              <a:rPr lang="ja-JP" altLang="en-US" sz="1600" kern="1400" dirty="0">
                <a:solidFill>
                  <a:srgbClr val="000000"/>
                </a:solidFill>
                <a:latin typeface="Calibri"/>
                <a:ea typeface="HGP創英角ｺﾞｼｯｸUB"/>
              </a:rPr>
              <a:t>・</a:t>
            </a:r>
            <a:r>
              <a:rPr lang="ja-JP" altLang="en-US" sz="1600" kern="1400" dirty="0" err="1" smtClean="0">
                <a:solidFill>
                  <a:srgbClr val="000000"/>
                </a:solidFill>
                <a:latin typeface="Calibri"/>
                <a:ea typeface="HGP創英角ｺﾞｼｯｸUB"/>
              </a:rPr>
              <a:t>発達障がい</a:t>
            </a:r>
            <a:r>
              <a:rPr lang="ja-JP" altLang="en-US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者雇用</a:t>
            </a:r>
            <a:r>
              <a:rPr lang="en-US" altLang="ja-JP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』 </a:t>
            </a:r>
            <a:r>
              <a:rPr lang="ja-JP" altLang="en-US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と </a:t>
            </a:r>
            <a:r>
              <a:rPr lang="en-US" altLang="ja-JP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『</a:t>
            </a:r>
            <a:r>
              <a:rPr lang="ja-JP" altLang="en-US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職場定着</a:t>
            </a:r>
            <a:r>
              <a:rPr lang="en-US" altLang="ja-JP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』 </a:t>
            </a:r>
            <a:r>
              <a:rPr lang="ja-JP" altLang="en-US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のポイント</a:t>
            </a:r>
            <a:r>
              <a:rPr lang="en-US" altLang="ja-JP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/>
            </a:r>
            <a:br>
              <a:rPr lang="en-US" altLang="ja-JP" sz="16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</a:br>
            <a:r>
              <a:rPr lang="ja-JP" altLang="en-US" sz="1400" dirty="0" smtClean="0"/>
              <a:t>～</a:t>
            </a:r>
            <a:r>
              <a:rPr lang="ja-JP" altLang="en-US" sz="1400" dirty="0" err="1" smtClean="0"/>
              <a:t>障がい</a:t>
            </a:r>
            <a:r>
              <a:rPr lang="ja-JP" altLang="en-US" sz="1400" dirty="0" smtClean="0"/>
              <a:t>特性・主治医との連携・雇用</a:t>
            </a:r>
            <a:r>
              <a:rPr lang="ja-JP" altLang="en-US" sz="1400" dirty="0"/>
              <a:t>管理</a:t>
            </a:r>
            <a:r>
              <a:rPr lang="ja-JP" altLang="en-US" sz="1400" dirty="0" smtClean="0"/>
              <a:t>のコツ～</a:t>
            </a:r>
            <a:endParaRPr lang="en-US" altLang="ja-JP" sz="1400" kern="1400" dirty="0" smtClean="0">
              <a:solidFill>
                <a:srgbClr val="000000"/>
              </a:solidFill>
              <a:latin typeface="Calibri"/>
              <a:ea typeface="HGP創英角ｺﾞｼｯｸUB"/>
            </a:endParaRPr>
          </a:p>
          <a:p>
            <a:endParaRPr lang="en-US" altLang="ja-JP" sz="1400" kern="1400" dirty="0" smtClean="0">
              <a:solidFill>
                <a:srgbClr val="000000"/>
              </a:solidFill>
              <a:latin typeface="Calibri"/>
              <a:ea typeface="HGP創英角ｺﾞｼｯｸUB"/>
            </a:endParaRPr>
          </a:p>
          <a:p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      講師：</a:t>
            </a:r>
            <a:r>
              <a:rPr lang="ja-JP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相澤</a:t>
            </a: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　</a:t>
            </a:r>
            <a:r>
              <a:rPr lang="ja-JP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欽一</a:t>
            </a: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氏</a:t>
            </a:r>
            <a:endParaRPr lang="en-US" altLang="ja-JP" sz="1400" kern="1400" dirty="0">
              <a:solidFill>
                <a:srgbClr val="000000"/>
              </a:solidFill>
              <a:latin typeface="Calibri"/>
              <a:ea typeface="HGP創英角ｺﾞｼｯｸUB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独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立行政法人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高齢・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求職者雇用支援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機構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職業総合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センター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研究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部門（障害者支援部門）主任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研究員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14413" y="2969919"/>
            <a:ext cx="6913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pc="-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社内外での上手な 「</a:t>
            </a:r>
            <a:r>
              <a:rPr lang="ja-JP" altLang="en-US" sz="1400" spc="-150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連携</a:t>
            </a:r>
            <a:r>
              <a:rPr lang="ja-JP" altLang="en-US" sz="1400" spc="-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 や 「コミュニケーション」 を</a:t>
            </a:r>
            <a:r>
              <a:rPr lang="ja-JP" altLang="en-US" sz="1400" spc="-150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キーワード</a:t>
            </a:r>
            <a:r>
              <a:rPr lang="ja-JP" altLang="en-US" sz="1400" spc="-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に精神</a:t>
            </a:r>
            <a:r>
              <a:rPr lang="ja-JP" altLang="en-US" sz="1400" spc="-150" dirty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・発達障がい者雇用を</a:t>
            </a:r>
            <a:r>
              <a:rPr lang="ja-JP" altLang="en-US" sz="1400" spc="-150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進めませんか</a:t>
            </a:r>
            <a:endParaRPr lang="en-US" altLang="ja-JP" sz="1400" spc="-150" dirty="0">
              <a:ln w="28575">
                <a:solidFill>
                  <a:schemeClr val="bg1"/>
                </a:solidFill>
              </a:ln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-14413" y="2961630"/>
            <a:ext cx="6942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pc="-150" dirty="0" smtClean="0">
                <a:ln w="28575">
                  <a:noFill/>
                </a:ln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社内外</a:t>
            </a:r>
            <a:r>
              <a:rPr lang="ja-JP" altLang="en-US" sz="1400" spc="-150" dirty="0">
                <a:ln w="28575">
                  <a:noFill/>
                </a:ln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での</a:t>
            </a:r>
            <a:r>
              <a:rPr lang="ja-JP" altLang="en-US" sz="1400" spc="-150" dirty="0" smtClean="0">
                <a:ln w="28575">
                  <a:noFill/>
                </a:ln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上手な 「連携」 や 「コミュニケーション」 をキーワードに精神・</a:t>
            </a:r>
            <a:r>
              <a:rPr lang="ja-JP" altLang="en-US" sz="1400" spc="-150" dirty="0" err="1" smtClean="0">
                <a:ln w="28575">
                  <a:noFill/>
                </a:ln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発達障がい</a:t>
            </a:r>
            <a:r>
              <a:rPr lang="ja-JP" altLang="en-US" sz="1400" spc="-150" dirty="0" smtClean="0">
                <a:ln w="28575">
                  <a:noFill/>
                </a:ln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者雇用を進めませんか</a:t>
            </a:r>
            <a:endParaRPr lang="en-US" altLang="ja-JP" sz="1400" spc="-150" dirty="0">
              <a:ln w="28575">
                <a:noFill/>
              </a:ln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7385" y="-140"/>
            <a:ext cx="6202300" cy="570099"/>
            <a:chOff x="87385" y="-140"/>
            <a:chExt cx="6202300" cy="570099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4076" y="-140"/>
              <a:ext cx="2655609" cy="57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図 3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85" y="137525"/>
              <a:ext cx="1163558" cy="330071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7" name="乗算記号 36"/>
            <p:cNvSpPr/>
            <p:nvPr/>
          </p:nvSpPr>
          <p:spPr>
            <a:xfrm>
              <a:off x="1250943" y="159621"/>
              <a:ext cx="340360" cy="307975"/>
            </a:xfrm>
            <a:prstGeom prst="mathMultiply">
              <a:avLst>
                <a:gd name="adj1" fmla="val 4050"/>
              </a:avLst>
            </a:prstGeom>
            <a:solidFill>
              <a:schemeClr val="tx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8" name="乗算記号 37"/>
            <p:cNvSpPr/>
            <p:nvPr/>
          </p:nvSpPr>
          <p:spPr>
            <a:xfrm>
              <a:off x="3406716" y="172656"/>
              <a:ext cx="340360" cy="307975"/>
            </a:xfrm>
            <a:prstGeom prst="mathMultiply">
              <a:avLst>
                <a:gd name="adj1" fmla="val 4050"/>
              </a:avLst>
            </a:prstGeom>
            <a:solidFill>
              <a:schemeClr val="tx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8542" y="172656"/>
              <a:ext cx="1787452" cy="281659"/>
            </a:xfrm>
            <a:prstGeom prst="rect">
              <a:avLst/>
            </a:prstGeom>
          </p:spPr>
        </p:pic>
      </p:grpSp>
      <p:sp>
        <p:nvSpPr>
          <p:cNvPr id="39" name="星 32 38"/>
          <p:cNvSpPr/>
          <p:nvPr/>
        </p:nvSpPr>
        <p:spPr>
          <a:xfrm>
            <a:off x="4536074" y="1880466"/>
            <a:ext cx="2333797" cy="1041203"/>
          </a:xfrm>
          <a:prstGeom prst="star32">
            <a:avLst>
              <a:gd name="adj" fmla="val 4166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599"/>
              </a:spcAft>
            </a:pPr>
            <a:r>
              <a:rPr lang="en-US" sz="2400" kern="1400">
                <a:ln w="317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latin typeface="HGP創英角ｺﾞｼｯｸUB"/>
                <a:ea typeface="ＭＳ Ｐゴシック"/>
                <a:cs typeface="ＭＳ Ｐゴシック"/>
              </a:rPr>
              <a:t> </a:t>
            </a:r>
            <a:endParaRPr lang="ja-JP" altLang="en-US" sz="1100" kern="140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41" name="テキスト ボックス 7"/>
          <p:cNvSpPr txBox="1"/>
          <p:nvPr/>
        </p:nvSpPr>
        <p:spPr bwMode="auto">
          <a:xfrm>
            <a:off x="4513991" y="1999508"/>
            <a:ext cx="2478519" cy="80311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spcFirstLastPara="0" vert="horz" wrap="square" lIns="36572" tIns="36572" rIns="36572" bIns="36572" numCol="1" spcCol="0" rtlCol="0" fromWordArt="0" anchor="ctr" anchorCtr="0" forceAA="0" upright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8000"/>
              </a:lnSpc>
              <a:spcAft>
                <a:spcPts val="599"/>
              </a:spcAft>
            </a:pPr>
            <a:r>
              <a:rPr lang="ja-JP" altLang="en-US" sz="1200" kern="1400" dirty="0" smtClean="0">
                <a:latin typeface="Calibri"/>
                <a:ea typeface="HGP創英角ｺﾞｼｯｸUB"/>
                <a:cs typeface="ＭＳ Ｐゴシック"/>
              </a:rPr>
              <a:t>持ち帰って使える！</a:t>
            </a:r>
            <a:r>
              <a:rPr lang="en-US" altLang="ja-JP" sz="1200" kern="1400" dirty="0" smtClean="0">
                <a:latin typeface="Calibri"/>
                <a:ea typeface="HGP創英角ｺﾞｼｯｸUB"/>
                <a:cs typeface="ＭＳ Ｐゴシック"/>
              </a:rPr>
              <a:t/>
            </a:r>
            <a:br>
              <a:rPr lang="en-US" altLang="ja-JP" sz="1200" kern="1400" dirty="0" smtClean="0">
                <a:latin typeface="Calibri"/>
                <a:ea typeface="HGP創英角ｺﾞｼｯｸUB"/>
                <a:cs typeface="ＭＳ Ｐゴシック"/>
              </a:rPr>
            </a:br>
            <a:r>
              <a:rPr lang="ja-JP" altLang="en-US" sz="1200" kern="1400" dirty="0" smtClean="0">
                <a:latin typeface="Calibri"/>
                <a:ea typeface="HGP創英角ｺﾞｼｯｸUB"/>
                <a:cs typeface="ＭＳ Ｐゴシック"/>
              </a:rPr>
              <a:t>「合理的配慮のための対話シート」</a:t>
            </a:r>
            <a:r>
              <a:rPr lang="en-US" altLang="ja-JP" sz="1200" kern="1400" dirty="0" smtClean="0">
                <a:latin typeface="Calibri"/>
                <a:ea typeface="HGP創英角ｺﾞｼｯｸUB"/>
                <a:cs typeface="ＭＳ Ｐゴシック"/>
              </a:rPr>
              <a:t/>
            </a:r>
            <a:br>
              <a:rPr lang="en-US" altLang="ja-JP" sz="1200" kern="1400" dirty="0" smtClean="0">
                <a:latin typeface="Calibri"/>
                <a:ea typeface="HGP創英角ｺﾞｼｯｸUB"/>
                <a:cs typeface="ＭＳ Ｐゴシック"/>
              </a:rPr>
            </a:br>
            <a:r>
              <a:rPr lang="ja-JP" altLang="en-US" sz="1200" kern="1400" dirty="0" smtClean="0">
                <a:latin typeface="Calibri"/>
                <a:ea typeface="HGP創英角ｺﾞｼｯｸUB"/>
                <a:cs typeface="ＭＳ Ｐゴシック"/>
              </a:rPr>
              <a:t>様式＆マニュアルを進呈</a:t>
            </a:r>
            <a:endParaRPr lang="ja-JP" altLang="en-US" sz="700" kern="1400" dirty="0"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 rot="914788">
            <a:off x="5719824" y="970309"/>
            <a:ext cx="1016520" cy="705358"/>
            <a:chOff x="4067944" y="3149601"/>
            <a:chExt cx="4824536" cy="3251200"/>
          </a:xfrm>
        </p:grpSpPr>
        <p:sp>
          <p:nvSpPr>
            <p:cNvPr id="47" name="正方形/長方形 46"/>
            <p:cNvSpPr/>
            <p:nvPr/>
          </p:nvSpPr>
          <p:spPr>
            <a:xfrm>
              <a:off x="4067944" y="3149601"/>
              <a:ext cx="4824536" cy="32512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543" y="3237698"/>
              <a:ext cx="4579483" cy="30757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76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432650"/>
              </p:ext>
            </p:extLst>
          </p:nvPr>
        </p:nvGraphicFramePr>
        <p:xfrm>
          <a:off x="1093317" y="3774280"/>
          <a:ext cx="3271722" cy="193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Acrobat Document" r:id="rId4" imgW="12579840" imgH="8879760" progId="AcroExch.Document.DC">
                  <p:embed/>
                </p:oleObj>
              </mc:Choice>
              <mc:Fallback>
                <p:oleObj name="Acrobat Document" r:id="rId4" imgW="12579840" imgH="8879760" progId="AcroExch.Document.DC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317" y="3774280"/>
                        <a:ext cx="3271722" cy="1939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0" name="Rectangle 17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8" tIns="45714" rIns="91428" bIns="45714" anchor="ctr">
            <a:spAutoFit/>
          </a:bodyPr>
          <a:lstStyle/>
          <a:p>
            <a:endParaRPr lang="ja-JP" altLang="en-US">
              <a:latin typeface="HG丸ｺﾞｼｯｸM-PRO" pitchFamily="49" charset="-128"/>
              <a:ea typeface="HG丸ｺﾞｼｯｸM-PRO" pitchFamily="49" charset="-128"/>
            </a:endParaRPr>
          </a:p>
        </p:txBody>
      </p:sp>
      <p:sp>
        <p:nvSpPr>
          <p:cNvPr id="21" name="テキスト ボックス 46"/>
          <p:cNvSpPr txBox="1">
            <a:spLocks noChangeArrowheads="1"/>
          </p:cNvSpPr>
          <p:nvPr/>
        </p:nvSpPr>
        <p:spPr bwMode="auto">
          <a:xfrm>
            <a:off x="-171400" y="-350"/>
            <a:ext cx="7128792" cy="1024603"/>
          </a:xfrm>
          <a:prstGeom prst="rect">
            <a:avLst/>
          </a:prstGeom>
          <a:solidFill>
            <a:srgbClr val="007434"/>
          </a:solidFill>
          <a:ln>
            <a:noFill/>
          </a:ln>
          <a:effectLst/>
          <a:extLst/>
        </p:spPr>
        <p:txBody>
          <a:bodyPr rot="0" vert="horz" wrap="square" lIns="36572" tIns="36572" rIns="36572" bIns="36572" anchor="ctr" anchorCtr="0" upright="1">
            <a:noAutofit/>
          </a:bodyPr>
          <a:lstStyle/>
          <a:p>
            <a:pPr>
              <a:spcAft>
                <a:spcPts val="599"/>
              </a:spcAft>
            </a:pPr>
            <a:endParaRPr lang="en-US" altLang="ja-JP" sz="2800" kern="1400" dirty="0">
              <a:solidFill>
                <a:srgbClr val="FFFFFF"/>
              </a:solidFill>
              <a:latin typeface="Calibri"/>
              <a:ea typeface="HGP創英角ｺﾞｼｯｸUB"/>
              <a:cs typeface="Meiryo UI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-28714" y="80593"/>
            <a:ext cx="6986107" cy="943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lvl="0">
              <a:defRPr/>
            </a:pPr>
            <a:r>
              <a:rPr lang="ja-JP" altLang="en-US" sz="1050" dirty="0" smtClean="0">
                <a:solidFill>
                  <a:schemeClr val="bg1"/>
                </a:solidFill>
                <a:latin typeface="Times New Roman" pitchFamily="18" charset="0"/>
              </a:rPr>
              <a:t>以下必要事項をご記入の上、この面をＦＡＸまたはメール（用紙データをメール添付）でお送りください。</a:t>
            </a:r>
            <a:r>
              <a:rPr lang="en-US" altLang="zh-TW" sz="3200" kern="1400" dirty="0" smtClean="0">
                <a:solidFill>
                  <a:schemeClr val="bg1"/>
                </a:solidFill>
                <a:latin typeface="Calibri"/>
                <a:ea typeface="HGP創英角ｺﾞｼｯｸUB"/>
                <a:cs typeface="Meiryo UI"/>
              </a:rPr>
              <a:t/>
            </a:r>
            <a:br>
              <a:rPr lang="en-US" altLang="zh-TW" sz="3200" kern="1400" dirty="0" smtClean="0">
                <a:solidFill>
                  <a:schemeClr val="bg1"/>
                </a:solidFill>
                <a:latin typeface="Calibri"/>
                <a:ea typeface="HGP創英角ｺﾞｼｯｸUB"/>
                <a:cs typeface="Meiryo UI"/>
              </a:rPr>
            </a:br>
            <a:r>
              <a:rPr lang="en-US" altLang="zh-TW" sz="2400" kern="1400" dirty="0" smtClean="0">
                <a:solidFill>
                  <a:schemeClr val="bg1"/>
                </a:solidFill>
                <a:latin typeface="Calibri"/>
                <a:ea typeface="HGP創英角ｺﾞｼｯｸUB"/>
                <a:cs typeface="Meiryo UI"/>
              </a:rPr>
              <a:t>【 F A X  】 </a:t>
            </a:r>
            <a:r>
              <a:rPr lang="en-US" altLang="zh-TW" sz="3200" kern="1400" dirty="0" smtClean="0">
                <a:solidFill>
                  <a:schemeClr val="bg1"/>
                </a:solidFill>
                <a:latin typeface="Calibri"/>
                <a:ea typeface="HGP創英角ｺﾞｼｯｸUB"/>
                <a:cs typeface="Meiryo UI"/>
              </a:rPr>
              <a:t>06-6360-9079</a:t>
            </a:r>
            <a:r>
              <a:rPr lang="zh-TW" altLang="en-US" sz="1050" dirty="0">
                <a:solidFill>
                  <a:schemeClr val="bg1"/>
                </a:solidFill>
                <a:latin typeface="Times New Roman" pitchFamily="18" charset="0"/>
              </a:rPr>
              <a:t>大阪府  就業促進課  障がい者雇用促進</a:t>
            </a:r>
            <a:r>
              <a:rPr lang="zh-TW" altLang="en-US" sz="1050" dirty="0" smtClean="0">
                <a:solidFill>
                  <a:schemeClr val="bg1"/>
                </a:solidFill>
                <a:latin typeface="Times New Roman" pitchFamily="18" charset="0"/>
              </a:rPr>
              <a:t>グループあて</a:t>
            </a:r>
            <a:r>
              <a:rPr lang="zh-TW" altLang="en-US" sz="2800" kern="1400" dirty="0" smtClean="0">
                <a:solidFill>
                  <a:schemeClr val="bg1"/>
                </a:solidFill>
                <a:latin typeface="Calibri"/>
                <a:ea typeface="HGP創英角ｺﾞｼｯｸUB"/>
                <a:cs typeface="Meiryo UI"/>
              </a:rPr>
              <a:t>　</a:t>
            </a:r>
            <a:endParaRPr lang="en-US" altLang="zh-TW" sz="2800" kern="1400" dirty="0" smtClean="0">
              <a:solidFill>
                <a:schemeClr val="bg1"/>
              </a:solidFill>
              <a:latin typeface="Calibri"/>
              <a:ea typeface="HGP創英角ｺﾞｼｯｸUB"/>
              <a:cs typeface="Meiryo UI"/>
            </a:endParaRPr>
          </a:p>
          <a:p>
            <a:pPr>
              <a:defRPr/>
            </a:pPr>
            <a:r>
              <a:rPr lang="en-US" altLang="zh-TW" sz="2400" kern="1400" dirty="0" smtClean="0">
                <a:solidFill>
                  <a:schemeClr val="bg1"/>
                </a:solidFill>
                <a:latin typeface="Calibri"/>
                <a:ea typeface="HGP創英角ｺﾞｼｯｸUB"/>
                <a:cs typeface="Meiryo UI"/>
              </a:rPr>
              <a:t>【E-mail】 shugyosokushin-g04@gbox.pref.osaka.lg.jp</a:t>
            </a:r>
            <a:r>
              <a:rPr lang="ja-JP" altLang="en-US" sz="800" dirty="0">
                <a:solidFill>
                  <a:schemeClr val="tx1"/>
                </a:solidFill>
                <a:latin typeface="Times New Roman" pitchFamily="18" charset="0"/>
              </a:rPr>
              <a:t>　　　　　　　　　　　　　　　　　　　　　　　　　　　　　　　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51866" y="8278933"/>
            <a:ext cx="6482259" cy="11162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91428" tIns="45714" rIns="91428" bIns="45714" spcCol="0" rtlCol="0" anchor="ctr">
            <a:normAutofit/>
          </a:bodyPr>
          <a:lstStyle/>
          <a:p>
            <a:pPr algn="ctr"/>
            <a:endParaRPr kumimoji="1" lang="ja-JP" altLang="en-US" dirty="0" smtClean="0">
              <a:latin typeface="HG丸ｺﾞｼｯｸM-PRO" pitchFamily="49" charset="-128"/>
              <a:ea typeface="HG丸ｺﾞｼｯｸM-PRO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4152" y="8278933"/>
            <a:ext cx="6497688" cy="1169539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lvl="0"/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お申込み・お問合せ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】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◎大阪府商工労働部  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推進室  就業促進課  </a:t>
            </a:r>
            <a:r>
              <a:rPr lang="ja-JP" altLang="en-US" sz="1400" b="1" dirty="0" err="1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障</a:t>
            </a:r>
            <a:r>
              <a:rPr lang="ja-JP" altLang="en-US" sz="1400" b="1" dirty="0" err="1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がい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者雇用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促進ｸﾞﾙｰﾌﾟ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　　</a:t>
            </a:r>
            <a:endParaRPr lang="en-US" altLang="ja-JP" sz="1400" b="1" dirty="0">
              <a:solidFill>
                <a:srgbClr val="000000"/>
              </a:solidFill>
              <a:latin typeface="HG丸ｺﾞｼｯｸM-PRO" pitchFamily="49" charset="-128"/>
              <a:ea typeface="HG丸ｺﾞｼｯｸM-PRO" pitchFamily="49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◎担  当：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林・鈴木・矢野</a:t>
            </a:r>
            <a:endParaRPr lang="en-US" altLang="ja-JP" sz="1400" b="1" dirty="0">
              <a:solidFill>
                <a:srgbClr val="000000"/>
              </a:solidFill>
              <a:latin typeface="HG丸ｺﾞｼｯｸM-PRO" pitchFamily="49" charset="-128"/>
              <a:ea typeface="HG丸ｺﾞｼｯｸM-PRO" pitchFamily="49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◎電  話：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06-6360-9077 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　◎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FAX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06-6360-9079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Email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shugyosokushin-g04@gbox.pref.osaka.lg.jp</a:t>
            </a:r>
          </a:p>
        </p:txBody>
      </p:sp>
      <p:sp>
        <p:nvSpPr>
          <p:cNvPr id="30" name="テキスト ボックス 7"/>
          <p:cNvSpPr txBox="1"/>
          <p:nvPr/>
        </p:nvSpPr>
        <p:spPr bwMode="auto">
          <a:xfrm>
            <a:off x="-1" y="1095038"/>
            <a:ext cx="6858001" cy="16417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spcFirstLastPara="0" vert="horz" wrap="square" lIns="36572" tIns="36572" rIns="36572" bIns="36572" numCol="1" spcCol="0" rtlCol="0" fromWordArt="0" anchor="ctr" anchorCtr="0" forceAA="0" upright="1" compatLnSpc="1">
            <a:noAutofit/>
          </a:bodyPr>
          <a:lstStyle/>
          <a:p>
            <a:pPr algn="ctr">
              <a:lnSpc>
                <a:spcPct val="118000"/>
              </a:lnSpc>
              <a:spcAft>
                <a:spcPts val="599"/>
              </a:spcAft>
            </a:pPr>
            <a:r>
              <a:rPr lang="ja-JP" altLang="en-US" sz="1400" kern="1400" dirty="0" smtClean="0">
                <a:latin typeface="Calibri"/>
                <a:ea typeface="HGP創英角ｺﾞｼｯｸUB"/>
                <a:cs typeface="ＭＳ Ｐゴシック"/>
              </a:rPr>
              <a:t>「（</a:t>
            </a:r>
            <a:r>
              <a:rPr lang="en-US" altLang="ja-JP" sz="1400" kern="1400" dirty="0" smtClean="0">
                <a:latin typeface="Calibri"/>
                <a:ea typeface="HGP創英角ｺﾞｼｯｸUB"/>
                <a:cs typeface="ＭＳ Ｐゴシック"/>
              </a:rPr>
              <a:t>11/29</a:t>
            </a:r>
            <a:r>
              <a:rPr lang="ja-JP" altLang="en-US" sz="1400" kern="1400" dirty="0" smtClean="0">
                <a:latin typeface="Calibri"/>
                <a:ea typeface="HGP創英角ｺﾞｼｯｸUB"/>
                <a:cs typeface="ＭＳ Ｐゴシック"/>
              </a:rPr>
              <a:t>）  </a:t>
            </a:r>
            <a:r>
              <a:rPr lang="en-US" altLang="ja-JP" sz="1400" kern="1400" dirty="0" smtClean="0">
                <a:latin typeface="Calibri"/>
                <a:ea typeface="HGP創英角ｺﾞｼｯｸUB"/>
                <a:cs typeface="ＭＳ Ｐゴシック"/>
              </a:rPr>
              <a:t>『</a:t>
            </a:r>
            <a:r>
              <a:rPr lang="ja-JP" altLang="en-US" sz="1400" kern="1400" dirty="0" smtClean="0">
                <a:latin typeface="Calibri"/>
                <a:ea typeface="HGP創英角ｺﾞｼｯｸUB"/>
                <a:cs typeface="ＭＳ Ｐゴシック"/>
              </a:rPr>
              <a:t>精神・</a:t>
            </a:r>
            <a:r>
              <a:rPr lang="ja-JP" altLang="en-US" sz="1400" kern="1400" dirty="0" err="1" smtClean="0">
                <a:latin typeface="Calibri"/>
                <a:ea typeface="HGP創英角ｺﾞｼｯｸUB"/>
                <a:cs typeface="ＭＳ Ｐゴシック"/>
              </a:rPr>
              <a:t>発達障がい</a:t>
            </a:r>
            <a:r>
              <a:rPr lang="ja-JP" altLang="en-US" sz="1400" kern="1400" dirty="0" smtClean="0">
                <a:latin typeface="Calibri"/>
                <a:ea typeface="HGP創英角ｺﾞｼｯｸUB"/>
                <a:cs typeface="ＭＳ Ｐゴシック"/>
              </a:rPr>
              <a:t>者雇用</a:t>
            </a:r>
            <a:r>
              <a:rPr lang="en-US" altLang="ja-JP" sz="1400" kern="1400" dirty="0" smtClean="0">
                <a:latin typeface="Calibri"/>
                <a:ea typeface="HGP創英角ｺﾞｼｯｸUB"/>
                <a:cs typeface="ＭＳ Ｐゴシック"/>
              </a:rPr>
              <a:t>』</a:t>
            </a:r>
            <a:r>
              <a:rPr lang="ja-JP" altLang="en-US" sz="1400" kern="1400" dirty="0" smtClean="0">
                <a:latin typeface="Calibri"/>
                <a:ea typeface="HGP創英角ｺﾞｼｯｸUB"/>
                <a:cs typeface="ＭＳ Ｐゴシック"/>
              </a:rPr>
              <a:t>と</a:t>
            </a:r>
            <a:r>
              <a:rPr lang="en-US" altLang="ja-JP" sz="1400" kern="1400" dirty="0">
                <a:latin typeface="Calibri"/>
                <a:ea typeface="HGP創英角ｺﾞｼｯｸUB"/>
                <a:cs typeface="ＭＳ Ｐゴシック"/>
              </a:rPr>
              <a:t>『</a:t>
            </a:r>
            <a:r>
              <a:rPr lang="ja-JP" altLang="en-US" sz="1400" kern="1400" dirty="0" smtClean="0">
                <a:latin typeface="Calibri"/>
                <a:ea typeface="HGP創英角ｺﾞｼｯｸUB"/>
                <a:cs typeface="ＭＳ Ｐゴシック"/>
              </a:rPr>
              <a:t>職場定着</a:t>
            </a:r>
            <a:r>
              <a:rPr lang="en-US" altLang="ja-JP" sz="1400" kern="1400" dirty="0">
                <a:latin typeface="Calibri"/>
                <a:ea typeface="HGP創英角ｺﾞｼｯｸUB"/>
                <a:cs typeface="ＭＳ Ｐゴシック"/>
              </a:rPr>
              <a:t>』</a:t>
            </a:r>
            <a:r>
              <a:rPr lang="ja-JP" altLang="en-US" sz="1400" kern="1400" dirty="0" smtClean="0">
                <a:latin typeface="Calibri"/>
                <a:ea typeface="HGP創英角ｺﾞｼｯｸUB"/>
                <a:cs typeface="ＭＳ Ｐゴシック"/>
              </a:rPr>
              <a:t>セミナー」　申込書</a:t>
            </a:r>
            <a:endParaRPr lang="ja-JP" altLang="en-US" sz="700" kern="1400" dirty="0"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861048" y="3987367"/>
            <a:ext cx="3312368" cy="13553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損害保険ジャパン日本</a:t>
            </a:r>
            <a:r>
              <a:rPr lang="ja-JP" altLang="ja-JP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興亜株式</a:t>
            </a:r>
            <a:r>
              <a:rPr lang="ja-JP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　</a:t>
            </a:r>
            <a:endParaRPr lang="en-US" altLang="ja-JP" sz="10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ja-JP" altLang="ja-JP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大会議室</a:t>
            </a:r>
            <a:endParaRPr lang="ja-JP" altLang="ja-JP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大阪市中央区北久宝寺町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3-6-1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本町南ガーデンシティ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Meiryo UI"/>
              </a:rPr>
              <a:t>●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地下鉄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中央線・御堂筋線・四ツ橋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線「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本町駅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出口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250m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94097" y="3800951"/>
            <a:ext cx="779184" cy="172819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     場</a:t>
            </a:r>
            <a:endParaRPr lang="en-US" altLang="ja-JP" sz="11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アクセス</a:t>
            </a: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23"/>
          <p:cNvSpPr txBox="1"/>
          <p:nvPr/>
        </p:nvSpPr>
        <p:spPr>
          <a:xfrm>
            <a:off x="-12839" y="9393325"/>
            <a:ext cx="7001420" cy="570720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36000" rIns="36000" bIns="72000" rtlCol="0" anchor="ctr" anchorCtr="0">
            <a:spAutoFit/>
          </a:bodyPr>
          <a:lstStyle/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本セミナー参加申込にかかる個人情報は、主催者（大阪府</a:t>
            </a: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塩野義</a:t>
            </a: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製薬株式会社、損害保険ジャパン</a:t>
            </a:r>
            <a:r>
              <a:rPr lang="ja-JP" altLang="ja-JP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日本興亜株式</a:t>
            </a:r>
            <a:r>
              <a:rPr lang="ja-JP" altLang="ja-JP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会社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altLang="en-US" sz="900" kern="1200" dirty="0" smtClean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並びに大阪府より</a:t>
            </a:r>
            <a:endParaRPr lang="en-US" altLang="ja-JP" sz="900" kern="1200" dirty="0" smtClean="0">
              <a:effectLst/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900" dirty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900" dirty="0" smtClean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900" kern="1200" dirty="0" smtClean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「精神・</a:t>
            </a:r>
            <a:r>
              <a:rPr lang="ja-JP" altLang="en-US" sz="900" kern="1200" dirty="0" err="1" smtClean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発達障がい</a:t>
            </a:r>
            <a:r>
              <a:rPr lang="ja-JP" altLang="en-US" sz="900" kern="1200" dirty="0" smtClean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者雇用管理普及啓発事業」の委託</a:t>
            </a:r>
            <a:r>
              <a:rPr lang="ja-JP" altLang="en-US" sz="900" dirty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を受けたＮＰＯ法人大阪精神障害者就労支援ネットワークで共有</a:t>
            </a:r>
            <a:r>
              <a:rPr lang="ja-JP" sz="900" dirty="0" smtClean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させて</a:t>
            </a:r>
            <a:r>
              <a:rPr lang="ja-JP" altLang="en-US" sz="900" dirty="0" smtClean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い</a:t>
            </a:r>
            <a:r>
              <a:rPr lang="ja-JP" sz="900" dirty="0" smtClean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ただきます。</a:t>
            </a:r>
            <a:endParaRPr lang="en-US" altLang="ja-JP" sz="900" dirty="0" smtClean="0"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900" dirty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900" dirty="0" smtClean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また</a:t>
            </a:r>
            <a:r>
              <a:rPr lang="ja-JP" altLang="en-US" sz="900" dirty="0"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、本申込に記載された個人情報は、本セミナーの運営等に利用させていただきます。</a:t>
            </a:r>
            <a:endParaRPr lang="en-US" altLang="ja-JP" sz="900" dirty="0"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34339" y="1259212"/>
            <a:ext cx="6660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1" hangingPunct="1">
              <a:defRPr/>
            </a:pP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個人情報の取扱いに関して、</a:t>
            </a:r>
            <a:r>
              <a:rPr kumimoji="0" lang="ja-JP" altLang="en-US" sz="1050" dirty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下記</a:t>
            </a: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利用目的を確認、同意の上、申込みます。　　　　　　　　　　</a:t>
            </a:r>
            <a:endParaRPr kumimoji="0" lang="ja-JP" altLang="ja-JP" sz="1050" dirty="0">
              <a:solidFill>
                <a:srgbClr val="11111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2201"/>
              </p:ext>
            </p:extLst>
          </p:nvPr>
        </p:nvGraphicFramePr>
        <p:xfrm>
          <a:off x="207520" y="1475212"/>
          <a:ext cx="6408000" cy="2268000"/>
        </p:xfrm>
        <a:graphic>
          <a:graphicData uri="http://schemas.openxmlformats.org/drawingml/2006/table">
            <a:tbl>
              <a:tblPr/>
              <a:tblGrid>
                <a:gridCol w="1080000"/>
                <a:gridCol w="708222"/>
                <a:gridCol w="1561170"/>
                <a:gridCol w="689500"/>
                <a:gridCol w="2369108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　業　名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67" marR="91467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　絡　先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　　　　　　　　　　　　　　　</a:t>
                      </a:r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67" marR="91467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　加　者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所属部署</a:t>
                      </a:r>
                      <a:endParaRPr kumimoji="1" lang="en-US" altLang="ja-JP" sz="1050" dirty="0" smtClean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・役職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所属部署</a:t>
                      </a:r>
                      <a:endParaRPr kumimoji="1" lang="en-US" altLang="ja-JP" sz="1050" dirty="0" smtClean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・役職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7" name="テキスト ボックス 57"/>
          <p:cNvSpPr txBox="1">
            <a:spLocks noChangeArrowheads="1"/>
          </p:cNvSpPr>
          <p:nvPr/>
        </p:nvSpPr>
        <p:spPr bwMode="auto">
          <a:xfrm>
            <a:off x="1052736" y="5685817"/>
            <a:ext cx="5562568" cy="1869732"/>
          </a:xfrm>
          <a:prstGeom prst="rect">
            <a:avLst/>
          </a:prstGeom>
          <a:noFill/>
          <a:ln w="9525" algn="in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53993" tIns="36572" rIns="53993" bIns="36572" anchor="t" anchorCtr="0" upright="1">
            <a:noAutofit/>
          </a:bodyPr>
          <a:lstStyle/>
          <a:p>
            <a:pPr>
              <a:lnSpc>
                <a:spcPts val="1799"/>
              </a:lnSpc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900" dirty="0">
              <a:solidFill>
                <a:srgbClr val="000000"/>
              </a:solidFill>
              <a:latin typeface="Meiryo UI"/>
              <a:ea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84150" y="5685818"/>
            <a:ext cx="789131" cy="18697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基調講演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　師</a:t>
            </a:r>
            <a:endParaRPr lang="en-US" altLang="ja-JP" sz="11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ご略歴</a:t>
            </a:r>
            <a:endParaRPr lang="en-US" altLang="ja-JP" sz="11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1016732" y="5685817"/>
            <a:ext cx="5688632" cy="186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991" tIns="45714" rIns="71991" bIns="45714" rtlCol="0">
            <a:spAutoFit/>
          </a:bodyPr>
          <a:lstStyle/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独立行政法人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高齢・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求職者雇用支援機構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障害者職業総合センター研究部門（障害者支援部門）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主任研究員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kern="1400" dirty="0">
                <a:solidFill>
                  <a:srgbClr val="000000"/>
                </a:solidFill>
                <a:latin typeface="Calibri"/>
                <a:ea typeface="HGP創英角ｺﾞｼｯｸUB"/>
              </a:rPr>
              <a:t>相澤</a:t>
            </a:r>
            <a:r>
              <a:rPr lang="ja-JP" altLang="en-US" sz="1400" kern="1400" dirty="0">
                <a:solidFill>
                  <a:srgbClr val="000000"/>
                </a:solidFill>
                <a:latin typeface="Calibri"/>
                <a:ea typeface="HGP創英角ｺﾞｼｯｸUB"/>
              </a:rPr>
              <a:t>　</a:t>
            </a:r>
            <a:r>
              <a:rPr lang="ja-JP" altLang="ja-JP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欽一</a:t>
            </a:r>
            <a:r>
              <a:rPr lang="ja-JP" altLang="en-US" sz="1400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（あいざわ　きんいち）氏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rgbClr val="000000"/>
                </a:solidFill>
                <a:latin typeface="Meiryo UI"/>
              </a:rPr>
              <a:t/>
            </a:r>
            <a:br>
              <a:rPr lang="en-US" altLang="ja-JP" sz="1000" dirty="0">
                <a:solidFill>
                  <a:srgbClr val="000000"/>
                </a:solidFill>
                <a:latin typeface="Meiryo UI"/>
              </a:rPr>
            </a:b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障害者職業カウンセラーとして豊かな経験を持つ。山形障害者職業センター所長、福島障害者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職業センター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所長などを経て、２０１６年度より現職。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その他、日本職業リハビリテーション学会運営理事（学会誌編集長）、精神障害者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リハビリテーション学会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常任理事（総務及び政策担当）、早稲田大学人間科学部非常勤講師。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担当研究及び著作：「精神障害者の職場定着及び支援の状況に関する研究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」、「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精神障害者雇用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管理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ガイドブック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」、「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就労支援と精神科医療の情報交換マニュアル」、他多数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029" y="8606291"/>
            <a:ext cx="779538" cy="826653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6266267" y="8251812"/>
            <a:ext cx="349037" cy="1161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7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大阪府</a:t>
            </a:r>
            <a:r>
              <a:rPr kumimoji="1" lang="ja-JP" altLang="en-US" sz="7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広報担当副知事</a:t>
            </a:r>
            <a:endParaRPr kumimoji="1" lang="en-US" altLang="ja-JP" sz="700" b="1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8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もずやん</a:t>
            </a:r>
            <a:endParaRPr kumimoji="1" lang="ja-JP" altLang="en-US" sz="8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75394" y="7556745"/>
            <a:ext cx="6840473" cy="5691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en-US" altLang="ja-JP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※</a:t>
            </a:r>
            <a:r>
              <a:rPr lang="ja-JP" altLang="en-US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本セミナーは企業向けに実施するため、個人の方のご参加はできません。</a:t>
            </a:r>
            <a:r>
              <a:rPr lang="en-US" altLang="ja-JP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※</a:t>
            </a:r>
            <a:r>
              <a:rPr lang="ja-JP" altLang="en-US" sz="11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企業での精神障がい者雇用目的以外のご参加はできません。</a:t>
            </a:r>
            <a:endParaRPr lang="en-US" altLang="ja-JP" sz="1100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2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 wrap="none" anchor="ctr">
        <a:normAutofit/>
      </a:bodyPr>
      <a:lstStyle>
        <a:defPPr>
          <a:defRPr dirty="0" smtClean="0">
            <a:latin typeface="HG丸ｺﾞｼｯｸM-PRO" pitchFamily="49" charset="-128"/>
            <a:ea typeface="HG丸ｺﾞｼｯｸM-PRO" pitchFamily="49" charset="-128"/>
          </a:defRPr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 wrap="square" lIns="72000" rIns="72000">
        <a:spAutoFit/>
      </a:bodyPr>
      <a:lstStyle>
        <a:defPPr algn="ctr">
          <a:defRPr sz="2400" b="1" dirty="0">
            <a:solidFill>
              <a:schemeClr val="bg1"/>
            </a:solidFill>
            <a:latin typeface="HG丸ｺﾞｼｯｸM-PRO" pitchFamily="49" charset="-128"/>
            <a:ea typeface="HG丸ｺﾞｼｯｸM-PRO" pitchFamily="49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9045</TotalTime>
  <Words>322</Words>
  <Application>Microsoft Office PowerPoint</Application>
  <PresentationFormat>A4 210 x 297 mm</PresentationFormat>
  <Paragraphs>82</Paragraphs>
  <Slides>2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1_標準デザイン</vt:lpstr>
      <vt:lpstr>Acrobat Document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　美帆</dc:creator>
  <cp:lastModifiedBy>林　美帆</cp:lastModifiedBy>
  <cp:revision>561</cp:revision>
  <cp:lastPrinted>2017-10-11T07:44:02Z</cp:lastPrinted>
  <dcterms:created xsi:type="dcterms:W3CDTF">2006-08-06T12:57:41Z</dcterms:created>
  <dcterms:modified xsi:type="dcterms:W3CDTF">2017-10-12T00:28:51Z</dcterms:modified>
</cp:coreProperties>
</file>