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CCFFFF"/>
    <a:srgbClr val="FFFF00"/>
    <a:srgbClr val="99FF99"/>
    <a:srgbClr val="009900"/>
    <a:srgbClr val="33CC33"/>
    <a:srgbClr val="00CC00"/>
    <a:srgbClr val="0080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48" d="100"/>
          <a:sy n="48" d="100"/>
        </p:scale>
        <p:origin x="2328" y="72"/>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lgpos.task-asp.net/cu/270008/ea/residents/procedures/apply/5e9553e8-fc45-47e6-91a8-4ac0012eebc7/start" TargetMode="External"/><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lgpos.task-asp.net/cu/270008/ea/residents/procedures/apply/5e9553e8-fc45-47e6-91a8-4ac0012eebc7/start" TargetMode="External"/><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68490" y="868268"/>
            <a:ext cx="7146304" cy="936399"/>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000" kern="0" dirty="0">
                <a:solidFill>
                  <a:schemeClr val="tx1"/>
                </a:solidFill>
                <a:latin typeface="HGP創英角ｺﾞｼｯｸUB" panose="020B0900000000000000" pitchFamily="50" charset="-128"/>
                <a:ea typeface="HGP創英角ｺﾞｼｯｸUB" panose="020B0900000000000000" pitchFamily="50" charset="-128"/>
              </a:rPr>
              <a:t>富田林支援学校見学セミナー</a:t>
            </a:r>
            <a:endParaRPr lang="en-US" altLang="ja-JP" sz="4000" kern="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68490" y="1785009"/>
            <a:ext cx="7098356" cy="1204581"/>
          </a:xfrm>
          <a:prstGeom prst="roundRect">
            <a:avLst/>
          </a:prstGeom>
          <a:solidFill>
            <a:srgbClr val="00B0F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8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令和５年</a:t>
            </a:r>
            <a:r>
              <a:rPr lang="ja-JP" altLang="en-US"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１２</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　</a:t>
            </a:r>
            <a:r>
              <a:rPr lang="ja-JP" altLang="en-US"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６</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水</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)9:40</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12:10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844110" y="95923"/>
            <a:ext cx="1252086" cy="458318"/>
          </a:xfrm>
          <a:prstGeom prst="round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参加無料</a:t>
            </a:r>
            <a:endParaRPr lang="en-US" altLang="ja-JP"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687097" y="9473860"/>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0" y="9324156"/>
            <a:ext cx="7235825" cy="0"/>
          </a:xfrm>
          <a:prstGeom prst="line">
            <a:avLst/>
          </a:prstGeom>
          <a:ln w="114300" cmpd="sng">
            <a:solidFill>
              <a:srgbClr val="0070C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300548" y="473766"/>
            <a:ext cx="6836132" cy="8588021"/>
            <a:chOff x="158626" y="422706"/>
            <a:chExt cx="6836132" cy="8588021"/>
          </a:xfrm>
        </p:grpSpPr>
        <p:sp>
          <p:nvSpPr>
            <p:cNvPr id="31" name="テキスト ボックス 30"/>
            <p:cNvSpPr txBox="1"/>
            <p:nvPr/>
          </p:nvSpPr>
          <p:spPr>
            <a:xfrm>
              <a:off x="1139410" y="5556863"/>
              <a:ext cx="5855348" cy="553998"/>
            </a:xfrm>
            <a:prstGeom prst="rect">
              <a:avLst/>
            </a:prstGeom>
            <a:noFill/>
          </p:spPr>
          <p:txBody>
            <a:bodyPr wrap="square" rtlCol="0">
              <a:spAutoFit/>
            </a:bodyPr>
            <a:lstStyle/>
            <a:p>
              <a:r>
                <a:rPr lang="ja-JP" altLang="en-US" sz="1000" dirty="0">
                  <a:solidFill>
                    <a:srgbClr val="000000"/>
                  </a:solidFill>
                  <a:latin typeface="BIZ UDPゴシック" panose="020B0400000000000000" pitchFamily="50" charset="-128"/>
                  <a:ea typeface="BIZ UDPゴシック" panose="020B0400000000000000" pitchFamily="50" charset="-128"/>
                </a:rPr>
                <a:t>■アクセスできない場合は裏面の</a:t>
              </a:r>
              <a:r>
                <a:rPr lang="ja-JP" altLang="en-US" sz="1000" dirty="0">
                  <a:latin typeface="BIZ UDPゴシック" panose="020B0400000000000000" pitchFamily="50" charset="-128"/>
                  <a:ea typeface="BIZ UDPゴシック" panose="020B0400000000000000" pitchFamily="50" charset="-128"/>
                </a:rPr>
                <a:t>「参加申込書」</a:t>
              </a:r>
              <a:r>
                <a:rPr lang="ja-JP" altLang="en-US" sz="1000" dirty="0">
                  <a:solidFill>
                    <a:srgbClr val="000000"/>
                  </a:solidFill>
                  <a:latin typeface="BIZ UDPゴシック" panose="020B0400000000000000" pitchFamily="50" charset="-128"/>
                  <a:ea typeface="BIZ UDPゴシック" panose="020B0400000000000000" pitchFamily="50" charset="-128"/>
                </a:rPr>
                <a:t>に記入のうえ</a:t>
              </a:r>
              <a:r>
                <a:rPr lang="en-US" altLang="ja-JP" sz="1000" dirty="0">
                  <a:solidFill>
                    <a:srgbClr val="000000"/>
                  </a:solidFill>
                  <a:latin typeface="BIZ UDPゴシック" panose="020B0400000000000000" pitchFamily="50" charset="-128"/>
                  <a:ea typeface="BIZ UDPゴシック" panose="020B0400000000000000" pitchFamily="50" charset="-128"/>
                </a:rPr>
                <a:t>FAX</a:t>
              </a:r>
              <a:r>
                <a:rPr lang="ja-JP" altLang="en-US" sz="1000" dirty="0">
                  <a:solidFill>
                    <a:srgbClr val="000000"/>
                  </a:solidFill>
                  <a:latin typeface="BIZ UDPゴシック" panose="020B0400000000000000" pitchFamily="50" charset="-128"/>
                  <a:ea typeface="BIZ UDPゴシック" panose="020B0400000000000000" pitchFamily="50" charset="-128"/>
                </a:rPr>
                <a:t>またはメールにてお申込みください。</a:t>
              </a:r>
              <a:endParaRPr lang="en-US" altLang="ja-JP" sz="1000" dirty="0">
                <a:solidFill>
                  <a:srgbClr val="000000"/>
                </a:solidFill>
                <a:latin typeface="BIZ UDPゴシック" panose="020B0400000000000000" pitchFamily="50" charset="-128"/>
                <a:ea typeface="BIZ UDPゴシック" panose="020B0400000000000000" pitchFamily="50" charset="-128"/>
              </a:endParaRPr>
            </a:p>
            <a:p>
              <a:r>
                <a:rPr lang="ja-JP" altLang="en-US" sz="1000" dirty="0">
                  <a:solidFill>
                    <a:srgbClr val="000000"/>
                  </a:solidFill>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手話通訳等配慮が必要な方は、事前にお申出ください。</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■お申し込みいただいた個人情報は、本セミナーの運営にのみ利用いたします。</a:t>
              </a:r>
              <a:endParaRPr lang="en-US" altLang="ja-JP" sz="1000" dirty="0"/>
            </a:p>
          </p:txBody>
        </p:sp>
        <p:sp>
          <p:nvSpPr>
            <p:cNvPr id="39" name="テキスト ボックス 38"/>
            <p:cNvSpPr txBox="1"/>
            <p:nvPr/>
          </p:nvSpPr>
          <p:spPr>
            <a:xfrm>
              <a:off x="1241332" y="4646110"/>
              <a:ext cx="4899648" cy="276999"/>
            </a:xfrm>
            <a:prstGeom prst="rect">
              <a:avLst/>
            </a:prstGeom>
            <a:noFill/>
          </p:spPr>
          <p:txBody>
            <a:bodyPr wrap="square" rtlCol="0">
              <a:spAutoFit/>
            </a:bodyPr>
            <a:lstStyle/>
            <a:p>
              <a:r>
                <a:rPr lang="en-US" altLang="ja-JP" sz="1200" dirty="0">
                  <a:latin typeface="BIZ UDPゴシック" panose="020B0400000000000000" pitchFamily="50" charset="-128"/>
                  <a:ea typeface="BIZ UDPゴシック" panose="020B0400000000000000" pitchFamily="50" charset="-128"/>
                </a:rPr>
                <a:t>URL</a:t>
              </a:r>
              <a:r>
                <a:rPr lang="ja-JP" altLang="en-US" sz="1200" dirty="0">
                  <a:latin typeface="BIZ UDPゴシック" panose="020B0400000000000000" pitchFamily="50" charset="-128"/>
                  <a:ea typeface="BIZ UDPゴシック" panose="020B0400000000000000" pitchFamily="50" charset="-128"/>
                </a:rPr>
                <a:t>等へアクセスのうえお申込みください。</a:t>
              </a:r>
            </a:p>
          </p:txBody>
        </p:sp>
        <p:sp>
          <p:nvSpPr>
            <p:cNvPr id="3" name="テキスト ボックス 2"/>
            <p:cNvSpPr txBox="1"/>
            <p:nvPr/>
          </p:nvSpPr>
          <p:spPr>
            <a:xfrm>
              <a:off x="426572" y="8156647"/>
              <a:ext cx="6260737" cy="854080"/>
            </a:xfrm>
            <a:prstGeom prst="rect">
              <a:avLst/>
            </a:prstGeom>
            <a:noFill/>
            <a:ln w="19050">
              <a:solidFill>
                <a:srgbClr val="009900"/>
              </a:solidFill>
              <a:prstDash val="sysDot"/>
            </a:ln>
          </p:spPr>
          <p:txBody>
            <a:bodyPr wrap="square" rtlCol="0" anchor="ctr">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様々な職域で活躍しようと就職に必要な基本的技能や知識を身につけるため、日々一生懸命励んでいる生徒たちが学んでいる様子の見学に加え、障がい者雇用に先進的に取り組んでいる企業から事例を紹介します。</a:t>
              </a:r>
            </a:p>
          </p:txBody>
        </p:sp>
        <p:sp>
          <p:nvSpPr>
            <p:cNvPr id="37" name="角丸四角形 36"/>
            <p:cNvSpPr/>
            <p:nvPr/>
          </p:nvSpPr>
          <p:spPr>
            <a:xfrm>
              <a:off x="764176" y="422706"/>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58626" y="3119156"/>
              <a:ext cx="995927" cy="416561"/>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tx1"/>
                  </a:solidFill>
                  <a:latin typeface="BIZ UDPゴシック" panose="020B0400000000000000" pitchFamily="50" charset="-128"/>
                  <a:ea typeface="BIZ UDPゴシック" panose="020B0400000000000000" pitchFamily="50" charset="-128"/>
                </a:rPr>
                <a:t>会　　場</a:t>
              </a:r>
            </a:p>
          </p:txBody>
        </p:sp>
        <p:sp>
          <p:nvSpPr>
            <p:cNvPr id="27" name="テキスト ボックス 26"/>
            <p:cNvSpPr txBox="1"/>
            <p:nvPr/>
          </p:nvSpPr>
          <p:spPr>
            <a:xfrm>
              <a:off x="1239596" y="3114397"/>
              <a:ext cx="3117318" cy="523220"/>
            </a:xfrm>
            <a:prstGeom prst="rect">
              <a:avLst/>
            </a:prstGeom>
            <a:noFill/>
          </p:spPr>
          <p:txBody>
            <a:bodyPr wrap="square" rtlCol="0">
              <a:spAutoFit/>
            </a:bodyPr>
            <a:lstStyle/>
            <a:p>
              <a:r>
                <a:rPr kumimoji="1" lang="zh-CN" altLang="en-US" sz="1600" dirty="0">
                  <a:latin typeface="BIZ UDPゴシック" panose="020B0400000000000000" pitchFamily="50" charset="-128"/>
                  <a:ea typeface="BIZ UDPゴシック" panose="020B0400000000000000" pitchFamily="50" charset="-128"/>
                </a:rPr>
                <a:t>大阪府立</a:t>
              </a:r>
              <a:r>
                <a:rPr kumimoji="1" lang="ja-JP" altLang="en-US" sz="1600" dirty="0">
                  <a:latin typeface="BIZ UDPゴシック" panose="020B0400000000000000" pitchFamily="50" charset="-128"/>
                  <a:ea typeface="BIZ UDPゴシック" panose="020B0400000000000000" pitchFamily="50" charset="-128"/>
                </a:rPr>
                <a:t>富田林</a:t>
              </a:r>
              <a:r>
                <a:rPr kumimoji="1" lang="zh-CN" altLang="en-US" sz="1600" dirty="0">
                  <a:latin typeface="BIZ UDPゴシック" panose="020B0400000000000000" pitchFamily="50" charset="-128"/>
                  <a:ea typeface="BIZ UDPゴシック" panose="020B0400000000000000" pitchFamily="50" charset="-128"/>
                </a:rPr>
                <a:t>支援学校</a:t>
              </a:r>
            </a:p>
            <a:p>
              <a:r>
                <a:rPr kumimoji="1" lang="zh-TW" altLang="en-US" sz="1200" dirty="0">
                  <a:latin typeface="BIZ UDPゴシック" panose="020B0400000000000000" pitchFamily="50" charset="-128"/>
                  <a:ea typeface="BIZ UDPゴシック" panose="020B0400000000000000" pitchFamily="50" charset="-128"/>
                </a:rPr>
                <a:t>（富田林市大字甘南備 </a:t>
              </a:r>
              <a:r>
                <a:rPr kumimoji="1" lang="en-US" altLang="zh-TW" sz="1200" dirty="0">
                  <a:latin typeface="BIZ UDPゴシック" panose="020B0400000000000000" pitchFamily="50" charset="-128"/>
                  <a:ea typeface="BIZ UDPゴシック" panose="020B0400000000000000" pitchFamily="50" charset="-128"/>
                </a:rPr>
                <a:t>216 </a:t>
              </a:r>
              <a:r>
                <a:rPr kumimoji="1" lang="zh-TW" altLang="en-US" sz="1200" dirty="0">
                  <a:latin typeface="BIZ UDPゴシック" panose="020B0400000000000000" pitchFamily="50" charset="-128"/>
                  <a:ea typeface="BIZ UDPゴシック" panose="020B0400000000000000" pitchFamily="50" charset="-128"/>
                </a:rPr>
                <a:t>番地）</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63136" y="3750556"/>
              <a:ext cx="991417" cy="416561"/>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tx1"/>
                  </a:solidFill>
                  <a:latin typeface="BIZ UDPゴシック" panose="020B0400000000000000" pitchFamily="50" charset="-128"/>
                  <a:ea typeface="BIZ UDPゴシック" panose="020B0400000000000000" pitchFamily="50" charset="-128"/>
                </a:rPr>
                <a:t>定　　員</a:t>
              </a:r>
            </a:p>
          </p:txBody>
        </p:sp>
        <p:sp>
          <p:nvSpPr>
            <p:cNvPr id="30" name="テキスト ボックス 29"/>
            <p:cNvSpPr txBox="1"/>
            <p:nvPr/>
          </p:nvSpPr>
          <p:spPr>
            <a:xfrm>
              <a:off x="1241332" y="3693287"/>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 </a:t>
              </a:r>
              <a:r>
                <a:rPr lang="ja-JP" altLang="en-US" sz="1400" dirty="0">
                  <a:latin typeface="BIZ UDPゴシック" panose="020B0400000000000000" pitchFamily="50" charset="-128"/>
                  <a:ea typeface="BIZ UDPゴシック" panose="020B0400000000000000" pitchFamily="50" charset="-128"/>
                </a:rPr>
                <a:t>（申込先着順）</a:t>
              </a:r>
            </a:p>
          </p:txBody>
        </p:sp>
        <p:sp>
          <p:nvSpPr>
            <p:cNvPr id="38" name="角丸四角形 37"/>
            <p:cNvSpPr/>
            <p:nvPr/>
          </p:nvSpPr>
          <p:spPr>
            <a:xfrm>
              <a:off x="158626" y="4558327"/>
              <a:ext cx="980784" cy="396509"/>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申込方法</a:t>
              </a:r>
            </a:p>
          </p:txBody>
        </p:sp>
        <p:sp>
          <p:nvSpPr>
            <p:cNvPr id="41" name="角丸四角形 40"/>
            <p:cNvSpPr/>
            <p:nvPr/>
          </p:nvSpPr>
          <p:spPr>
            <a:xfrm>
              <a:off x="4356914" y="4623266"/>
              <a:ext cx="1667559" cy="321059"/>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a:solidFill>
                    <a:schemeClr val="tx1"/>
                  </a:solidFill>
                  <a:latin typeface="BIZ UDPゴシック" panose="020B0400000000000000" pitchFamily="50" charset="-128"/>
                  <a:ea typeface="BIZ UDPゴシック" panose="020B0400000000000000" pitchFamily="50" charset="-128"/>
                </a:rPr>
                <a:t>申込締切　</a:t>
              </a:r>
              <a:r>
                <a:rPr lang="en-US" altLang="ja-JP" sz="1100" b="1" dirty="0">
                  <a:solidFill>
                    <a:schemeClr val="tx1"/>
                  </a:solidFill>
                  <a:latin typeface="BIZ UDPゴシック" panose="020B0400000000000000" pitchFamily="50" charset="-128"/>
                  <a:ea typeface="BIZ UDPゴシック" panose="020B0400000000000000" pitchFamily="50" charset="-128"/>
                </a:rPr>
                <a:t>11/29</a:t>
              </a:r>
              <a:r>
                <a:rPr lang="ja-JP" altLang="en-US" sz="1100" b="1" dirty="0">
                  <a:solidFill>
                    <a:schemeClr val="tx1"/>
                  </a:solidFill>
                  <a:latin typeface="BIZ UDPゴシック" panose="020B0400000000000000" pitchFamily="50" charset="-128"/>
                  <a:ea typeface="BIZ UDPゴシック" panose="020B0400000000000000" pitchFamily="50" charset="-128"/>
                </a:rPr>
                <a:t>（水）</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p:txBody>
        </p:sp>
      </p:grpSp>
      <p:sp>
        <p:nvSpPr>
          <p:cNvPr id="33" name="角丸四角形 32"/>
          <p:cNvSpPr/>
          <p:nvPr/>
        </p:nvSpPr>
        <p:spPr>
          <a:xfrm>
            <a:off x="568494" y="6313984"/>
            <a:ext cx="6379340" cy="1608761"/>
          </a:xfrm>
          <a:prstGeom prst="roundRect">
            <a:avLst/>
          </a:prstGeom>
          <a:solidFill>
            <a:srgbClr val="99FFCC"/>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nSpc>
                <a:spcPct val="150000"/>
              </a:lnSpc>
              <a:defRPr/>
            </a:pPr>
            <a:r>
              <a:rPr lang="en-US" altLang="ja-JP" sz="16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①大阪府立富田林支援学校 概要説明及び見学</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en-US" altLang="ja-JP" sz="16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②事例紹介　知的障がい者の雇用管理について　</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en-US" altLang="ja-JP" sz="16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パーソルエクセルアソシエイツ株式会社　</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en-US" altLang="ja-JP" sz="16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管理部　部長　土本　直美 氏</a:t>
            </a:r>
          </a:p>
        </p:txBody>
      </p:sp>
      <p:sp>
        <p:nvSpPr>
          <p:cNvPr id="32" name="角丸四角形 31"/>
          <p:cNvSpPr/>
          <p:nvPr/>
        </p:nvSpPr>
        <p:spPr>
          <a:xfrm>
            <a:off x="300548" y="6309028"/>
            <a:ext cx="1153237" cy="396509"/>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プログラム</a:t>
            </a:r>
          </a:p>
        </p:txBody>
      </p:sp>
      <p:sp>
        <p:nvSpPr>
          <p:cNvPr id="24" name="角丸四角形 23"/>
          <p:cNvSpPr/>
          <p:nvPr/>
        </p:nvSpPr>
        <p:spPr>
          <a:xfrm>
            <a:off x="5435665" y="2803697"/>
            <a:ext cx="1512169" cy="345400"/>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a:solidFill>
                  <a:schemeClr val="tx1"/>
                </a:solidFill>
                <a:latin typeface="BIZ UDPゴシック" panose="020B0400000000000000" pitchFamily="50" charset="-128"/>
                <a:ea typeface="BIZ UDPゴシック" panose="020B0400000000000000" pitchFamily="50" charset="-128"/>
              </a:rPr>
              <a:t>受付開始　９</a:t>
            </a:r>
            <a:r>
              <a:rPr lang="en-US" altLang="ja-JP" sz="1100" b="1" dirty="0">
                <a:solidFill>
                  <a:schemeClr val="tx1"/>
                </a:solidFill>
                <a:latin typeface="BIZ UDPゴシック" panose="020B0400000000000000" pitchFamily="50" charset="-128"/>
                <a:ea typeface="BIZ UDPゴシック" panose="020B0400000000000000" pitchFamily="50" charset="-128"/>
              </a:rPr>
              <a:t>:1</a:t>
            </a:r>
            <a:r>
              <a:rPr lang="ja-JP" altLang="en-US" sz="1100" b="1" dirty="0">
                <a:solidFill>
                  <a:schemeClr val="tx1"/>
                </a:solidFill>
                <a:latin typeface="BIZ UDPゴシック" panose="020B0400000000000000" pitchFamily="50" charset="-128"/>
                <a:ea typeface="BIZ UDPゴシック" panose="020B0400000000000000" pitchFamily="50" charset="-128"/>
              </a:rPr>
              <a:t>０～</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3377566" y="3659694"/>
            <a:ext cx="3718630" cy="1015663"/>
          </a:xfrm>
          <a:prstGeom prst="rect">
            <a:avLst/>
          </a:prstGeom>
        </p:spPr>
        <p:txBody>
          <a:bodyPr wrap="square">
            <a:spAutoFit/>
          </a:bodyPr>
          <a:lstStyle/>
          <a:p>
            <a:r>
              <a:rPr lang="ja-JP" altLang="en-US" sz="1000" dirty="0">
                <a:latin typeface="UD デジタル 教科書体 NP-B" panose="02020700000000000000" pitchFamily="18" charset="-128"/>
                <a:ea typeface="UD デジタル 教科書体 NP-B" panose="02020700000000000000" pitchFamily="18" charset="-128"/>
              </a:rPr>
              <a:t>公共交通機関をご利用の場合：</a:t>
            </a:r>
          </a:p>
          <a:p>
            <a:r>
              <a:rPr lang="ja-JP" altLang="en-US" sz="1000" dirty="0">
                <a:latin typeface="UD デジタル 教科書体 NP-B" panose="02020700000000000000" pitchFamily="18" charset="-128"/>
                <a:ea typeface="UD デジタル 教科書体 NP-B" panose="02020700000000000000" pitchFamily="18" charset="-128"/>
              </a:rPr>
              <a:t>　●近鉄長野線　「富田林駅」下車</a:t>
            </a:r>
          </a:p>
          <a:p>
            <a:r>
              <a:rPr lang="ja-JP" altLang="en-US" sz="1000" dirty="0">
                <a:latin typeface="UD デジタル 教科書体 NP-B" panose="02020700000000000000" pitchFamily="18" charset="-128"/>
                <a:ea typeface="UD デジタル 教科書体 NP-B" panose="02020700000000000000" pitchFamily="18" charset="-128"/>
              </a:rPr>
              <a:t>　　金剛バス：こんごう福祉センター前行きに乗車　約</a:t>
            </a:r>
            <a:r>
              <a:rPr lang="en-US" altLang="ja-JP" sz="1000" dirty="0">
                <a:latin typeface="UD デジタル 教科書体 NP-B" panose="02020700000000000000" pitchFamily="18" charset="-128"/>
                <a:ea typeface="UD デジタル 教科書体 NP-B" panose="02020700000000000000" pitchFamily="18" charset="-128"/>
              </a:rPr>
              <a:t>20</a:t>
            </a:r>
            <a:r>
              <a:rPr lang="ja-JP" altLang="en-US" sz="1000" dirty="0">
                <a:latin typeface="UD デジタル 教科書体 NP-B" panose="02020700000000000000" pitchFamily="18" charset="-128"/>
                <a:ea typeface="UD デジタル 教科書体 NP-B" panose="02020700000000000000" pitchFamily="18" charset="-128"/>
              </a:rPr>
              <a:t>分</a:t>
            </a:r>
          </a:p>
          <a:p>
            <a:r>
              <a:rPr lang="ja-JP" altLang="en-US" sz="1000" dirty="0">
                <a:latin typeface="UD デジタル 教科書体 NP-B" panose="02020700000000000000" pitchFamily="18" charset="-128"/>
                <a:ea typeface="UD デジタル 教科書体 NP-B" panose="02020700000000000000" pitchFamily="18" charset="-128"/>
              </a:rPr>
              <a:t>　●南海高野線「河内長野」下車</a:t>
            </a:r>
          </a:p>
          <a:p>
            <a:r>
              <a:rPr lang="ja-JP" altLang="en-US" sz="1000" dirty="0">
                <a:latin typeface="UD デジタル 教科書体 NP-B" panose="02020700000000000000" pitchFamily="18" charset="-128"/>
                <a:ea typeface="UD デジタル 教科書体 NP-B" panose="02020700000000000000" pitchFamily="18" charset="-128"/>
              </a:rPr>
              <a:t>　　南海バス：こんごう福祉センター線　乗車　約</a:t>
            </a:r>
            <a:r>
              <a:rPr lang="en-US" altLang="ja-JP" sz="1000" dirty="0">
                <a:latin typeface="UD デジタル 教科書体 NP-B" panose="02020700000000000000" pitchFamily="18" charset="-128"/>
                <a:ea typeface="UD デジタル 教科書体 NP-B" panose="02020700000000000000" pitchFamily="18" charset="-128"/>
              </a:rPr>
              <a:t>10</a:t>
            </a:r>
            <a:r>
              <a:rPr lang="ja-JP" altLang="en-US" sz="1000" dirty="0">
                <a:latin typeface="UD デジタル 教科書体 NP-B" panose="02020700000000000000" pitchFamily="18" charset="-128"/>
                <a:ea typeface="UD デジタル 教科書体 NP-B" panose="02020700000000000000" pitchFamily="18" charset="-128"/>
              </a:rPr>
              <a:t>分</a:t>
            </a:r>
            <a:endParaRPr lang="en-US" altLang="ja-JP" sz="1000" dirty="0">
              <a:latin typeface="UD デジタル 教科書体 NP-B" panose="02020700000000000000" pitchFamily="18" charset="-128"/>
              <a:ea typeface="UD デジタル 教科書体 NP-B" panose="02020700000000000000" pitchFamily="18" charset="-128"/>
            </a:endParaRPr>
          </a:p>
          <a:p>
            <a:r>
              <a:rPr lang="ja-JP" altLang="en-US" sz="1000" dirty="0">
                <a:latin typeface="UD デジタル 教科書体 NP-B" panose="02020700000000000000" pitchFamily="18" charset="-128"/>
                <a:ea typeface="UD デジタル 教科書体 NP-B" panose="02020700000000000000" pitchFamily="18" charset="-128"/>
              </a:rPr>
              <a:t>　　　　　　　★詳細は学校ホームページにてご確認下さい</a:t>
            </a:r>
          </a:p>
        </p:txBody>
      </p:sp>
      <p:sp>
        <p:nvSpPr>
          <p:cNvPr id="35" name="正方形/長方形 34"/>
          <p:cNvSpPr/>
          <p:nvPr/>
        </p:nvSpPr>
        <p:spPr>
          <a:xfrm>
            <a:off x="3977836" y="3238008"/>
            <a:ext cx="2780370" cy="307777"/>
          </a:xfrm>
          <a:prstGeom prst="rect">
            <a:avLst/>
          </a:prstGeom>
          <a:ln>
            <a:solidFill>
              <a:srgbClr val="0070C0"/>
            </a:solidFill>
          </a:ln>
        </p:spPr>
        <p:txBody>
          <a:bodyPr wrap="square" anchor="ctr">
            <a:spAutoFit/>
          </a:bodyPr>
          <a:lstStyle/>
          <a:p>
            <a:r>
              <a:rPr lang="ja-JP" altLang="en-US" sz="1400" dirty="0">
                <a:latin typeface="UD デジタル 教科書体 NP-B" panose="02020700000000000000" pitchFamily="18" charset="-128"/>
                <a:ea typeface="UD デジタル 教科書体 NP-B" panose="02020700000000000000" pitchFamily="18" charset="-128"/>
              </a:rPr>
              <a:t>◎当日は車での来校も可能です</a:t>
            </a:r>
          </a:p>
        </p:txBody>
      </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1492" y="5512929"/>
            <a:ext cx="774037" cy="774037"/>
          </a:xfrm>
          <a:prstGeom prst="rect">
            <a:avLst/>
          </a:prstGeom>
        </p:spPr>
      </p:pic>
      <p:sp>
        <p:nvSpPr>
          <p:cNvPr id="8" name="正方形/長方形 7"/>
          <p:cNvSpPr/>
          <p:nvPr/>
        </p:nvSpPr>
        <p:spPr>
          <a:xfrm>
            <a:off x="300548" y="5066135"/>
            <a:ext cx="6272658" cy="424732"/>
          </a:xfrm>
          <a:prstGeom prst="rect">
            <a:avLst/>
          </a:prstGeom>
        </p:spPr>
        <p:txBody>
          <a:bodyPr wrap="square">
            <a:spAutoFit/>
          </a:bodyPr>
          <a:lstStyle/>
          <a:p>
            <a:pPr lvl="0">
              <a:spcBef>
                <a:spcPct val="0"/>
              </a:spcBef>
            </a:pP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hlinkClick r:id="rId6"/>
              </a:rPr>
              <a:t>https://lgpos.task-asp.net/cu/270008/ea/residents/procedures/apply/5e9553e8-fc45-47e6-91a8-4ac0012eebc7/start</a:t>
            </a:r>
            <a:endParaRPr lang="en-US" altLang="ja-JP" sz="1080" dirty="0">
              <a:solidFill>
                <a:srgbClr val="000000"/>
              </a:solidFill>
              <a:latin typeface="UD デジタル 教科書体 NP-B" panose="02020700000000000000" pitchFamily="18" charset="-128"/>
              <a:ea typeface="UD デジタル 教科書体 NP-B" panose="02020700000000000000"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3"/>
          <p:cNvGrpSpPr>
            <a:grpSpLocks/>
          </p:cNvGrpSpPr>
          <p:nvPr/>
        </p:nvGrpSpPr>
        <p:grpSpPr bwMode="auto">
          <a:xfrm>
            <a:off x="165925" y="2620559"/>
            <a:ext cx="6921039" cy="4975405"/>
            <a:chOff x="174066" y="2244003"/>
            <a:chExt cx="6696023" cy="3063434"/>
          </a:xfrm>
        </p:grpSpPr>
        <p:sp>
          <p:nvSpPr>
            <p:cNvPr id="8" name="正方形/長方形 7"/>
            <p:cNvSpPr/>
            <p:nvPr/>
          </p:nvSpPr>
          <p:spPr>
            <a:xfrm>
              <a:off x="174066" y="2244003"/>
              <a:ext cx="6696023" cy="30634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1707279" y="2293268"/>
              <a:ext cx="3629596" cy="236961"/>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大阪府立富田林支援学校のご紹介</a:t>
              </a:r>
            </a:p>
          </p:txBody>
        </p:sp>
        <p:sp>
          <p:nvSpPr>
            <p:cNvPr id="11" name="Rectangle 359"/>
            <p:cNvSpPr>
              <a:spLocks noChangeArrowheads="1"/>
            </p:cNvSpPr>
            <p:nvPr/>
          </p:nvSpPr>
          <p:spPr bwMode="auto">
            <a:xfrm>
              <a:off x="341146" y="2578076"/>
              <a:ext cx="6361861" cy="2619044"/>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sp>
        <p:nvSpPr>
          <p:cNvPr id="4" name="正方形/長方形 3"/>
          <p:cNvSpPr/>
          <p:nvPr/>
        </p:nvSpPr>
        <p:spPr>
          <a:xfrm>
            <a:off x="971894" y="3276789"/>
            <a:ext cx="5819438" cy="1600438"/>
          </a:xfrm>
          <a:prstGeom prst="rect">
            <a:avLst/>
          </a:prstGeom>
        </p:spPr>
        <p:txBody>
          <a:bodyPr wrap="square">
            <a:spAutoFit/>
          </a:bodyPr>
          <a:lstStyle/>
          <a:p>
            <a:r>
              <a:rPr lang="ja-JP" altLang="en-US" sz="1400" b="1" u="sng" dirty="0">
                <a:latin typeface="UD デジタル 教科書体 NP-B" panose="02020700000000000000" pitchFamily="18" charset="-128"/>
                <a:ea typeface="UD デジタル 教科書体 NP-B" panose="02020700000000000000" pitchFamily="18" charset="-128"/>
              </a:rPr>
              <a:t>本校の教育方針 </a:t>
            </a:r>
          </a:p>
          <a:p>
            <a:r>
              <a:rPr lang="en-US" altLang="ja-JP" sz="1200" dirty="0">
                <a:latin typeface="UD デジタル 教科書体 NP-B" panose="02020700000000000000" pitchFamily="18" charset="-128"/>
                <a:ea typeface="UD デジタル 教科書体 NP-B" panose="02020700000000000000" pitchFamily="18" charset="-128"/>
              </a:rPr>
              <a:t>1 </a:t>
            </a:r>
            <a:r>
              <a:rPr lang="ja-JP" altLang="en-US" sz="1200" dirty="0">
                <a:latin typeface="UD デジタル 教科書体 NP-B" panose="02020700000000000000" pitchFamily="18" charset="-128"/>
                <a:ea typeface="UD デジタル 教科書体 NP-B" panose="02020700000000000000" pitchFamily="18" charset="-128"/>
              </a:rPr>
              <a:t>一人ひとりの生命と人権の尊重を基盤とした豊かな心をはぐくみ、お互いを</a:t>
            </a:r>
            <a:endParaRPr lang="en-US" altLang="ja-JP" sz="1200" dirty="0">
              <a:latin typeface="UD デジタル 教科書体 NP-B" panose="02020700000000000000" pitchFamily="18" charset="-128"/>
              <a:ea typeface="UD デジタル 教科書体 NP-B" panose="02020700000000000000" pitchFamily="18" charset="-128"/>
            </a:endParaRPr>
          </a:p>
          <a:p>
            <a:r>
              <a:rPr lang="ja-JP" altLang="en-US" sz="1200" dirty="0">
                <a:latin typeface="UD デジタル 教科書体 NP-B" panose="02020700000000000000" pitchFamily="18" charset="-128"/>
                <a:ea typeface="UD デジタル 教科書体 NP-B" panose="02020700000000000000" pitchFamily="18" charset="-128"/>
              </a:rPr>
              <a:t>　大切にする集団をつくり、人間関係を育てる</a:t>
            </a:r>
          </a:p>
          <a:p>
            <a:r>
              <a:rPr lang="en-US" altLang="ja-JP" sz="1200" dirty="0">
                <a:latin typeface="UD デジタル 教科書体 NP-B" panose="02020700000000000000" pitchFamily="18" charset="-128"/>
                <a:ea typeface="UD デジタル 教科書体 NP-B" panose="02020700000000000000" pitchFamily="18" charset="-128"/>
              </a:rPr>
              <a:t>2 </a:t>
            </a:r>
            <a:r>
              <a:rPr lang="ja-JP" altLang="en-US" sz="1200" dirty="0">
                <a:latin typeface="UD デジタル 教科書体 NP-B" panose="02020700000000000000" pitchFamily="18" charset="-128"/>
                <a:ea typeface="UD デジタル 教科書体 NP-B" panose="02020700000000000000" pitchFamily="18" charset="-128"/>
              </a:rPr>
              <a:t>個に応じた教育をすすめ、児童生徒の意欲と力をひき出し、自立と社会参加、</a:t>
            </a:r>
          </a:p>
          <a:p>
            <a:r>
              <a:rPr lang="ja-JP" altLang="en-US" sz="1200" dirty="0">
                <a:latin typeface="UD デジタル 教科書体 NP-B" panose="02020700000000000000" pitchFamily="18" charset="-128"/>
                <a:ea typeface="UD デジタル 教科書体 NP-B" panose="02020700000000000000" pitchFamily="18" charset="-128"/>
              </a:rPr>
              <a:t>　自己実現を図る</a:t>
            </a:r>
          </a:p>
          <a:p>
            <a:r>
              <a:rPr lang="en-US" altLang="ja-JP" sz="1200" dirty="0">
                <a:latin typeface="UD デジタル 教科書体 NP-B" panose="02020700000000000000" pitchFamily="18" charset="-128"/>
                <a:ea typeface="UD デジタル 教科書体 NP-B" panose="02020700000000000000" pitchFamily="18" charset="-128"/>
              </a:rPr>
              <a:t>3 </a:t>
            </a:r>
            <a:r>
              <a:rPr lang="ja-JP" altLang="en-US" sz="1200" dirty="0">
                <a:latin typeface="UD デジタル 教科書体 NP-B" panose="02020700000000000000" pitchFamily="18" charset="-128"/>
                <a:ea typeface="UD デジタル 教科書体 NP-B" panose="02020700000000000000" pitchFamily="18" charset="-128"/>
              </a:rPr>
              <a:t>明るく楽しい学校生活の中から、健康なからだづくりと主体的に行動できる</a:t>
            </a:r>
            <a:endParaRPr lang="en-US" altLang="ja-JP" sz="1200" dirty="0">
              <a:latin typeface="UD デジタル 教科書体 NP-B" panose="02020700000000000000" pitchFamily="18" charset="-128"/>
              <a:ea typeface="UD デジタル 教科書体 NP-B" panose="02020700000000000000" pitchFamily="18" charset="-128"/>
            </a:endParaRPr>
          </a:p>
          <a:p>
            <a:r>
              <a:rPr lang="ja-JP" altLang="en-US" sz="1200" dirty="0">
                <a:latin typeface="UD デジタル 教科書体 NP-B" panose="02020700000000000000" pitchFamily="18" charset="-128"/>
                <a:ea typeface="UD デジタル 教科書体 NP-B" panose="02020700000000000000" pitchFamily="18" charset="-128"/>
              </a:rPr>
              <a:t>　力をつける</a:t>
            </a:r>
          </a:p>
          <a:p>
            <a:endParaRPr lang="en-US" altLang="ja-JP" sz="1200"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411536" y="4787652"/>
            <a:ext cx="2678249" cy="1969770"/>
          </a:xfrm>
          <a:prstGeom prst="rect">
            <a:avLst/>
          </a:prstGeom>
          <a:noFill/>
          <a:ln w="19050">
            <a:solidFill>
              <a:srgbClr val="00B0F0"/>
            </a:solidFill>
          </a:ln>
        </p:spPr>
        <p:txBody>
          <a:bodyPr wrap="square" rtlCol="0">
            <a:spAutoFit/>
          </a:bodyPr>
          <a:lstStyle/>
          <a:p>
            <a:r>
              <a:rPr kumimoji="1" lang="ja-JP" altLang="en-US" sz="1400" b="1" u="sng" dirty="0">
                <a:latin typeface="UD デジタル 教科書体 NP-B" panose="02020700000000000000" pitchFamily="18" charset="-128"/>
                <a:ea typeface="UD デジタル 教科書体 NP-B" panose="02020700000000000000" pitchFamily="18" charset="-128"/>
              </a:rPr>
              <a:t>高等部の方針</a:t>
            </a:r>
          </a:p>
          <a:p>
            <a:r>
              <a:rPr kumimoji="1" lang="ja-JP" altLang="en-US" sz="1200" dirty="0">
                <a:latin typeface="UD デジタル 教科書体 NP-B" panose="02020700000000000000" pitchFamily="18" charset="-128"/>
                <a:ea typeface="UD デジタル 教科書体 NP-B" panose="02020700000000000000" pitchFamily="18" charset="-128"/>
              </a:rPr>
              <a:t>（１）自立した心を育てる</a:t>
            </a:r>
          </a:p>
          <a:p>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（２）発達に応じた課題に取り組む</a:t>
            </a:r>
          </a:p>
          <a:p>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（３）丈夫なからだを作る</a:t>
            </a:r>
          </a:p>
          <a:p>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（４）はたらく力を養う</a:t>
            </a:r>
          </a:p>
          <a:p>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（５）生活を豊かにする</a:t>
            </a:r>
            <a:endParaRPr kumimoji="1" lang="en-US" altLang="ja-JP" sz="1200" dirty="0">
              <a:latin typeface="UD デジタル 教科書体 NP-B" panose="02020700000000000000" pitchFamily="18" charset="-128"/>
              <a:ea typeface="UD デジタル 教科書体 NP-B" panose="02020700000000000000" pitchFamily="18" charset="-128"/>
            </a:endParaRPr>
          </a:p>
        </p:txBody>
      </p:sp>
      <p:pic>
        <p:nvPicPr>
          <p:cNvPr id="3" name="図 2"/>
          <p:cNvPicPr>
            <a:picLocks noChangeAspect="1"/>
          </p:cNvPicPr>
          <p:nvPr/>
        </p:nvPicPr>
        <p:blipFill>
          <a:blip r:embed="rId2"/>
          <a:stretch>
            <a:fillRect/>
          </a:stretch>
        </p:blipFill>
        <p:spPr>
          <a:xfrm>
            <a:off x="3229149" y="4715644"/>
            <a:ext cx="3293757" cy="2471679"/>
          </a:xfrm>
          <a:prstGeom prst="rect">
            <a:avLst/>
          </a:prstGeom>
        </p:spPr>
      </p:pic>
      <p:graphicFrame>
        <p:nvGraphicFramePr>
          <p:cNvPr id="21" name="表 20">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2473111532"/>
              </p:ext>
            </p:extLst>
          </p:nvPr>
        </p:nvGraphicFramePr>
        <p:xfrm>
          <a:off x="414857" y="800898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a:latin typeface="UD デジタル 教科書体 NP-B" panose="02020700000000000000" pitchFamily="18" charset="-128"/>
                          <a:ea typeface="UD デジタル 教科書体 NP-B" panose="02020700000000000000" pitchFamily="18" charset="-128"/>
                        </a:rPr>
                        <a:t>所在地</a:t>
                      </a: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配慮事項</a:t>
                      </a:r>
                    </a:p>
                    <a:p>
                      <a:pPr algn="ctr"/>
                      <a:r>
                        <a:rPr kumimoji="1" lang="ja-JP" altLang="en-US" sz="900" b="1"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3" name="直線コネクタ 22">
            <a:extLst>
              <a:ext uri="{FF2B5EF4-FFF2-40B4-BE49-F238E27FC236}">
                <a16:creationId xmlns:a16="http://schemas.microsoft.com/office/drawing/2014/main" id="{41A5B888-0512-44EC-A2CA-C0BEDF9A7FF4}"/>
              </a:ext>
            </a:extLst>
          </p:cNvPr>
          <p:cNvCxnSpPr>
            <a:cxnSpLocks/>
          </p:cNvCxnSpPr>
          <p:nvPr/>
        </p:nvCxnSpPr>
        <p:spPr>
          <a:xfrm flipV="1">
            <a:off x="-139453" y="7663283"/>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34932B81-720B-4A87-8494-9244CF5F9116}"/>
              </a:ext>
            </a:extLst>
          </p:cNvPr>
          <p:cNvSpPr txBox="1"/>
          <p:nvPr/>
        </p:nvSpPr>
        <p:spPr>
          <a:xfrm>
            <a:off x="963115" y="7731982"/>
            <a:ext cx="5305604" cy="276999"/>
          </a:xfrm>
          <a:prstGeom prst="rect">
            <a:avLst/>
          </a:prstGeom>
          <a:noFill/>
          <a:ln>
            <a:noFill/>
          </a:ln>
        </p:spPr>
        <p:txBody>
          <a:bodyPr wrap="square" rtlCol="0">
            <a:spAutoFit/>
          </a:bodyPr>
          <a:lstStyle/>
          <a:p>
            <a:pPr algn="ctr"/>
            <a:r>
              <a:rPr lang="ja-JP" altLang="en-US" sz="1200" b="1" dirty="0">
                <a:latin typeface="UD デジタル 教科書体 NP-B" panose="02020700000000000000" pitchFamily="18" charset="-128"/>
                <a:ea typeface="UD デジタル 教科書体 NP-B" panose="02020700000000000000" pitchFamily="18" charset="-128"/>
              </a:rPr>
              <a:t>「富田林支援学校見学セミナー（</a:t>
            </a:r>
            <a:r>
              <a:rPr lang="en-US" altLang="ja-JP" sz="1200" b="1" dirty="0">
                <a:latin typeface="UD デジタル 教科書体 NP-B" panose="02020700000000000000" pitchFamily="18" charset="-128"/>
                <a:ea typeface="UD デジタル 教科書体 NP-B" panose="02020700000000000000" pitchFamily="18" charset="-128"/>
              </a:rPr>
              <a:t>1</a:t>
            </a:r>
            <a:r>
              <a:rPr lang="ja-JP" altLang="en-US" sz="1200" b="1" dirty="0">
                <a:latin typeface="UD デジタル 教科書体 NP-B" panose="02020700000000000000" pitchFamily="18" charset="-128"/>
                <a:ea typeface="UD デジタル 教科書体 NP-B" panose="02020700000000000000" pitchFamily="18" charset="-128"/>
              </a:rPr>
              <a:t>２月６日）」　参加申込書</a:t>
            </a:r>
          </a:p>
        </p:txBody>
      </p:sp>
      <p:sp>
        <p:nvSpPr>
          <p:cNvPr id="25"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74052" y="233727"/>
            <a:ext cx="6799120" cy="2248332"/>
          </a:xfrm>
          <a:prstGeom prst="rect">
            <a:avLst/>
          </a:prstGeom>
          <a:noFill/>
          <a:ln w="6350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619" b="1"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「大阪府インターネット申請・申込みサービス」よりお申込みください。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080"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hlinkClick r:id="rId3"/>
              </a:rPr>
              <a:t>https://lgpos.task-asp.net/cu/270008/ea/residents/procedures/apply/5e9553e8-fc45-47e6-91a8-4ac0012eebc7/start</a:t>
            </a:r>
            <a:endParaRPr lang="en-US" altLang="ja-JP" sz="1080"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FontTx/>
              <a:buNone/>
            </a:pP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26" name="テキスト ボックス 25">
            <a:extLst>
              <a:ext uri="{FF2B5EF4-FFF2-40B4-BE49-F238E27FC236}">
                <a16:creationId xmlns:a16="http://schemas.microsoft.com/office/drawing/2014/main" id="{AF481817-E93C-48C9-9A0E-4678B73E66D7}"/>
              </a:ext>
            </a:extLst>
          </p:cNvPr>
          <p:cNvSpPr txBox="1"/>
          <p:nvPr/>
        </p:nvSpPr>
        <p:spPr>
          <a:xfrm>
            <a:off x="1309351" y="1377202"/>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7"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216643" y="2140787"/>
            <a:ext cx="2574687" cy="260670"/>
            <a:chOff x="1425921" y="7779450"/>
            <a:chExt cx="2673837" cy="216924"/>
          </a:xfrm>
        </p:grpSpPr>
        <p:sp>
          <p:nvSpPr>
            <p:cNvPr id="28" name="正方形/長方形 27">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9" name="正方形/長方形 28">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pic>
        <p:nvPicPr>
          <p:cNvPr id="30"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6993" y="1990489"/>
            <a:ext cx="343178" cy="343178"/>
          </a:xfrm>
          <a:prstGeom prst="rect">
            <a:avLst/>
          </a:prstGeom>
        </p:spPr>
      </p:pic>
      <p:pic>
        <p:nvPicPr>
          <p:cNvPr id="19" name="図 18"/>
          <p:cNvPicPr>
            <a:picLocks noChangeAspect="1"/>
          </p:cNvPicPr>
          <p:nvPr/>
        </p:nvPicPr>
        <p:blipFill>
          <a:blip r:embed="rId6"/>
          <a:stretch>
            <a:fillRect/>
          </a:stretch>
        </p:blipFill>
        <p:spPr>
          <a:xfrm>
            <a:off x="353385" y="3242627"/>
            <a:ext cx="588838" cy="574901"/>
          </a:xfrm>
          <a:prstGeom prst="rect">
            <a:avLst/>
          </a:prstGeom>
        </p:spPr>
      </p:pic>
      <p:sp>
        <p:nvSpPr>
          <p:cNvPr id="43" name="正方形/長方形 42"/>
          <p:cNvSpPr/>
          <p:nvPr/>
        </p:nvSpPr>
        <p:spPr>
          <a:xfrm>
            <a:off x="449559" y="7019900"/>
            <a:ext cx="6341771" cy="261610"/>
          </a:xfrm>
          <a:prstGeom prst="rect">
            <a:avLst/>
          </a:prstGeom>
          <a:solidFill>
            <a:srgbClr val="CCFFFF"/>
          </a:solidFill>
        </p:spPr>
        <p:txBody>
          <a:bodyPr wrap="square">
            <a:spAutoFit/>
          </a:bodyPr>
          <a:lstStyle/>
          <a:p>
            <a:r>
              <a:rPr lang="zh-TW" altLang="en-US" sz="1100" dirty="0">
                <a:latin typeface="UD デジタル 教科書体 NP-B" panose="02020700000000000000" pitchFamily="18" charset="-128"/>
                <a:ea typeface="UD デジタル 教科書体 NP-B" panose="02020700000000000000" pitchFamily="18" charset="-128"/>
              </a:rPr>
              <a:t>〒</a:t>
            </a:r>
            <a:r>
              <a:rPr lang="en-US" altLang="zh-TW" sz="1100" dirty="0">
                <a:latin typeface="UD デジタル 教科書体 NP-B" panose="02020700000000000000" pitchFamily="18" charset="-128"/>
                <a:ea typeface="UD デジタル 教科書体 NP-B" panose="02020700000000000000" pitchFamily="18" charset="-128"/>
              </a:rPr>
              <a:t>584-0054</a:t>
            </a:r>
            <a:r>
              <a:rPr lang="zh-TW" altLang="en-US" sz="1100" dirty="0">
                <a:latin typeface="UD デジタル 教科書体 NP-B" panose="02020700000000000000" pitchFamily="18" charset="-128"/>
                <a:ea typeface="UD デジタル 教科書体 NP-B" panose="02020700000000000000" pitchFamily="18" charset="-128"/>
              </a:rPr>
              <a:t>　大阪府富田林市大字甘南備 </a:t>
            </a:r>
            <a:r>
              <a:rPr lang="en-US" altLang="zh-TW" sz="1100" dirty="0">
                <a:latin typeface="UD デジタル 教科書体 NP-B" panose="02020700000000000000" pitchFamily="18" charset="-128"/>
                <a:ea typeface="UD デジタル 教科書体 NP-B" panose="02020700000000000000" pitchFamily="18" charset="-128"/>
              </a:rPr>
              <a:t>216 </a:t>
            </a:r>
            <a:r>
              <a:rPr lang="zh-TW" altLang="en-US" sz="1100" dirty="0">
                <a:latin typeface="UD デジタル 教科書体 NP-B" panose="02020700000000000000" pitchFamily="18" charset="-128"/>
                <a:ea typeface="UD デジタル 教科書体 NP-B" panose="02020700000000000000" pitchFamily="18" charset="-128"/>
              </a:rPr>
              <a:t>番地</a:t>
            </a:r>
            <a:r>
              <a:rPr lang="ja-JP" altLang="en-US" sz="1100" dirty="0">
                <a:latin typeface="UD デジタル 教科書体 NP-B" panose="02020700000000000000" pitchFamily="18" charset="-128"/>
                <a:ea typeface="UD デジタル 教科書体 NP-B" panose="02020700000000000000" pitchFamily="18" charset="-128"/>
              </a:rPr>
              <a:t>　　</a:t>
            </a:r>
            <a:r>
              <a:rPr lang="zh-TW" altLang="en-US" sz="1100" dirty="0">
                <a:latin typeface="UD デジタル 教科書体 NP-B" panose="02020700000000000000" pitchFamily="18" charset="-128"/>
                <a:ea typeface="UD デジタル 教科書体 NP-B" panose="02020700000000000000" pitchFamily="18" charset="-128"/>
              </a:rPr>
              <a:t>電話番号　</a:t>
            </a:r>
            <a:r>
              <a:rPr lang="en-US" altLang="zh-TW" sz="1100" dirty="0">
                <a:latin typeface="UD デジタル 教科書体 NP-B" panose="02020700000000000000" pitchFamily="18" charset="-128"/>
                <a:ea typeface="UD デジタル 教科書体 NP-B" panose="02020700000000000000" pitchFamily="18" charset="-128"/>
              </a:rPr>
              <a:t>0721-34-1675</a:t>
            </a:r>
            <a:r>
              <a:rPr lang="zh-TW" altLang="en-US" sz="1100" dirty="0">
                <a:latin typeface="UD デジタル 教科書体 NP-B" panose="02020700000000000000" pitchFamily="18" charset="-128"/>
                <a:ea typeface="UD デジタル 教科書体 NP-B" panose="02020700000000000000" pitchFamily="18" charset="-128"/>
              </a:rPr>
              <a:t>　</a:t>
            </a:r>
            <a:r>
              <a:rPr lang="en-US" altLang="zh-TW" sz="1100" dirty="0">
                <a:latin typeface="UD デジタル 教科書体 NP-B" panose="02020700000000000000" pitchFamily="18" charset="-128"/>
                <a:ea typeface="UD デジタル 教科書体 NP-B" panose="02020700000000000000" pitchFamily="18" charset="-128"/>
              </a:rPr>
              <a:t>(</a:t>
            </a:r>
            <a:r>
              <a:rPr lang="zh-TW" altLang="en-US" sz="1100" dirty="0">
                <a:latin typeface="UD デジタル 教科書体 NP-B" panose="02020700000000000000" pitchFamily="18" charset="-128"/>
                <a:ea typeface="UD デジタル 教科書体 NP-B" panose="02020700000000000000" pitchFamily="18" charset="-128"/>
              </a:rPr>
              <a:t>代表</a:t>
            </a:r>
            <a:r>
              <a:rPr lang="en-US" altLang="zh-TW" sz="1100" dirty="0">
                <a:latin typeface="UD デジタル 教科書体 NP-B" panose="02020700000000000000" pitchFamily="18" charset="-128"/>
                <a:ea typeface="UD デジタル 教科書体 NP-B" panose="02020700000000000000" pitchFamily="18" charset="-128"/>
              </a:rPr>
              <a:t>)</a:t>
            </a:r>
            <a:endParaRPr lang="ja-JP" altLang="en-US" sz="1100" dirty="0">
              <a:latin typeface="UD デジタル 教科書体 NP-B" panose="02020700000000000000" pitchFamily="18" charset="-128"/>
              <a:ea typeface="UD デジタル 教科書体 NP-B" panose="02020700000000000000" pitchFamily="18" charset="-128"/>
            </a:endParaRPr>
          </a:p>
        </p:txBody>
      </p:sp>
      <p:pic>
        <p:nvPicPr>
          <p:cNvPr id="2" name="図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536" y="1627420"/>
            <a:ext cx="774037" cy="774037"/>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1117</TotalTime>
  <Words>726</Words>
  <Application>Microsoft Office PowerPoint</Application>
  <PresentationFormat>ユーザー設定</PresentationFormat>
  <Paragraphs>80</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HG丸ｺﾞｼｯｸM-PRO</vt:lpstr>
      <vt:lpstr>UD デジタル 教科書体 NK-B</vt:lpstr>
      <vt:lpstr>UD デジタル 教科書体 NP-B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竹内　美惠子</cp:lastModifiedBy>
  <cp:revision>143</cp:revision>
  <cp:lastPrinted>2023-10-25T02:08:10Z</cp:lastPrinted>
  <dcterms:created xsi:type="dcterms:W3CDTF">2021-10-19T05:38:20Z</dcterms:created>
  <dcterms:modified xsi:type="dcterms:W3CDTF">2023-11-13T06:35:35Z</dcterms:modified>
</cp:coreProperties>
</file>