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99"/>
    <a:srgbClr val="00CC00"/>
    <a:srgbClr val="6699FF"/>
    <a:srgbClr val="66FF33"/>
    <a:srgbClr val="99FF33"/>
    <a:srgbClr val="66FF66"/>
    <a:srgbClr val="33CCFF"/>
    <a:srgbClr val="99FF66"/>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63" d="100"/>
          <a:sy n="63" d="100"/>
        </p:scale>
        <p:origin x="2434" y="77"/>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tc-shogaisha/hp/" TargetMode="External"/><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lgpos.task-asp.net/cu/270008/ea/residents/procedures/apply/8f22b607-3bb9-49c8-93a7-a16fcc6116a3/st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159325" y="641705"/>
            <a:ext cx="7083899" cy="116322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3600" kern="0" dirty="0">
                <a:solidFill>
                  <a:schemeClr val="tx1"/>
                </a:solidFill>
                <a:latin typeface="HGP創英角ｺﾞｼｯｸUB" panose="020B0900000000000000" pitchFamily="50" charset="-128"/>
                <a:ea typeface="HGP創英角ｺﾞｼｯｸUB" panose="020B0900000000000000" pitchFamily="50" charset="-128"/>
              </a:rPr>
              <a:t>大阪障害者職業能力開発校</a:t>
            </a:r>
            <a:endParaRPr lang="en-US" altLang="ja-JP" sz="3600" kern="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3600" kern="0" dirty="0">
                <a:solidFill>
                  <a:schemeClr val="tx1"/>
                </a:solidFill>
                <a:latin typeface="HGP創英角ｺﾞｼｯｸUB" panose="020B0900000000000000" pitchFamily="50" charset="-128"/>
                <a:ea typeface="HGP創英角ｺﾞｼｯｸUB" panose="020B0900000000000000" pitchFamily="50" charset="-128"/>
              </a:rPr>
              <a:t>見学セミナー</a:t>
            </a:r>
          </a:p>
          <a:p>
            <a:pPr algn="l"/>
            <a:endParaRPr lang="en-US" altLang="ja-JP" sz="3200" b="1" kern="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9" name="角丸四角形 18"/>
          <p:cNvSpPr/>
          <p:nvPr/>
        </p:nvSpPr>
        <p:spPr>
          <a:xfrm>
            <a:off x="5830466" y="127511"/>
            <a:ext cx="1285180" cy="470890"/>
          </a:xfrm>
          <a:prstGeom prst="roundRect">
            <a:avLst/>
          </a:prstGeom>
          <a:noFill/>
          <a:ln w="444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latin typeface="BIZ UDPゴシック" panose="020B0400000000000000" pitchFamily="50" charset="-128"/>
                <a:ea typeface="BIZ UDPゴシック" panose="020B0400000000000000" pitchFamily="50" charset="-128"/>
              </a:rPr>
              <a:t>参加無料</a:t>
            </a:r>
            <a:endParaRPr lang="en-US" altLang="ja-JP" sz="2000"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300624" y="940881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117998" y="9252148"/>
            <a:ext cx="7525760" cy="0"/>
          </a:xfrm>
          <a:prstGeom prst="line">
            <a:avLst/>
          </a:prstGeom>
          <a:ln w="139700" cmpd="sng">
            <a:solidFill>
              <a:schemeClr val="accent6">
                <a:lumMod val="75000"/>
              </a:schemeClr>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82319" y="119253"/>
            <a:ext cx="6909614" cy="6539953"/>
            <a:chOff x="128031" y="141314"/>
            <a:chExt cx="6909614" cy="6539953"/>
          </a:xfrm>
        </p:grpSpPr>
        <p:sp>
          <p:nvSpPr>
            <p:cNvPr id="3" name="テキスト ボックス 2"/>
            <p:cNvSpPr txBox="1"/>
            <p:nvPr/>
          </p:nvSpPr>
          <p:spPr>
            <a:xfrm>
              <a:off x="334976" y="3666255"/>
              <a:ext cx="6702669" cy="854080"/>
            </a:xfrm>
            <a:prstGeom prst="rect">
              <a:avLst/>
            </a:prstGeom>
            <a:noFill/>
            <a:ln w="19050">
              <a:solidFill>
                <a:schemeClr val="tx1"/>
              </a:solidFill>
              <a:prstDash val="sysDot"/>
            </a:ln>
          </p:spPr>
          <p:txBody>
            <a:bodyPr wrap="square" rtlCol="0" anchor="ctr">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）を対象に、障がいのある訓練生が就業に向け日々スキルアップに励んでいる実際の訓練状況の見学に加え、障がい者雇用を先進的に取り組んでいる企業から事例を紹介します。</a:t>
              </a:r>
            </a:p>
          </p:txBody>
        </p:sp>
        <p:sp>
          <p:nvSpPr>
            <p:cNvPr id="37" name="角丸四角形 36"/>
            <p:cNvSpPr/>
            <p:nvPr/>
          </p:nvSpPr>
          <p:spPr>
            <a:xfrm>
              <a:off x="910298" y="14131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者雇用を検討している企業の方対象／</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48291" y="4819984"/>
              <a:ext cx="995927" cy="416561"/>
            </a:xfrm>
            <a:prstGeom prst="roundRect">
              <a:avLst/>
            </a:prstGeom>
            <a:solidFill>
              <a:srgbClr val="00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bg1"/>
                  </a:solidFill>
                  <a:latin typeface="BIZ UDPゴシック" panose="020B0400000000000000" pitchFamily="50" charset="-128"/>
                  <a:ea typeface="BIZ UDPゴシック" panose="020B0400000000000000" pitchFamily="50" charset="-128"/>
                </a:rPr>
                <a:t>会　　場</a:t>
              </a:r>
            </a:p>
          </p:txBody>
        </p:sp>
        <p:sp>
          <p:nvSpPr>
            <p:cNvPr id="27" name="テキスト ボックス 26"/>
            <p:cNvSpPr txBox="1"/>
            <p:nvPr/>
          </p:nvSpPr>
          <p:spPr>
            <a:xfrm>
              <a:off x="1402005" y="4914344"/>
              <a:ext cx="4490544" cy="307777"/>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大阪障害者職業能力開発校（堺市南区城山台</a:t>
              </a:r>
              <a:r>
                <a:rPr kumimoji="1" lang="en-US" altLang="zh-TW" sz="1400" dirty="0">
                  <a:latin typeface="BIZ UDPゴシック" panose="020B0400000000000000" pitchFamily="50" charset="-128"/>
                  <a:ea typeface="BIZ UDPゴシック" panose="020B0400000000000000" pitchFamily="50" charset="-128"/>
                </a:rPr>
                <a:t>5-1-3</a:t>
              </a:r>
              <a:r>
                <a:rPr kumimoji="1" lang="zh-TW" altLang="en-US" sz="14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28031" y="5552371"/>
              <a:ext cx="991417" cy="416561"/>
            </a:xfrm>
            <a:prstGeom prst="roundRect">
              <a:avLst/>
            </a:prstGeom>
            <a:solidFill>
              <a:srgbClr val="00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bg1"/>
                  </a:solidFill>
                  <a:latin typeface="BIZ UDPゴシック" panose="020B0400000000000000" pitchFamily="50" charset="-128"/>
                  <a:ea typeface="BIZ UDPゴシック" panose="020B0400000000000000" pitchFamily="50" charset="-128"/>
                </a:rPr>
                <a:t>定　　員</a:t>
              </a:r>
            </a:p>
          </p:txBody>
        </p:sp>
        <p:sp>
          <p:nvSpPr>
            <p:cNvPr id="30" name="テキスト ボックス 29"/>
            <p:cNvSpPr txBox="1"/>
            <p:nvPr/>
          </p:nvSpPr>
          <p:spPr>
            <a:xfrm>
              <a:off x="1402005" y="5585038"/>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 </a:t>
              </a:r>
              <a:r>
                <a:rPr lang="ja-JP" altLang="en-US" sz="1400" dirty="0">
                  <a:latin typeface="BIZ UDPゴシック" panose="020B0400000000000000" pitchFamily="50" charset="-128"/>
                  <a:ea typeface="BIZ UDPゴシック" panose="020B0400000000000000" pitchFamily="50" charset="-128"/>
                </a:rPr>
                <a:t>（申込先着順・</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社</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名様まで）</a:t>
              </a:r>
            </a:p>
          </p:txBody>
        </p:sp>
        <p:sp>
          <p:nvSpPr>
            <p:cNvPr id="38" name="角丸四角形 37"/>
            <p:cNvSpPr/>
            <p:nvPr/>
          </p:nvSpPr>
          <p:spPr>
            <a:xfrm>
              <a:off x="128031" y="6284758"/>
              <a:ext cx="1013491" cy="396509"/>
            </a:xfrm>
            <a:prstGeom prst="roundRect">
              <a:avLst/>
            </a:prstGeom>
            <a:solidFill>
              <a:srgbClr val="00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申込方法</a:t>
              </a:r>
            </a:p>
          </p:txBody>
        </p:sp>
        <p:sp>
          <p:nvSpPr>
            <p:cNvPr id="2" name="正方形/長方形 1"/>
            <p:cNvSpPr/>
            <p:nvPr/>
          </p:nvSpPr>
          <p:spPr>
            <a:xfrm>
              <a:off x="4913596" y="5289281"/>
              <a:ext cx="2124049" cy="836126"/>
            </a:xfrm>
            <a:prstGeom prst="rect">
              <a:avLst/>
            </a:prstGeom>
          </p:spPr>
          <p:txBody>
            <a:bodyPr wrap="square">
              <a:spAutoFit/>
            </a:bodyPr>
            <a:lstStyle/>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（最寄駅）</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泉北高速</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光明池駅</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から</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南海バス</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城山台</a:t>
              </a:r>
              <a:r>
                <a:rPr lang="en-US" altLang="ja-JP" sz="1000" dirty="0">
                  <a:latin typeface="BIZ UDPゴシック" panose="020B0400000000000000" pitchFamily="50" charset="-128"/>
                  <a:ea typeface="BIZ UDPゴシック" panose="020B0400000000000000" pitchFamily="50" charset="-128"/>
                </a:rPr>
                <a:t>5</a:t>
              </a:r>
              <a:r>
                <a:rPr lang="ja-JP" altLang="en-US" sz="1000" dirty="0">
                  <a:latin typeface="BIZ UDPゴシック" panose="020B0400000000000000" pitchFamily="50" charset="-128"/>
                  <a:ea typeface="BIZ UDPゴシック" panose="020B0400000000000000" pitchFamily="50" charset="-128"/>
                </a:rPr>
                <a:t>丁」下車すぐ</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駐車場もご利用いただけます。</a:t>
              </a:r>
            </a:p>
          </p:txBody>
        </p:sp>
      </p:grpSp>
      <p:sp>
        <p:nvSpPr>
          <p:cNvPr id="33" name="角丸四角形 32"/>
          <p:cNvSpPr/>
          <p:nvPr/>
        </p:nvSpPr>
        <p:spPr>
          <a:xfrm>
            <a:off x="411895" y="7263017"/>
            <a:ext cx="6379340" cy="1751577"/>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大阪障害者職業能力開発校　概要説明・見学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障がい者雇用先進企業の事例紹介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「株式会社スミセイハーモニー」　</a:t>
            </a:r>
            <a:r>
              <a:rPr lang="zh-TW" altLang="en-US" sz="1600" b="1" dirty="0">
                <a:solidFill>
                  <a:schemeClr val="tx1"/>
                </a:solidFill>
                <a:latin typeface="BIZ UDPゴシック" panose="020B0400000000000000" pitchFamily="50" charset="-128"/>
                <a:ea typeface="BIZ UDPゴシック" panose="020B0400000000000000" pitchFamily="50" charset="-128"/>
              </a:rPr>
              <a:t>代表取締役社長　落合　聖司　氏</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algn="ctr">
              <a:defRPr/>
            </a:pP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82319" y="7071223"/>
            <a:ext cx="1153237" cy="412435"/>
          </a:xfrm>
          <a:prstGeom prst="roundRect">
            <a:avLst/>
          </a:prstGeom>
          <a:solidFill>
            <a:srgbClr val="00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プログラム</a:t>
            </a:r>
          </a:p>
        </p:txBody>
      </p:sp>
      <p:cxnSp>
        <p:nvCxnSpPr>
          <p:cNvPr id="24" name="直線コネクタ 23"/>
          <p:cNvCxnSpPr/>
          <p:nvPr/>
        </p:nvCxnSpPr>
        <p:spPr>
          <a:xfrm>
            <a:off x="-117998" y="1907332"/>
            <a:ext cx="7525760" cy="0"/>
          </a:xfrm>
          <a:prstGeom prst="line">
            <a:avLst/>
          </a:prstGeom>
          <a:ln w="139700" cmpd="sng">
            <a:solidFill>
              <a:schemeClr val="accent6">
                <a:lumMod val="75000"/>
              </a:schemeClr>
            </a:solidFill>
            <a:prstDash val="solid"/>
          </a:ln>
        </p:spPr>
        <p:style>
          <a:lnRef idx="3">
            <a:schemeClr val="accent5"/>
          </a:lnRef>
          <a:fillRef idx="0">
            <a:schemeClr val="accent5"/>
          </a:fillRef>
          <a:effectRef idx="2">
            <a:schemeClr val="accent5"/>
          </a:effectRef>
          <a:fontRef idx="minor">
            <a:schemeClr val="tx1"/>
          </a:fontRef>
        </p:style>
      </p:cxnSp>
      <p:sp>
        <p:nvSpPr>
          <p:cNvPr id="29" name="角丸四角形 28"/>
          <p:cNvSpPr/>
          <p:nvPr/>
        </p:nvSpPr>
        <p:spPr>
          <a:xfrm>
            <a:off x="87992" y="2122910"/>
            <a:ext cx="7027654" cy="1215465"/>
          </a:xfrm>
          <a:prstGeom prst="roundRect">
            <a:avLst/>
          </a:prstGeom>
          <a:solidFill>
            <a:srgbClr val="00B050"/>
          </a:solidFill>
          <a:ln>
            <a:no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a:t>
            </a:r>
            <a:r>
              <a:rPr lang="en-US" altLang="ja-JP"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6</a:t>
            </a:r>
            <a:r>
              <a:rPr lang="ja-JP" altLang="en-US"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年</a:t>
            </a:r>
            <a:r>
              <a:rPr lang="ja-JP" altLang="en-US"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ja-JP" altLang="en-US"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２</a:t>
            </a:r>
            <a:r>
              <a:rPr lang="en-US" altLang="ja-JP"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2</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)13:30</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16:00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34" name="角丸四角形 33"/>
          <p:cNvSpPr/>
          <p:nvPr/>
        </p:nvSpPr>
        <p:spPr>
          <a:xfrm>
            <a:off x="5282046" y="3157485"/>
            <a:ext cx="1667559" cy="311464"/>
          </a:xfrm>
          <a:prstGeom prst="roundRect">
            <a:avLst/>
          </a:prstGeom>
          <a:solidFill>
            <a:srgbClr val="CC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200" b="1" dirty="0">
                <a:solidFill>
                  <a:schemeClr val="tx1"/>
                </a:solidFill>
                <a:latin typeface="BIZ UDPゴシック" panose="020B0400000000000000" pitchFamily="50" charset="-128"/>
                <a:ea typeface="BIZ UDPゴシック" panose="020B0400000000000000" pitchFamily="50" charset="-128"/>
              </a:rPr>
              <a:t>受付開始：</a:t>
            </a:r>
            <a:r>
              <a:rPr lang="en-US" altLang="ja-JP" sz="1200" b="1" dirty="0">
                <a:solidFill>
                  <a:schemeClr val="tx1"/>
                </a:solidFill>
                <a:latin typeface="BIZ UDPゴシック" panose="020B0400000000000000" pitchFamily="50" charset="-128"/>
                <a:ea typeface="BIZ UDPゴシック" panose="020B0400000000000000" pitchFamily="50" charset="-128"/>
              </a:rPr>
              <a:t>13:00</a:t>
            </a:r>
            <a:r>
              <a:rPr lang="ja-JP" altLang="en-US" sz="1200" b="1" dirty="0">
                <a:solidFill>
                  <a:schemeClr val="tx1"/>
                </a:solidFill>
                <a:latin typeface="BIZ UDPゴシック" panose="020B0400000000000000" pitchFamily="50" charset="-128"/>
                <a:ea typeface="BIZ UDPゴシック" panose="020B0400000000000000" pitchFamily="50" charset="-128"/>
              </a:rPr>
              <a:t>～</a:t>
            </a: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356293" y="6264448"/>
            <a:ext cx="4899648" cy="523220"/>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裏面をご確認のうえ、お申し込みください。</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（申込締切：令和６年</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21</a:t>
            </a:r>
            <a:r>
              <a:rPr lang="ja-JP" altLang="en-US" sz="1400" dirty="0">
                <a:latin typeface="BIZ UDPゴシック" panose="020B0400000000000000" pitchFamily="50" charset="-128"/>
                <a:ea typeface="BIZ UDPゴシック" panose="020B0400000000000000" pitchFamily="50" charset="-128"/>
              </a:rPr>
              <a:t>日　日曜日）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788379295"/>
              </p:ext>
            </p:extLst>
          </p:nvPr>
        </p:nvGraphicFramePr>
        <p:xfrm>
          <a:off x="97908" y="7883996"/>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268621" y="7107056"/>
            <a:ext cx="7681855"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457672" y="7561153"/>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zh-TW" altLang="en-US" sz="1400" b="1" kern="0" dirty="0">
                <a:latin typeface="BIZ UDPゴシック" panose="020B0400000000000000" pitchFamily="50" charset="-128"/>
                <a:ea typeface="BIZ UDPゴシック" panose="020B0400000000000000" pitchFamily="50" charset="-128"/>
              </a:rPr>
              <a:t>大阪障害者職業能力開発校</a:t>
            </a:r>
            <a:r>
              <a:rPr lang="ja-JP" altLang="en-US" sz="1400" b="1" kern="0" dirty="0">
                <a:latin typeface="BIZ UDPゴシック" panose="020B0400000000000000" pitchFamily="50" charset="-128"/>
                <a:ea typeface="BIZ UDPゴシック" panose="020B0400000000000000" pitchFamily="50" charset="-128"/>
              </a:rPr>
              <a:t>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sp>
        <p:nvSpPr>
          <p:cNvPr id="22" name="テキスト ボックス 21"/>
          <p:cNvSpPr txBox="1"/>
          <p:nvPr/>
        </p:nvSpPr>
        <p:spPr>
          <a:xfrm>
            <a:off x="2485211" y="7157820"/>
            <a:ext cx="4744140" cy="461665"/>
          </a:xfrm>
          <a:prstGeom prst="rect">
            <a:avLst/>
          </a:prstGeom>
          <a:noFill/>
        </p:spPr>
        <p:txBody>
          <a:bodyPr wrap="square" rtlCol="0">
            <a:spAutoFit/>
          </a:bodyPr>
          <a:lstStyle/>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FAX</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48498" y="7144668"/>
            <a:ext cx="2808312" cy="461665"/>
          </a:xfrm>
          <a:prstGeom prst="rect">
            <a:avLst/>
          </a:prstGeom>
          <a:noFill/>
        </p:spPr>
        <p:txBody>
          <a:bodyPr wrap="square" rtlCol="0">
            <a:spAutoFit/>
          </a:bodyPr>
          <a:lstStyle/>
          <a:p>
            <a:r>
              <a:rPr lang="ja-JP" altLang="en-US" sz="1200" dirty="0" err="1">
                <a:latin typeface="BIZ UDPゴシック" panose="020B0400000000000000" pitchFamily="50" charset="-128"/>
                <a:ea typeface="BIZ UDPゴシック" panose="020B0400000000000000" pitchFamily="50" charset="-128"/>
              </a:rPr>
              <a:t>大阪府障がい</a:t>
            </a:r>
            <a:r>
              <a:rPr lang="ja-JP" altLang="en-US" sz="1200" dirty="0">
                <a:latin typeface="BIZ UDPゴシック" panose="020B0400000000000000" pitchFamily="50" charset="-128"/>
                <a:ea typeface="BIZ UDPゴシック" panose="020B0400000000000000" pitchFamily="50" charset="-128"/>
              </a:rPr>
              <a:t>者</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雇用促進センター　</a:t>
            </a:r>
            <a:r>
              <a:rPr lang="ja-JP" altLang="en-US" sz="1100" dirty="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208559" y="140198"/>
            <a:ext cx="6835776" cy="4450580"/>
            <a:chOff x="112514" y="1910823"/>
            <a:chExt cx="6613531" cy="3175911"/>
          </a:xfrm>
        </p:grpSpPr>
        <p:sp>
          <p:nvSpPr>
            <p:cNvPr id="8" name="正方形/長方形 7"/>
            <p:cNvSpPr/>
            <p:nvPr/>
          </p:nvSpPr>
          <p:spPr>
            <a:xfrm>
              <a:off x="112514" y="1910823"/>
              <a:ext cx="6613531" cy="317591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1401443" y="2041445"/>
              <a:ext cx="4180013" cy="258605"/>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a:lnSpc>
                  <a:spcPct val="80000"/>
                </a:lnSpc>
                <a:spcBef>
                  <a:spcPts val="500"/>
                </a:spcBef>
                <a:defRPr/>
              </a:pP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大阪障害者職業能力開発校</a:t>
              </a:r>
              <a:r>
                <a:rPr lang="ja-JP" altLang="en-US" b="1"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0" name="Rectangle 356"/>
            <p:cNvSpPr>
              <a:spLocks noChangeArrowheads="1"/>
            </p:cNvSpPr>
            <p:nvPr/>
          </p:nvSpPr>
          <p:spPr bwMode="auto">
            <a:xfrm>
              <a:off x="281348" y="2214124"/>
              <a:ext cx="6270019" cy="689333"/>
            </a:xfrm>
            <a:prstGeom prst="rect">
              <a:avLst/>
            </a:prstGeom>
            <a:noFill/>
            <a:ln w="38100">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500"/>
                </a:lnSpc>
                <a:spcBef>
                  <a:spcPct val="0"/>
                </a:spcBef>
                <a:buNone/>
              </a:pPr>
              <a:r>
                <a:rPr lang="ja-JP" altLang="en-US" sz="1100" b="1" dirty="0">
                  <a:latin typeface="BIZ UDPゴシック" panose="020B0400000000000000" pitchFamily="50" charset="-128"/>
                  <a:ea typeface="BIZ UDPゴシック" panose="020B0400000000000000" pitchFamily="50" charset="-128"/>
                </a:rPr>
                <a:t>　本校は、国が設置し府が運営する</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者のための職業訓練施設です。</a:t>
              </a:r>
              <a:r>
                <a:rPr lang="en-US" altLang="ja-JP" sz="1100" b="1" dirty="0">
                  <a:latin typeface="BIZ UDPゴシック" panose="020B0400000000000000" pitchFamily="50" charset="-128"/>
                  <a:ea typeface="BIZ UDPゴシック" panose="020B0400000000000000" pitchFamily="50" charset="-128"/>
                </a:rPr>
                <a:t>『</a:t>
              </a:r>
              <a:r>
                <a:rPr lang="ja-JP" altLang="en-US" sz="1100" b="1" dirty="0" err="1">
                  <a:latin typeface="BIZ UDPゴシック" panose="020B0400000000000000" pitchFamily="50" charset="-128"/>
                  <a:ea typeface="BIZ UDPゴシック" panose="020B0400000000000000" pitchFamily="50" charset="-128"/>
                </a:rPr>
                <a:t>めざせ</a:t>
              </a:r>
              <a:r>
                <a:rPr lang="ja-JP" altLang="en-US" sz="1100" b="1" dirty="0">
                  <a:latin typeface="BIZ UDPゴシック" panose="020B0400000000000000" pitchFamily="50" charset="-128"/>
                  <a:ea typeface="BIZ UDPゴシック" panose="020B0400000000000000" pitchFamily="50" charset="-128"/>
                </a:rPr>
                <a:t>就職！学ぼう技能！</a:t>
              </a:r>
              <a:r>
                <a:rPr lang="en-US" altLang="ja-JP" sz="1100" b="1" dirty="0">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を</a:t>
              </a:r>
              <a:endParaRPr lang="en-US" altLang="ja-JP" sz="1100" b="1" dirty="0">
                <a:latin typeface="BIZ UDPゴシック" panose="020B0400000000000000" pitchFamily="50" charset="-128"/>
                <a:ea typeface="BIZ UDPゴシック" panose="020B0400000000000000" pitchFamily="50" charset="-128"/>
              </a:endParaRPr>
            </a:p>
            <a:p>
              <a:pPr>
                <a:lnSpc>
                  <a:spcPts val="1500"/>
                </a:lnSpc>
                <a:spcBef>
                  <a:spcPct val="0"/>
                </a:spcBef>
                <a:buNone/>
              </a:pPr>
              <a:r>
                <a:rPr lang="ja-JP" altLang="en-US" sz="1100" b="1" dirty="0">
                  <a:latin typeface="BIZ UDPゴシック" panose="020B0400000000000000" pitchFamily="50" charset="-128"/>
                  <a:ea typeface="BIZ UDPゴシック" panose="020B0400000000000000" pitchFamily="50" charset="-128"/>
                </a:rPr>
                <a:t>合言葉に</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者の社会参加・職業自立をめざしています。就職に向けて個別相談や就職相談会を実施す</a:t>
              </a:r>
              <a:endParaRPr lang="en-US" altLang="ja-JP" sz="1100" b="1" dirty="0">
                <a:latin typeface="BIZ UDPゴシック" panose="020B0400000000000000" pitchFamily="50" charset="-128"/>
                <a:ea typeface="BIZ UDPゴシック" panose="020B0400000000000000" pitchFamily="50" charset="-128"/>
              </a:endParaRPr>
            </a:p>
            <a:p>
              <a:pPr>
                <a:lnSpc>
                  <a:spcPts val="1500"/>
                </a:lnSpc>
                <a:spcBef>
                  <a:spcPct val="0"/>
                </a:spcBef>
                <a:buNone/>
              </a:pPr>
              <a:r>
                <a:rPr lang="ja-JP" altLang="en-US" sz="1100" b="1" dirty="0" err="1">
                  <a:latin typeface="BIZ UDPゴシック" panose="020B0400000000000000" pitchFamily="50" charset="-128"/>
                  <a:ea typeface="BIZ UDPゴシック" panose="020B0400000000000000" pitchFamily="50" charset="-128"/>
                </a:rPr>
                <a:t>ると</a:t>
              </a:r>
              <a:r>
                <a:rPr lang="ja-JP" altLang="en-US" sz="1100" b="1" dirty="0">
                  <a:latin typeface="BIZ UDPゴシック" panose="020B0400000000000000" pitchFamily="50" charset="-128"/>
                  <a:ea typeface="BIZ UDPゴシック" panose="020B0400000000000000" pitchFamily="50" charset="-128"/>
                </a:rPr>
                <a:t>ともにハローワークと密接に連携しています。</a:t>
              </a:r>
            </a:p>
          </p:txBody>
        </p:sp>
        <p:sp>
          <p:nvSpPr>
            <p:cNvPr id="11" name="Rectangle 359"/>
            <p:cNvSpPr>
              <a:spLocks noChangeArrowheads="1"/>
            </p:cNvSpPr>
            <p:nvPr/>
          </p:nvSpPr>
          <p:spPr bwMode="auto">
            <a:xfrm>
              <a:off x="404108" y="2778043"/>
              <a:ext cx="6116773" cy="2253576"/>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a:t>
              </a:r>
              <a:r>
                <a:rPr lang="ja-JP" altLang="en-US" sz="1100" dirty="0" err="1">
                  <a:latin typeface="BIZ UDPゴシック" panose="020B0400000000000000" pitchFamily="50" charset="-128"/>
                  <a:ea typeface="BIZ UDPゴシック" panose="020B0400000000000000" pitchFamily="50" charset="-128"/>
                </a:rPr>
                <a:t>障がいに</a:t>
              </a:r>
              <a:r>
                <a:rPr lang="ja-JP" altLang="en-US" sz="1100" dirty="0">
                  <a:latin typeface="BIZ UDPゴシック" panose="020B0400000000000000" pitchFamily="50" charset="-128"/>
                  <a:ea typeface="BIZ UDPゴシック" panose="020B0400000000000000" pitchFamily="50" charset="-128"/>
                </a:rPr>
                <a:t>応じて７つの科目があります。訓練生は、情熱をかたむけて毎日の訓練に励んでいます。</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者対象科目（障がいの種別を問いません）（訓練期間</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年　定員合計６０名、４月入校）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ＣＡＤ技術科、Ｗｅｂデザイン科、ＯＡビジネス科、オフィス実践科</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endParaRPr lang="ja-JP" altLang="en-US"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◆知的</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者対象科目　　（訓練期間</a:t>
              </a:r>
              <a:r>
                <a:rPr lang="en-US" altLang="ja-JP" sz="1100" dirty="0">
                  <a:latin typeface="BIZ UDPゴシック" panose="020B0400000000000000" pitchFamily="50" charset="-128"/>
                  <a:ea typeface="BIZ UDPゴシック" panose="020B0400000000000000" pitchFamily="50" charset="-128"/>
                </a:rPr>
                <a:t>1</a:t>
              </a:r>
              <a:r>
                <a:rPr lang="ja-JP" altLang="en-US" sz="1100">
                  <a:latin typeface="BIZ UDPゴシック" panose="020B0400000000000000" pitchFamily="50" charset="-128"/>
                  <a:ea typeface="BIZ UDPゴシック" panose="020B0400000000000000" pitchFamily="50" charset="-128"/>
                </a:rPr>
                <a:t>年　定員２５名</a:t>
              </a:r>
              <a:r>
                <a:rPr lang="ja-JP" altLang="en-US" sz="1100" dirty="0">
                  <a:latin typeface="BIZ UDPゴシック" panose="020B0400000000000000" pitchFamily="50" charset="-128"/>
                  <a:ea typeface="BIZ UDPゴシック" panose="020B0400000000000000" pitchFamily="50" charset="-128"/>
                </a:rPr>
                <a:t>、４月入校）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ワークサービス科</a:t>
              </a:r>
            </a:p>
            <a:p>
              <a:pPr marL="72000">
                <a:spcBef>
                  <a:spcPct val="0"/>
                </a:spcBef>
                <a:buNone/>
              </a:pP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精神障がい</a:t>
              </a:r>
              <a:r>
                <a:rPr lang="ja-JP" altLang="en-US" sz="1100" dirty="0">
                  <a:latin typeface="BIZ UDPゴシック" panose="020B0400000000000000" pitchFamily="50" charset="-128"/>
                  <a:ea typeface="BIZ UDPゴシック" panose="020B0400000000000000" pitchFamily="50" charset="-128"/>
                </a:rPr>
                <a:t>者対象科目　  （訓練期間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ヶ月　定員１０名</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２、　４月、１０月入校）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職域開拓科</a:t>
              </a:r>
            </a:p>
            <a:p>
              <a:pPr marL="72000">
                <a:spcBef>
                  <a:spcPct val="0"/>
                </a:spcBef>
                <a:buNone/>
              </a:pP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発達障がい</a:t>
              </a:r>
              <a:r>
                <a:rPr lang="ja-JP" altLang="en-US" sz="1100" dirty="0">
                  <a:latin typeface="BIZ UDPゴシック" panose="020B0400000000000000" pitchFamily="50" charset="-128"/>
                  <a:ea typeface="BIZ UDPゴシック" panose="020B0400000000000000" pitchFamily="50" charset="-128"/>
                </a:rPr>
                <a:t>者対象科目　　（訓練期間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ヶ月　定員５名</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２、　４月、１０月入校）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Ｊｏｂチャレンジ科</a:t>
              </a:r>
            </a:p>
            <a:p>
              <a:pPr marL="72000">
                <a:spcBef>
                  <a:spcPct val="0"/>
                </a:spcBef>
                <a:buNone/>
              </a:pPr>
              <a:endParaRPr lang="ja-JP" altLang="en-US"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○テクノ講座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者手帳を持ち、働いている方のスキルアップをお手伝い。土曜日にワードや</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エクセル、 ＣＡＤ、簿記などの講座を実施しています。詳しくは本校のホームページを</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ご覧いただき、是非ご利用下さい。　                      　</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3"/>
                </a:rPr>
                <a:t>https://www.pref.osaka.lg.jp/tc-shogaisha/hp/</a:t>
              </a:r>
              <a:endParaRPr lang="en-US" altLang="ja-JP" sz="1100" dirty="0">
                <a:latin typeface="BIZ UDPゴシック" panose="020B0400000000000000" pitchFamily="50" charset="-128"/>
                <a:ea typeface="BIZ UDPゴシック" panose="020B0400000000000000" pitchFamily="50" charset="-128"/>
              </a:endParaRPr>
            </a:p>
          </p:txBody>
        </p:sp>
      </p:grpSp>
      <p:sp>
        <p:nvSpPr>
          <p:cNvPr id="19"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120058" y="4769940"/>
            <a:ext cx="6995707" cy="2187529"/>
          </a:xfrm>
          <a:prstGeom prst="rect">
            <a:avLst/>
          </a:prstGeom>
          <a:noFill/>
          <a:ln w="3810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gn="ctr">
              <a:spcBef>
                <a:spcPct val="0"/>
              </a:spcBef>
              <a:buNone/>
            </a:pP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「大阪府行政オンラインシステム」よりお申込みください。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AF481817-E93C-48C9-9A0E-4678B73E66D7}"/>
              </a:ext>
            </a:extLst>
          </p:cNvPr>
          <p:cNvSpPr txBox="1"/>
          <p:nvPr/>
        </p:nvSpPr>
        <p:spPr>
          <a:xfrm>
            <a:off x="1457672" y="5884120"/>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1"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410000" y="6627984"/>
            <a:ext cx="2574687" cy="260670"/>
            <a:chOff x="1425921" y="7779450"/>
            <a:chExt cx="2673837" cy="216924"/>
          </a:xfrm>
        </p:grpSpPr>
        <p:sp>
          <p:nvSpPr>
            <p:cNvPr id="23" name="正方形/長方形 22">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4" name="正方形/長方形 23">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sp>
        <p:nvSpPr>
          <p:cNvPr id="2" name="テキスト ボックス 1">
            <a:extLst>
              <a:ext uri="{FF2B5EF4-FFF2-40B4-BE49-F238E27FC236}">
                <a16:creationId xmlns:a16="http://schemas.microsoft.com/office/drawing/2014/main" id="{F7D82EC3-1210-4BB9-9881-697556359EAF}"/>
              </a:ext>
            </a:extLst>
          </p:cNvPr>
          <p:cNvSpPr txBox="1"/>
          <p:nvPr/>
        </p:nvSpPr>
        <p:spPr>
          <a:xfrm>
            <a:off x="114402" y="5872469"/>
            <a:ext cx="1076243" cy="286104"/>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ja-JP" altLang="en-US"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QR</a:t>
            </a:r>
            <a:r>
              <a:rPr kumimoji="0" lang="ja-JP" altLang="en-US"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コード）</a:t>
            </a:r>
            <a:endPar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 name="テキスト ボックス 2">
            <a:extLst>
              <a:ext uri="{FF2B5EF4-FFF2-40B4-BE49-F238E27FC236}">
                <a16:creationId xmlns:a16="http://schemas.microsoft.com/office/drawing/2014/main" id="{69A969B6-D5B0-4BC5-A275-98401005A11A}"/>
              </a:ext>
            </a:extLst>
          </p:cNvPr>
          <p:cNvSpPr txBox="1"/>
          <p:nvPr/>
        </p:nvSpPr>
        <p:spPr>
          <a:xfrm>
            <a:off x="197967" y="5464142"/>
            <a:ext cx="6907206" cy="479875"/>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hlinkClick r:id="rId4"/>
              </a:rPr>
              <a:t>https://lgpos.task-asp.net/cu/270008/ea/residents/procedures/apply/8f22b607-3bb9-49c8-93a7-a16fcc6116a3/start</a:t>
            </a:r>
            <a:endPar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4" name="テキスト ボックス 3">
            <a:extLst>
              <a:ext uri="{FF2B5EF4-FFF2-40B4-BE49-F238E27FC236}">
                <a16:creationId xmlns:a16="http://schemas.microsoft.com/office/drawing/2014/main" id="{99F865EE-0B18-4B56-9926-1216DC81BAC8}"/>
              </a:ext>
            </a:extLst>
          </p:cNvPr>
          <p:cNvSpPr txBox="1"/>
          <p:nvPr/>
        </p:nvSpPr>
        <p:spPr>
          <a:xfrm>
            <a:off x="114402" y="5253157"/>
            <a:ext cx="914400" cy="286104"/>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ja-JP" altLang="en-US"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URL</a:t>
            </a:r>
            <a:r>
              <a:rPr kumimoji="0" lang="ja-JP" altLang="en-US"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0" lang="en-US" altLang="ja-JP" sz="1259"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pic>
        <p:nvPicPr>
          <p:cNvPr id="12" name="図 11">
            <a:extLst>
              <a:ext uri="{FF2B5EF4-FFF2-40B4-BE49-F238E27FC236}">
                <a16:creationId xmlns:a16="http://schemas.microsoft.com/office/drawing/2014/main" id="{D505D2EB-3B81-4D8F-95CE-1099C41BE0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4678" y="6113815"/>
            <a:ext cx="813444" cy="813444"/>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929</TotalTime>
  <Words>821</Words>
  <Application>Microsoft Office PowerPoint</Application>
  <PresentationFormat>ユーザー設定</PresentationFormat>
  <Paragraphs>81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HGP創英角ｺﾞｼｯｸUB</vt:lpstr>
      <vt:lpstr>HG丸ｺﾞｼｯｸM-PRO</vt:lpstr>
      <vt:lpstr>UD デジタル 教科書体 NK-B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川田　桃子</cp:lastModifiedBy>
  <cp:revision>137</cp:revision>
  <cp:lastPrinted>2023-12-01T01:29:19Z</cp:lastPrinted>
  <dcterms:created xsi:type="dcterms:W3CDTF">2021-10-19T05:38:20Z</dcterms:created>
  <dcterms:modified xsi:type="dcterms:W3CDTF">2023-12-01T01:29:56Z</dcterms:modified>
</cp:coreProperties>
</file>