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CCFFFF"/>
    <a:srgbClr val="CC9900"/>
    <a:srgbClr val="DDDDDD"/>
    <a:srgbClr val="FFCCFF"/>
    <a:srgbClr val="FFCC99"/>
    <a:srgbClr val="FFCCCC"/>
    <a:srgbClr val="FF66FF"/>
    <a:srgbClr val="FF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5" autoAdjust="0"/>
    <p:restoredTop sz="97662" autoAdjust="0"/>
  </p:normalViewPr>
  <p:slideViewPr>
    <p:cSldViewPr>
      <p:cViewPr varScale="1">
        <p:scale>
          <a:sx n="75" d="100"/>
          <a:sy n="75" d="100"/>
        </p:scale>
        <p:origin x="2530" y="4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4" y="4721231"/>
            <a:ext cx="5445125" cy="44719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1" rIns="91380" bIns="45691"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hyperlink" Target="https://lgpos.task-asp.net/cu/270008/ea/residents/procedures/apply/00bf1361-225b-41a6-aae2-b364746b1cbc/start" TargetMode="Externa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81" y="70751"/>
            <a:ext cx="1375091" cy="396421"/>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75962" y="841097"/>
            <a:ext cx="7083899" cy="1210251"/>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b="1" kern="0" dirty="0">
                <a:solidFill>
                  <a:schemeClr val="tx1"/>
                </a:solidFill>
                <a:latin typeface="メイリオ" panose="020B0604030504040204" pitchFamily="50" charset="-128"/>
                <a:ea typeface="メイリオ" panose="020B0604030504040204" pitchFamily="50" charset="-128"/>
              </a:rPr>
              <a:t>はじめよう！障がい者雇用</a:t>
            </a:r>
            <a:endParaRPr lang="en-US" altLang="ja-JP" b="1" kern="0" dirty="0">
              <a:solidFill>
                <a:schemeClr val="tx1"/>
              </a:solidFill>
              <a:latin typeface="メイリオ" panose="020B0604030504040204" pitchFamily="50" charset="-128"/>
              <a:ea typeface="メイリオ" panose="020B0604030504040204" pitchFamily="50" charset="-128"/>
            </a:endParaRPr>
          </a:p>
          <a:p>
            <a:r>
              <a:rPr lang="ja-JP" altLang="en-US" sz="2800" b="1" kern="0" dirty="0">
                <a:solidFill>
                  <a:schemeClr val="tx1"/>
                </a:solidFill>
                <a:latin typeface="メイリオ" panose="020B0604030504040204" pitchFamily="50" charset="-128"/>
                <a:ea typeface="メイリオ" panose="020B0604030504040204" pitchFamily="50" charset="-128"/>
              </a:rPr>
              <a:t>～採用から雇用管理までの基本～</a:t>
            </a:r>
          </a:p>
        </p:txBody>
      </p:sp>
      <p:sp>
        <p:nvSpPr>
          <p:cNvPr id="2" name="テキスト ボックス 1"/>
          <p:cNvSpPr txBox="1"/>
          <p:nvPr/>
        </p:nvSpPr>
        <p:spPr>
          <a:xfrm>
            <a:off x="700781" y="2843436"/>
            <a:ext cx="5902112" cy="1411900"/>
          </a:xfrm>
          <a:prstGeom prst="rect">
            <a:avLst/>
          </a:prstGeom>
          <a:noFill/>
        </p:spPr>
        <p:txBody>
          <a:bodyPr wrap="square" tIns="72365" spcCol="252000" rtlCol="0" anchor="ctr" anchorCtr="0">
            <a:spAutoFit/>
          </a:bodyPr>
          <a:lstStyle/>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対　　象　事業主（経営者、人事・労務担当者等）</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場　　所　エル・おおさか本館</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階　</a:t>
            </a:r>
            <a:r>
              <a:rPr lang="en-US" altLang="ja-JP" sz="1200" dirty="0">
                <a:latin typeface="HG丸ｺﾞｼｯｸM-PRO" panose="020F0600000000000000" pitchFamily="50" charset="-128"/>
                <a:ea typeface="HG丸ｺﾞｼｯｸM-PRO" panose="020F0600000000000000" pitchFamily="50" charset="-128"/>
              </a:rPr>
              <a:t>606</a:t>
            </a:r>
            <a:r>
              <a:rPr lang="ja-JP" altLang="en-US" sz="1200" dirty="0">
                <a:latin typeface="HG丸ｺﾞｼｯｸM-PRO" panose="020F0600000000000000" pitchFamily="50" charset="-128"/>
                <a:ea typeface="HG丸ｺﾞｼｯｸM-PRO" panose="020F0600000000000000" pitchFamily="50" charset="-128"/>
              </a:rPr>
              <a:t>会議室　</a:t>
            </a:r>
            <a:endParaRPr lang="en-US" altLang="ja-JP" sz="1200" dirty="0">
              <a:latin typeface="HG丸ｺﾞｼｯｸM-PRO" panose="020F0600000000000000" pitchFamily="50" charset="-128"/>
              <a:ea typeface="HG丸ｺﾞｼｯｸM-PRO" panose="020F0600000000000000" pitchFamily="50" charset="-128"/>
            </a:endParaRPr>
          </a:p>
          <a:p>
            <a:pPr>
              <a:buClr>
                <a:srgbClr val="0070C0"/>
              </a:buClr>
            </a:pPr>
            <a:r>
              <a:rPr lang="ja-JP" altLang="en-US" sz="1200" dirty="0">
                <a:latin typeface="HG丸ｺﾞｼｯｸM-PRO" panose="020F0600000000000000" pitchFamily="50" charset="-128"/>
                <a:ea typeface="HG丸ｺﾞｼｯｸM-PRO" panose="020F0600000000000000" pitchFamily="50" charset="-128"/>
              </a:rPr>
              <a:t>◆   定　　員　各回</a:t>
            </a:r>
            <a:r>
              <a:rPr lang="en-US" altLang="ja-JP" sz="1200" dirty="0">
                <a:latin typeface="HG丸ｺﾞｼｯｸM-PRO" panose="020F0600000000000000" pitchFamily="50" charset="-128"/>
                <a:ea typeface="HG丸ｺﾞｼｯｸM-PRO" panose="020F0600000000000000" pitchFamily="50" charset="-128"/>
              </a:rPr>
              <a:t>50</a:t>
            </a:r>
            <a:r>
              <a:rPr lang="ja-JP" altLang="en-US" sz="1200" dirty="0">
                <a:latin typeface="HG丸ｺﾞｼｯｸM-PRO" panose="020F0600000000000000" pitchFamily="50" charset="-128"/>
                <a:ea typeface="HG丸ｺﾞｼｯｸM-PRO" panose="020F0600000000000000" pitchFamily="50" charset="-128"/>
              </a:rPr>
              <a:t>名程度（申込先着順）　</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申込方法　裏面をご確認ください。</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受付期間 </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第１回：令和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日（金）～</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26</a:t>
            </a:r>
            <a:r>
              <a:rPr lang="ja-JP" altLang="en-US" sz="1200" dirty="0">
                <a:latin typeface="HG丸ｺﾞｼｯｸM-PRO" panose="020F0600000000000000" pitchFamily="50" charset="-128"/>
                <a:ea typeface="HG丸ｺﾞｼｯｸM-PRO" panose="020F0600000000000000" pitchFamily="50" charset="-128"/>
              </a:rPr>
              <a:t>日（金）</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第２回：令和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29</a:t>
            </a:r>
            <a:r>
              <a:rPr lang="ja-JP" altLang="en-US" sz="1200" dirty="0">
                <a:latin typeface="HG丸ｺﾞｼｯｸM-PRO" panose="020F0600000000000000" pitchFamily="50" charset="-128"/>
                <a:ea typeface="HG丸ｺﾞｼｯｸM-PRO" panose="020F0600000000000000" pitchFamily="50" charset="-128"/>
              </a:rPr>
              <a:t>日（月）～</a:t>
            </a:r>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10</a:t>
            </a:r>
            <a:r>
              <a:rPr lang="ja-JP" altLang="en-US" sz="1200" dirty="0">
                <a:latin typeface="HG丸ｺﾞｼｯｸM-PRO" panose="020F0600000000000000" pitchFamily="50" charset="-128"/>
                <a:ea typeface="HG丸ｺﾞｼｯｸM-PRO" panose="020F0600000000000000" pitchFamily="50" charset="-128"/>
              </a:rPr>
              <a:t>日（火）</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第３回：令和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17</a:t>
            </a:r>
            <a:r>
              <a:rPr lang="ja-JP" altLang="en-US" sz="1200" dirty="0">
                <a:latin typeface="HG丸ｺﾞｼｯｸM-PRO" panose="020F0600000000000000" pitchFamily="50" charset="-128"/>
                <a:ea typeface="HG丸ｺﾞｼｯｸM-PRO" panose="020F0600000000000000" pitchFamily="50" charset="-128"/>
              </a:rPr>
              <a:t>日（火）～</a:t>
            </a:r>
            <a:r>
              <a:rPr lang="en-US" altLang="ja-JP" sz="1200" dirty="0">
                <a:latin typeface="HG丸ｺﾞｼｯｸM-PRO" panose="020F0600000000000000" pitchFamily="50" charset="-128"/>
                <a:ea typeface="HG丸ｺﾞｼｯｸM-PRO" panose="020F0600000000000000" pitchFamily="50" charset="-128"/>
              </a:rPr>
              <a:t>11</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22</a:t>
            </a:r>
            <a:r>
              <a:rPr lang="ja-JP" altLang="en-US" sz="1200" dirty="0">
                <a:latin typeface="HG丸ｺﾞｼｯｸM-PRO" panose="020F0600000000000000" pitchFamily="50" charset="-128"/>
                <a:ea typeface="HG丸ｺﾞｼｯｸM-PRO" panose="020F0600000000000000" pitchFamily="50" charset="-128"/>
              </a:rPr>
              <a:t>日（金）</a:t>
            </a:r>
            <a:endParaRPr lang="en-US" altLang="ja-JP" sz="1200" dirty="0">
              <a:latin typeface="HG丸ｺﾞｼｯｸM-PRO" panose="020F0600000000000000" pitchFamily="50" charset="-128"/>
              <a:ea typeface="HG丸ｺﾞｼｯｸM-PRO" panose="020F0600000000000000" pitchFamily="50" charset="-128"/>
            </a:endParaRPr>
          </a:p>
        </p:txBody>
      </p:sp>
      <p:cxnSp>
        <p:nvCxnSpPr>
          <p:cNvPr id="14" name="直線コネクタ 13"/>
          <p:cNvCxnSpPr>
            <a:cxnSpLocks/>
          </p:cNvCxnSpPr>
          <p:nvPr/>
        </p:nvCxnSpPr>
        <p:spPr>
          <a:xfrm>
            <a:off x="0" y="2051348"/>
            <a:ext cx="7235825" cy="0"/>
          </a:xfrm>
          <a:prstGeom prst="line">
            <a:avLst/>
          </a:prstGeom>
          <a:ln w="13970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9" name="角丸四角形 18"/>
          <p:cNvSpPr/>
          <p:nvPr/>
        </p:nvSpPr>
        <p:spPr>
          <a:xfrm>
            <a:off x="5636188" y="198859"/>
            <a:ext cx="1365713" cy="394287"/>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rPr>
              <a:t>参加無料</a:t>
            </a:r>
            <a:endParaRPr lang="en-US" altLang="ja-JP"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21" name="Rectangle 16"/>
          <p:cNvSpPr>
            <a:spLocks noChangeArrowheads="1"/>
          </p:cNvSpPr>
          <p:nvPr/>
        </p:nvSpPr>
        <p:spPr bwMode="auto">
          <a:xfrm>
            <a:off x="233536" y="9532623"/>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200" dirty="0">
                <a:latin typeface="Meiryo UI" panose="020B0604030504040204" pitchFamily="50" charset="-128"/>
                <a:ea typeface="Meiryo UI" panose="020B0604030504040204" pitchFamily="50" charset="-128"/>
              </a:rPr>
              <a:t>主催：大阪府　　　　　協力：</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大阪商工会議所</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問合せ先　</a:t>
            </a:r>
            <a:r>
              <a:rPr lang="ja-JP" altLang="en-US" sz="1200" dirty="0" err="1">
                <a:latin typeface="Meiryo UI" panose="020B0604030504040204" pitchFamily="50" charset="-128"/>
                <a:ea typeface="Meiryo UI" panose="020B0604030504040204" pitchFamily="50" charset="-128"/>
              </a:rPr>
              <a:t>大阪府障がい</a:t>
            </a:r>
            <a:r>
              <a:rPr lang="ja-JP" altLang="en-US" sz="1200" dirty="0">
                <a:latin typeface="Meiryo UI" panose="020B0604030504040204" pitchFamily="50" charset="-128"/>
                <a:ea typeface="Meiryo UI" panose="020B0604030504040204" pitchFamily="50" charset="-128"/>
              </a:rPr>
              <a:t>者雇用促進センター</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（大阪府 商工労働部 雇用推進室 就業促進課 障がい者雇用促進グループ）</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06-6360-9077</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06-6360-9079</a:t>
            </a: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rPr>
              <a:t>shugyosokushin-g04@gbox.pref.osaka.lg.jp</a:t>
            </a:r>
            <a:endParaRPr lang="en-US" altLang="ja-JP" sz="1200" dirty="0">
              <a:latin typeface="Meiryo UI" panose="020B0604030504040204" pitchFamily="50" charset="-128"/>
              <a:ea typeface="Meiryo UI" panose="020B0604030504040204" pitchFamily="50" charset="-128"/>
            </a:endParaRPr>
          </a:p>
        </p:txBody>
      </p:sp>
      <p:cxnSp>
        <p:nvCxnSpPr>
          <p:cNvPr id="22" name="直線コネクタ 21"/>
          <p:cNvCxnSpPr>
            <a:cxnSpLocks/>
          </p:cNvCxnSpPr>
          <p:nvPr/>
        </p:nvCxnSpPr>
        <p:spPr>
          <a:xfrm>
            <a:off x="0" y="9396164"/>
            <a:ext cx="7227092" cy="0"/>
          </a:xfrm>
          <a:prstGeom prst="line">
            <a:avLst/>
          </a:prstGeom>
          <a:ln w="5715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3" name="テキスト ボックス 12">
            <a:extLst>
              <a:ext uri="{FF2B5EF4-FFF2-40B4-BE49-F238E27FC236}">
                <a16:creationId xmlns:a16="http://schemas.microsoft.com/office/drawing/2014/main" id="{16AA08BC-6567-4DE1-BBD0-7E730DF2384B}"/>
              </a:ext>
            </a:extLst>
          </p:cNvPr>
          <p:cNvSpPr txBox="1"/>
          <p:nvPr/>
        </p:nvSpPr>
        <p:spPr>
          <a:xfrm>
            <a:off x="152198" y="467172"/>
            <a:ext cx="2736304" cy="365459"/>
          </a:xfrm>
          <a:prstGeom prst="rect">
            <a:avLst/>
          </a:prstGeom>
          <a:noFill/>
        </p:spPr>
        <p:txBody>
          <a:bodyPr wrap="square" tIns="72365" spcCol="252000" rtlCol="0" anchor="ctr" anchorCtr="0">
            <a:spAutoFit/>
          </a:bodyPr>
          <a:lstStyle/>
          <a:p>
            <a:pPr>
              <a:buClr>
                <a:schemeClr val="accent6">
                  <a:lumMod val="50000"/>
                </a:schemeClr>
              </a:buClr>
            </a:pP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回連続セミナー　　　　　</a:t>
            </a:r>
            <a:endParaRPr lang="en-US" altLang="ja-JP" sz="1600" b="1" u="sng" dirty="0">
              <a:latin typeface="HG丸ｺﾞｼｯｸM-PRO" panose="020F0600000000000000" pitchFamily="50" charset="-128"/>
              <a:ea typeface="HG丸ｺﾞｼｯｸM-PRO" panose="020F0600000000000000" pitchFamily="50" charset="-128"/>
            </a:endParaRPr>
          </a:p>
        </p:txBody>
      </p:sp>
      <p:sp>
        <p:nvSpPr>
          <p:cNvPr id="15" name="Rectangle 16">
            <a:extLst>
              <a:ext uri="{FF2B5EF4-FFF2-40B4-BE49-F238E27FC236}">
                <a16:creationId xmlns:a16="http://schemas.microsoft.com/office/drawing/2014/main" id="{49BA6330-D746-4EFC-9E1B-1C530887CC09}"/>
              </a:ext>
            </a:extLst>
          </p:cNvPr>
          <p:cNvSpPr>
            <a:spLocks noChangeArrowheads="1"/>
          </p:cNvSpPr>
          <p:nvPr/>
        </p:nvSpPr>
        <p:spPr bwMode="auto">
          <a:xfrm>
            <a:off x="191571" y="2149198"/>
            <a:ext cx="68439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400" dirty="0">
                <a:latin typeface="Meiryo UI" panose="020B0604030504040204" pitchFamily="50" charset="-128"/>
                <a:ea typeface="Meiryo UI" panose="020B0604030504040204" pitchFamily="50" charset="-128"/>
              </a:rPr>
              <a:t>障がい者雇用を検討されている大阪府内の事業主を対象に、</a:t>
            </a:r>
            <a:r>
              <a:rPr lang="ja-JP" altLang="en-US" sz="1400" b="1" dirty="0">
                <a:latin typeface="Meiryo UI" panose="020B0604030504040204" pitchFamily="50" charset="-128"/>
                <a:ea typeface="Meiryo UI" panose="020B0604030504040204" pitchFamily="50" charset="-128"/>
              </a:rPr>
              <a:t>障がい者雇用の実践的な知識</a:t>
            </a:r>
            <a:r>
              <a:rPr lang="ja-JP" altLang="en-US" sz="1400" dirty="0">
                <a:latin typeface="Meiryo UI" panose="020B0604030504040204" pitchFamily="50" charset="-128"/>
                <a:ea typeface="Meiryo UI" panose="020B0604030504040204" pitchFamily="50" charset="-128"/>
              </a:rPr>
              <a:t>と</a:t>
            </a:r>
            <a:r>
              <a:rPr lang="en-US" altLang="ja-JP" sz="1400" b="1" dirty="0">
                <a:latin typeface="Meiryo UI" panose="020B0604030504040204" pitchFamily="50" charset="-128"/>
                <a:ea typeface="Meiryo UI" panose="020B0604030504040204" pitchFamily="50" charset="-128"/>
              </a:rPr>
              <a:t>7</a:t>
            </a:r>
            <a:r>
              <a:rPr lang="ja-JP" altLang="en-US" sz="1400" b="1" dirty="0">
                <a:latin typeface="Meiryo UI" panose="020B0604030504040204" pitchFamily="50" charset="-128"/>
                <a:ea typeface="Meiryo UI" panose="020B0604030504040204" pitchFamily="50" charset="-128"/>
              </a:rPr>
              <a:t>社の雇用事例</a:t>
            </a:r>
            <a:r>
              <a:rPr lang="ja-JP" altLang="en-US" sz="1400" dirty="0">
                <a:latin typeface="Meiryo UI" panose="020B0604030504040204" pitchFamily="50" charset="-128"/>
                <a:ea typeface="Meiryo UI" panose="020B0604030504040204" pitchFamily="50" charset="-128"/>
              </a:rPr>
              <a:t>を３回に分けて学んでいただくセミナーです。</a:t>
            </a:r>
          </a:p>
          <a:p>
            <a:pPr>
              <a:spcBef>
                <a:spcPct val="0"/>
              </a:spcBef>
              <a:buNone/>
              <a:defRPr/>
            </a:pPr>
            <a:r>
              <a:rPr lang="ja-JP" altLang="en-US" sz="1400" dirty="0">
                <a:latin typeface="Meiryo UI" panose="020B0604030504040204" pitchFamily="50" charset="-128"/>
                <a:ea typeface="Meiryo UI" panose="020B0604030504040204" pitchFamily="50" charset="-128"/>
              </a:rPr>
              <a:t>ぜひとも、</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回連続でお申込みください</a:t>
            </a:r>
            <a:r>
              <a:rPr lang="en-US" altLang="ja-JP" sz="1400" dirty="0">
                <a:latin typeface="Meiryo UI" panose="020B0604030504040204" pitchFamily="50" charset="-128"/>
                <a:ea typeface="Meiryo UI" panose="020B0604030504040204" pitchFamily="50" charset="-128"/>
              </a:rPr>
              <a:t>!</a:t>
            </a:r>
          </a:p>
        </p:txBody>
      </p:sp>
      <p:sp>
        <p:nvSpPr>
          <p:cNvPr id="16" name="角丸四角形 5">
            <a:extLst>
              <a:ext uri="{FF2B5EF4-FFF2-40B4-BE49-F238E27FC236}">
                <a16:creationId xmlns:a16="http://schemas.microsoft.com/office/drawing/2014/main" id="{52913604-9F4A-48F5-982B-341811B6DF20}"/>
              </a:ext>
            </a:extLst>
          </p:cNvPr>
          <p:cNvSpPr/>
          <p:nvPr/>
        </p:nvSpPr>
        <p:spPr>
          <a:xfrm>
            <a:off x="82581" y="4211588"/>
            <a:ext cx="7077280" cy="5112568"/>
          </a:xfrm>
          <a:prstGeom prst="roundRect">
            <a:avLst/>
          </a:prstGeom>
          <a:solidFill>
            <a:schemeClr val="accent2">
              <a:lumMod val="20000"/>
              <a:lumOff val="80000"/>
            </a:schemeClr>
          </a:solidFill>
          <a:ln>
            <a:solidFill>
              <a:schemeClr val="accent2">
                <a:lumMod val="75000"/>
              </a:schemeClr>
            </a:solidFill>
          </a:ln>
        </p:spPr>
        <p:style>
          <a:lnRef idx="1">
            <a:schemeClr val="accent5"/>
          </a:lnRef>
          <a:fillRef idx="3">
            <a:schemeClr val="accent5"/>
          </a:fillRef>
          <a:effectRef idx="2">
            <a:schemeClr val="accent5"/>
          </a:effectRef>
          <a:fontRef idx="minor">
            <a:schemeClr val="lt1"/>
          </a:fontRef>
        </p:style>
        <p:txBody>
          <a:bodyPr rtlCol="0" anchor="ctr"/>
          <a:lstStyle/>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第１回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8</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テーマ：障がい者理解と採用準備　～採用前にしておくこと～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１．障がい者理解と採用準備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中島　義晴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株式会社あしすと阪急阪神　</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雇用推進担当　兼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事業部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清掃事業課　リーダー　萱田　良隆</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endParaRPr lang="en-US"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相談窓口担当　兼　雇用推進担当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リーダー</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城　美早</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　株式会社リブランド　　　　　　　　代表取締役　福家　孝氏</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第２回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17</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火</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テーマ：採用と定着管理　～採用時・採用後に必要なこと～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１．採用と定着管理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松田　達久</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株式会社エルアイ武田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事業推進室　人事・教育担当主任　守谷　由美子氏</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先進企業の事例紹介②　 江崎グリコ株式会社　グループ人事部　人事管理グループ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スマイルファクトリー　リーダー　島内　透氏</a:t>
            </a: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第３回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11</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16:50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13:00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テーマ：障がい者雇用まとめ　～長く働いてもらうために～</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１．障がい者雇用まとめ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石田　兼二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ts val="8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株式会社大阪建物管理　　　　　代表取締役　前田　由香利氏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　ウツエバルブ株式会社　　　　　総務部　総務課　湯川　諄氏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４．先進企業の事例紹介③　有限会社奥進システム　　　　　　　代表取締役　奥脇　学氏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５．パネルディスカッション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DA29882B-F38B-4439-AACA-1F258F2769F4}"/>
              </a:ext>
            </a:extLst>
          </p:cNvPr>
          <p:cNvSpPr/>
          <p:nvPr/>
        </p:nvSpPr>
        <p:spPr>
          <a:xfrm>
            <a:off x="205155" y="4800746"/>
            <a:ext cx="2083311" cy="37528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2C182E7C-941A-4E1A-BAE8-9DA2B26A9A89}"/>
              </a:ext>
            </a:extLst>
          </p:cNvPr>
          <p:cNvSpPr/>
          <p:nvPr/>
        </p:nvSpPr>
        <p:spPr>
          <a:xfrm>
            <a:off x="205155" y="3976139"/>
            <a:ext cx="1703461" cy="21602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C061229-3CE8-42EC-B45D-EEB7247941A0}"/>
              </a:ext>
            </a:extLst>
          </p:cNvPr>
          <p:cNvSpPr/>
          <p:nvPr/>
        </p:nvSpPr>
        <p:spPr>
          <a:xfrm>
            <a:off x="161528" y="2767321"/>
            <a:ext cx="3911622" cy="31432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「共生社会」の実現に向け、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学びませんか。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障がい者雇用を進めていく根底には、「共生社会」の実現という理念があります。障がいに関係なく、希望や能力に応じて、誰もが職業を通じた社会参加のできる「共生社会」をつくっていく必要があります。</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■企業の社会的責任（</a:t>
            </a:r>
            <a:r>
              <a:rPr lang="en-US" altLang="ja-JP" sz="1050" dirty="0">
                <a:solidFill>
                  <a:schemeClr val="tx1"/>
                </a:solidFill>
                <a:latin typeface="Meiryo UI" panose="020B0604030504040204" pitchFamily="50" charset="-128"/>
                <a:ea typeface="Meiryo UI" panose="020B0604030504040204" pitchFamily="50" charset="-128"/>
              </a:rPr>
              <a:t>CSR</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　企業の社会的責任として、障がい者の就労や仕事のあり方を考え、障がい者個人の資質を生かし働きがいのある場をいかに提供できるかが求められています。</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持続可能な開発目標（</a:t>
            </a:r>
            <a:r>
              <a:rPr lang="en-US" altLang="ja-JP" sz="1050" dirty="0">
                <a:solidFill>
                  <a:schemeClr val="tx1"/>
                </a:solidFill>
                <a:latin typeface="Meiryo UI" panose="020B0604030504040204" pitchFamily="50" charset="-128"/>
                <a:ea typeface="Meiryo UI" panose="020B0604030504040204" pitchFamily="50" charset="-128"/>
              </a:rPr>
              <a:t>SDG</a:t>
            </a:r>
            <a:r>
              <a:rPr lang="ja-JP" altLang="en-US" sz="1050" dirty="0">
                <a:solidFill>
                  <a:schemeClr val="tx1"/>
                </a:solidFill>
                <a:latin typeface="Meiryo UI" panose="020B0604030504040204" pitchFamily="50" charset="-128"/>
                <a:ea typeface="Meiryo UI" panose="020B0604030504040204" pitchFamily="50" charset="-128"/>
              </a:rPr>
              <a:t>ｓ）</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b="0" i="0" dirty="0">
                <a:solidFill>
                  <a:schemeClr val="tx1"/>
                </a:solidFill>
                <a:effectLst/>
                <a:latin typeface="Meiryo UI" panose="020B0604030504040204" pitchFamily="50" charset="-128"/>
                <a:ea typeface="Meiryo UI" panose="020B0604030504040204" pitchFamily="50" charset="-128"/>
              </a:rPr>
              <a:t>　８</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働きがいも経済成長も</a:t>
            </a:r>
          </a:p>
          <a:p>
            <a:pPr marL="0" indent="0" algn="l">
              <a:buNone/>
            </a:pPr>
            <a:r>
              <a:rPr lang="ja-JP" altLang="en-US" sz="1050" b="0" i="0" dirty="0">
                <a:solidFill>
                  <a:schemeClr val="tx1"/>
                </a:solidFill>
                <a:effectLst/>
                <a:latin typeface="Meiryo UI" panose="020B0604030504040204" pitchFamily="50" charset="-128"/>
                <a:ea typeface="Meiryo UI" panose="020B0604030504040204" pitchFamily="50" charset="-128"/>
              </a:rPr>
              <a:t>　</a:t>
            </a:r>
            <a:r>
              <a:rPr lang="en-US" altLang="ja-JP" sz="1050" b="0" i="0" dirty="0">
                <a:solidFill>
                  <a:schemeClr val="tx1"/>
                </a:solidFill>
                <a:effectLst/>
                <a:latin typeface="Meiryo UI" panose="020B0604030504040204" pitchFamily="50" charset="-128"/>
                <a:ea typeface="Meiryo UI" panose="020B0604030504040204" pitchFamily="50" charset="-128"/>
              </a:rPr>
              <a:t>2030</a:t>
            </a:r>
            <a:r>
              <a:rPr lang="ja-JP" altLang="en-US" sz="1050" b="0" i="0" dirty="0">
                <a:solidFill>
                  <a:schemeClr val="tx1"/>
                </a:solidFill>
                <a:effectLst/>
                <a:latin typeface="Meiryo UI" panose="020B0604030504040204" pitchFamily="50" charset="-128"/>
                <a:ea typeface="Meiryo UI" panose="020B0604030504040204" pitchFamily="50" charset="-128"/>
              </a:rPr>
              <a:t>年までに、若者や障がい者を含むすべての男性及び女性の、完全かつ生産的な雇用及び働きがいのある人間らしい仕事、ならびに同一価値の労働についての同一賃金を達成する</a:t>
            </a:r>
            <a:r>
              <a:rPr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indent="0" algn="l">
              <a:buNone/>
            </a:pP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6"/>
          <p:cNvSpPr txBox="1">
            <a:spLocks noChangeArrowheads="1"/>
          </p:cNvSpPr>
          <p:nvPr/>
        </p:nvSpPr>
        <p:spPr bwMode="auto">
          <a:xfrm>
            <a:off x="32446" y="179140"/>
            <a:ext cx="7164198" cy="2441309"/>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申込方法</a:t>
            </a: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　　　　　</a:t>
            </a:r>
            <a:endParaRPr lang="en-US" altLang="ja-JP" sz="1608" b="1" dirty="0">
              <a:solidFill>
                <a:srgbClr val="000000"/>
              </a:solidFill>
              <a:latin typeface="Meiryo UI" panose="020B0604030504040204" pitchFamily="50" charset="-128"/>
              <a:ea typeface="Meiryo UI" panose="020B0604030504040204" pitchFamily="50" charset="-128"/>
            </a:endParaRPr>
          </a:p>
          <a:p>
            <a:pPr algn="ctr">
              <a:spcBef>
                <a:spcPct val="0"/>
              </a:spcBef>
              <a:buFontTx/>
              <a:buNone/>
            </a:pPr>
            <a:r>
              <a:rPr lang="ja-JP" altLang="en-US" sz="1809" b="1" u="sng" dirty="0">
                <a:solidFill>
                  <a:srgbClr val="000000"/>
                </a:solidFill>
                <a:latin typeface="Meiryo UI" panose="020B0604030504040204" pitchFamily="50" charset="-128"/>
                <a:ea typeface="Meiryo UI" panose="020B0604030504040204" pitchFamily="50" charset="-128"/>
              </a:rPr>
              <a:t>「大阪府行政オンラインシステム」よりお申込みください。</a:t>
            </a:r>
            <a:endParaRPr lang="en-US" altLang="ja-JP" sz="1809" b="1" u="sng"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（第１回申込</a:t>
            </a:r>
            <a:r>
              <a:rPr lang="en-US" altLang="ja-JP" sz="1200" dirty="0">
                <a:solidFill>
                  <a:srgbClr val="000000"/>
                </a:solidFill>
                <a:latin typeface="Meiryo UI" panose="020B0604030504040204" pitchFamily="50" charset="-128"/>
                <a:ea typeface="Meiryo UI" panose="020B0604030504040204" pitchFamily="50" charset="-128"/>
              </a:rPr>
              <a:t>URL</a:t>
            </a:r>
            <a:r>
              <a:rPr lang="ja-JP" altLang="en-US" sz="1200" dirty="0">
                <a:solidFill>
                  <a:srgbClr val="000000"/>
                </a:solidFill>
                <a:latin typeface="Meiryo UI" panose="020B0604030504040204" pitchFamily="50" charset="-128"/>
                <a:ea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None/>
            </a:pPr>
            <a:r>
              <a:rPr lang="en-US" altLang="ja-JP" sz="1206" dirty="0">
                <a:solidFill>
                  <a:srgbClr val="000000"/>
                </a:solidFill>
                <a:latin typeface="Meiryo UI" panose="020B0604030504040204" pitchFamily="50" charset="-128"/>
                <a:ea typeface="Meiryo UI" panose="020B0604030504040204" pitchFamily="50" charset="-128"/>
                <a:hlinkClick r:id="rId2"/>
              </a:rPr>
              <a:t>https://lgpos.task-asp.net/cu/270008/ea/residents/procedures/apply/00bf1361-225b-41a6-aae2-b364746b1cbc/start</a:t>
            </a:r>
            <a:endParaRPr lang="en-US" altLang="ja-JP" sz="1206"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（第１回申込</a:t>
            </a:r>
            <a:r>
              <a:rPr lang="en-US" altLang="ja-JP" sz="1200" dirty="0">
                <a:solidFill>
                  <a:srgbClr val="000000"/>
                </a:solidFill>
                <a:latin typeface="Meiryo UI" panose="020B0604030504040204" pitchFamily="50" charset="-128"/>
                <a:ea typeface="Meiryo UI" panose="020B0604030504040204" pitchFamily="50" charset="-128"/>
              </a:rPr>
              <a:t>QR</a:t>
            </a:r>
            <a:r>
              <a:rPr lang="ja-JP" altLang="en-US" sz="1200" dirty="0">
                <a:solidFill>
                  <a:srgbClr val="000000"/>
                </a:solidFill>
                <a:latin typeface="Meiryo UI" panose="020B0604030504040204" pitchFamily="50" charset="-128"/>
                <a:ea typeface="Meiryo UI" panose="020B0604030504040204" pitchFamily="50" charset="-128"/>
              </a:rPr>
              <a:t>コード）</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FontTx/>
              <a:buNone/>
            </a:pPr>
            <a:r>
              <a:rPr lang="ja-JP" altLang="en-US" sz="1407"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493703" y="1454797"/>
            <a:ext cx="5415220" cy="1403974"/>
          </a:xfrm>
          <a:prstGeom prst="rect">
            <a:avLst/>
          </a:prstGeom>
          <a:noFill/>
        </p:spPr>
        <p:txBody>
          <a:bodyPr wrap="square" rtlCol="0">
            <a:spAutoFit/>
          </a:bodyPr>
          <a:lstStyle/>
          <a:p>
            <a:r>
              <a:rPr lang="ja-JP" altLang="en-US" sz="1206" dirty="0">
                <a:latin typeface="Meiryo UI" panose="020B0604030504040204" pitchFamily="50" charset="-128"/>
                <a:ea typeface="Meiryo UI" panose="020B0604030504040204" pitchFamily="50" charset="-128"/>
              </a:rPr>
              <a:t>■個人情報は、本セミナーの運営にのみ利用させていただきます。</a:t>
            </a:r>
            <a:endParaRPr lang="en-US" altLang="ja-JP" sz="1206" dirty="0">
              <a:latin typeface="Meiryo UI" panose="020B0604030504040204" pitchFamily="50" charset="-128"/>
              <a:ea typeface="Meiryo UI" panose="020B0604030504040204" pitchFamily="50" charset="-128"/>
            </a:endParaRPr>
          </a:p>
          <a:p>
            <a:r>
              <a:rPr lang="ja-JP" altLang="en-US" sz="1206" dirty="0">
                <a:solidFill>
                  <a:srgbClr val="000000"/>
                </a:solidFill>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手話通訳が必要な場合や車椅子でご参加される場合等は、事前にお申出ください。</a:t>
            </a:r>
            <a:endParaRPr lang="en-US" altLang="ja-JP" sz="1206" dirty="0">
              <a:latin typeface="Meiryo UI" panose="020B0604030504040204" pitchFamily="50" charset="-128"/>
              <a:ea typeface="Meiryo UI" panose="020B0604030504040204" pitchFamily="50" charset="-128"/>
            </a:endParaRPr>
          </a:p>
          <a:p>
            <a:r>
              <a:rPr lang="ja-JP" altLang="en-US" sz="1206" dirty="0">
                <a:latin typeface="Meiryo UI" panose="020B0604030504040204" pitchFamily="50" charset="-128"/>
                <a:ea typeface="Meiryo UI" panose="020B0604030504040204" pitchFamily="50" charset="-128"/>
              </a:rPr>
              <a:t>■インターネットによる申込みが難しい場合は、下記「参加申込書」に記入のうえ、</a:t>
            </a:r>
            <a:endParaRPr lang="en-US" altLang="ja-JP" sz="1206" dirty="0">
              <a:latin typeface="Meiryo UI" panose="020B0604030504040204" pitchFamily="50" charset="-128"/>
              <a:ea typeface="Meiryo UI" panose="020B0604030504040204" pitchFamily="50" charset="-128"/>
            </a:endParaRPr>
          </a:p>
          <a:p>
            <a:pPr>
              <a:defRPr/>
            </a:pPr>
            <a:r>
              <a:rPr lang="ja-JP" altLang="en-US" sz="1206" dirty="0">
                <a:latin typeface="Meiryo UI" panose="020B0604030504040204" pitchFamily="50" charset="-128"/>
                <a:ea typeface="Meiryo UI" panose="020B0604030504040204" pitchFamily="50" charset="-128"/>
              </a:rPr>
              <a:t>　 問合せ先（表面）あてに</a:t>
            </a:r>
            <a:r>
              <a:rPr lang="en-US" altLang="ja-JP" sz="1206" dirty="0">
                <a:latin typeface="Meiryo UI" panose="020B0604030504040204" pitchFamily="50" charset="-128"/>
                <a:ea typeface="Meiryo UI" panose="020B0604030504040204" pitchFamily="50" charset="-128"/>
              </a:rPr>
              <a:t>FAX</a:t>
            </a:r>
            <a:r>
              <a:rPr lang="ja-JP" altLang="en-US" sz="1206" dirty="0">
                <a:latin typeface="Meiryo UI" panose="020B0604030504040204" pitchFamily="50" charset="-128"/>
                <a:ea typeface="Meiryo UI" panose="020B0604030504040204" pitchFamily="50" charset="-128"/>
              </a:rPr>
              <a:t>または</a:t>
            </a:r>
            <a:r>
              <a:rPr lang="en-US" altLang="ja-JP" sz="1206" dirty="0">
                <a:latin typeface="Meiryo UI" panose="020B0604030504040204" pitchFamily="50" charset="-128"/>
                <a:ea typeface="Meiryo UI" panose="020B0604030504040204" pitchFamily="50" charset="-128"/>
              </a:rPr>
              <a:t>E-mail</a:t>
            </a:r>
            <a:r>
              <a:rPr lang="ja-JP" altLang="en-US" sz="1206" dirty="0">
                <a:latin typeface="Meiryo UI" panose="020B0604030504040204" pitchFamily="50" charset="-128"/>
                <a:ea typeface="Meiryo UI" panose="020B0604030504040204" pitchFamily="50" charset="-128"/>
              </a:rPr>
              <a:t>でお申込みください。</a:t>
            </a:r>
            <a:endParaRPr lang="en-US" altLang="ja-JP" sz="1206" dirty="0">
              <a:latin typeface="Meiryo UI" panose="020B0604030504040204" pitchFamily="50" charset="-128"/>
              <a:ea typeface="Meiryo UI" panose="020B0604030504040204" pitchFamily="50" charset="-128"/>
            </a:endParaRPr>
          </a:p>
          <a:p>
            <a:endParaRPr lang="en-US" altLang="ja-JP" sz="1850" dirty="0"/>
          </a:p>
          <a:p>
            <a:endParaRPr lang="ja-JP" altLang="en-US" sz="1850" dirty="0"/>
          </a:p>
        </p:txBody>
      </p:sp>
      <p:grpSp>
        <p:nvGrpSpPr>
          <p:cNvPr id="5" name="グループ化 4"/>
          <p:cNvGrpSpPr>
            <a:grpSpLocks/>
          </p:cNvGrpSpPr>
          <p:nvPr/>
        </p:nvGrpSpPr>
        <p:grpSpPr bwMode="auto">
          <a:xfrm>
            <a:off x="3762648" y="2377726"/>
            <a:ext cx="3219762" cy="367472"/>
            <a:chOff x="4061653" y="6975672"/>
            <a:chExt cx="2879808" cy="273701"/>
          </a:xfrm>
        </p:grpSpPr>
        <p:grpSp>
          <p:nvGrpSpPr>
            <p:cNvPr id="6" name="グループ化 20"/>
            <p:cNvGrpSpPr>
              <a:grpSpLocks/>
            </p:cNvGrpSpPr>
            <p:nvPr/>
          </p:nvGrpSpPr>
          <p:grpSpPr bwMode="auto">
            <a:xfrm>
              <a:off x="4061653" y="6975672"/>
              <a:ext cx="2673837" cy="216924"/>
              <a:chOff x="1425921" y="7779450"/>
              <a:chExt cx="2673837" cy="216924"/>
            </a:xfrm>
          </p:grpSpPr>
          <p:sp>
            <p:nvSpPr>
              <p:cNvPr id="8" name="正方形/長方形 7">
                <a:extLst>
                  <a:ext uri="{FF2B5EF4-FFF2-40B4-BE49-F238E27FC236}">
                    <a16:creationId xmlns:a16="http://schemas.microsoft.com/office/drawing/2014/main" id="{14A0ED56-7C0D-4D6A-B83D-7A127FB4B103}"/>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59503">
                  <a:defRPr/>
                </a:pPr>
                <a:r>
                  <a:rPr lang="ja-JP" altLang="en-US" sz="1206" kern="0" dirty="0">
                    <a:solidFill>
                      <a:prstClr val="black"/>
                    </a:solidFill>
                    <a:latin typeface="HG丸ｺﾞｼｯｸM-PRO" panose="020F0600000000000000" pitchFamily="50" charset="-128"/>
                    <a:ea typeface="HG丸ｺﾞｼｯｸM-PRO" panose="020F0600000000000000" pitchFamily="50" charset="-128"/>
                  </a:rPr>
                  <a:t>大阪府　</a:t>
                </a:r>
                <a:r>
                  <a:rPr lang="ja-JP" altLang="en-US" sz="1206" kern="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206" kern="0" dirty="0">
                    <a:solidFill>
                      <a:prstClr val="black"/>
                    </a:solidFill>
                    <a:latin typeface="HG丸ｺﾞｼｯｸM-PRO" panose="020F0600000000000000" pitchFamily="50" charset="-128"/>
                    <a:ea typeface="HG丸ｺﾞｼｯｸM-PRO" panose="020F0600000000000000" pitchFamily="50" charset="-128"/>
                  </a:rPr>
                  <a:t>者雇用セミナー</a:t>
                </a:r>
              </a:p>
            </p:txBody>
          </p:sp>
          <p:sp>
            <p:nvSpPr>
              <p:cNvPr id="9" name="正方形/長方形 8">
                <a:extLst>
                  <a:ext uri="{FF2B5EF4-FFF2-40B4-BE49-F238E27FC236}">
                    <a16:creationId xmlns:a16="http://schemas.microsoft.com/office/drawing/2014/main" id="{711D5026-A86C-42AF-A5F1-54B5752C0BD2}"/>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59503">
                  <a:defRPr/>
                </a:pPr>
                <a:r>
                  <a:rPr lang="ja-JP" altLang="en-US" sz="1206" b="1" kern="0" dirty="0">
                    <a:solidFill>
                      <a:prstClr val="white"/>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検索</a:t>
                </a:r>
              </a:p>
            </p:txBody>
          </p:sp>
        </p:grpSp>
        <p:sp>
          <p:nvSpPr>
            <p:cNvPr id="7" name="矢印: 下 11">
              <a:extLst>
                <a:ext uri="{FF2B5EF4-FFF2-40B4-BE49-F238E27FC236}">
                  <a16:creationId xmlns:a16="http://schemas.microsoft.com/office/drawing/2014/main" id="{B9054CB7-B6B3-413E-8E45-F40E6AD1FF36}"/>
                </a:ext>
              </a:extLst>
            </p:cNvPr>
            <p:cNvSpPr/>
            <p:nvPr/>
          </p:nvSpPr>
          <p:spPr>
            <a:xfrm rot="6954145" flipH="1">
              <a:off x="6716972" y="7024885"/>
              <a:ext cx="156839" cy="292138"/>
            </a:xfrm>
            <a:prstGeom prst="downArrow">
              <a:avLst>
                <a:gd name="adj1" fmla="val 50000"/>
                <a:gd name="adj2" fmla="val 42439"/>
              </a:avLst>
            </a:prstGeom>
            <a:solidFill>
              <a:srgbClr val="FFC000"/>
            </a:solidFill>
            <a:ln w="12700" cap="flat" cmpd="sng" algn="ctr">
              <a:solidFill>
                <a:srgbClr val="5B9BD5">
                  <a:shade val="50000"/>
                </a:srgbClr>
              </a:solidFill>
              <a:prstDash val="solid"/>
              <a:miter lim="800000"/>
            </a:ln>
            <a:effectLst/>
          </p:spPr>
          <p:txBody>
            <a:bodyPr anchor="ctr"/>
            <a:lstStyle/>
            <a:p>
              <a:pPr algn="ctr" defTabSz="459503">
                <a:defRPr/>
              </a:pPr>
              <a:endParaRPr lang="ja-JP" altLang="en-US" sz="1850" kern="0">
                <a:solidFill>
                  <a:prstClr val="white"/>
                </a:solidFill>
                <a:latin typeface="Calibri" panose="020F0502020204030204"/>
                <a:ea typeface="游ゴシック" panose="020B0400000000000000" pitchFamily="50" charset="-128"/>
              </a:endParaRPr>
            </a:p>
          </p:txBody>
        </p:sp>
      </p:grpSp>
      <p:sp>
        <p:nvSpPr>
          <p:cNvPr id="11" name="角丸四角形 10"/>
          <p:cNvSpPr/>
          <p:nvPr/>
        </p:nvSpPr>
        <p:spPr>
          <a:xfrm>
            <a:off x="3847535" y="2934471"/>
            <a:ext cx="3514793" cy="514703"/>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2412" dirty="0">
                <a:solidFill>
                  <a:schemeClr val="tx1"/>
                </a:solidFill>
                <a:latin typeface="HG丸ｺﾞｼｯｸM-PRO" panose="020F0600000000000000" pitchFamily="50" charset="-128"/>
                <a:ea typeface="HG丸ｺﾞｼｯｸM-PRO" panose="020F0600000000000000" pitchFamily="50" charset="-128"/>
              </a:rPr>
              <a:t>会場アクセス</a:t>
            </a:r>
          </a:p>
        </p:txBody>
      </p:sp>
      <p:sp>
        <p:nvSpPr>
          <p:cNvPr id="12" name="テキスト ボックス 20"/>
          <p:cNvSpPr txBox="1">
            <a:spLocks noChangeArrowheads="1"/>
          </p:cNvSpPr>
          <p:nvPr/>
        </p:nvSpPr>
        <p:spPr bwMode="auto">
          <a:xfrm>
            <a:off x="4176225" y="5794812"/>
            <a:ext cx="2891280" cy="649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206" b="1" dirty="0">
                <a:latin typeface="Meiryo UI" panose="020B0604030504040204" pitchFamily="50" charset="-128"/>
                <a:ea typeface="Meiryo UI" panose="020B0604030504040204" pitchFamily="50" charset="-128"/>
              </a:rPr>
              <a:t>エル・おおさか（大阪府立労働センター）</a:t>
            </a:r>
            <a:endParaRPr lang="en-US" altLang="ja-JP" sz="1206" b="1" dirty="0">
              <a:latin typeface="Meiryo UI" panose="020B0604030504040204" pitchFamily="50" charset="-128"/>
              <a:ea typeface="Meiryo UI" panose="020B0604030504040204" pitchFamily="50" charset="-128"/>
            </a:endParaRPr>
          </a:p>
          <a:p>
            <a:pPr>
              <a:spcBef>
                <a:spcPct val="0"/>
              </a:spcBef>
              <a:buNone/>
            </a:pPr>
            <a:r>
              <a:rPr lang="zh-CN" altLang="en-US" sz="1206" b="1" dirty="0">
                <a:latin typeface="Meiryo UI" panose="020B0604030504040204" pitchFamily="50" charset="-128"/>
                <a:ea typeface="Meiryo UI" panose="020B0604030504040204" pitchFamily="50" charset="-128"/>
              </a:rPr>
              <a:t>大阪市中央区北浜東</a:t>
            </a:r>
            <a:r>
              <a:rPr lang="en-US" altLang="zh-CN" sz="1206" b="1" dirty="0">
                <a:latin typeface="Meiryo UI" panose="020B0604030504040204" pitchFamily="50" charset="-128"/>
                <a:ea typeface="Meiryo UI" panose="020B0604030504040204" pitchFamily="50" charset="-128"/>
              </a:rPr>
              <a:t>3-14</a:t>
            </a:r>
            <a:endParaRPr lang="en-US" altLang="ja-JP" sz="1206" b="1" dirty="0">
              <a:latin typeface="Meiryo UI" panose="020B0604030504040204" pitchFamily="50" charset="-128"/>
              <a:ea typeface="Meiryo UI" panose="020B0604030504040204" pitchFamily="50" charset="-128"/>
            </a:endParaRPr>
          </a:p>
          <a:p>
            <a:pPr>
              <a:spcBef>
                <a:spcPct val="0"/>
              </a:spcBef>
              <a:buFontTx/>
              <a:buNone/>
            </a:pPr>
            <a:r>
              <a:rPr lang="ja-JP" altLang="en-US" sz="1206" b="1" dirty="0">
                <a:latin typeface="Meiryo UI" panose="020B0604030504040204" pitchFamily="50" charset="-128"/>
                <a:ea typeface="Meiryo UI" panose="020B0604030504040204" pitchFamily="50" charset="-128"/>
              </a:rPr>
              <a:t>本館</a:t>
            </a:r>
            <a:r>
              <a:rPr lang="en-US" altLang="ja-JP" sz="1206" b="1" dirty="0">
                <a:latin typeface="Meiryo UI" panose="020B0604030504040204" pitchFamily="50" charset="-128"/>
                <a:ea typeface="Meiryo UI" panose="020B0604030504040204" pitchFamily="50" charset="-128"/>
              </a:rPr>
              <a:t>6</a:t>
            </a:r>
            <a:r>
              <a:rPr lang="ja-JP" altLang="en-US" sz="1206" b="1" dirty="0">
                <a:latin typeface="Meiryo UI" panose="020B0604030504040204" pitchFamily="50" charset="-128"/>
                <a:ea typeface="Meiryo UI" panose="020B0604030504040204" pitchFamily="50" charset="-128"/>
              </a:rPr>
              <a:t>階　</a:t>
            </a:r>
            <a:r>
              <a:rPr lang="en-US" altLang="ja-JP" sz="1206" b="1" dirty="0">
                <a:latin typeface="Meiryo UI" panose="020B0604030504040204" pitchFamily="50" charset="-128"/>
                <a:ea typeface="Meiryo UI" panose="020B0604030504040204" pitchFamily="50" charset="-128"/>
              </a:rPr>
              <a:t>606</a:t>
            </a:r>
            <a:r>
              <a:rPr lang="ja-JP" altLang="en-US" sz="1206" b="1" dirty="0">
                <a:latin typeface="Meiryo UI" panose="020B0604030504040204" pitchFamily="50" charset="-128"/>
                <a:ea typeface="Meiryo UI" panose="020B0604030504040204" pitchFamily="50" charset="-128"/>
              </a:rPr>
              <a:t>会議室</a:t>
            </a:r>
            <a:endParaRPr lang="en-US" altLang="ja-JP" sz="1206" b="1" dirty="0">
              <a:latin typeface="Meiryo UI" panose="020B0604030504040204" pitchFamily="50" charset="-128"/>
              <a:ea typeface="Meiryo UI" panose="020B0604030504040204" pitchFamily="50" charset="-128"/>
            </a:endParaRPr>
          </a:p>
        </p:txBody>
      </p:sp>
      <p:sp>
        <p:nvSpPr>
          <p:cNvPr id="14" name="Rectangle 16"/>
          <p:cNvSpPr>
            <a:spLocks noChangeArrowheads="1"/>
          </p:cNvSpPr>
          <p:nvPr/>
        </p:nvSpPr>
        <p:spPr bwMode="auto">
          <a:xfrm>
            <a:off x="189539" y="6897814"/>
            <a:ext cx="6812749" cy="842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6" dirty="0">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留意事項</a:t>
            </a:r>
            <a:r>
              <a:rPr lang="en-US" altLang="ja-JP" sz="1206" dirty="0">
                <a:latin typeface="Meiryo UI" panose="020B0604030504040204" pitchFamily="50" charset="-128"/>
                <a:ea typeface="Meiryo UI" panose="020B0604030504040204" pitchFamily="50" charset="-128"/>
              </a:rPr>
              <a:t>》</a:t>
            </a:r>
          </a:p>
          <a:p>
            <a:pPr>
              <a:spcBef>
                <a:spcPct val="0"/>
              </a:spcBef>
              <a:buNone/>
              <a:defRPr/>
            </a:pPr>
            <a:r>
              <a:rPr lang="ja-JP" altLang="en-US" sz="1206"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受付は開始</a:t>
            </a:r>
            <a:r>
              <a:rPr lang="en-US" altLang="ja-JP" sz="1206" b="1" u="sng" dirty="0">
                <a:latin typeface="Meiryo UI" panose="020B0604030504040204" pitchFamily="50" charset="-128"/>
                <a:ea typeface="Meiryo UI" panose="020B0604030504040204" pitchFamily="50" charset="-128"/>
              </a:rPr>
              <a:t>30</a:t>
            </a:r>
            <a:r>
              <a:rPr lang="ja-JP" altLang="en-US" sz="1206" b="1" u="sng" dirty="0">
                <a:latin typeface="Meiryo UI" panose="020B0604030504040204" pitchFamily="50" charset="-128"/>
                <a:ea typeface="Meiryo UI" panose="020B0604030504040204" pitchFamily="50" charset="-128"/>
              </a:rPr>
              <a:t>分前からです。</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ja-JP" altLang="en-US"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障がい者雇用のノウハウを</a:t>
            </a:r>
            <a:r>
              <a:rPr lang="en-US" altLang="ja-JP" sz="1206" b="1" u="sng" dirty="0">
                <a:latin typeface="Meiryo UI" panose="020B0604030504040204" pitchFamily="50" charset="-128"/>
                <a:ea typeface="Meiryo UI" panose="020B0604030504040204" pitchFamily="50" charset="-128"/>
              </a:rPr>
              <a:t>3</a:t>
            </a:r>
            <a:r>
              <a:rPr lang="ja-JP" altLang="en-US" sz="1206" b="1" u="sng" dirty="0">
                <a:latin typeface="Meiryo UI" panose="020B0604030504040204" pitchFamily="50" charset="-128"/>
                <a:ea typeface="Meiryo UI" panose="020B0604030504040204" pitchFamily="50" charset="-128"/>
              </a:rPr>
              <a:t>回に分けてご紹介します。</a:t>
            </a:r>
            <a:r>
              <a:rPr lang="en-US" altLang="ja-JP" sz="1206" b="1" u="sng" dirty="0">
                <a:latin typeface="Meiryo UI" panose="020B0604030504040204" pitchFamily="50" charset="-128"/>
                <a:ea typeface="Meiryo UI" panose="020B0604030504040204" pitchFamily="50" charset="-128"/>
              </a:rPr>
              <a:t> 3</a:t>
            </a:r>
            <a:r>
              <a:rPr lang="ja-JP" altLang="en-US" sz="1206" b="1" u="sng" dirty="0">
                <a:latin typeface="Meiryo UI" panose="020B0604030504040204" pitchFamily="50" charset="-128"/>
                <a:ea typeface="Meiryo UI" panose="020B0604030504040204" pitchFamily="50" charset="-128"/>
              </a:rPr>
              <a:t>回連続で参加いただけるよう、ご予定の確認を</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en-US" altLang="ja-JP"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お願いします。</a:t>
            </a:r>
            <a:endParaRPr lang="en-US" altLang="ja-JP" sz="1206" b="1" u="sng" dirty="0">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0" y="7726990"/>
            <a:ext cx="7235826"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74419" y="7798998"/>
            <a:ext cx="6837576" cy="307777"/>
          </a:xfrm>
          <a:prstGeom prst="rect">
            <a:avLst/>
          </a:prstGeom>
          <a:noFill/>
          <a:ln>
            <a:noFill/>
          </a:ln>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「はじめよう！障がい者雇用～採用から雇用管理までの基本～」第１回（</a:t>
            </a:r>
            <a:r>
              <a:rPr lang="en-US" altLang="ja-JP" sz="1400" dirty="0">
                <a:latin typeface="Meiryo UI" panose="020B0604030504040204" pitchFamily="50" charset="-128"/>
                <a:ea typeface="Meiryo UI" panose="020B0604030504040204" pitchFamily="50" charset="-128"/>
              </a:rPr>
              <a:t>8/2</a:t>
            </a:r>
            <a:r>
              <a:rPr lang="ja-JP" altLang="en-US" sz="1400" dirty="0">
                <a:latin typeface="Meiryo UI" panose="020B0604030504040204" pitchFamily="50" charset="-128"/>
                <a:ea typeface="Meiryo UI" panose="020B0604030504040204" pitchFamily="50" charset="-128"/>
              </a:rPr>
              <a:t>）参加申込書</a:t>
            </a:r>
          </a:p>
        </p:txBody>
      </p:sp>
      <p:graphicFrame>
        <p:nvGraphicFramePr>
          <p:cNvPr id="23" name="表 22">
            <a:extLst>
              <a:ext uri="{FF2B5EF4-FFF2-40B4-BE49-F238E27FC236}">
                <a16:creationId xmlns:a16="http://schemas.microsoft.com/office/drawing/2014/main" id="{A7746C4F-69AB-4CFC-BF6E-11BB51071586}"/>
              </a:ext>
            </a:extLst>
          </p:cNvPr>
          <p:cNvGraphicFramePr>
            <a:graphicFrameLocks noGrp="1"/>
          </p:cNvGraphicFramePr>
          <p:nvPr>
            <p:extLst>
              <p:ext uri="{D42A27DB-BD31-4B8C-83A1-F6EECF244321}">
                <p14:modId xmlns:p14="http://schemas.microsoft.com/office/powerpoint/2010/main" val="2101174923"/>
              </p:ext>
            </p:extLst>
          </p:nvPr>
        </p:nvGraphicFramePr>
        <p:xfrm>
          <a:off x="186259" y="8200623"/>
          <a:ext cx="6825736" cy="2118655"/>
        </p:xfrm>
        <a:graphic>
          <a:graphicData uri="http://schemas.openxmlformats.org/drawingml/2006/table">
            <a:tbl>
              <a:tblPr/>
              <a:tblGrid>
                <a:gridCol w="2263176">
                  <a:extLst>
                    <a:ext uri="{9D8B030D-6E8A-4147-A177-3AD203B41FA5}">
                      <a16:colId xmlns:a16="http://schemas.microsoft.com/office/drawing/2014/main" val="221333105"/>
                    </a:ext>
                  </a:extLst>
                </a:gridCol>
                <a:gridCol w="2281280">
                  <a:extLst>
                    <a:ext uri="{9D8B030D-6E8A-4147-A177-3AD203B41FA5}">
                      <a16:colId xmlns:a16="http://schemas.microsoft.com/office/drawing/2014/main" val="3020309960"/>
                    </a:ext>
                  </a:extLst>
                </a:gridCol>
                <a:gridCol w="2281280">
                  <a:extLst>
                    <a:ext uri="{9D8B030D-6E8A-4147-A177-3AD203B41FA5}">
                      <a16:colId xmlns:a16="http://schemas.microsoft.com/office/drawing/2014/main" val="3174884114"/>
                    </a:ext>
                  </a:extLst>
                </a:gridCol>
              </a:tblGrid>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企業名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22268175"/>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所在地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30144077"/>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連絡先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Meiryo UI" panose="020B0604030504040204" pitchFamily="50" charset="-128"/>
                          <a:ea typeface="Meiryo UI" panose="020B0604030504040204" pitchFamily="50" charset="-128"/>
                        </a:rPr>
                        <a:t>TEL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FAX</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561616"/>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所属・役職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78247293"/>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参加者氏名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83753493"/>
                  </a:ext>
                </a:extLst>
              </a:tr>
              <a:tr h="302665">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E-mail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30715506"/>
                  </a:ext>
                </a:extLst>
              </a:tr>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配慮事項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23368933"/>
                  </a:ext>
                </a:extLst>
              </a:tr>
            </a:tbl>
          </a:graphicData>
        </a:graphic>
      </p:graphicFrame>
      <p:pic>
        <p:nvPicPr>
          <p:cNvPr id="24" name="図 23">
            <a:extLst>
              <a:ext uri="{FF2B5EF4-FFF2-40B4-BE49-F238E27FC236}">
                <a16:creationId xmlns:a16="http://schemas.microsoft.com/office/drawing/2014/main" id="{3424B192-C6AD-4D96-832D-40FC6B46E1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6224" y="3535548"/>
            <a:ext cx="2891281" cy="2172890"/>
          </a:xfrm>
          <a:prstGeom prst="rect">
            <a:avLst/>
          </a:prstGeom>
        </p:spPr>
      </p:pic>
      <p:pic>
        <p:nvPicPr>
          <p:cNvPr id="18" name="グラフィックス 17" descr="教室">
            <a:extLst>
              <a:ext uri="{FF2B5EF4-FFF2-40B4-BE49-F238E27FC236}">
                <a16:creationId xmlns:a16="http://schemas.microsoft.com/office/drawing/2014/main" id="{BE6BE5C8-98A0-495D-808B-A01D958246B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07527" y="2801327"/>
            <a:ext cx="611957" cy="611957"/>
          </a:xfrm>
          <a:prstGeom prst="rect">
            <a:avLst/>
          </a:prstGeom>
        </p:spPr>
      </p:pic>
      <p:pic>
        <p:nvPicPr>
          <p:cNvPr id="10" name="図 9">
            <a:extLst>
              <a:ext uri="{FF2B5EF4-FFF2-40B4-BE49-F238E27FC236}">
                <a16:creationId xmlns:a16="http://schemas.microsoft.com/office/drawing/2014/main" id="{2D18DB5E-5365-4052-956A-3B127E945BC2}"/>
              </a:ext>
            </a:extLst>
          </p:cNvPr>
          <p:cNvPicPr>
            <a:picLocks noChangeAspect="1"/>
          </p:cNvPicPr>
          <p:nvPr/>
        </p:nvPicPr>
        <p:blipFill>
          <a:blip r:embed="rId6"/>
          <a:stretch>
            <a:fillRect/>
          </a:stretch>
        </p:blipFill>
        <p:spPr>
          <a:xfrm>
            <a:off x="320787" y="1490527"/>
            <a:ext cx="1064877" cy="1064877"/>
          </a:xfrm>
          <a:prstGeom prst="rect">
            <a:avLst/>
          </a:prstGeom>
        </p:spPr>
      </p:pic>
      <p:pic>
        <p:nvPicPr>
          <p:cNvPr id="19" name="図 18">
            <a:extLst>
              <a:ext uri="{FF2B5EF4-FFF2-40B4-BE49-F238E27FC236}">
                <a16:creationId xmlns:a16="http://schemas.microsoft.com/office/drawing/2014/main" id="{2BD97440-3C1B-4302-B1A2-F70AD209420D}"/>
              </a:ext>
            </a:extLst>
          </p:cNvPr>
          <p:cNvPicPr>
            <a:picLocks noChangeAspect="1"/>
          </p:cNvPicPr>
          <p:nvPr/>
        </p:nvPicPr>
        <p:blipFill>
          <a:blip r:embed="rId7"/>
          <a:stretch>
            <a:fillRect/>
          </a:stretch>
        </p:blipFill>
        <p:spPr>
          <a:xfrm>
            <a:off x="2307467" y="4787652"/>
            <a:ext cx="374342" cy="396601"/>
          </a:xfrm>
          <a:prstGeom prst="rect">
            <a:avLst/>
          </a:prstGeom>
        </p:spPr>
      </p:pic>
      <p:sp>
        <p:nvSpPr>
          <p:cNvPr id="35" name="テキスト ボックス 34">
            <a:extLst>
              <a:ext uri="{FF2B5EF4-FFF2-40B4-BE49-F238E27FC236}">
                <a16:creationId xmlns:a16="http://schemas.microsoft.com/office/drawing/2014/main" id="{A0112DD3-150C-4BFA-ACFD-4F556E331259}"/>
              </a:ext>
            </a:extLst>
          </p:cNvPr>
          <p:cNvSpPr txBox="1"/>
          <p:nvPr/>
        </p:nvSpPr>
        <p:spPr>
          <a:xfrm>
            <a:off x="161528" y="6154787"/>
            <a:ext cx="3024336" cy="577081"/>
          </a:xfrm>
          <a:prstGeom prst="rect">
            <a:avLst/>
          </a:prstGeom>
          <a:noFill/>
        </p:spPr>
        <p:txBody>
          <a:bodyPr wrap="square">
            <a:spAutoFit/>
          </a:bodyPr>
          <a:lstStyle/>
          <a:p>
            <a:pPr marL="0" indent="0" algn="l">
              <a:buNone/>
            </a:pPr>
            <a:r>
              <a:rPr kumimoji="1" lang="ja-JP" altLang="en-US" sz="1050" b="1" dirty="0">
                <a:latin typeface="Meiryo UI" panose="020B0604030504040204" pitchFamily="50" charset="-128"/>
                <a:ea typeface="Meiryo UI" panose="020B0604030504040204" pitchFamily="50" charset="-128"/>
              </a:rPr>
              <a:t>障がい者雇用理解促進ツール</a:t>
            </a:r>
            <a:endParaRPr kumimoji="1" lang="en-US" altLang="ja-JP" sz="1050" b="1" dirty="0">
              <a:latin typeface="Meiryo UI" panose="020B0604030504040204" pitchFamily="50" charset="-128"/>
              <a:ea typeface="Meiryo UI" panose="020B0604030504040204" pitchFamily="50" charset="-128"/>
            </a:endParaRPr>
          </a:p>
          <a:p>
            <a:pPr marL="0" indent="0" algn="l">
              <a:buNone/>
            </a:pPr>
            <a:r>
              <a:rPr kumimoji="1" lang="ja-JP" altLang="en-US" sz="1050" dirty="0">
                <a:solidFill>
                  <a:schemeClr val="tx1"/>
                </a:solidFill>
                <a:latin typeface="Meiryo UI" panose="020B0604030504040204" pitchFamily="50" charset="-128"/>
                <a:ea typeface="Meiryo UI" panose="020B0604030504040204" pitchFamily="50" charset="-128"/>
              </a:rPr>
              <a:t>大阪府では、業種別・障がい別の障がい者業務マトリクスを作成しています。ぜひご利用ください。</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BEC5AEA3-CF21-44FA-89D2-E3A97FF793A6}"/>
              </a:ext>
            </a:extLst>
          </p:cNvPr>
          <p:cNvSpPr/>
          <p:nvPr/>
        </p:nvSpPr>
        <p:spPr>
          <a:xfrm>
            <a:off x="168320" y="5969545"/>
            <a:ext cx="3904830" cy="915280"/>
          </a:xfrm>
          <a:prstGeom prst="roundRect">
            <a:avLst/>
          </a:prstGeom>
          <a:noFill/>
          <a:ln w="190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pic>
        <p:nvPicPr>
          <p:cNvPr id="27" name="図 26">
            <a:extLst>
              <a:ext uri="{FF2B5EF4-FFF2-40B4-BE49-F238E27FC236}">
                <a16:creationId xmlns:a16="http://schemas.microsoft.com/office/drawing/2014/main" id="{F9430720-AC73-4AAB-937E-25E44F85359F}"/>
              </a:ext>
            </a:extLst>
          </p:cNvPr>
          <p:cNvPicPr/>
          <p:nvPr/>
        </p:nvPicPr>
        <p:blipFill>
          <a:blip r:embed="rId8"/>
          <a:stretch>
            <a:fillRect/>
          </a:stretch>
        </p:blipFill>
        <p:spPr>
          <a:xfrm>
            <a:off x="3192656" y="6065677"/>
            <a:ext cx="728980" cy="728980"/>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907</TotalTime>
  <Words>1105</Words>
  <Application>Microsoft Office PowerPoint</Application>
  <PresentationFormat>ユーザー設定</PresentationFormat>
  <Paragraphs>111</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HG丸ｺﾞｼｯｸM-PRO</vt:lpstr>
      <vt:lpstr>Meiryo UI</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132</cp:revision>
  <cp:lastPrinted>2024-06-06T04:08:34Z</cp:lastPrinted>
  <dcterms:created xsi:type="dcterms:W3CDTF">2021-10-19T05:38:20Z</dcterms:created>
  <dcterms:modified xsi:type="dcterms:W3CDTF">2024-07-19T05:24:23Z</dcterms:modified>
</cp:coreProperties>
</file>