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28"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上　瑠莉" initials="川上　瑠莉" lastIdx="2" clrIdx="0">
    <p:extLst>
      <p:ext uri="{19B8F6BF-5375-455C-9EA6-DF929625EA0E}">
        <p15:presenceInfo xmlns:p15="http://schemas.microsoft.com/office/powerpoint/2012/main" userId="S-1-5-21-161959346-1900351369-444732941-1666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CCCC"/>
    <a:srgbClr val="333399"/>
    <a:srgbClr val="5669CA"/>
    <a:srgbClr val="FF9900"/>
    <a:srgbClr val="FFFF99"/>
    <a:srgbClr val="FFFF66"/>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varScale="1">
        <p:scale>
          <a:sx n="76" d="100"/>
          <a:sy n="76" d="100"/>
        </p:scale>
        <p:origin x="19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071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444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0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7938" y="2761338"/>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79935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647938"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71650"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3617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888946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76226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3855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2055" cy="1231202"/>
          </a:xfrm>
        </p:spPr>
        <p:txBody>
          <a:bodyPr tIns="0" bIns="0" anchor="b">
            <a:noAutofit/>
          </a:bodyPr>
          <a:lstStyle>
            <a:lvl1pPr>
              <a:defRPr sz="2834"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52820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531507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2887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7"/>
            <a:ext cx="7199314" cy="9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0945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6118" y="194592"/>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5915790" y="220264"/>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344231" y="1950633"/>
            <a:ext cx="6573403" cy="1481606"/>
          </a:xfrm>
          <a:prstGeom prst="rect">
            <a:avLst/>
          </a:prstGeom>
          <a:noFill/>
          <a:ln w="19050">
            <a:solidFill>
              <a:srgbClr val="00B050"/>
            </a:solidFill>
          </a:ln>
        </p:spPr>
        <p:txBody>
          <a:bodyPr wrap="square" lIns="144000" tIns="72000" rIns="144000" bIns="72000" rtlCol="0" anchor="t">
            <a:spAutoFit/>
          </a:bodyPr>
          <a:lstStyle/>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はじめて障がい者雇用に取り組む、あるいは新たな職種で障がい者を雇用しようとする事業主の人事・労務担当者の方々を対象に、知的障がい者の雇用管理の基本を学んでいただくため、事例紹介を含めた見学セミナーを開催いたします。</a:t>
            </a:r>
          </a:p>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今回、見学する「大阪府立とりかい高等支援学校」では、今年度</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令和７年３月</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に第</a:t>
            </a:r>
            <a:r>
              <a:rPr lang="en-US" altLang="ja-JP" sz="1200" b="1" dirty="0">
                <a:latin typeface="UD デジタル 教科書体 NP-B" panose="02020700000000000000" pitchFamily="18" charset="-128"/>
                <a:ea typeface="UD デジタル 教科書体 NP-B" panose="02020700000000000000" pitchFamily="18" charset="-128"/>
              </a:rPr>
              <a:t>10</a:t>
            </a:r>
            <a:r>
              <a:rPr lang="ja-JP" altLang="en-US" sz="1200" b="1" dirty="0">
                <a:latin typeface="UD デジタル 教科書体 NP-B" panose="02020700000000000000" pitchFamily="18" charset="-128"/>
                <a:ea typeface="UD デジタル 教科書体 NP-B" panose="02020700000000000000" pitchFamily="18" charset="-128"/>
              </a:rPr>
              <a:t>期生が卒業します。同校で学んでいる知的障がいのある生徒たちは、様々な職域で活躍しようと、就職に必要な基本的スキルを身につけるために、日々一生懸命励んでおります。生徒たちが学んでいる様子等を実際にご覧いただき、障がい者雇用に向けたご検討をお願いし</a:t>
            </a:r>
          </a:p>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ます。是非、ご参加ください。</a:t>
            </a: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344894" y="3583336"/>
            <a:ext cx="6513767" cy="1434441"/>
          </a:xfrm>
          <a:prstGeom prst="rect">
            <a:avLst/>
          </a:prstGeom>
          <a:noFill/>
          <a:ln>
            <a:noFill/>
          </a:ln>
        </p:spPr>
        <p:txBody>
          <a:bodyPr wrap="square" lIns="91743" tIns="122325" bIns="91743" numCol="1" rtlCol="0" anchor="ctr" anchorCtr="1">
            <a:spAutoFit/>
          </a:bodyPr>
          <a:lstStyle/>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日　時　　</a:t>
            </a:r>
            <a:r>
              <a:rPr lang="ja-JP" altLang="en-US" sz="1600" b="1" u="sng" dirty="0">
                <a:latin typeface="UD デジタル 教科書体 NK-B" panose="02020700000000000000" pitchFamily="18" charset="-128"/>
                <a:ea typeface="UD デジタル 教科書体 NK-B" panose="02020700000000000000" pitchFamily="18" charset="-128"/>
              </a:rPr>
              <a:t>令和６年　７月　８日（月）</a:t>
            </a:r>
            <a:r>
              <a:rPr lang="en-US" altLang="ja-JP" sz="1249" dirty="0">
                <a:latin typeface="UD デジタル 教科書体 NK-B" panose="02020700000000000000" pitchFamily="18" charset="-128"/>
                <a:ea typeface="UD デジタル 教科書体 NK-B" panose="02020700000000000000" pitchFamily="18" charset="-128"/>
              </a:rPr>
              <a:t>13</a:t>
            </a:r>
            <a:r>
              <a:rPr lang="ja-JP" altLang="en-US" sz="1249" dirty="0">
                <a:latin typeface="UD デジタル 教科書体 NK-B" panose="02020700000000000000" pitchFamily="18" charset="-128"/>
                <a:ea typeface="UD デジタル 教科書体 NK-B" panose="02020700000000000000" pitchFamily="18" charset="-128"/>
              </a:rPr>
              <a:t>：</a:t>
            </a:r>
            <a:r>
              <a:rPr lang="en-US" altLang="ja-JP" sz="1249" dirty="0">
                <a:latin typeface="UD デジタル 教科書体 NK-B" panose="02020700000000000000" pitchFamily="18" charset="-128"/>
                <a:ea typeface="UD デジタル 教科書体 NK-B" panose="02020700000000000000" pitchFamily="18" charset="-128"/>
              </a:rPr>
              <a:t>30</a:t>
            </a:r>
            <a:r>
              <a:rPr lang="ja-JP" altLang="en-US" sz="1249" dirty="0">
                <a:latin typeface="UD デジタル 教科書体 NK-B" panose="02020700000000000000" pitchFamily="18" charset="-128"/>
                <a:ea typeface="UD デジタル 教科書体 NK-B" panose="02020700000000000000" pitchFamily="18" charset="-128"/>
              </a:rPr>
              <a:t>～</a:t>
            </a:r>
            <a:r>
              <a:rPr lang="en-US" altLang="ja-JP" sz="1249" dirty="0">
                <a:latin typeface="UD デジタル 教科書体 NK-B" panose="02020700000000000000" pitchFamily="18" charset="-128"/>
                <a:ea typeface="UD デジタル 教科書体 NK-B" panose="02020700000000000000" pitchFamily="18" charset="-128"/>
              </a:rPr>
              <a:t>16</a:t>
            </a:r>
            <a:r>
              <a:rPr lang="ja-JP" altLang="en-US" sz="1249" dirty="0">
                <a:latin typeface="UD デジタル 教科書体 NK-B" panose="02020700000000000000" pitchFamily="18" charset="-128"/>
                <a:ea typeface="UD デジタル 教科書体 NK-B" panose="02020700000000000000" pitchFamily="18" charset="-128"/>
              </a:rPr>
              <a:t>：</a:t>
            </a:r>
            <a:r>
              <a:rPr lang="en-US" altLang="ja-JP" sz="1249" dirty="0">
                <a:latin typeface="UD デジタル 教科書体 NK-B" panose="02020700000000000000" pitchFamily="18" charset="-128"/>
                <a:ea typeface="UD デジタル 教科書体 NK-B" panose="02020700000000000000" pitchFamily="18" charset="-128"/>
              </a:rPr>
              <a:t>2</a:t>
            </a:r>
            <a:r>
              <a:rPr lang="ja-JP" altLang="en-US" sz="1249" dirty="0">
                <a:latin typeface="UD デジタル 教科書体 NK-B" panose="02020700000000000000" pitchFamily="18" charset="-128"/>
                <a:ea typeface="UD デジタル 教科書体 NK-B" panose="02020700000000000000" pitchFamily="18" charset="-128"/>
              </a:rPr>
              <a:t>０（受付開始</a:t>
            </a:r>
            <a:r>
              <a:rPr lang="en-US" altLang="ja-JP" sz="1249" dirty="0">
                <a:latin typeface="UD デジタル 教科書体 NK-B" panose="02020700000000000000" pitchFamily="18" charset="-128"/>
                <a:ea typeface="UD デジタル 教科書体 NK-B" panose="02020700000000000000" pitchFamily="18" charset="-128"/>
              </a:rPr>
              <a:t>13</a:t>
            </a:r>
            <a:r>
              <a:rPr lang="ja-JP" altLang="en-US" sz="1249" dirty="0">
                <a:latin typeface="UD デジタル 教科書体 NK-B" panose="02020700000000000000" pitchFamily="18" charset="-128"/>
                <a:ea typeface="UD デジタル 教科書体 NK-B" panose="02020700000000000000" pitchFamily="18" charset="-128"/>
              </a:rPr>
              <a:t>：</a:t>
            </a:r>
            <a:r>
              <a:rPr lang="en-US" altLang="ja-JP" sz="1249" dirty="0">
                <a:latin typeface="UD デジタル 教科書体 NK-B" panose="02020700000000000000" pitchFamily="18" charset="-128"/>
                <a:ea typeface="UD デジタル 教科書体 NK-B" panose="02020700000000000000" pitchFamily="18" charset="-128"/>
              </a:rPr>
              <a:t>00</a:t>
            </a:r>
            <a:r>
              <a:rPr lang="ja-JP" altLang="en-US" sz="1249" dirty="0">
                <a:latin typeface="UD デジタル 教科書体 NK-B" panose="02020700000000000000" pitchFamily="18" charset="-128"/>
                <a:ea typeface="UD デジタル 教科書体 NK-B" panose="02020700000000000000" pitchFamily="18" charset="-128"/>
              </a:rPr>
              <a:t>）</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対　象</a:t>
            </a:r>
            <a:r>
              <a:rPr lang="ja-JP" altLang="en-US" sz="1249" dirty="0">
                <a:latin typeface="UD デジタル 教科書体 NK-B" panose="02020700000000000000" pitchFamily="18" charset="-128"/>
                <a:ea typeface="UD デジタル 教科書体 NK-B" panose="02020700000000000000" pitchFamily="18" charset="-128"/>
              </a:rPr>
              <a:t>　　企業の方（経営者、人事・労務担当者等）</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場　所</a:t>
            </a:r>
            <a:r>
              <a:rPr lang="ja-JP" altLang="en-US" sz="1249" dirty="0">
                <a:latin typeface="UD デジタル 教科書体 NK-B" panose="02020700000000000000" pitchFamily="18" charset="-128"/>
                <a:ea typeface="UD デジタル 教科書体 NK-B" panose="02020700000000000000" pitchFamily="18" charset="-128"/>
              </a:rPr>
              <a:t>　　大阪府立とりかい高等支援学校</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dirty="0">
                <a:latin typeface="UD デジタル 教科書体 NK-B" panose="02020700000000000000" pitchFamily="18" charset="-128"/>
                <a:ea typeface="UD デジタル 教科書体 NK-B" panose="02020700000000000000" pitchFamily="18" charset="-128"/>
              </a:rPr>
              <a:t>定　員　　</a:t>
            </a:r>
            <a:r>
              <a:rPr lang="en-US" altLang="ja-JP" sz="1249" dirty="0">
                <a:latin typeface="UD デジタル 教科書体 NK-B" panose="02020700000000000000" pitchFamily="18" charset="-128"/>
                <a:ea typeface="UD デジタル 教科書体 NK-B" panose="02020700000000000000" pitchFamily="18" charset="-128"/>
              </a:rPr>
              <a:t>20</a:t>
            </a:r>
            <a:r>
              <a:rPr lang="ja-JP" altLang="en-US" sz="1249" dirty="0">
                <a:latin typeface="UD デジタル 教科書体 NK-B" panose="02020700000000000000" pitchFamily="18" charset="-128"/>
                <a:ea typeface="UD デジタル 教科書体 NK-B" panose="02020700000000000000" pitchFamily="18" charset="-128"/>
              </a:rPr>
              <a:t>名程度（申込先着順）</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申込み</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250" dirty="0">
                <a:latin typeface="UD デジタル 教科書体 NK-B" panose="02020700000000000000" pitchFamily="18" charset="-128"/>
                <a:ea typeface="UD デジタル 教科書体 NK-B" panose="02020700000000000000" pitchFamily="18" charset="-128"/>
              </a:rPr>
              <a:t>裏面をご確認のうえ、令和６年７月</a:t>
            </a:r>
            <a:r>
              <a:rPr lang="en-US" altLang="ja-JP" sz="1250" dirty="0">
                <a:latin typeface="UD デジタル 教科書体 NK-B" panose="02020700000000000000" pitchFamily="18" charset="-128"/>
                <a:ea typeface="UD デジタル 教科書体 NK-B" panose="02020700000000000000" pitchFamily="18" charset="-128"/>
              </a:rPr>
              <a:t>2</a:t>
            </a:r>
            <a:r>
              <a:rPr lang="ja-JP" altLang="en-US" sz="1250" dirty="0">
                <a:latin typeface="UD デジタル 教科書体 NK-B" panose="02020700000000000000" pitchFamily="18" charset="-128"/>
                <a:ea typeface="UD デジタル 教科書体 NK-B" panose="02020700000000000000" pitchFamily="18" charset="-128"/>
              </a:rPr>
              <a:t>日（火）までにお申込みください。</a:t>
            </a:r>
            <a:endParaRPr lang="en-US" altLang="ja-JP" sz="125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344231" y="5066311"/>
            <a:ext cx="6514431" cy="2621017"/>
            <a:chOff x="36167" y="7799"/>
            <a:chExt cx="7071217" cy="442460"/>
          </a:xfrm>
          <a:solidFill>
            <a:srgbClr val="CCFF99"/>
          </a:solidFill>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36167" y="7799"/>
              <a:ext cx="7071217" cy="442460"/>
            </a:xfrm>
            <a:prstGeom prst="roundRect">
              <a:avLst/>
            </a:prstGeom>
            <a:grpFill/>
            <a:ln/>
          </p:spPr>
          <p:style>
            <a:lnRef idx="3">
              <a:schemeClr val="lt1"/>
            </a:lnRef>
            <a:fillRef idx="1">
              <a:schemeClr val="accent1"/>
            </a:fillRef>
            <a:effectRef idx="1">
              <a:schemeClr val="accent1"/>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319856" y="23842"/>
              <a:ext cx="6701633" cy="36700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61173" tIns="61173" rIns="61173" bIns="61173" numCol="1" spcCol="1270" anchor="t" anchorCtr="0">
              <a:noAutofit/>
            </a:bodyPr>
            <a:lstStyle/>
            <a:p>
              <a:pPr defTabSz="713674">
                <a:lnSpc>
                  <a:spcPct val="90000"/>
                </a:lnSpc>
                <a:spcBef>
                  <a:spcPct val="0"/>
                </a:spcBef>
                <a:spcAft>
                  <a:spcPct val="35000"/>
                </a:spcAft>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プログラム</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①大阪府立とりかい高等支援学校 </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　   概要説明＆見学</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rPr>
                <a:t>1</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rPr>
                <a:t>3</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年生の職業に関する授業を見学）</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とりかい高等支援学校　進路指導主事　大井　雅晴</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②事例紹介 「知的障がい者の雇用立ち上げと環境整備」　　</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日本ハムキャリアコンサルティング株式会社</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大阪事務所　所長　山口　徹也　氏</a:t>
              </a:r>
              <a:r>
                <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66392"/>
            <a:ext cx="5749262" cy="73866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問合せ先　</a:t>
            </a:r>
            <a:r>
              <a:rPr kumimoji="1" lang="ja-JP" altLang="en-US" sz="1050" b="1" dirty="0" err="1">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（大阪府 商工労働部 雇用推進室 就業促進課 障がい者雇用促進ｸﾞﾙｰﾌﾟ）</a:t>
            </a: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a:solidFill>
                  <a:schemeClr val="bg1"/>
                </a:solidFill>
              </a:rPr>
              <a:t>　 　　　　　</a:t>
            </a:r>
            <a:endParaRPr kumimoji="1" lang="en-US" altLang="ja-JP" sz="105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344232" y="7834920"/>
            <a:ext cx="6696648"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大阪府立とりかい高等支援学校（</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摂津市鳥飼上</a:t>
            </a:r>
            <a:r>
              <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rPr>
              <a:t>1-1-15</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 最寄駅 阪急バス「上鳥飼」より</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150m</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、京阪バス「上鳥飼北」より</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500m</a:t>
            </a:r>
          </a:p>
          <a:p>
            <a:pPr>
              <a:spcBef>
                <a:spcPct val="0"/>
              </a:spcBef>
              <a:buNone/>
            </a:pPr>
            <a:endParaRPr lang="en-US" altLang="ja-JP" sz="8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2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00" u="sng" dirty="0">
                <a:latin typeface="UD デジタル 教科書体 NP-B" panose="02020700000000000000" pitchFamily="18" charset="-128"/>
                <a:ea typeface="UD デジタル 教科書体 NP-B" panose="02020700000000000000" pitchFamily="18" charset="-128"/>
              </a:rPr>
              <a:t>ご来場の際は、公共交通機関をご利用ください。</a:t>
            </a:r>
            <a:endParaRPr lang="en-US" altLang="ja-JP" sz="1200" u="sng" dirty="0">
              <a:latin typeface="UD デジタル 教科書体 NP-B" panose="02020700000000000000" pitchFamily="18" charset="-128"/>
              <a:ea typeface="UD デジタル 教科書体 NP-B" panose="02020700000000000000" pitchFamily="18" charset="-128"/>
            </a:endParaRPr>
          </a:p>
          <a:p>
            <a:pPr>
              <a:spcBef>
                <a:spcPct val="0"/>
              </a:spcBef>
              <a:buNone/>
            </a:pPr>
            <a:endParaRPr lang="en-US" altLang="ja-JP" sz="800" u="sng"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200" dirty="0">
                <a:latin typeface="UD デジタル 教科書体 NP-B" panose="02020700000000000000" pitchFamily="18" charset="-128"/>
                <a:ea typeface="UD デジタル 教科書体 NP-B" panose="02020700000000000000" pitchFamily="18" charset="-128"/>
              </a:rPr>
              <a:t>※</a:t>
            </a:r>
            <a:r>
              <a:rPr lang="ja-JP" altLang="en-US" sz="1200" u="sng" dirty="0">
                <a:latin typeface="UD デジタル 教科書体 NP-B" panose="02020700000000000000" pitchFamily="18" charset="-128"/>
                <a:ea typeface="UD デジタル 教科書体 NP-B" panose="02020700000000000000" pitchFamily="18" charset="-128"/>
              </a:rPr>
              <a:t>併設する摂津支援学校にバス等が出入りするため、車でのご来場ができません。</a:t>
            </a:r>
            <a:endParaRPr lang="en-US" altLang="ja-JP" sz="1200" u="sng"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200" b="1" u="sng" dirty="0">
                <a:solidFill>
                  <a:srgbClr val="000000"/>
                </a:solidFill>
                <a:latin typeface="UD デジタル 教科書体 NP-B" panose="02020700000000000000" pitchFamily="18" charset="-128"/>
                <a:ea typeface="UD デジタル 教科書体 NP-B" panose="02020700000000000000" pitchFamily="18" charset="-128"/>
              </a:rPr>
              <a:t>車でお越しの場合は近隣のパーキングをご利用ください。 </a:t>
            </a:r>
          </a:p>
          <a:p>
            <a:pPr>
              <a:spcBef>
                <a:spcPct val="0"/>
              </a:spcBef>
              <a:buNone/>
            </a:pPr>
            <a:endParaRPr lang="ja-JP" altLang="en-US" sz="1200" b="1" u="sng" dirty="0">
              <a:solidFill>
                <a:srgbClr val="000000"/>
              </a:solidFill>
              <a:latin typeface="UD デジタル 教科書体 NP-B" panose="02020700000000000000" pitchFamily="18" charset="-128"/>
              <a:ea typeface="UD デジタル 教科書体 NP-B" panose="02020700000000000000" pitchFamily="18" charset="-128"/>
            </a:endParaRPr>
          </a:p>
        </p:txBody>
      </p:sp>
      <p:sp>
        <p:nvSpPr>
          <p:cNvPr id="3" name="正方形/長方形 2"/>
          <p:cNvSpPr/>
          <p:nvPr/>
        </p:nvSpPr>
        <p:spPr>
          <a:xfrm>
            <a:off x="344231" y="604709"/>
            <a:ext cx="6560023" cy="1182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rPr>
              <a:t>とりかい高等支援学校</a:t>
            </a:r>
            <a:endParaRPr kumimoji="1" lang="en-US" altLang="ja-JP" sz="3600" b="1"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rPr>
              <a:t>見学セミナー</a:t>
            </a:r>
          </a:p>
        </p:txBody>
      </p:sp>
      <p:pic>
        <p:nvPicPr>
          <p:cNvPr id="15" name="図 14">
            <a:extLst>
              <a:ext uri="{FF2B5EF4-FFF2-40B4-BE49-F238E27FC236}">
                <a16:creationId xmlns:a16="http://schemas.microsoft.com/office/drawing/2014/main" id="{9639B3F9-6E69-471A-8343-37DBA3A4A56A}"/>
              </a:ext>
            </a:extLst>
          </p:cNvPr>
          <p:cNvPicPr>
            <a:picLocks noChangeAspect="1"/>
          </p:cNvPicPr>
          <p:nvPr/>
        </p:nvPicPr>
        <p:blipFill rotWithShape="1">
          <a:blip r:embed="rId3">
            <a:alphaModFix amt="46000"/>
          </a:blip>
          <a:srcRect l="11784" t="9072" r="10916" b="9291"/>
          <a:stretch/>
        </p:blipFill>
        <p:spPr>
          <a:xfrm>
            <a:off x="6164713" y="8611914"/>
            <a:ext cx="521331" cy="550573"/>
          </a:xfrm>
          <a:prstGeom prst="rect">
            <a:avLst/>
          </a:prstGeom>
        </p:spPr>
      </p:pic>
    </p:spTree>
    <p:extLst>
      <p:ext uri="{BB962C8B-B14F-4D97-AF65-F5344CB8AC3E}">
        <p14:creationId xmlns:p14="http://schemas.microsoft.com/office/powerpoint/2010/main" val="266431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61822" y="279142"/>
            <a:ext cx="6799120" cy="2245743"/>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619" b="1"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「大阪府インターネット申請・申込みサービス」よりお申込みください。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rPr>
              <a:t>https://lgpos.task-asp.net/cu/270008/ea/residents/procedures/apply/228483e8-1ea7-43ec-a21b-19e779881c06/start</a:t>
            </a: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309351" y="1332637"/>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216644" y="2067070"/>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1458623305"/>
              </p:ext>
            </p:extLst>
          </p:nvPr>
        </p:nvGraphicFramePr>
        <p:xfrm>
          <a:off x="414857" y="800898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a:latin typeface="UD デジタル 教科書体 NP-B" panose="02020700000000000000" pitchFamily="18" charset="-128"/>
                          <a:ea typeface="UD デジタル 教科書体 NP-B" panose="02020700000000000000" pitchFamily="18" charset="-128"/>
                        </a:rPr>
                        <a:t>所在地</a:t>
                      </a: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配慮事項</a:t>
                      </a:r>
                    </a:p>
                    <a:p>
                      <a:pPr algn="ctr"/>
                      <a:r>
                        <a:rPr kumimoji="1" lang="ja-JP" altLang="en-US" sz="900" b="1"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453" y="7663283"/>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63115" y="7731982"/>
            <a:ext cx="5305604" cy="276999"/>
          </a:xfrm>
          <a:prstGeom prst="rect">
            <a:avLst/>
          </a:prstGeom>
          <a:noFill/>
          <a:ln>
            <a:noFill/>
          </a:ln>
        </p:spPr>
        <p:txBody>
          <a:bodyPr wrap="square" rtlCol="0">
            <a:spAutoFit/>
          </a:bodyPr>
          <a:lstStyle/>
          <a:p>
            <a:pPr algn="ctr"/>
            <a:r>
              <a:rPr lang="ja-JP" altLang="en-US" sz="1200" b="1" dirty="0">
                <a:latin typeface="UD デジタル 教科書体 NP-B" panose="02020700000000000000" pitchFamily="18" charset="-128"/>
                <a:ea typeface="UD デジタル 教科書体 NP-B" panose="02020700000000000000" pitchFamily="18" charset="-128"/>
              </a:rPr>
              <a:t>「とりかい高等支援学校見学セミナー（７月８日）」　参加申込書</a:t>
            </a:r>
          </a:p>
        </p:txBody>
      </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6993" y="1990489"/>
            <a:ext cx="343178" cy="343178"/>
          </a:xfrm>
          <a:prstGeom prst="rect">
            <a:avLst/>
          </a:prstGeom>
        </p:spPr>
      </p:pic>
      <p:grpSp>
        <p:nvGrpSpPr>
          <p:cNvPr id="3" name="グループ化 2"/>
          <p:cNvGrpSpPr/>
          <p:nvPr/>
        </p:nvGrpSpPr>
        <p:grpSpPr>
          <a:xfrm>
            <a:off x="303549" y="2634387"/>
            <a:ext cx="6624736" cy="4809893"/>
            <a:chOff x="42644" y="3888587"/>
            <a:chExt cx="6624736" cy="4427933"/>
          </a:xfrm>
        </p:grpSpPr>
        <p:sp>
          <p:nvSpPr>
            <p:cNvPr id="28" name="Rectangle 139"/>
            <p:cNvSpPr>
              <a:spLocks noChangeArrowheads="1"/>
            </p:cNvSpPr>
            <p:nvPr/>
          </p:nvSpPr>
          <p:spPr bwMode="auto">
            <a:xfrm>
              <a:off x="42644" y="3888587"/>
              <a:ext cx="6624736" cy="4427933"/>
            </a:xfrm>
            <a:prstGeom prst="rect">
              <a:avLst/>
            </a:prstGeom>
            <a:solidFill>
              <a:schemeClr val="bg1"/>
            </a:solidFill>
            <a:ln>
              <a:noFill/>
            </a:ln>
            <a:effectLst>
              <a:glow rad="139700">
                <a:schemeClr val="accent2">
                  <a:satMod val="175000"/>
                  <a:alpha val="40000"/>
                </a:schemeClr>
              </a:glow>
              <a:outerShdw dist="107763" dir="2700000" algn="ctr" rotWithShape="0">
                <a:schemeClr val="bg2">
                  <a:alpha val="50000"/>
                </a:schemeClr>
              </a:outerShdw>
            </a:effectLst>
          </p:spPr>
          <p:txBody>
            <a:bodyPr lIns="180000" tIns="72000" rIns="180000" bIns="72000" anchor="ctr"/>
            <a:lstStyle/>
            <a:p>
              <a:pPr eaLnBrk="1" hangingPunct="1">
                <a:defRPr/>
              </a:pPr>
              <a:endParaRPr lang="en-US" altLang="ja-JP" sz="1050" b="1" dirty="0">
                <a:latin typeface="HG丸ｺﾞｼｯｸM-PRO" pitchFamily="50" charset="-128"/>
                <a:ea typeface="HG丸ｺﾞｼｯｸM-PRO" pitchFamily="50" charset="-128"/>
              </a:endParaRPr>
            </a:p>
          </p:txBody>
        </p:sp>
        <p:sp>
          <p:nvSpPr>
            <p:cNvPr id="46" name="AutoShape 3"/>
            <p:cNvSpPr>
              <a:spLocks noChangeArrowheads="1"/>
            </p:cNvSpPr>
            <p:nvPr/>
          </p:nvSpPr>
          <p:spPr bwMode="auto">
            <a:xfrm>
              <a:off x="416029" y="4018251"/>
              <a:ext cx="6010275" cy="328960"/>
            </a:xfrm>
            <a:prstGeom prst="roundRect">
              <a:avLst>
                <a:gd name="adj" fmla="val 34712"/>
              </a:avLst>
            </a:prstGeom>
            <a:solidFill>
              <a:srgbClr val="FFC000"/>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lIns="180000" tIns="72000" rIns="180000" bIns="72000" anchor="t"/>
            <a:lstStyle/>
            <a:p>
              <a:pPr algn="ctr">
                <a:lnSpc>
                  <a:spcPct val="80000"/>
                </a:lnSpc>
                <a:spcBef>
                  <a:spcPct val="20000"/>
                </a:spcBef>
                <a:defRPr/>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大阪府立とりかい高等支援学校のご紹介</a:t>
              </a:r>
            </a:p>
          </p:txBody>
        </p:sp>
      </p:grpSp>
      <p:sp>
        <p:nvSpPr>
          <p:cNvPr id="21" name="Rectangle 356"/>
          <p:cNvSpPr>
            <a:spLocks noChangeArrowheads="1"/>
          </p:cNvSpPr>
          <p:nvPr/>
        </p:nvSpPr>
        <p:spPr bwMode="auto">
          <a:xfrm>
            <a:off x="103846" y="3629490"/>
            <a:ext cx="668748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◇知的障がいのある生徒のための高等部段階の教育における充実を図るため、就労を通じた</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社会自立をめざす職業学科設置の支援学校です。</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◇３年間で社会で働く力を身につけます。</a:t>
            </a:r>
            <a:endParaRPr lang="en-US" altLang="ja-JP" sz="1200" b="1"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latin typeface="UD デジタル 教科書体 NP-B" panose="02020700000000000000" pitchFamily="18" charset="-128"/>
                <a:ea typeface="UD デジタル 教科書体 NP-B" panose="02020700000000000000" pitchFamily="18" charset="-128"/>
              </a:rPr>
              <a:t>　◇「生産技術科」「食とみどり科」「生活科学科」の</a:t>
            </a:r>
            <a:r>
              <a:rPr lang="en-US" altLang="ja-JP" sz="1200" b="1" dirty="0">
                <a:latin typeface="UD デジタル 教科書体 NP-B" panose="02020700000000000000" pitchFamily="18" charset="-128"/>
                <a:ea typeface="UD デジタル 教科書体 NP-B" panose="02020700000000000000" pitchFamily="18" charset="-128"/>
              </a:rPr>
              <a:t>3</a:t>
            </a:r>
            <a:r>
              <a:rPr lang="ja-JP" altLang="en-US" sz="1200" b="1" dirty="0" err="1">
                <a:latin typeface="UD デジタル 教科書体 NP-B" panose="02020700000000000000" pitchFamily="18" charset="-128"/>
                <a:ea typeface="UD デジタル 教科書体 NP-B" panose="02020700000000000000" pitchFamily="18" charset="-128"/>
              </a:rPr>
              <a:t>つの</a:t>
            </a:r>
            <a:r>
              <a:rPr lang="ja-JP" altLang="en-US" sz="1200" b="1" dirty="0">
                <a:latin typeface="UD デジタル 教科書体 NP-B" panose="02020700000000000000" pitchFamily="18" charset="-128"/>
                <a:ea typeface="UD デジタル 教科書体 NP-B" panose="02020700000000000000" pitchFamily="18" charset="-128"/>
              </a:rPr>
              <a:t>学科があり、職業教育に重点を</a:t>
            </a:r>
            <a:endParaRPr lang="en-US" altLang="ja-JP" sz="1200" b="1"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latin typeface="UD デジタル 教科書体 NP-B" panose="02020700000000000000" pitchFamily="18" charset="-128"/>
                <a:ea typeface="UD デジタル 教科書体 NP-B" panose="02020700000000000000" pitchFamily="18" charset="-128"/>
              </a:rPr>
              <a:t>　　置いた教育課程を編成し、学習に取り組んでいます。</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◇さらに、職場実習を通し、実践的な就労に必要な知識や技術、態度等を身につけることを</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目標にしています。</a:t>
            </a:r>
            <a:endParaRPr lang="en-US" altLang="ja-JP" sz="1200" b="1" dirty="0">
              <a:latin typeface="UD デジタル 教科書体 NP-B" panose="02020700000000000000" pitchFamily="18" charset="-128"/>
              <a:ea typeface="UD デジタル 教科書体 NP-B" panose="02020700000000000000" pitchFamily="18" charset="-128"/>
            </a:endParaRPr>
          </a:p>
        </p:txBody>
      </p:sp>
      <p:sp>
        <p:nvSpPr>
          <p:cNvPr id="27" name="テキスト ボックス 6"/>
          <p:cNvSpPr txBox="1">
            <a:spLocks noChangeArrowheads="1"/>
          </p:cNvSpPr>
          <p:nvPr/>
        </p:nvSpPr>
        <p:spPr bwMode="auto">
          <a:xfrm>
            <a:off x="3375684" y="3323102"/>
            <a:ext cx="3262313" cy="2778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latin typeface="HG明朝E" panose="02020909000000000000" pitchFamily="17" charset="-128"/>
                <a:ea typeface="HG明朝E" panose="02020909000000000000" pitchFamily="17" charset="-128"/>
              </a:rPr>
              <a:t>-----</a:t>
            </a:r>
            <a:r>
              <a:rPr lang="ja-JP" altLang="en-US" sz="1200" dirty="0">
                <a:latin typeface="HG明朝E" panose="02020909000000000000" pitchFamily="17" charset="-128"/>
                <a:ea typeface="HG明朝E" panose="02020909000000000000" pitchFamily="17" charset="-128"/>
              </a:rPr>
              <a:t>就職に向けがんばっています！！</a:t>
            </a:r>
            <a:r>
              <a:rPr lang="en-US" altLang="ja-JP" sz="1200" dirty="0">
                <a:latin typeface="HG明朝E" panose="02020909000000000000" pitchFamily="17" charset="-128"/>
                <a:ea typeface="HG明朝E" panose="02020909000000000000" pitchFamily="17" charset="-128"/>
              </a:rPr>
              <a:t>-----</a:t>
            </a:r>
            <a:endParaRPr lang="ja-JP" altLang="en-US" sz="1200" dirty="0">
              <a:latin typeface="HG明朝E" panose="02020909000000000000" pitchFamily="17" charset="-128"/>
              <a:ea typeface="HG明朝E" panose="02020909000000000000" pitchFamily="17" charset="-128"/>
            </a:endParaRPr>
          </a:p>
        </p:txBody>
      </p:sp>
      <p:pic>
        <p:nvPicPr>
          <p:cNvPr id="29" name="Picture 18" descr="大阪府立とりかい高等支援学校"/>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72" y="5283665"/>
            <a:ext cx="6192837"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4"/>
          <p:cNvSpPr txBox="1">
            <a:spLocks noChangeArrowheads="1"/>
          </p:cNvSpPr>
          <p:nvPr/>
        </p:nvSpPr>
        <p:spPr bwMode="auto">
          <a:xfrm>
            <a:off x="418172" y="3323102"/>
            <a:ext cx="2735262" cy="277813"/>
          </a:xfrm>
          <a:prstGeom prst="rect">
            <a:avLst/>
          </a:prstGeom>
          <a:noFill/>
          <a:ln w="12700">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UD デジタル 教科書体 NP-B" panose="02020700000000000000" pitchFamily="18" charset="-128"/>
                <a:ea typeface="UD デジタル 教科書体 NP-B" panose="02020700000000000000" pitchFamily="18" charset="-128"/>
              </a:rPr>
              <a:t>｛校訓｝　①努力　②工夫　③自立</a:t>
            </a:r>
          </a:p>
        </p:txBody>
      </p:sp>
      <p:sp>
        <p:nvSpPr>
          <p:cNvPr id="31" name="角丸四角形 30"/>
          <p:cNvSpPr/>
          <p:nvPr/>
        </p:nvSpPr>
        <p:spPr>
          <a:xfrm>
            <a:off x="3375684" y="6669552"/>
            <a:ext cx="3311525" cy="625475"/>
          </a:xfrm>
          <a:prstGeom prst="round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大阪府立とりかい高等支援学校（</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4F)</a:t>
            </a:r>
          </a:p>
          <a:p>
            <a:pPr algn="ctr" eaLnBrk="1" hangingPunct="1">
              <a:spcBef>
                <a:spcPct val="40000"/>
              </a:spcBef>
              <a:defRPr/>
            </a:pP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大阪府立摂津支援学校</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(1F</a:t>
            </a: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3F)</a:t>
            </a:r>
            <a:endParaRPr lang="ja-JP" altLang="en-US" sz="1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32" name="正方形/長方形 31"/>
          <p:cNvSpPr/>
          <p:nvPr/>
        </p:nvSpPr>
        <p:spPr>
          <a:xfrm>
            <a:off x="494372" y="4934415"/>
            <a:ext cx="6192837" cy="433387"/>
          </a:xfrm>
          <a:prstGeom prst="rect">
            <a:avLst/>
          </a:prstGeom>
          <a:solidFill>
            <a:srgbClr val="99FF99"/>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566-0062</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大阪府摂津市鳥飼上</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丁目</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番</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15</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号</a:t>
            </a: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TEL</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072-654-9235 </a:t>
            </a:r>
          </a:p>
          <a:p>
            <a:pPr eaLnBrk="1" hangingPunct="1">
              <a:defRPr/>
            </a:pP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最寄り駅：阪急バス 上鳥飼より</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150m</a:t>
            </a:r>
            <a:r>
              <a:rPr lang="ja-JP" altLang="en-US" sz="1000" dirty="0" err="1">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または京阪バス 上鳥飼北より</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500m</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p>
        </p:txBody>
      </p:sp>
      <p:pic>
        <p:nvPicPr>
          <p:cNvPr id="4" name="図 3">
            <a:extLst>
              <a:ext uri="{FF2B5EF4-FFF2-40B4-BE49-F238E27FC236}">
                <a16:creationId xmlns:a16="http://schemas.microsoft.com/office/drawing/2014/main" id="{E489575A-69DF-4197-AC21-B02C8932495F}"/>
              </a:ext>
            </a:extLst>
          </p:cNvPr>
          <p:cNvPicPr>
            <a:picLocks noChangeAspect="1"/>
          </p:cNvPicPr>
          <p:nvPr/>
        </p:nvPicPr>
        <p:blipFill>
          <a:blip r:embed="rId5"/>
          <a:stretch>
            <a:fillRect/>
          </a:stretch>
        </p:blipFill>
        <p:spPr>
          <a:xfrm>
            <a:off x="362091" y="1484769"/>
            <a:ext cx="937212" cy="937212"/>
          </a:xfrm>
          <a:prstGeom prst="rect">
            <a:avLst/>
          </a:prstGeom>
        </p:spPr>
      </p:pic>
    </p:spTree>
    <p:extLst>
      <p:ext uri="{BB962C8B-B14F-4D97-AF65-F5344CB8AC3E}">
        <p14:creationId xmlns:p14="http://schemas.microsoft.com/office/powerpoint/2010/main" val="421959993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TM02892315[[fn=ウィスプ]]</Template>
  <TotalTime>659</TotalTime>
  <Words>891</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HG丸ｺﾞｼｯｸM-PRO</vt:lpstr>
      <vt:lpstr>HG明朝E</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八幡　明日香</dc:creator>
  <cp:lastModifiedBy>八幡　明日香</cp:lastModifiedBy>
  <cp:revision>93</cp:revision>
  <cp:lastPrinted>2024-05-08T07:09:35Z</cp:lastPrinted>
  <dcterms:created xsi:type="dcterms:W3CDTF">2021-10-19T07:53:43Z</dcterms:created>
  <dcterms:modified xsi:type="dcterms:W3CDTF">2024-05-08T07:31:00Z</dcterms:modified>
</cp:coreProperties>
</file>