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8" r:id="rId2"/>
  </p:sldIdLst>
  <p:sldSz cx="6858000" cy="9144000" type="screen4x3"/>
  <p:notesSz cx="6646863" cy="9777413"/>
  <p:defaultTextStyle>
    <a:defPPr>
      <a:defRPr lang="ja-JP"/>
    </a:defPPr>
    <a:lvl1pPr algn="l" rtl="0" fontAlgn="base">
      <a:spcBef>
        <a:spcPct val="0"/>
      </a:spcBef>
      <a:spcAft>
        <a:spcPct val="0"/>
      </a:spcAft>
      <a:defRPr kumimoji="1" sz="9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pitchFamily="50" charset="-128"/>
        <a:cs typeface="+mn-cs"/>
      </a:defRPr>
    </a:lvl5pPr>
    <a:lvl6pPr marL="2286000" algn="l" defTabSz="914400" rtl="0" eaLnBrk="1" latinLnBrk="0" hangingPunct="1">
      <a:defRPr kumimoji="1" sz="900" kern="1200">
        <a:solidFill>
          <a:schemeClr val="tx1"/>
        </a:solidFill>
        <a:latin typeface="Arial" charset="0"/>
        <a:ea typeface="ＭＳ Ｐゴシック" pitchFamily="50" charset="-128"/>
        <a:cs typeface="+mn-cs"/>
      </a:defRPr>
    </a:lvl6pPr>
    <a:lvl7pPr marL="2743200" algn="l" defTabSz="914400" rtl="0" eaLnBrk="1" latinLnBrk="0" hangingPunct="1">
      <a:defRPr kumimoji="1" sz="900" kern="1200">
        <a:solidFill>
          <a:schemeClr val="tx1"/>
        </a:solidFill>
        <a:latin typeface="Arial" charset="0"/>
        <a:ea typeface="ＭＳ Ｐゴシック" pitchFamily="50" charset="-128"/>
        <a:cs typeface="+mn-cs"/>
      </a:defRPr>
    </a:lvl7pPr>
    <a:lvl8pPr marL="3200400" algn="l" defTabSz="914400" rtl="0" eaLnBrk="1" latinLnBrk="0" hangingPunct="1">
      <a:defRPr kumimoji="1" sz="900" kern="1200">
        <a:solidFill>
          <a:schemeClr val="tx1"/>
        </a:solidFill>
        <a:latin typeface="Arial" charset="0"/>
        <a:ea typeface="ＭＳ Ｐゴシック" pitchFamily="50" charset="-128"/>
        <a:cs typeface="+mn-cs"/>
      </a:defRPr>
    </a:lvl8pPr>
    <a:lvl9pPr marL="3657600" algn="l" defTabSz="914400" rtl="0" eaLnBrk="1" latinLnBrk="0" hangingPunct="1">
      <a:defRPr kumimoji="1" sz="900"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835">
          <p15:clr>
            <a:srgbClr val="A4A3A4"/>
          </p15:clr>
        </p15:guide>
        <p15:guide id="2" pos="2160">
          <p15:clr>
            <a:srgbClr val="A4A3A4"/>
          </p15:clr>
        </p15:guide>
      </p15:sldGuideLst>
    </p:ext>
    <p:ext uri="{2D200454-40CA-4A62-9FC3-DE9A4176ACB9}">
      <p15:notesGuideLst xmlns:p15="http://schemas.microsoft.com/office/powerpoint/2012/main">
        <p15:guide id="1" orient="horz" pos="3080" userDrawn="1">
          <p15:clr>
            <a:srgbClr val="A4A3A4"/>
          </p15:clr>
        </p15:guide>
        <p15:guide id="2" pos="209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CCFF"/>
    <a:srgbClr val="FFCC99"/>
    <a:srgbClr val="FFFFCC"/>
    <a:srgbClr val="FFCCCC"/>
    <a:srgbClr val="FF66FF"/>
    <a:srgbClr val="DDDDDD"/>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1" autoAdjust="0"/>
    <p:restoredTop sz="97662" autoAdjust="0"/>
  </p:normalViewPr>
  <p:slideViewPr>
    <p:cSldViewPr>
      <p:cViewPr>
        <p:scale>
          <a:sx n="100" d="100"/>
          <a:sy n="100" d="100"/>
        </p:scale>
        <p:origin x="1692" y="-1206"/>
      </p:cViewPr>
      <p:guideLst>
        <p:guide orient="horz" pos="2835"/>
        <p:guide pos="216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854" y="-84"/>
      </p:cViewPr>
      <p:guideLst>
        <p:guide orient="horz" pos="3080"/>
        <p:guide pos="209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880101" cy="488793"/>
          </a:xfrm>
          <a:prstGeom prst="rect">
            <a:avLst/>
          </a:prstGeom>
          <a:noFill/>
          <a:ln w="9525">
            <a:noFill/>
            <a:miter lim="800000"/>
            <a:headEnd/>
            <a:tailEnd/>
          </a:ln>
          <a:effectLst/>
        </p:spPr>
        <p:txBody>
          <a:bodyPr vert="horz" wrap="square" lIns="89675" tIns="44838" rIns="89675" bIns="44838" numCol="1" anchor="t" anchorCtr="0" compatLnSpc="1">
            <a:prstTxWarp prst="textNoShape">
              <a:avLst/>
            </a:prstTxWarp>
          </a:bodyPr>
          <a:lstStyle>
            <a:lvl1pPr>
              <a:defRPr sz="1200">
                <a:ea typeface="ＭＳ Ｐゴシック" charset="-128"/>
              </a:defRPr>
            </a:lvl1pPr>
          </a:lstStyle>
          <a:p>
            <a:pPr>
              <a:defRPr/>
            </a:pPr>
            <a:endParaRPr lang="en-US" altLang="ja-JP"/>
          </a:p>
        </p:txBody>
      </p:sp>
      <p:sp>
        <p:nvSpPr>
          <p:cNvPr id="3075" name="Rectangle 3"/>
          <p:cNvSpPr>
            <a:spLocks noGrp="1" noChangeArrowheads="1"/>
          </p:cNvSpPr>
          <p:nvPr>
            <p:ph type="dt" sz="quarter" idx="1"/>
          </p:nvPr>
        </p:nvSpPr>
        <p:spPr bwMode="auto">
          <a:xfrm>
            <a:off x="3765213" y="0"/>
            <a:ext cx="2880101" cy="488793"/>
          </a:xfrm>
          <a:prstGeom prst="rect">
            <a:avLst/>
          </a:prstGeom>
          <a:noFill/>
          <a:ln w="9525">
            <a:noFill/>
            <a:miter lim="800000"/>
            <a:headEnd/>
            <a:tailEnd/>
          </a:ln>
          <a:effectLst/>
        </p:spPr>
        <p:txBody>
          <a:bodyPr vert="horz" wrap="square" lIns="89675" tIns="44838" rIns="89675" bIns="44838" numCol="1" anchor="t" anchorCtr="0" compatLnSpc="1">
            <a:prstTxWarp prst="textNoShape">
              <a:avLst/>
            </a:prstTxWarp>
          </a:bodyPr>
          <a:lstStyle>
            <a:lvl1pPr algn="r">
              <a:defRPr sz="1200">
                <a:ea typeface="ＭＳ Ｐゴシック" charset="-128"/>
              </a:defRPr>
            </a:lvl1pPr>
          </a:lstStyle>
          <a:p>
            <a:pPr>
              <a:defRPr/>
            </a:pPr>
            <a:endParaRPr lang="en-US" altLang="ja-JP"/>
          </a:p>
        </p:txBody>
      </p:sp>
      <p:sp>
        <p:nvSpPr>
          <p:cNvPr id="3076" name="Rectangle 4"/>
          <p:cNvSpPr>
            <a:spLocks noGrp="1" noChangeArrowheads="1"/>
          </p:cNvSpPr>
          <p:nvPr>
            <p:ph type="ftr" sz="quarter" idx="2"/>
          </p:nvPr>
        </p:nvSpPr>
        <p:spPr bwMode="auto">
          <a:xfrm>
            <a:off x="0" y="9287059"/>
            <a:ext cx="2880101" cy="488792"/>
          </a:xfrm>
          <a:prstGeom prst="rect">
            <a:avLst/>
          </a:prstGeom>
          <a:noFill/>
          <a:ln w="9525">
            <a:noFill/>
            <a:miter lim="800000"/>
            <a:headEnd/>
            <a:tailEnd/>
          </a:ln>
          <a:effectLst/>
        </p:spPr>
        <p:txBody>
          <a:bodyPr vert="horz" wrap="square" lIns="89675" tIns="44838" rIns="89675" bIns="44838" numCol="1" anchor="b" anchorCtr="0" compatLnSpc="1">
            <a:prstTxWarp prst="textNoShape">
              <a:avLst/>
            </a:prstTxWarp>
          </a:bodyPr>
          <a:lstStyle>
            <a:lvl1pPr>
              <a:defRPr sz="1200">
                <a:ea typeface="ＭＳ Ｐゴシック" charset="-128"/>
              </a:defRPr>
            </a:lvl1pPr>
          </a:lstStyle>
          <a:p>
            <a:pPr>
              <a:defRPr/>
            </a:pPr>
            <a:endParaRPr lang="en-US" altLang="ja-JP"/>
          </a:p>
        </p:txBody>
      </p:sp>
      <p:sp>
        <p:nvSpPr>
          <p:cNvPr id="3077" name="Rectangle 5"/>
          <p:cNvSpPr>
            <a:spLocks noGrp="1" noChangeArrowheads="1"/>
          </p:cNvSpPr>
          <p:nvPr>
            <p:ph type="sldNum" sz="quarter" idx="3"/>
          </p:nvPr>
        </p:nvSpPr>
        <p:spPr bwMode="auto">
          <a:xfrm>
            <a:off x="3765213" y="9287059"/>
            <a:ext cx="2880101" cy="488792"/>
          </a:xfrm>
          <a:prstGeom prst="rect">
            <a:avLst/>
          </a:prstGeom>
          <a:noFill/>
          <a:ln w="9525">
            <a:noFill/>
            <a:miter lim="800000"/>
            <a:headEnd/>
            <a:tailEnd/>
          </a:ln>
          <a:effectLst/>
        </p:spPr>
        <p:txBody>
          <a:bodyPr vert="horz" wrap="square" lIns="89675" tIns="44838" rIns="89675" bIns="44838" numCol="1" anchor="b" anchorCtr="0" compatLnSpc="1">
            <a:prstTxWarp prst="textNoShape">
              <a:avLst/>
            </a:prstTxWarp>
          </a:bodyPr>
          <a:lstStyle>
            <a:lvl1pPr algn="r">
              <a:defRPr sz="1200">
                <a:ea typeface="ＭＳ Ｐゴシック" charset="-128"/>
              </a:defRPr>
            </a:lvl1pPr>
          </a:lstStyle>
          <a:p>
            <a:pPr>
              <a:defRPr/>
            </a:pPr>
            <a:fld id="{23F0B749-3602-4A1C-8741-133FCE7A0723}" type="slidenum">
              <a:rPr lang="en-US" altLang="ja-JP"/>
              <a:pPr>
                <a:defRPr/>
              </a:pPr>
              <a:t>‹#›</a:t>
            </a:fld>
            <a:endParaRPr lang="en-US" altLang="ja-JP"/>
          </a:p>
        </p:txBody>
      </p:sp>
    </p:spTree>
    <p:extLst>
      <p:ext uri="{BB962C8B-B14F-4D97-AF65-F5344CB8AC3E}">
        <p14:creationId xmlns:p14="http://schemas.microsoft.com/office/powerpoint/2010/main" val="5433325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880101" cy="488793"/>
          </a:xfrm>
          <a:prstGeom prst="rect">
            <a:avLst/>
          </a:prstGeom>
          <a:noFill/>
          <a:ln w="9525">
            <a:noFill/>
            <a:miter lim="800000"/>
            <a:headEnd/>
            <a:tailEnd/>
          </a:ln>
          <a:effectLst/>
        </p:spPr>
        <p:txBody>
          <a:bodyPr vert="horz" wrap="square" lIns="89675" tIns="44838" rIns="89675" bIns="44838" numCol="1" anchor="t" anchorCtr="0" compatLnSpc="1">
            <a:prstTxWarp prst="textNoShape">
              <a:avLst/>
            </a:prstTxWarp>
          </a:bodyPr>
          <a:lstStyle>
            <a:lvl1pPr>
              <a:defRPr sz="1200">
                <a:ea typeface="ＭＳ Ｐゴシック" charset="-128"/>
              </a:defRPr>
            </a:lvl1pPr>
          </a:lstStyle>
          <a:p>
            <a:pPr>
              <a:defRPr/>
            </a:pPr>
            <a:endParaRPr lang="en-US" altLang="ja-JP"/>
          </a:p>
        </p:txBody>
      </p:sp>
      <p:sp>
        <p:nvSpPr>
          <p:cNvPr id="5123" name="Rectangle 3"/>
          <p:cNvSpPr>
            <a:spLocks noGrp="1" noChangeArrowheads="1"/>
          </p:cNvSpPr>
          <p:nvPr>
            <p:ph type="dt" idx="1"/>
          </p:nvPr>
        </p:nvSpPr>
        <p:spPr bwMode="auto">
          <a:xfrm>
            <a:off x="3765213" y="0"/>
            <a:ext cx="2880101" cy="488793"/>
          </a:xfrm>
          <a:prstGeom prst="rect">
            <a:avLst/>
          </a:prstGeom>
          <a:noFill/>
          <a:ln w="9525">
            <a:noFill/>
            <a:miter lim="800000"/>
            <a:headEnd/>
            <a:tailEnd/>
          </a:ln>
          <a:effectLst/>
        </p:spPr>
        <p:txBody>
          <a:bodyPr vert="horz" wrap="square" lIns="89675" tIns="44838" rIns="89675" bIns="44838" numCol="1" anchor="t" anchorCtr="0" compatLnSpc="1">
            <a:prstTxWarp prst="textNoShape">
              <a:avLst/>
            </a:prstTxWarp>
          </a:bodyPr>
          <a:lstStyle>
            <a:lvl1pPr algn="r">
              <a:defRPr sz="1200">
                <a:ea typeface="ＭＳ Ｐゴシック" charset="-128"/>
              </a:defRPr>
            </a:lvl1pPr>
          </a:lstStyle>
          <a:p>
            <a:pPr>
              <a:defRPr/>
            </a:pPr>
            <a:endParaRPr lang="en-US" altLang="ja-JP"/>
          </a:p>
        </p:txBody>
      </p:sp>
      <p:sp>
        <p:nvSpPr>
          <p:cNvPr id="4100" name="Rectangle 4"/>
          <p:cNvSpPr>
            <a:spLocks noGrp="1" noRot="1" noChangeAspect="1" noChangeArrowheads="1" noTextEdit="1"/>
          </p:cNvSpPr>
          <p:nvPr>
            <p:ph type="sldImg" idx="2"/>
          </p:nvPr>
        </p:nvSpPr>
        <p:spPr bwMode="auto">
          <a:xfrm>
            <a:off x="1949450" y="733425"/>
            <a:ext cx="2747963" cy="36655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64997" y="4644310"/>
            <a:ext cx="5316870" cy="4399133"/>
          </a:xfrm>
          <a:prstGeom prst="rect">
            <a:avLst/>
          </a:prstGeom>
          <a:noFill/>
          <a:ln w="9525">
            <a:noFill/>
            <a:miter lim="800000"/>
            <a:headEnd/>
            <a:tailEnd/>
          </a:ln>
          <a:effectLst/>
        </p:spPr>
        <p:txBody>
          <a:bodyPr vert="horz" wrap="square" lIns="89675" tIns="44838" rIns="89675" bIns="44838"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5126" name="Rectangle 6"/>
          <p:cNvSpPr>
            <a:spLocks noGrp="1" noChangeArrowheads="1"/>
          </p:cNvSpPr>
          <p:nvPr>
            <p:ph type="ftr" sz="quarter" idx="4"/>
          </p:nvPr>
        </p:nvSpPr>
        <p:spPr bwMode="auto">
          <a:xfrm>
            <a:off x="0" y="9287059"/>
            <a:ext cx="2880101" cy="488792"/>
          </a:xfrm>
          <a:prstGeom prst="rect">
            <a:avLst/>
          </a:prstGeom>
          <a:noFill/>
          <a:ln w="9525">
            <a:noFill/>
            <a:miter lim="800000"/>
            <a:headEnd/>
            <a:tailEnd/>
          </a:ln>
          <a:effectLst/>
        </p:spPr>
        <p:txBody>
          <a:bodyPr vert="horz" wrap="square" lIns="89675" tIns="44838" rIns="89675" bIns="44838" numCol="1" anchor="b" anchorCtr="0" compatLnSpc="1">
            <a:prstTxWarp prst="textNoShape">
              <a:avLst/>
            </a:prstTxWarp>
          </a:bodyPr>
          <a:lstStyle>
            <a:lvl1pPr>
              <a:defRPr sz="1200">
                <a:ea typeface="ＭＳ Ｐゴシック" charset="-128"/>
              </a:defRPr>
            </a:lvl1pPr>
          </a:lstStyle>
          <a:p>
            <a:pPr>
              <a:defRPr/>
            </a:pPr>
            <a:endParaRPr lang="en-US" altLang="ja-JP"/>
          </a:p>
        </p:txBody>
      </p:sp>
      <p:sp>
        <p:nvSpPr>
          <p:cNvPr id="5127" name="Rectangle 7"/>
          <p:cNvSpPr>
            <a:spLocks noGrp="1" noChangeArrowheads="1"/>
          </p:cNvSpPr>
          <p:nvPr>
            <p:ph type="sldNum" sz="quarter" idx="5"/>
          </p:nvPr>
        </p:nvSpPr>
        <p:spPr bwMode="auto">
          <a:xfrm>
            <a:off x="3765213" y="9287059"/>
            <a:ext cx="2880101" cy="488792"/>
          </a:xfrm>
          <a:prstGeom prst="rect">
            <a:avLst/>
          </a:prstGeom>
          <a:noFill/>
          <a:ln w="9525">
            <a:noFill/>
            <a:miter lim="800000"/>
            <a:headEnd/>
            <a:tailEnd/>
          </a:ln>
          <a:effectLst/>
        </p:spPr>
        <p:txBody>
          <a:bodyPr vert="horz" wrap="square" lIns="89675" tIns="44838" rIns="89675" bIns="44838" numCol="1" anchor="b" anchorCtr="0" compatLnSpc="1">
            <a:prstTxWarp prst="textNoShape">
              <a:avLst/>
            </a:prstTxWarp>
          </a:bodyPr>
          <a:lstStyle>
            <a:lvl1pPr algn="r">
              <a:defRPr sz="1200">
                <a:ea typeface="ＭＳ Ｐゴシック" charset="-128"/>
              </a:defRPr>
            </a:lvl1pPr>
          </a:lstStyle>
          <a:p>
            <a:pPr>
              <a:defRPr/>
            </a:pPr>
            <a:fld id="{93FF6CC0-232D-4159-BED6-36C7BDA70979}" type="slidenum">
              <a:rPr lang="en-US" altLang="ja-JP"/>
              <a:pPr>
                <a:defRPr/>
              </a:pPr>
              <a:t>‹#›</a:t>
            </a:fld>
            <a:endParaRPr lang="en-US" altLang="ja-JP"/>
          </a:p>
        </p:txBody>
      </p:sp>
    </p:spTree>
    <p:extLst>
      <p:ext uri="{BB962C8B-B14F-4D97-AF65-F5344CB8AC3E}">
        <p14:creationId xmlns:p14="http://schemas.microsoft.com/office/powerpoint/2010/main" val="321277002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txBox="1">
            <a:spLocks noGrp="1" noChangeArrowheads="1"/>
          </p:cNvSpPr>
          <p:nvPr/>
        </p:nvSpPr>
        <p:spPr bwMode="auto">
          <a:xfrm>
            <a:off x="3765213" y="9287059"/>
            <a:ext cx="2880101" cy="488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675" tIns="44838" rIns="89675" bIns="44838" anchor="b"/>
          <a:lstStyle>
            <a:lvl1pPr eaLnBrk="0" hangingPunct="0">
              <a:spcBef>
                <a:spcPct val="30000"/>
              </a:spcBef>
              <a:defRPr kumimoji="1" sz="1200">
                <a:solidFill>
                  <a:schemeClr val="tx1"/>
                </a:solidFill>
                <a:latin typeface="Arial" charset="0"/>
                <a:ea typeface="ＭＳ Ｐ明朝" pitchFamily="18" charset="-128"/>
              </a:defRPr>
            </a:lvl1pPr>
            <a:lvl2pPr marL="742950" indent="-285750" eaLnBrk="0" hangingPunct="0">
              <a:spcBef>
                <a:spcPct val="30000"/>
              </a:spcBef>
              <a:defRPr kumimoji="1" sz="1200">
                <a:solidFill>
                  <a:schemeClr val="tx1"/>
                </a:solidFill>
                <a:latin typeface="Arial" charset="0"/>
                <a:ea typeface="ＭＳ Ｐ明朝" pitchFamily="18" charset="-128"/>
              </a:defRPr>
            </a:lvl2pPr>
            <a:lvl3pPr marL="1143000" indent="-228600" eaLnBrk="0" hangingPunct="0">
              <a:spcBef>
                <a:spcPct val="30000"/>
              </a:spcBef>
              <a:defRPr kumimoji="1" sz="1200">
                <a:solidFill>
                  <a:schemeClr val="tx1"/>
                </a:solidFill>
                <a:latin typeface="Arial" charset="0"/>
                <a:ea typeface="ＭＳ Ｐ明朝" pitchFamily="18" charset="-128"/>
              </a:defRPr>
            </a:lvl3pPr>
            <a:lvl4pPr marL="1600200" indent="-228600" eaLnBrk="0" hangingPunct="0">
              <a:spcBef>
                <a:spcPct val="30000"/>
              </a:spcBef>
              <a:defRPr kumimoji="1" sz="1200">
                <a:solidFill>
                  <a:schemeClr val="tx1"/>
                </a:solidFill>
                <a:latin typeface="Arial" charset="0"/>
                <a:ea typeface="ＭＳ Ｐ明朝" pitchFamily="18" charset="-128"/>
              </a:defRPr>
            </a:lvl4pPr>
            <a:lvl5pPr marL="2057400" indent="-228600" eaLnBrk="0" hangingPunct="0">
              <a:spcBef>
                <a:spcPct val="30000"/>
              </a:spcBef>
              <a:defRPr kumimoji="1" sz="1200">
                <a:solidFill>
                  <a:schemeClr val="tx1"/>
                </a:solidFill>
                <a:latin typeface="Arial"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Arial"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algn="r" eaLnBrk="1" hangingPunct="1">
              <a:spcBef>
                <a:spcPct val="0"/>
              </a:spcBef>
            </a:pPr>
            <a:fld id="{C084D724-93DE-4093-A17F-1E208E23FA5C}" type="slidenum">
              <a:rPr lang="en-US" altLang="ja-JP">
                <a:ea typeface="ＭＳ Ｐゴシック" pitchFamily="50" charset="-128"/>
              </a:rPr>
              <a:pPr algn="r" eaLnBrk="1" hangingPunct="1">
                <a:spcBef>
                  <a:spcPct val="0"/>
                </a:spcBef>
              </a:pPr>
              <a:t>1</a:t>
            </a:fld>
            <a:endParaRPr lang="en-US" altLang="ja-JP" dirty="0">
              <a:ea typeface="ＭＳ Ｐゴシック" pitchFamily="50" charset="-128"/>
            </a:endParaRPr>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dirty="0" smtClean="0">
              <a:ea typeface="ＭＳ Ｐ明朝" pitchFamily="18"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038"/>
            <a:ext cx="5829300" cy="1960562"/>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1EA6BCA-3CCA-4D34-A236-328BF7EF964D}" type="slidenum">
              <a:rPr lang="en-US" altLang="ja-JP"/>
              <a:pPr>
                <a:defRPr/>
              </a:pPr>
              <a:t>‹#›</a:t>
            </a:fld>
            <a:endParaRPr lang="en-US" altLang="ja-JP"/>
          </a:p>
        </p:txBody>
      </p:sp>
    </p:spTree>
    <p:extLst>
      <p:ext uri="{BB962C8B-B14F-4D97-AF65-F5344CB8AC3E}">
        <p14:creationId xmlns:p14="http://schemas.microsoft.com/office/powerpoint/2010/main" val="2863135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9E996F5-1D42-4962-A21F-5F23E4609CCE}" type="slidenum">
              <a:rPr lang="en-US" altLang="ja-JP"/>
              <a:pPr>
                <a:defRPr/>
              </a:pPr>
              <a:t>‹#›</a:t>
            </a:fld>
            <a:endParaRPr lang="en-US" altLang="ja-JP"/>
          </a:p>
        </p:txBody>
      </p:sp>
    </p:spTree>
    <p:extLst>
      <p:ext uri="{BB962C8B-B14F-4D97-AF65-F5344CB8AC3E}">
        <p14:creationId xmlns:p14="http://schemas.microsoft.com/office/powerpoint/2010/main" val="3914484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713"/>
            <a:ext cx="1543050" cy="780097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342900" y="366713"/>
            <a:ext cx="4476750" cy="780097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571B133-D59A-458C-84A8-2128CF5BAFC2}" type="slidenum">
              <a:rPr lang="en-US" altLang="ja-JP"/>
              <a:pPr>
                <a:defRPr/>
              </a:pPr>
              <a:t>‹#›</a:t>
            </a:fld>
            <a:endParaRPr lang="en-US" altLang="ja-JP"/>
          </a:p>
        </p:txBody>
      </p:sp>
    </p:spTree>
    <p:extLst>
      <p:ext uri="{BB962C8B-B14F-4D97-AF65-F5344CB8AC3E}">
        <p14:creationId xmlns:p14="http://schemas.microsoft.com/office/powerpoint/2010/main" val="1541542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15B92DD-2FEB-44D9-A687-AF6BC9474F9F}" type="slidenum">
              <a:rPr lang="en-US" altLang="ja-JP"/>
              <a:pPr>
                <a:defRPr/>
              </a:pPr>
              <a:t>‹#›</a:t>
            </a:fld>
            <a:endParaRPr lang="en-US" altLang="ja-JP"/>
          </a:p>
        </p:txBody>
      </p:sp>
    </p:spTree>
    <p:extLst>
      <p:ext uri="{BB962C8B-B14F-4D97-AF65-F5344CB8AC3E}">
        <p14:creationId xmlns:p14="http://schemas.microsoft.com/office/powerpoint/2010/main" val="2909686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5875338"/>
            <a:ext cx="5829300" cy="1816100"/>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338" y="3875088"/>
            <a:ext cx="58293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0A406FA-3F5F-4B14-817D-991326D3A807}" type="slidenum">
              <a:rPr lang="en-US" altLang="ja-JP"/>
              <a:pPr>
                <a:defRPr/>
              </a:pPr>
              <a:t>‹#›</a:t>
            </a:fld>
            <a:endParaRPr lang="en-US" altLang="ja-JP"/>
          </a:p>
        </p:txBody>
      </p:sp>
    </p:spTree>
    <p:extLst>
      <p:ext uri="{BB962C8B-B14F-4D97-AF65-F5344CB8AC3E}">
        <p14:creationId xmlns:p14="http://schemas.microsoft.com/office/powerpoint/2010/main" val="1659273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429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5052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26F30C59-1687-40FE-BEB6-935B90DCD40D}" type="slidenum">
              <a:rPr lang="en-US" altLang="ja-JP"/>
              <a:pPr>
                <a:defRPr/>
              </a:pPr>
              <a:t>‹#›</a:t>
            </a:fld>
            <a:endParaRPr lang="en-US" altLang="ja-JP"/>
          </a:p>
        </p:txBody>
      </p:sp>
    </p:spTree>
    <p:extLst>
      <p:ext uri="{BB962C8B-B14F-4D97-AF65-F5344CB8AC3E}">
        <p14:creationId xmlns:p14="http://schemas.microsoft.com/office/powerpoint/2010/main" val="3742190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C4101828-6E51-4F74-AA40-87DC71CEBB98}" type="slidenum">
              <a:rPr lang="en-US" altLang="ja-JP"/>
              <a:pPr>
                <a:defRPr/>
              </a:pPr>
              <a:t>‹#›</a:t>
            </a:fld>
            <a:endParaRPr lang="en-US" altLang="ja-JP"/>
          </a:p>
        </p:txBody>
      </p:sp>
    </p:spTree>
    <p:extLst>
      <p:ext uri="{BB962C8B-B14F-4D97-AF65-F5344CB8AC3E}">
        <p14:creationId xmlns:p14="http://schemas.microsoft.com/office/powerpoint/2010/main" val="578602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ACC85E35-AB24-4834-AC5E-BB2EB5AC6FCA}" type="slidenum">
              <a:rPr lang="en-US" altLang="ja-JP"/>
              <a:pPr>
                <a:defRPr/>
              </a:pPr>
              <a:t>‹#›</a:t>
            </a:fld>
            <a:endParaRPr lang="en-US" altLang="ja-JP"/>
          </a:p>
        </p:txBody>
      </p:sp>
    </p:spTree>
    <p:extLst>
      <p:ext uri="{BB962C8B-B14F-4D97-AF65-F5344CB8AC3E}">
        <p14:creationId xmlns:p14="http://schemas.microsoft.com/office/powerpoint/2010/main" val="895667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34C55B08-58EC-484F-A5EE-960F1EF1E6F3}" type="slidenum">
              <a:rPr lang="en-US" altLang="ja-JP"/>
              <a:pPr>
                <a:defRPr/>
              </a:pPr>
              <a:t>‹#›</a:t>
            </a:fld>
            <a:endParaRPr lang="en-US" altLang="ja-JP"/>
          </a:p>
        </p:txBody>
      </p:sp>
    </p:spTree>
    <p:extLst>
      <p:ext uri="{BB962C8B-B14F-4D97-AF65-F5344CB8AC3E}">
        <p14:creationId xmlns:p14="http://schemas.microsoft.com/office/powerpoint/2010/main" val="1588159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3538"/>
            <a:ext cx="2255838" cy="154940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A4AE4F98-6BC8-40C4-A8C1-BC976223021A}" type="slidenum">
              <a:rPr lang="en-US" altLang="ja-JP"/>
              <a:pPr>
                <a:defRPr/>
              </a:pPr>
              <a:t>‹#›</a:t>
            </a:fld>
            <a:endParaRPr lang="en-US" altLang="ja-JP"/>
          </a:p>
        </p:txBody>
      </p:sp>
    </p:spTree>
    <p:extLst>
      <p:ext uri="{BB962C8B-B14F-4D97-AF65-F5344CB8AC3E}">
        <p14:creationId xmlns:p14="http://schemas.microsoft.com/office/powerpoint/2010/main" val="966649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400800"/>
            <a:ext cx="4114800" cy="755650"/>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C8B061BB-5230-485E-AE29-E21160AB8462}" type="slidenum">
              <a:rPr lang="en-US" altLang="ja-JP"/>
              <a:pPr>
                <a:defRPr/>
              </a:pPr>
              <a:t>‹#›</a:t>
            </a:fld>
            <a:endParaRPr lang="en-US" altLang="ja-JP"/>
          </a:p>
        </p:txBody>
      </p:sp>
    </p:spTree>
    <p:extLst>
      <p:ext uri="{BB962C8B-B14F-4D97-AF65-F5344CB8AC3E}">
        <p14:creationId xmlns:p14="http://schemas.microsoft.com/office/powerpoint/2010/main" val="1753397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66713"/>
            <a:ext cx="61722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342900" y="2133600"/>
            <a:ext cx="6172200" cy="603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342900" y="8326438"/>
            <a:ext cx="1600200" cy="635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ＭＳ Ｐゴシック"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2343150" y="8326438"/>
            <a:ext cx="2171700" cy="635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ＭＳ Ｐゴシック"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4914900" y="8326438"/>
            <a:ext cx="1600200" cy="635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charset="-128"/>
              </a:defRPr>
            </a:lvl1pPr>
          </a:lstStyle>
          <a:p>
            <a:pPr>
              <a:defRPr/>
            </a:pPr>
            <a:fld id="{B6486778-FD02-423F-B6EC-B6CAFE4015AD}"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16"/>
          <p:cNvSpPr>
            <a:spLocks noChangeArrowheads="1"/>
          </p:cNvSpPr>
          <p:nvPr/>
        </p:nvSpPr>
        <p:spPr bwMode="auto">
          <a:xfrm>
            <a:off x="404664" y="8585640"/>
            <a:ext cx="6745287" cy="5623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ts val="200"/>
              </a:spcBef>
              <a:buFontTx/>
              <a:buNone/>
            </a:pPr>
            <a:r>
              <a:rPr lang="ja-JP" altLang="en-US" sz="1100" dirty="0" err="1" smtClean="0">
                <a:latin typeface="メイリオ" panose="020B0604030504040204" pitchFamily="50" charset="-128"/>
                <a:ea typeface="メイリオ" panose="020B0604030504040204" pitchFamily="50" charset="-128"/>
                <a:cs typeface="メイリオ" panose="020B0604030504040204" pitchFamily="50" charset="-128"/>
              </a:rPr>
              <a:t>障がい</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者雇用ホームページ：</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http://www.pref.osaka.lg.jp/koyotaisaku/syogaisyakoyo/</a:t>
            </a:r>
          </a:p>
        </p:txBody>
      </p:sp>
      <p:sp>
        <p:nvSpPr>
          <p:cNvPr id="2052" name="Rectangle 23"/>
          <p:cNvSpPr>
            <a:spLocks noChangeArrowheads="1"/>
          </p:cNvSpPr>
          <p:nvPr/>
        </p:nvSpPr>
        <p:spPr bwMode="auto">
          <a:xfrm>
            <a:off x="39423" y="8275586"/>
            <a:ext cx="6992619" cy="276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1050" dirty="0" smtClean="0">
                <a:latin typeface="+mn-ea"/>
                <a:ea typeface="+mn-ea"/>
                <a:cs typeface="メイリオ" panose="020B0604030504040204" pitchFamily="50" charset="-128"/>
              </a:rPr>
              <a:t>本事業は、大阪府が公益社団法人大阪聴力障害者協会への委託により実施しており、業務上知り得た情報については、</a:t>
            </a:r>
            <a:endParaRPr lang="en-US" altLang="ja-JP" sz="1050" dirty="0" smtClean="0">
              <a:latin typeface="+mn-ea"/>
              <a:ea typeface="+mn-ea"/>
              <a:cs typeface="メイリオ" panose="020B0604030504040204" pitchFamily="50" charset="-128"/>
            </a:endParaRPr>
          </a:p>
          <a:p>
            <a:pPr eaLnBrk="1" hangingPunct="1">
              <a:spcBef>
                <a:spcPct val="0"/>
              </a:spcBef>
              <a:buFontTx/>
              <a:buNone/>
            </a:pPr>
            <a:r>
              <a:rPr lang="ja-JP" altLang="en-US" sz="1050" dirty="0" smtClean="0">
                <a:latin typeface="+mn-ea"/>
                <a:ea typeface="+mn-ea"/>
                <a:cs typeface="メイリオ" panose="020B0604030504040204" pitchFamily="50" charset="-128"/>
              </a:rPr>
              <a:t>関係法令に基づき、適正に管理しています。</a:t>
            </a:r>
            <a:endParaRPr lang="ja-JP" altLang="en-US" sz="1050" dirty="0">
              <a:latin typeface="+mn-ea"/>
              <a:ea typeface="+mn-ea"/>
              <a:cs typeface="メイリオ" panose="020B0604030504040204" pitchFamily="50" charset="-128"/>
            </a:endParaRPr>
          </a:p>
        </p:txBody>
      </p:sp>
      <p:pic>
        <p:nvPicPr>
          <p:cNvPr id="10" name="図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325" y="102851"/>
            <a:ext cx="1100168" cy="278723"/>
          </a:xfrm>
          <a:prstGeom prst="rect">
            <a:avLst/>
          </a:prstGeom>
        </p:spPr>
      </p:pic>
      <p:sp>
        <p:nvSpPr>
          <p:cNvPr id="2" name="横巻き 1"/>
          <p:cNvSpPr/>
          <p:nvPr/>
        </p:nvSpPr>
        <p:spPr>
          <a:xfrm>
            <a:off x="-10269" y="650847"/>
            <a:ext cx="6785859" cy="1611652"/>
          </a:xfrm>
          <a:prstGeom prst="horizontalScroll">
            <a:avLst/>
          </a:prstGeom>
          <a:solidFill>
            <a:srgbClr val="FFCC99"/>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smtClean="0">
                <a:solidFill>
                  <a:schemeClr val="tx1"/>
                </a:solidFill>
              </a:rPr>
              <a:t>ワークライフ支援事業の</a:t>
            </a:r>
            <a:r>
              <a:rPr kumimoji="1" lang="ja-JP" altLang="en-US" sz="2800" b="1" dirty="0" err="1" smtClean="0">
                <a:solidFill>
                  <a:schemeClr val="tx1"/>
                </a:solidFill>
              </a:rPr>
              <a:t>ご</a:t>
            </a:r>
            <a:r>
              <a:rPr kumimoji="1" lang="ja-JP" altLang="en-US" sz="2800" b="1" dirty="0" smtClean="0">
                <a:solidFill>
                  <a:schemeClr val="tx1"/>
                </a:solidFill>
              </a:rPr>
              <a:t>あんない</a:t>
            </a:r>
            <a:endParaRPr kumimoji="1" lang="en-US" altLang="ja-JP" sz="2800" b="1" dirty="0" smtClean="0">
              <a:solidFill>
                <a:schemeClr val="tx1"/>
              </a:solidFill>
            </a:endParaRPr>
          </a:p>
          <a:p>
            <a:pPr algn="ctr"/>
            <a:r>
              <a:rPr lang="ja-JP" altLang="en-US" sz="2000" dirty="0" smtClean="0">
                <a:solidFill>
                  <a:schemeClr val="tx1"/>
                </a:solidFill>
              </a:rPr>
              <a:t>～手話通訳を必要とする方の職業生活を支援しています～</a:t>
            </a:r>
            <a:endParaRPr kumimoji="1" lang="ja-JP" altLang="en-US" sz="2000" dirty="0">
              <a:solidFill>
                <a:schemeClr val="tx1"/>
              </a:solidFill>
            </a:endParaRPr>
          </a:p>
        </p:txBody>
      </p:sp>
      <p:grpSp>
        <p:nvGrpSpPr>
          <p:cNvPr id="6" name="グループ化 5"/>
          <p:cNvGrpSpPr/>
          <p:nvPr/>
        </p:nvGrpSpPr>
        <p:grpSpPr>
          <a:xfrm>
            <a:off x="312256" y="1489786"/>
            <a:ext cx="6259421" cy="2168055"/>
            <a:chOff x="337207" y="2722084"/>
            <a:chExt cx="6384955" cy="2973541"/>
          </a:xfrm>
        </p:grpSpPr>
        <p:sp>
          <p:nvSpPr>
            <p:cNvPr id="14" name="テキスト ボックス 13"/>
            <p:cNvSpPr txBox="1"/>
            <p:nvPr/>
          </p:nvSpPr>
          <p:spPr>
            <a:xfrm>
              <a:off x="650520" y="3923030"/>
              <a:ext cx="5949623" cy="1055307"/>
            </a:xfrm>
            <a:prstGeom prst="rect">
              <a:avLst/>
            </a:prstGeom>
            <a:noFill/>
            <a:ln>
              <a:noFill/>
            </a:ln>
          </p:spPr>
          <p:txBody>
            <a:bodyPr wrap="square" rtlCol="0">
              <a:spAutoFit/>
            </a:bodyPr>
            <a:lstStyle/>
            <a:p>
              <a:r>
                <a:rPr kumimoji="1" lang="ja-JP" altLang="en-US" sz="2000" b="1" dirty="0" smtClean="0"/>
                <a:t>働く上での悩みやトラブルを抱えていませんか？</a:t>
              </a:r>
              <a:endParaRPr kumimoji="1" lang="en-US" altLang="ja-JP" sz="2000" b="1" dirty="0" smtClean="0"/>
            </a:p>
            <a:p>
              <a:r>
                <a:rPr lang="ja-JP" altLang="en-US" sz="1200" dirty="0" smtClean="0"/>
                <a:t>就職する前から、就職した後の働く上（雇用する上）での様々なトラブルや悩みの解決を、手話のできる専門の相談員がお手伝いします。</a:t>
              </a:r>
              <a:endParaRPr kumimoji="1" lang="ja-JP" altLang="en-US" sz="1200" dirty="0"/>
            </a:p>
          </p:txBody>
        </p:sp>
        <p:sp>
          <p:nvSpPr>
            <p:cNvPr id="15" name="テキスト ボックス 14"/>
            <p:cNvSpPr txBox="1"/>
            <p:nvPr/>
          </p:nvSpPr>
          <p:spPr>
            <a:xfrm>
              <a:off x="337207" y="2722084"/>
              <a:ext cx="6384955" cy="289153"/>
            </a:xfrm>
            <a:prstGeom prst="rect">
              <a:avLst/>
            </a:prstGeom>
            <a:noFill/>
          </p:spPr>
          <p:txBody>
            <a:bodyPr wrap="square" rtlCol="0">
              <a:spAutoFit/>
            </a:bodyPr>
            <a:lstStyle/>
            <a:p>
              <a:endParaRPr kumimoji="1" lang="ja-JP" altLang="en-US" sz="1200" dirty="0"/>
            </a:p>
          </p:txBody>
        </p:sp>
        <p:sp>
          <p:nvSpPr>
            <p:cNvPr id="19" name="テキスト ボックス 18"/>
            <p:cNvSpPr txBox="1"/>
            <p:nvPr/>
          </p:nvSpPr>
          <p:spPr>
            <a:xfrm>
              <a:off x="1499870" y="5273501"/>
              <a:ext cx="4599551" cy="422124"/>
            </a:xfrm>
            <a:prstGeom prst="rect">
              <a:avLst/>
            </a:prstGeom>
            <a:noFill/>
          </p:spPr>
          <p:txBody>
            <a:bodyPr wrap="square" rtlCol="0">
              <a:spAutoFit/>
            </a:bodyPr>
            <a:lstStyle/>
            <a:p>
              <a:r>
                <a:rPr lang="ja-JP" altLang="en-US" sz="1400" dirty="0" smtClean="0"/>
                <a:t>働く上（雇用する上）でこんなこと困っていませんか？</a:t>
              </a:r>
              <a:r>
                <a:rPr kumimoji="1" lang="ja-JP" altLang="en-US" sz="1100" dirty="0" smtClean="0"/>
                <a:t>　</a:t>
              </a:r>
              <a:endParaRPr kumimoji="1" lang="ja-JP" altLang="en-US" sz="1100" dirty="0"/>
            </a:p>
          </p:txBody>
        </p:sp>
      </p:grpSp>
      <p:grpSp>
        <p:nvGrpSpPr>
          <p:cNvPr id="55" name="グループ化 54"/>
          <p:cNvGrpSpPr/>
          <p:nvPr/>
        </p:nvGrpSpPr>
        <p:grpSpPr>
          <a:xfrm>
            <a:off x="212747" y="5331849"/>
            <a:ext cx="6223198" cy="2203482"/>
            <a:chOff x="196987" y="2172268"/>
            <a:chExt cx="6348006" cy="2300168"/>
          </a:xfrm>
        </p:grpSpPr>
        <p:sp>
          <p:nvSpPr>
            <p:cNvPr id="56" name="テキスト ボックス 55"/>
            <p:cNvSpPr txBox="1"/>
            <p:nvPr/>
          </p:nvSpPr>
          <p:spPr>
            <a:xfrm>
              <a:off x="236968" y="2172268"/>
              <a:ext cx="2389956" cy="289153"/>
            </a:xfrm>
            <a:prstGeom prst="rect">
              <a:avLst/>
            </a:prstGeom>
            <a:noFill/>
            <a:ln>
              <a:noFill/>
            </a:ln>
          </p:spPr>
          <p:txBody>
            <a:bodyPr wrap="square" rtlCol="0">
              <a:spAutoFit/>
            </a:bodyPr>
            <a:lstStyle/>
            <a:p>
              <a:r>
                <a:rPr kumimoji="1" lang="ja-JP" altLang="en-US" sz="1200" b="1" dirty="0" smtClean="0"/>
                <a:t>お気軽にどんどんご利用ください</a:t>
              </a:r>
              <a:endParaRPr kumimoji="1" lang="ja-JP" altLang="en-US" sz="1200" b="1" dirty="0"/>
            </a:p>
          </p:txBody>
        </p:sp>
        <p:sp>
          <p:nvSpPr>
            <p:cNvPr id="65" name="テキスト ボックス 64"/>
            <p:cNvSpPr txBox="1"/>
            <p:nvPr/>
          </p:nvSpPr>
          <p:spPr>
            <a:xfrm>
              <a:off x="295047" y="2457598"/>
              <a:ext cx="3422773" cy="1783112"/>
            </a:xfrm>
            <a:prstGeom prst="rect">
              <a:avLst/>
            </a:prstGeom>
            <a:noFill/>
          </p:spPr>
          <p:txBody>
            <a:bodyPr wrap="square" rtlCol="0">
              <a:spAutoFit/>
            </a:bodyPr>
            <a:lstStyle/>
            <a:p>
              <a:r>
                <a:rPr lang="ja-JP" altLang="en-US" sz="1050" dirty="0" smtClean="0"/>
                <a:t>ご相談先：大阪ろうあ会館</a:t>
              </a:r>
              <a:endParaRPr lang="en-US" altLang="ja-JP" sz="1050" dirty="0" smtClean="0"/>
            </a:p>
            <a:p>
              <a:r>
                <a:rPr kumimoji="1" lang="ja-JP" altLang="en-US" sz="1050" dirty="0" smtClean="0"/>
                <a:t>住所：大阪市東成区中道１丁目３番５９号</a:t>
              </a:r>
              <a:endParaRPr kumimoji="1" lang="en-US" altLang="ja-JP" sz="1050" dirty="0" smtClean="0"/>
            </a:p>
            <a:p>
              <a:r>
                <a:rPr lang="ja-JP" altLang="en-US" sz="1050" dirty="0"/>
                <a:t>　</a:t>
              </a:r>
              <a:r>
                <a:rPr lang="ja-JP" altLang="en-US" sz="1050" dirty="0" smtClean="0"/>
                <a:t>　　　大阪府立福祉情報コミュニケーションセンター３階</a:t>
              </a:r>
              <a:endParaRPr lang="en-US" altLang="ja-JP" sz="1050" dirty="0" smtClean="0"/>
            </a:p>
            <a:p>
              <a:r>
                <a:rPr lang="ja-JP" altLang="en-US" sz="1050" dirty="0"/>
                <a:t>　</a:t>
              </a:r>
              <a:r>
                <a:rPr lang="ja-JP" altLang="en-US" sz="1050" dirty="0" smtClean="0"/>
                <a:t>　　　</a:t>
              </a:r>
              <a:r>
                <a:rPr lang="ja-JP" altLang="en-US" sz="1050" dirty="0">
                  <a:latin typeface="+mn-ea"/>
                  <a:cs typeface="メイリオ" panose="020B0604030504040204" pitchFamily="50" charset="-128"/>
                </a:rPr>
                <a:t>公益社団法人大阪聴力障害者協会</a:t>
              </a:r>
              <a:endParaRPr lang="en-US" altLang="ja-JP" sz="1050" dirty="0" smtClean="0"/>
            </a:p>
            <a:p>
              <a:r>
                <a:rPr kumimoji="1" lang="ja-JP" altLang="en-US" sz="1050" dirty="0" smtClean="0"/>
                <a:t>電話</a:t>
              </a:r>
              <a:r>
                <a:rPr kumimoji="1" lang="ja-JP" altLang="en-US" sz="1050" smtClean="0"/>
                <a:t>：</a:t>
              </a:r>
              <a:r>
                <a:rPr kumimoji="1" lang="ja-JP" altLang="en-US" sz="1050" smtClean="0"/>
                <a:t>０６－６７４８－０３８０</a:t>
              </a:r>
              <a:endParaRPr kumimoji="1" lang="en-US" altLang="ja-JP" sz="1050" dirty="0" smtClean="0"/>
            </a:p>
            <a:p>
              <a:r>
                <a:rPr lang="en-US" altLang="ja-JP" sz="1050" dirty="0" smtClean="0"/>
                <a:t>FAX</a:t>
              </a:r>
              <a:r>
                <a:rPr lang="ja-JP" altLang="en-US" sz="1050" dirty="0" smtClean="0"/>
                <a:t>：０６－６７４８－０３８３</a:t>
              </a:r>
              <a:endParaRPr kumimoji="1" lang="en-US" altLang="ja-JP" sz="1050" dirty="0" smtClean="0"/>
            </a:p>
            <a:p>
              <a:r>
                <a:rPr kumimoji="1" lang="ja-JP" altLang="en-US" sz="1050" dirty="0" smtClean="0"/>
                <a:t>◇開館日</a:t>
              </a:r>
              <a:endParaRPr kumimoji="1" lang="en-US" altLang="ja-JP" sz="1050" dirty="0" smtClean="0"/>
            </a:p>
            <a:p>
              <a:r>
                <a:rPr lang="ja-JP" altLang="en-US" sz="1050" dirty="0" smtClean="0"/>
                <a:t>月～金：９：００～１２：３０　及び　１３：３０～２１：００</a:t>
              </a:r>
              <a:endParaRPr lang="en-US" altLang="ja-JP" sz="1050" dirty="0" smtClean="0"/>
            </a:p>
            <a:p>
              <a:r>
                <a:rPr kumimoji="1" lang="ja-JP" altLang="en-US" sz="1050" dirty="0" smtClean="0"/>
                <a:t>　土　　：</a:t>
              </a:r>
              <a:r>
                <a:rPr lang="ja-JP" altLang="en-US" sz="1050" dirty="0"/>
                <a:t>９：００～１２：３０　及び　１３：３０</a:t>
              </a:r>
              <a:r>
                <a:rPr lang="ja-JP" altLang="en-US" sz="1050" dirty="0" smtClean="0"/>
                <a:t>～１７：３０</a:t>
              </a:r>
              <a:endParaRPr lang="en-US" altLang="ja-JP" sz="1050" dirty="0"/>
            </a:p>
            <a:p>
              <a:endParaRPr kumimoji="1" lang="ja-JP" altLang="en-US" sz="1050" dirty="0"/>
            </a:p>
          </p:txBody>
        </p:sp>
        <p:sp>
          <p:nvSpPr>
            <p:cNvPr id="66" name="テキスト ボックス 65"/>
            <p:cNvSpPr txBox="1"/>
            <p:nvPr/>
          </p:nvSpPr>
          <p:spPr>
            <a:xfrm>
              <a:off x="196987" y="4030674"/>
              <a:ext cx="6348006" cy="441762"/>
            </a:xfrm>
            <a:prstGeom prst="rect">
              <a:avLst/>
            </a:prstGeom>
            <a:noFill/>
          </p:spPr>
          <p:txBody>
            <a:bodyPr wrap="square" rtlCol="0">
              <a:spAutoFit/>
            </a:bodyPr>
            <a:lstStyle/>
            <a:p>
              <a:r>
                <a:rPr lang="en-US" altLang="ja-JP" sz="1100" dirty="0" smtClean="0"/>
                <a:t>※</a:t>
              </a:r>
              <a:r>
                <a:rPr lang="ja-JP" altLang="en-US" sz="1100" dirty="0" smtClean="0"/>
                <a:t>休館日：日曜日、祝日、５月３日～５日、８月１３日～１５日、１２月２９日～１月４日、</a:t>
              </a:r>
              <a:r>
                <a:rPr lang="ja-JP" altLang="en-US" sz="1050" dirty="0"/>
                <a:t>大阪府立福祉情報</a:t>
              </a:r>
              <a:r>
                <a:rPr lang="ja-JP" altLang="en-US" sz="1050" dirty="0" smtClean="0"/>
                <a:t>コミュニケーションセンター休館日</a:t>
              </a:r>
              <a:r>
                <a:rPr kumimoji="1" lang="ja-JP" altLang="en-US" sz="1050" dirty="0" smtClean="0"/>
                <a:t>　　</a:t>
              </a:r>
              <a:endParaRPr kumimoji="1" lang="ja-JP" altLang="en-US" sz="1000" dirty="0"/>
            </a:p>
          </p:txBody>
        </p:sp>
      </p:grpSp>
      <p:sp>
        <p:nvSpPr>
          <p:cNvPr id="3" name="テキスト ボックス 2"/>
          <p:cNvSpPr txBox="1"/>
          <p:nvPr/>
        </p:nvSpPr>
        <p:spPr>
          <a:xfrm>
            <a:off x="218055" y="489858"/>
            <a:ext cx="5467594" cy="338554"/>
          </a:xfrm>
          <a:prstGeom prst="rect">
            <a:avLst/>
          </a:prstGeom>
          <a:noFill/>
        </p:spPr>
        <p:txBody>
          <a:bodyPr wrap="square" rtlCol="0">
            <a:spAutoFit/>
          </a:bodyPr>
          <a:lstStyle/>
          <a:p>
            <a:r>
              <a:rPr kumimoji="1" lang="ja-JP" altLang="en-US" sz="1600" dirty="0" smtClean="0"/>
              <a:t>手話通訳の必要な方、事業主のみなさまへ</a:t>
            </a:r>
            <a:endParaRPr kumimoji="1" lang="ja-JP" altLang="en-US" sz="1600" dirty="0"/>
          </a:p>
        </p:txBody>
      </p:sp>
      <p:sp>
        <p:nvSpPr>
          <p:cNvPr id="4" name="角丸四角形 3"/>
          <p:cNvSpPr/>
          <p:nvPr/>
        </p:nvSpPr>
        <p:spPr>
          <a:xfrm>
            <a:off x="508288" y="2266388"/>
            <a:ext cx="6020564" cy="984650"/>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9" name="テキスト ボックス 28"/>
          <p:cNvSpPr txBox="1"/>
          <p:nvPr/>
        </p:nvSpPr>
        <p:spPr>
          <a:xfrm>
            <a:off x="268371" y="3657841"/>
            <a:ext cx="6370059" cy="1569660"/>
          </a:xfrm>
          <a:prstGeom prst="rect">
            <a:avLst/>
          </a:prstGeom>
          <a:noFill/>
        </p:spPr>
        <p:txBody>
          <a:bodyPr wrap="square" rtlCol="0">
            <a:spAutoFit/>
          </a:bodyPr>
          <a:lstStyle/>
          <a:p>
            <a:r>
              <a:rPr lang="ja-JP" altLang="en-US" sz="1200" dirty="0" smtClean="0"/>
              <a:t>①労働条件、職場の人間関係、リストラ、セクハラなど様々な悩みについて相談を受け付けます。</a:t>
            </a:r>
            <a:endParaRPr lang="en-US" altLang="ja-JP" sz="1200" dirty="0" smtClean="0"/>
          </a:p>
          <a:p>
            <a:r>
              <a:rPr kumimoji="1" lang="ja-JP" altLang="en-US" sz="1200" dirty="0" smtClean="0"/>
              <a:t>②職場でのコミュニケーション不足等から生じる問題に、専門の相談員が相談にのります。</a:t>
            </a:r>
            <a:endParaRPr kumimoji="1" lang="en-US" altLang="ja-JP" sz="1200" dirty="0" smtClean="0"/>
          </a:p>
          <a:p>
            <a:r>
              <a:rPr lang="ja-JP" altLang="en-US" sz="1200" dirty="0" smtClean="0"/>
              <a:t>③職場での話し合いの場、労働基準監督署、弁護士との面談などに必要に応じて相談員が同行し、トラブルの解決を支援します。</a:t>
            </a:r>
            <a:endParaRPr lang="en-US" altLang="ja-JP" sz="1200" dirty="0" smtClean="0"/>
          </a:p>
          <a:p>
            <a:r>
              <a:rPr kumimoji="1" lang="ja-JP" altLang="en-US" sz="1200" dirty="0" smtClean="0"/>
              <a:t>④府内の様々な機関が実施している事業にも協力します。</a:t>
            </a:r>
            <a:endParaRPr kumimoji="1" lang="en-US" altLang="ja-JP" sz="1200" dirty="0" smtClean="0"/>
          </a:p>
          <a:p>
            <a:r>
              <a:rPr lang="ja-JP" altLang="en-US" sz="1200" dirty="0"/>
              <a:t>　</a:t>
            </a:r>
            <a:r>
              <a:rPr lang="ja-JP" altLang="en-US" sz="1200" dirty="0" smtClean="0"/>
              <a:t>市町村等での労働相談、就業・生活支援センターなどをあなたが利用する際に、必要な協力をしていきます。</a:t>
            </a:r>
            <a:endParaRPr lang="en-US" altLang="ja-JP" sz="1200" dirty="0" smtClean="0"/>
          </a:p>
          <a:p>
            <a:r>
              <a:rPr kumimoji="1" lang="ja-JP" altLang="en-US" sz="1200" dirty="0" smtClean="0"/>
              <a:t>⑤働くことについての情報を提供します。</a:t>
            </a:r>
            <a:endParaRPr kumimoji="1" lang="ja-JP" altLang="en-US" sz="1050" dirty="0"/>
          </a:p>
        </p:txBody>
      </p:sp>
      <p:pic>
        <p:nvPicPr>
          <p:cNvPr id="5" name="図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688130" y="4806147"/>
            <a:ext cx="3106195" cy="2355299"/>
          </a:xfrm>
          <a:prstGeom prst="rect">
            <a:avLst/>
          </a:prstGeom>
        </p:spPr>
      </p:pic>
      <p:sp>
        <p:nvSpPr>
          <p:cNvPr id="7" name="正方形/長方形 6"/>
          <p:cNvSpPr/>
          <p:nvPr/>
        </p:nvSpPr>
        <p:spPr>
          <a:xfrm>
            <a:off x="287016" y="5610566"/>
            <a:ext cx="3338073" cy="1501572"/>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2" name="テキスト ボックス 31"/>
          <p:cNvSpPr txBox="1"/>
          <p:nvPr/>
        </p:nvSpPr>
        <p:spPr>
          <a:xfrm>
            <a:off x="212747" y="7592390"/>
            <a:ext cx="6223198" cy="577081"/>
          </a:xfrm>
          <a:prstGeom prst="rect">
            <a:avLst/>
          </a:prstGeom>
          <a:noFill/>
        </p:spPr>
        <p:txBody>
          <a:bodyPr wrap="square" rtlCol="0">
            <a:spAutoFit/>
          </a:bodyPr>
          <a:lstStyle/>
          <a:p>
            <a:r>
              <a:rPr kumimoji="1" lang="ja-JP" altLang="en-US" sz="1050" dirty="0" smtClean="0"/>
              <a:t>〇事業に関するお問い合わせ先</a:t>
            </a:r>
            <a:endParaRPr kumimoji="1" lang="en-US" altLang="ja-JP" sz="1050" dirty="0" smtClean="0"/>
          </a:p>
          <a:p>
            <a:r>
              <a:rPr lang="ja-JP" altLang="en-US" sz="1050" dirty="0" err="1" smtClean="0"/>
              <a:t>大阪府商工労働部雇用推進室就業促進課障がい</a:t>
            </a:r>
            <a:r>
              <a:rPr lang="ja-JP" altLang="en-US" sz="1050" dirty="0" smtClean="0"/>
              <a:t>者雇用促進グループ</a:t>
            </a:r>
            <a:endParaRPr lang="en-US" altLang="ja-JP" sz="1050" dirty="0" smtClean="0"/>
          </a:p>
          <a:p>
            <a:r>
              <a:rPr kumimoji="1" lang="ja-JP" altLang="en-US" sz="1050" dirty="0" smtClean="0"/>
              <a:t>電話：０６－６３６０－９０７７　　ＦＡＸ：０６－６３６０－９０７９　　</a:t>
            </a:r>
            <a:endParaRPr kumimoji="1" lang="ja-JP" altLang="en-US" sz="1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7420</TotalTime>
  <Words>427</Words>
  <Application>Microsoft Office PowerPoint</Application>
  <PresentationFormat>画面に合わせる (4:3)</PresentationFormat>
  <Paragraphs>30</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ＭＳ Ｐ明朝</vt:lpstr>
      <vt:lpstr>メイリオ</vt:lpstr>
      <vt:lpstr>Arial</vt:lpstr>
      <vt:lpstr>標準デザイン</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特例子会社設立セミナー</dc:title>
  <dc:creator>大阪府職員端末機１７年度１２月調達</dc:creator>
  <cp:lastModifiedBy>目須田　絢子</cp:lastModifiedBy>
  <cp:revision>765</cp:revision>
  <cp:lastPrinted>2019-10-04T04:01:53Z</cp:lastPrinted>
  <dcterms:created xsi:type="dcterms:W3CDTF">2010-06-01T06:31:04Z</dcterms:created>
  <dcterms:modified xsi:type="dcterms:W3CDTF">2020-06-10T06:57:43Z</dcterms:modified>
</cp:coreProperties>
</file>