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906000" type="A4"/>
  <p:notesSz cx="9939338" cy="6807200"/>
  <p:defaultTextStyle>
    <a:defPPr>
      <a:defRPr lang="ja-JP"/>
    </a:defPPr>
    <a:lvl1pPr marL="0" algn="l" defTabSz="1091221" rtl="0" eaLnBrk="1" latinLnBrk="0" hangingPunct="1">
      <a:defRPr kumimoji="1" sz="2103" kern="1200">
        <a:solidFill>
          <a:schemeClr val="tx1"/>
        </a:solidFill>
        <a:latin typeface="+mn-lt"/>
        <a:ea typeface="+mn-ea"/>
        <a:cs typeface="+mn-cs"/>
      </a:defRPr>
    </a:lvl1pPr>
    <a:lvl2pPr marL="545611" algn="l" defTabSz="1091221" rtl="0" eaLnBrk="1" latinLnBrk="0" hangingPunct="1">
      <a:defRPr kumimoji="1" sz="2103" kern="1200">
        <a:solidFill>
          <a:schemeClr val="tx1"/>
        </a:solidFill>
        <a:latin typeface="+mn-lt"/>
        <a:ea typeface="+mn-ea"/>
        <a:cs typeface="+mn-cs"/>
      </a:defRPr>
    </a:lvl2pPr>
    <a:lvl3pPr marL="1091221" algn="l" defTabSz="1091221" rtl="0" eaLnBrk="1" latinLnBrk="0" hangingPunct="1">
      <a:defRPr kumimoji="1" sz="2103" kern="1200">
        <a:solidFill>
          <a:schemeClr val="tx1"/>
        </a:solidFill>
        <a:latin typeface="+mn-lt"/>
        <a:ea typeface="+mn-ea"/>
        <a:cs typeface="+mn-cs"/>
      </a:defRPr>
    </a:lvl3pPr>
    <a:lvl4pPr marL="1636832" algn="l" defTabSz="1091221" rtl="0" eaLnBrk="1" latinLnBrk="0" hangingPunct="1">
      <a:defRPr kumimoji="1" sz="2103" kern="1200">
        <a:solidFill>
          <a:schemeClr val="tx1"/>
        </a:solidFill>
        <a:latin typeface="+mn-lt"/>
        <a:ea typeface="+mn-ea"/>
        <a:cs typeface="+mn-cs"/>
      </a:defRPr>
    </a:lvl4pPr>
    <a:lvl5pPr marL="2182443" algn="l" defTabSz="1091221" rtl="0" eaLnBrk="1" latinLnBrk="0" hangingPunct="1">
      <a:defRPr kumimoji="1" sz="2103" kern="1200">
        <a:solidFill>
          <a:schemeClr val="tx1"/>
        </a:solidFill>
        <a:latin typeface="+mn-lt"/>
        <a:ea typeface="+mn-ea"/>
        <a:cs typeface="+mn-cs"/>
      </a:defRPr>
    </a:lvl5pPr>
    <a:lvl6pPr marL="2728053" algn="l" defTabSz="1091221" rtl="0" eaLnBrk="1" latinLnBrk="0" hangingPunct="1">
      <a:defRPr kumimoji="1" sz="2103" kern="1200">
        <a:solidFill>
          <a:schemeClr val="tx1"/>
        </a:solidFill>
        <a:latin typeface="+mn-lt"/>
        <a:ea typeface="+mn-ea"/>
        <a:cs typeface="+mn-cs"/>
      </a:defRPr>
    </a:lvl6pPr>
    <a:lvl7pPr marL="3273664" algn="l" defTabSz="1091221" rtl="0" eaLnBrk="1" latinLnBrk="0" hangingPunct="1">
      <a:defRPr kumimoji="1" sz="2103" kern="1200">
        <a:solidFill>
          <a:schemeClr val="tx1"/>
        </a:solidFill>
        <a:latin typeface="+mn-lt"/>
        <a:ea typeface="+mn-ea"/>
        <a:cs typeface="+mn-cs"/>
      </a:defRPr>
    </a:lvl7pPr>
    <a:lvl8pPr marL="3819275" algn="l" defTabSz="1091221" rtl="0" eaLnBrk="1" latinLnBrk="0" hangingPunct="1">
      <a:defRPr kumimoji="1" sz="2103" kern="1200">
        <a:solidFill>
          <a:schemeClr val="tx1"/>
        </a:solidFill>
        <a:latin typeface="+mn-lt"/>
        <a:ea typeface="+mn-ea"/>
        <a:cs typeface="+mn-cs"/>
      </a:defRPr>
    </a:lvl8pPr>
    <a:lvl9pPr marL="4364885" algn="l" defTabSz="1091221" rtl="0" eaLnBrk="1" latinLnBrk="0" hangingPunct="1">
      <a:defRPr kumimoji="1" sz="2103"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651495BE-D057-44DA-8FCD-893D257FE53C}">
          <p14:sldIdLst>
            <p14:sldId id="256"/>
            <p14:sldId id="257"/>
          </p14:sldIdLst>
        </p14:section>
      </p14:sectionLst>
    </p:ex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009900"/>
    <a:srgbClr val="38B272"/>
    <a:srgbClr val="33CC33"/>
    <a:srgbClr val="7AF69A"/>
    <a:srgbClr val="BCFF43"/>
    <a:srgbClr val="43FF43"/>
    <a:srgbClr val="84E084"/>
    <a:srgbClr val="66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29" autoAdjust="0"/>
    <p:restoredTop sz="99140" autoAdjust="0"/>
  </p:normalViewPr>
  <p:slideViewPr>
    <p:cSldViewPr>
      <p:cViewPr varScale="1">
        <p:scale>
          <a:sx n="137" d="100"/>
          <a:sy n="137" d="100"/>
        </p:scale>
        <p:origin x="5414" y="12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7046" cy="340360"/>
          </a:xfrm>
          <a:prstGeom prst="rect">
            <a:avLst/>
          </a:prstGeom>
        </p:spPr>
        <p:txBody>
          <a:bodyPr vert="horz" lIns="95607" tIns="47803" rIns="95607" bIns="47803"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9995" y="1"/>
            <a:ext cx="4307046" cy="340360"/>
          </a:xfrm>
          <a:prstGeom prst="rect">
            <a:avLst/>
          </a:prstGeom>
        </p:spPr>
        <p:txBody>
          <a:bodyPr vert="horz" lIns="95607" tIns="47803" rIns="95607" bIns="47803" rtlCol="0"/>
          <a:lstStyle>
            <a:lvl1pPr algn="r">
              <a:defRPr sz="1300"/>
            </a:lvl1pPr>
          </a:lstStyle>
          <a:p>
            <a:fld id="{9EC1DDB3-66DD-4233-B270-AC8C06FA98D0}"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4086225" y="511175"/>
            <a:ext cx="1766888" cy="2551113"/>
          </a:xfrm>
          <a:prstGeom prst="rect">
            <a:avLst/>
          </a:prstGeom>
          <a:noFill/>
          <a:ln w="12700">
            <a:solidFill>
              <a:prstClr val="black"/>
            </a:solidFill>
          </a:ln>
        </p:spPr>
        <p:txBody>
          <a:bodyPr vert="horz" lIns="95607" tIns="47803" rIns="95607" bIns="47803" rtlCol="0" anchor="ctr"/>
          <a:lstStyle/>
          <a:p>
            <a:endParaRPr lang="ja-JP" altLang="en-US"/>
          </a:p>
        </p:txBody>
      </p:sp>
      <p:sp>
        <p:nvSpPr>
          <p:cNvPr id="5" name="ノート プレースホルダー 4"/>
          <p:cNvSpPr>
            <a:spLocks noGrp="1"/>
          </p:cNvSpPr>
          <p:nvPr>
            <p:ph type="body" sz="quarter" idx="3"/>
          </p:nvPr>
        </p:nvSpPr>
        <p:spPr>
          <a:xfrm>
            <a:off x="993935" y="3233421"/>
            <a:ext cx="7951470" cy="3063239"/>
          </a:xfrm>
          <a:prstGeom prst="rect">
            <a:avLst/>
          </a:prstGeom>
        </p:spPr>
        <p:txBody>
          <a:bodyPr vert="horz" lIns="95607" tIns="47803" rIns="95607" bIns="478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664"/>
            <a:ext cx="4307046" cy="340360"/>
          </a:xfrm>
          <a:prstGeom prst="rect">
            <a:avLst/>
          </a:prstGeom>
        </p:spPr>
        <p:txBody>
          <a:bodyPr vert="horz" lIns="95607" tIns="47803" rIns="95607" bIns="478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9995" y="6465664"/>
            <a:ext cx="4307046" cy="340360"/>
          </a:xfrm>
          <a:prstGeom prst="rect">
            <a:avLst/>
          </a:prstGeom>
        </p:spPr>
        <p:txBody>
          <a:bodyPr vert="horz" lIns="95607" tIns="47803" rIns="95607" bIns="47803" rtlCol="0" anchor="b"/>
          <a:lstStyle>
            <a:lvl1pPr algn="r">
              <a:defRPr sz="1300"/>
            </a:lvl1pPr>
          </a:lstStyle>
          <a:p>
            <a:fld id="{F9ACD0FC-2530-46DA-A13E-3932E6F04003}" type="slidenum">
              <a:rPr kumimoji="1" lang="ja-JP" altLang="en-US" smtClean="0"/>
              <a:t>‹#›</a:t>
            </a:fld>
            <a:endParaRPr kumimoji="1" lang="ja-JP" altLang="en-US"/>
          </a:p>
        </p:txBody>
      </p:sp>
    </p:spTree>
    <p:extLst>
      <p:ext uri="{BB962C8B-B14F-4D97-AF65-F5344CB8AC3E}">
        <p14:creationId xmlns:p14="http://schemas.microsoft.com/office/powerpoint/2010/main" val="3798540553"/>
      </p:ext>
    </p:extLst>
  </p:cSld>
  <p:clrMap bg1="lt1" tx1="dk1" bg2="lt2" tx2="dk2" accent1="accent1" accent2="accent2" accent3="accent3" accent4="accent4" accent5="accent5" accent6="accent6" hlink="hlink" folHlink="folHlink"/>
  <p:notesStyle>
    <a:lvl1pPr marL="0" algn="l" defTabSz="593636" rtl="0" eaLnBrk="1" latinLnBrk="0" hangingPunct="1">
      <a:defRPr kumimoji="1" sz="789" kern="1200">
        <a:solidFill>
          <a:schemeClr val="tx1"/>
        </a:solidFill>
        <a:latin typeface="+mn-lt"/>
        <a:ea typeface="+mn-ea"/>
        <a:cs typeface="+mn-cs"/>
      </a:defRPr>
    </a:lvl1pPr>
    <a:lvl2pPr marL="296818" algn="l" defTabSz="593636" rtl="0" eaLnBrk="1" latinLnBrk="0" hangingPunct="1">
      <a:defRPr kumimoji="1" sz="789" kern="1200">
        <a:solidFill>
          <a:schemeClr val="tx1"/>
        </a:solidFill>
        <a:latin typeface="+mn-lt"/>
        <a:ea typeface="+mn-ea"/>
        <a:cs typeface="+mn-cs"/>
      </a:defRPr>
    </a:lvl2pPr>
    <a:lvl3pPr marL="593636" algn="l" defTabSz="593636" rtl="0" eaLnBrk="1" latinLnBrk="0" hangingPunct="1">
      <a:defRPr kumimoji="1" sz="789" kern="1200">
        <a:solidFill>
          <a:schemeClr val="tx1"/>
        </a:solidFill>
        <a:latin typeface="+mn-lt"/>
        <a:ea typeface="+mn-ea"/>
        <a:cs typeface="+mn-cs"/>
      </a:defRPr>
    </a:lvl3pPr>
    <a:lvl4pPr marL="890454" algn="l" defTabSz="593636" rtl="0" eaLnBrk="1" latinLnBrk="0" hangingPunct="1">
      <a:defRPr kumimoji="1" sz="789" kern="1200">
        <a:solidFill>
          <a:schemeClr val="tx1"/>
        </a:solidFill>
        <a:latin typeface="+mn-lt"/>
        <a:ea typeface="+mn-ea"/>
        <a:cs typeface="+mn-cs"/>
      </a:defRPr>
    </a:lvl4pPr>
    <a:lvl5pPr marL="1187272" algn="l" defTabSz="593636" rtl="0" eaLnBrk="1" latinLnBrk="0" hangingPunct="1">
      <a:defRPr kumimoji="1" sz="789" kern="1200">
        <a:solidFill>
          <a:schemeClr val="tx1"/>
        </a:solidFill>
        <a:latin typeface="+mn-lt"/>
        <a:ea typeface="+mn-ea"/>
        <a:cs typeface="+mn-cs"/>
      </a:defRPr>
    </a:lvl5pPr>
    <a:lvl6pPr marL="1484089" algn="l" defTabSz="593636" rtl="0" eaLnBrk="1" latinLnBrk="0" hangingPunct="1">
      <a:defRPr kumimoji="1" sz="789" kern="1200">
        <a:solidFill>
          <a:schemeClr val="tx1"/>
        </a:solidFill>
        <a:latin typeface="+mn-lt"/>
        <a:ea typeface="+mn-ea"/>
        <a:cs typeface="+mn-cs"/>
      </a:defRPr>
    </a:lvl6pPr>
    <a:lvl7pPr marL="1780908" algn="l" defTabSz="593636" rtl="0" eaLnBrk="1" latinLnBrk="0" hangingPunct="1">
      <a:defRPr kumimoji="1" sz="789" kern="1200">
        <a:solidFill>
          <a:schemeClr val="tx1"/>
        </a:solidFill>
        <a:latin typeface="+mn-lt"/>
        <a:ea typeface="+mn-ea"/>
        <a:cs typeface="+mn-cs"/>
      </a:defRPr>
    </a:lvl7pPr>
    <a:lvl8pPr marL="2077726" algn="l" defTabSz="593636" rtl="0" eaLnBrk="1" latinLnBrk="0" hangingPunct="1">
      <a:defRPr kumimoji="1" sz="789" kern="1200">
        <a:solidFill>
          <a:schemeClr val="tx1"/>
        </a:solidFill>
        <a:latin typeface="+mn-lt"/>
        <a:ea typeface="+mn-ea"/>
        <a:cs typeface="+mn-cs"/>
      </a:defRPr>
    </a:lvl8pPr>
    <a:lvl9pPr marL="2374543" algn="l" defTabSz="593636" rtl="0" eaLnBrk="1" latinLnBrk="0" hangingPunct="1">
      <a:defRPr kumimoji="1" sz="78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86225" y="511175"/>
            <a:ext cx="17668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9ACD0FC-2530-46DA-A13E-3932E6F04003}" type="slidenum">
              <a:rPr kumimoji="1" lang="ja-JP" altLang="en-US" smtClean="0"/>
              <a:t>1</a:t>
            </a:fld>
            <a:endParaRPr kumimoji="1" lang="ja-JP" altLang="en-US"/>
          </a:p>
        </p:txBody>
      </p:sp>
    </p:spTree>
    <p:extLst>
      <p:ext uri="{BB962C8B-B14F-4D97-AF65-F5344CB8AC3E}">
        <p14:creationId xmlns:p14="http://schemas.microsoft.com/office/powerpoint/2010/main" val="1646937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5"/>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4"/>
          </a:xfrm>
        </p:spPr>
        <p:txBody>
          <a:bodyPr/>
          <a:lstStyle>
            <a:lvl1pPr marL="0" indent="0" algn="ctr">
              <a:buNone/>
              <a:defRPr>
                <a:solidFill>
                  <a:schemeClr val="tx1">
                    <a:tint val="75000"/>
                  </a:schemeClr>
                </a:solidFill>
              </a:defRPr>
            </a:lvl1pPr>
            <a:lvl2pPr marL="282344" indent="0" algn="ctr">
              <a:buNone/>
              <a:defRPr>
                <a:solidFill>
                  <a:schemeClr val="tx1">
                    <a:tint val="75000"/>
                  </a:schemeClr>
                </a:solidFill>
              </a:defRPr>
            </a:lvl2pPr>
            <a:lvl3pPr marL="564688" indent="0" algn="ctr">
              <a:buNone/>
              <a:defRPr>
                <a:solidFill>
                  <a:schemeClr val="tx1">
                    <a:tint val="75000"/>
                  </a:schemeClr>
                </a:solidFill>
              </a:defRPr>
            </a:lvl3pPr>
            <a:lvl4pPr marL="847032" indent="0" algn="ctr">
              <a:buNone/>
              <a:defRPr>
                <a:solidFill>
                  <a:schemeClr val="tx1">
                    <a:tint val="75000"/>
                  </a:schemeClr>
                </a:solidFill>
              </a:defRPr>
            </a:lvl4pPr>
            <a:lvl5pPr marL="1129376" indent="0" algn="ctr">
              <a:buNone/>
              <a:defRPr>
                <a:solidFill>
                  <a:schemeClr val="tx1">
                    <a:tint val="75000"/>
                  </a:schemeClr>
                </a:solidFill>
              </a:defRPr>
            </a:lvl5pPr>
            <a:lvl6pPr marL="1411720" indent="0" algn="ctr">
              <a:buNone/>
              <a:defRPr>
                <a:solidFill>
                  <a:schemeClr val="tx1">
                    <a:tint val="75000"/>
                  </a:schemeClr>
                </a:solidFill>
              </a:defRPr>
            </a:lvl6pPr>
            <a:lvl7pPr marL="1694064" indent="0" algn="ctr">
              <a:buNone/>
              <a:defRPr>
                <a:solidFill>
                  <a:schemeClr val="tx1">
                    <a:tint val="75000"/>
                  </a:schemeClr>
                </a:solidFill>
              </a:defRPr>
            </a:lvl7pPr>
            <a:lvl8pPr marL="1976408" indent="0" algn="ctr">
              <a:buNone/>
              <a:defRPr>
                <a:solidFill>
                  <a:schemeClr val="tx1">
                    <a:tint val="75000"/>
                  </a:schemeClr>
                </a:solidFill>
              </a:defRPr>
            </a:lvl8pPr>
            <a:lvl9pPr marL="225875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150278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56073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7" y="554921"/>
            <a:ext cx="2159794" cy="1183446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9823" y="554921"/>
            <a:ext cx="6367462" cy="1183446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99815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66895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5"/>
            <a:ext cx="5829300" cy="1967442"/>
          </a:xfrm>
        </p:spPr>
        <p:txBody>
          <a:bodyPr anchor="t"/>
          <a:lstStyle>
            <a:lvl1pPr algn="l">
              <a:defRPr sz="2494"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1225">
                <a:solidFill>
                  <a:schemeClr val="tx1">
                    <a:tint val="75000"/>
                  </a:schemeClr>
                </a:solidFill>
              </a:defRPr>
            </a:lvl1pPr>
            <a:lvl2pPr marL="282344" indent="0">
              <a:buNone/>
              <a:defRPr sz="1089">
                <a:solidFill>
                  <a:schemeClr val="tx1">
                    <a:tint val="75000"/>
                  </a:schemeClr>
                </a:solidFill>
              </a:defRPr>
            </a:lvl2pPr>
            <a:lvl3pPr marL="564688" indent="0">
              <a:buNone/>
              <a:defRPr sz="997">
                <a:solidFill>
                  <a:schemeClr val="tx1">
                    <a:tint val="75000"/>
                  </a:schemeClr>
                </a:solidFill>
              </a:defRPr>
            </a:lvl3pPr>
            <a:lvl4pPr marL="847032" indent="0">
              <a:buNone/>
              <a:defRPr sz="861">
                <a:solidFill>
                  <a:schemeClr val="tx1">
                    <a:tint val="75000"/>
                  </a:schemeClr>
                </a:solidFill>
              </a:defRPr>
            </a:lvl4pPr>
            <a:lvl5pPr marL="1129376" indent="0">
              <a:buNone/>
              <a:defRPr sz="861">
                <a:solidFill>
                  <a:schemeClr val="tx1">
                    <a:tint val="75000"/>
                  </a:schemeClr>
                </a:solidFill>
              </a:defRPr>
            </a:lvl5pPr>
            <a:lvl6pPr marL="1411720" indent="0">
              <a:buNone/>
              <a:defRPr sz="861">
                <a:solidFill>
                  <a:schemeClr val="tx1">
                    <a:tint val="75000"/>
                  </a:schemeClr>
                </a:solidFill>
              </a:defRPr>
            </a:lvl6pPr>
            <a:lvl7pPr marL="1694064" indent="0">
              <a:buNone/>
              <a:defRPr sz="861">
                <a:solidFill>
                  <a:schemeClr val="tx1">
                    <a:tint val="75000"/>
                  </a:schemeClr>
                </a:solidFill>
              </a:defRPr>
            </a:lvl7pPr>
            <a:lvl8pPr marL="1976408" indent="0">
              <a:buNone/>
              <a:defRPr sz="861">
                <a:solidFill>
                  <a:schemeClr val="tx1">
                    <a:tint val="75000"/>
                  </a:schemeClr>
                </a:solidFill>
              </a:defRPr>
            </a:lvl8pPr>
            <a:lvl9pPr marL="2258752" indent="0">
              <a:buNone/>
              <a:defRPr sz="861">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03839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9823" y="3235501"/>
            <a:ext cx="4263628" cy="9153878"/>
          </a:xfrm>
        </p:spPr>
        <p:txBody>
          <a:bodyPr/>
          <a:lstStyle>
            <a:lvl1pPr>
              <a:defRPr sz="1723"/>
            </a:lvl1pPr>
            <a:lvl2pPr>
              <a:defRPr sz="1496"/>
            </a:lvl2pPr>
            <a:lvl3pPr>
              <a:defRPr sz="1225"/>
            </a:lvl3pPr>
            <a:lvl4pPr>
              <a:defRPr sz="1089"/>
            </a:lvl4pPr>
            <a:lvl5pPr>
              <a:defRPr sz="1089"/>
            </a:lvl5pPr>
            <a:lvl6pPr>
              <a:defRPr sz="1089"/>
            </a:lvl6pPr>
            <a:lvl7pPr>
              <a:defRPr sz="1089"/>
            </a:lvl7pPr>
            <a:lvl8pPr>
              <a:defRPr sz="1089"/>
            </a:lvl8pPr>
            <a:lvl9pPr>
              <a:defRPr sz="10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857751" y="3235501"/>
            <a:ext cx="4263628" cy="9153878"/>
          </a:xfrm>
        </p:spPr>
        <p:txBody>
          <a:bodyPr/>
          <a:lstStyle>
            <a:lvl1pPr>
              <a:defRPr sz="1723"/>
            </a:lvl1pPr>
            <a:lvl2pPr>
              <a:defRPr sz="1496"/>
            </a:lvl2pPr>
            <a:lvl3pPr>
              <a:defRPr sz="1225"/>
            </a:lvl3pPr>
            <a:lvl4pPr>
              <a:defRPr sz="1089"/>
            </a:lvl4pPr>
            <a:lvl5pPr>
              <a:defRPr sz="1089"/>
            </a:lvl5pPr>
            <a:lvl6pPr>
              <a:defRPr sz="1089"/>
            </a:lvl6pPr>
            <a:lvl7pPr>
              <a:defRPr sz="1089"/>
            </a:lvl7pPr>
            <a:lvl8pPr>
              <a:defRPr sz="1089"/>
            </a:lvl8pPr>
            <a:lvl9pPr>
              <a:defRPr sz="10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671430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6700"/>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2" y="2217388"/>
            <a:ext cx="3030141" cy="924101"/>
          </a:xfrm>
        </p:spPr>
        <p:txBody>
          <a:bodyPr anchor="b"/>
          <a:lstStyle>
            <a:lvl1pPr marL="0" indent="0">
              <a:buNone/>
              <a:defRPr sz="1496" b="1"/>
            </a:lvl1pPr>
            <a:lvl2pPr marL="282344" indent="0">
              <a:buNone/>
              <a:defRPr sz="1225" b="1"/>
            </a:lvl2pPr>
            <a:lvl3pPr marL="564688" indent="0">
              <a:buNone/>
              <a:defRPr sz="1089" b="1"/>
            </a:lvl3pPr>
            <a:lvl4pPr marL="847032" indent="0">
              <a:buNone/>
              <a:defRPr sz="997" b="1"/>
            </a:lvl4pPr>
            <a:lvl5pPr marL="1129376" indent="0">
              <a:buNone/>
              <a:defRPr sz="997" b="1"/>
            </a:lvl5pPr>
            <a:lvl6pPr marL="1411720" indent="0">
              <a:buNone/>
              <a:defRPr sz="997" b="1"/>
            </a:lvl6pPr>
            <a:lvl7pPr marL="1694064" indent="0">
              <a:buNone/>
              <a:defRPr sz="997" b="1"/>
            </a:lvl7pPr>
            <a:lvl8pPr marL="1976408" indent="0">
              <a:buNone/>
              <a:defRPr sz="997" b="1"/>
            </a:lvl8pPr>
            <a:lvl9pPr marL="2258752" indent="0">
              <a:buNone/>
              <a:defRPr sz="99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2" y="3141488"/>
            <a:ext cx="3030141" cy="5707416"/>
          </a:xfrm>
        </p:spPr>
        <p:txBody>
          <a:bodyPr/>
          <a:lstStyle>
            <a:lvl1pPr>
              <a:defRPr sz="1496"/>
            </a:lvl1pPr>
            <a:lvl2pPr>
              <a:defRPr sz="1225"/>
            </a:lvl2pPr>
            <a:lvl3pPr>
              <a:defRPr sz="1089"/>
            </a:lvl3pPr>
            <a:lvl4pPr>
              <a:defRPr sz="997"/>
            </a:lvl4pPr>
            <a:lvl5pPr>
              <a:defRPr sz="997"/>
            </a:lvl5pPr>
            <a:lvl6pPr>
              <a:defRPr sz="997"/>
            </a:lvl6pPr>
            <a:lvl7pPr>
              <a:defRPr sz="997"/>
            </a:lvl7pPr>
            <a:lvl8pPr>
              <a:defRPr sz="997"/>
            </a:lvl8pPr>
            <a:lvl9pPr>
              <a:defRPr sz="99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8"/>
            <a:ext cx="3031331" cy="924101"/>
          </a:xfrm>
        </p:spPr>
        <p:txBody>
          <a:bodyPr anchor="b"/>
          <a:lstStyle>
            <a:lvl1pPr marL="0" indent="0">
              <a:buNone/>
              <a:defRPr sz="1496" b="1"/>
            </a:lvl1pPr>
            <a:lvl2pPr marL="282344" indent="0">
              <a:buNone/>
              <a:defRPr sz="1225" b="1"/>
            </a:lvl2pPr>
            <a:lvl3pPr marL="564688" indent="0">
              <a:buNone/>
              <a:defRPr sz="1089" b="1"/>
            </a:lvl3pPr>
            <a:lvl4pPr marL="847032" indent="0">
              <a:buNone/>
              <a:defRPr sz="997" b="1"/>
            </a:lvl4pPr>
            <a:lvl5pPr marL="1129376" indent="0">
              <a:buNone/>
              <a:defRPr sz="997" b="1"/>
            </a:lvl5pPr>
            <a:lvl6pPr marL="1411720" indent="0">
              <a:buNone/>
              <a:defRPr sz="997" b="1"/>
            </a:lvl6pPr>
            <a:lvl7pPr marL="1694064" indent="0">
              <a:buNone/>
              <a:defRPr sz="997" b="1"/>
            </a:lvl7pPr>
            <a:lvl8pPr marL="1976408" indent="0">
              <a:buNone/>
              <a:defRPr sz="997" b="1"/>
            </a:lvl8pPr>
            <a:lvl9pPr marL="2258752" indent="0">
              <a:buNone/>
              <a:defRPr sz="99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8"/>
            <a:ext cx="3031331" cy="5707416"/>
          </a:xfrm>
        </p:spPr>
        <p:txBody>
          <a:bodyPr/>
          <a:lstStyle>
            <a:lvl1pPr>
              <a:defRPr sz="1496"/>
            </a:lvl1pPr>
            <a:lvl2pPr>
              <a:defRPr sz="1225"/>
            </a:lvl2pPr>
            <a:lvl3pPr>
              <a:defRPr sz="1089"/>
            </a:lvl3pPr>
            <a:lvl4pPr>
              <a:defRPr sz="997"/>
            </a:lvl4pPr>
            <a:lvl5pPr>
              <a:defRPr sz="997"/>
            </a:lvl5pPr>
            <a:lvl6pPr>
              <a:defRPr sz="997"/>
            </a:lvl6pPr>
            <a:lvl7pPr>
              <a:defRPr sz="997"/>
            </a:lvl7pPr>
            <a:lvl8pPr>
              <a:defRPr sz="997"/>
            </a:lvl8pPr>
            <a:lvl9pPr>
              <a:defRPr sz="99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539800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3900589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51556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8"/>
            <a:ext cx="2256235" cy="1678516"/>
          </a:xfrm>
        </p:spPr>
        <p:txBody>
          <a:bodyPr anchor="b"/>
          <a:lstStyle>
            <a:lvl1pPr algn="l">
              <a:defRPr sz="122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9"/>
            <a:ext cx="3833813" cy="8454497"/>
          </a:xfrm>
        </p:spPr>
        <p:txBody>
          <a:bodyPr/>
          <a:lstStyle>
            <a:lvl1pPr>
              <a:defRPr sz="1950"/>
            </a:lvl1pPr>
            <a:lvl2pPr>
              <a:defRPr sz="1723"/>
            </a:lvl2pPr>
            <a:lvl3pPr>
              <a:defRPr sz="1496"/>
            </a:lvl3pPr>
            <a:lvl4pPr>
              <a:defRPr sz="1225"/>
            </a:lvl4pPr>
            <a:lvl5pPr>
              <a:defRPr sz="1225"/>
            </a:lvl5pPr>
            <a:lvl6pPr>
              <a:defRPr sz="1225"/>
            </a:lvl6pPr>
            <a:lvl7pPr>
              <a:defRPr sz="1225"/>
            </a:lvl7pPr>
            <a:lvl8pPr>
              <a:defRPr sz="1225"/>
            </a:lvl8pPr>
            <a:lvl9pPr>
              <a:defRPr sz="12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3" y="2072924"/>
            <a:ext cx="2256235" cy="6775980"/>
          </a:xfrm>
        </p:spPr>
        <p:txBody>
          <a:bodyPr/>
          <a:lstStyle>
            <a:lvl1pPr marL="0" indent="0">
              <a:buNone/>
              <a:defRPr sz="861"/>
            </a:lvl1pPr>
            <a:lvl2pPr marL="282344" indent="0">
              <a:buNone/>
              <a:defRPr sz="725"/>
            </a:lvl2pPr>
            <a:lvl3pPr marL="564688" indent="0">
              <a:buNone/>
              <a:defRPr sz="635"/>
            </a:lvl3pPr>
            <a:lvl4pPr marL="847032" indent="0">
              <a:buNone/>
              <a:defRPr sz="589"/>
            </a:lvl4pPr>
            <a:lvl5pPr marL="1129376" indent="0">
              <a:buNone/>
              <a:defRPr sz="589"/>
            </a:lvl5pPr>
            <a:lvl6pPr marL="1411720" indent="0">
              <a:buNone/>
              <a:defRPr sz="589"/>
            </a:lvl6pPr>
            <a:lvl7pPr marL="1694064" indent="0">
              <a:buNone/>
              <a:defRPr sz="589"/>
            </a:lvl7pPr>
            <a:lvl8pPr marL="1976408" indent="0">
              <a:buNone/>
              <a:defRPr sz="589"/>
            </a:lvl8pPr>
            <a:lvl9pPr marL="2258752" indent="0">
              <a:buNone/>
              <a:defRPr sz="58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225168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8" y="6934202"/>
            <a:ext cx="4114800" cy="818622"/>
          </a:xfrm>
        </p:spPr>
        <p:txBody>
          <a:bodyPr anchor="b"/>
          <a:lstStyle>
            <a:lvl1pPr algn="l">
              <a:defRPr sz="1225"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8" y="885120"/>
            <a:ext cx="4114800" cy="5943600"/>
          </a:xfrm>
        </p:spPr>
        <p:txBody>
          <a:bodyPr/>
          <a:lstStyle>
            <a:lvl1pPr marL="0" indent="0">
              <a:buNone/>
              <a:defRPr sz="1950"/>
            </a:lvl1pPr>
            <a:lvl2pPr marL="282344" indent="0">
              <a:buNone/>
              <a:defRPr sz="1723"/>
            </a:lvl2pPr>
            <a:lvl3pPr marL="564688" indent="0">
              <a:buNone/>
              <a:defRPr sz="1496"/>
            </a:lvl3pPr>
            <a:lvl4pPr marL="847032" indent="0">
              <a:buNone/>
              <a:defRPr sz="1225"/>
            </a:lvl4pPr>
            <a:lvl5pPr marL="1129376" indent="0">
              <a:buNone/>
              <a:defRPr sz="1225"/>
            </a:lvl5pPr>
            <a:lvl6pPr marL="1411720" indent="0">
              <a:buNone/>
              <a:defRPr sz="1225"/>
            </a:lvl6pPr>
            <a:lvl7pPr marL="1694064" indent="0">
              <a:buNone/>
              <a:defRPr sz="1225"/>
            </a:lvl7pPr>
            <a:lvl8pPr marL="1976408" indent="0">
              <a:buNone/>
              <a:defRPr sz="1225"/>
            </a:lvl8pPr>
            <a:lvl9pPr marL="2258752" indent="0">
              <a:buNone/>
              <a:defRPr sz="1225"/>
            </a:lvl9pPr>
          </a:lstStyle>
          <a:p>
            <a:endParaRPr kumimoji="1" lang="ja-JP" altLang="en-US"/>
          </a:p>
        </p:txBody>
      </p:sp>
      <p:sp>
        <p:nvSpPr>
          <p:cNvPr id="4" name="テキスト プレースホルダー 3"/>
          <p:cNvSpPr>
            <a:spLocks noGrp="1"/>
          </p:cNvSpPr>
          <p:nvPr>
            <p:ph type="body" sz="half" idx="2"/>
          </p:nvPr>
        </p:nvSpPr>
        <p:spPr>
          <a:xfrm>
            <a:off x="1344218" y="7752823"/>
            <a:ext cx="4114800" cy="1162578"/>
          </a:xfrm>
        </p:spPr>
        <p:txBody>
          <a:bodyPr/>
          <a:lstStyle>
            <a:lvl1pPr marL="0" indent="0">
              <a:buNone/>
              <a:defRPr sz="861"/>
            </a:lvl1pPr>
            <a:lvl2pPr marL="282344" indent="0">
              <a:buNone/>
              <a:defRPr sz="725"/>
            </a:lvl2pPr>
            <a:lvl3pPr marL="564688" indent="0">
              <a:buNone/>
              <a:defRPr sz="635"/>
            </a:lvl3pPr>
            <a:lvl4pPr marL="847032" indent="0">
              <a:buNone/>
              <a:defRPr sz="589"/>
            </a:lvl4pPr>
            <a:lvl5pPr marL="1129376" indent="0">
              <a:buNone/>
              <a:defRPr sz="589"/>
            </a:lvl5pPr>
            <a:lvl6pPr marL="1411720" indent="0">
              <a:buNone/>
              <a:defRPr sz="589"/>
            </a:lvl6pPr>
            <a:lvl7pPr marL="1694064" indent="0">
              <a:buNone/>
              <a:defRPr sz="589"/>
            </a:lvl7pPr>
            <a:lvl8pPr marL="1976408" indent="0">
              <a:buNone/>
              <a:defRPr sz="589"/>
            </a:lvl8pPr>
            <a:lvl9pPr marL="2258752" indent="0">
              <a:buNone/>
              <a:defRPr sz="58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76501D-94FE-45B2-B51F-724B78294B2E}"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9DAF86-F708-4F45-96F8-226423D2065B}" type="slidenum">
              <a:rPr kumimoji="1" lang="ja-JP" altLang="en-US" smtClean="0"/>
              <a:t>‹#›</a:t>
            </a:fld>
            <a:endParaRPr kumimoji="1" lang="ja-JP" altLang="en-US"/>
          </a:p>
        </p:txBody>
      </p:sp>
    </p:spTree>
    <p:extLst>
      <p:ext uri="{BB962C8B-B14F-4D97-AF65-F5344CB8AC3E}">
        <p14:creationId xmlns:p14="http://schemas.microsoft.com/office/powerpoint/2010/main" val="1987385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1" y="396700"/>
            <a:ext cx="6172200" cy="1651000"/>
          </a:xfrm>
          <a:prstGeom prst="rect">
            <a:avLst/>
          </a:prstGeom>
        </p:spPr>
        <p:txBody>
          <a:bodyPr vert="horz" lIns="124526" tIns="62263" rIns="124526" bIns="6226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311403"/>
            <a:ext cx="6172200" cy="6537501"/>
          </a:xfrm>
          <a:prstGeom prst="rect">
            <a:avLst/>
          </a:prstGeom>
        </p:spPr>
        <p:txBody>
          <a:bodyPr vert="horz" lIns="124526" tIns="62263" rIns="124526" bIns="6226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2" y="9181397"/>
            <a:ext cx="1600200" cy="527402"/>
          </a:xfrm>
          <a:prstGeom prst="rect">
            <a:avLst/>
          </a:prstGeom>
        </p:spPr>
        <p:txBody>
          <a:bodyPr vert="horz" lIns="124526" tIns="62263" rIns="124526" bIns="62263" rtlCol="0" anchor="ctr"/>
          <a:lstStyle>
            <a:lvl1pPr algn="l">
              <a:defRPr sz="635">
                <a:solidFill>
                  <a:schemeClr val="tx1">
                    <a:tint val="75000"/>
                  </a:schemeClr>
                </a:solidFill>
              </a:defRPr>
            </a:lvl1pPr>
          </a:lstStyle>
          <a:p>
            <a:fld id="{CA76501D-94FE-45B2-B51F-724B78294B2E}" type="datetimeFigureOut">
              <a:rPr lang="ja-JP" altLang="en-US" smtClean="0"/>
              <a:pPr/>
              <a:t>2026/6/29</a:t>
            </a:fld>
            <a:endParaRPr lang="ja-JP" altLang="en-US"/>
          </a:p>
        </p:txBody>
      </p:sp>
      <p:sp>
        <p:nvSpPr>
          <p:cNvPr id="5" name="フッター プレースホルダー 4"/>
          <p:cNvSpPr>
            <a:spLocks noGrp="1"/>
          </p:cNvSpPr>
          <p:nvPr>
            <p:ph type="ftr" sz="quarter" idx="3"/>
          </p:nvPr>
        </p:nvSpPr>
        <p:spPr>
          <a:xfrm>
            <a:off x="2343150" y="9181397"/>
            <a:ext cx="2171700" cy="527402"/>
          </a:xfrm>
          <a:prstGeom prst="rect">
            <a:avLst/>
          </a:prstGeom>
        </p:spPr>
        <p:txBody>
          <a:bodyPr vert="horz" lIns="124526" tIns="62263" rIns="124526" bIns="62263" rtlCol="0" anchor="ctr"/>
          <a:lstStyle>
            <a:lvl1pPr algn="ctr">
              <a:defRPr sz="635">
                <a:solidFill>
                  <a:schemeClr val="tx1">
                    <a:tint val="75000"/>
                  </a:schemeClr>
                </a:solidFill>
              </a:defRPr>
            </a:lvl1pPr>
          </a:lstStyle>
          <a:p>
            <a:endParaRPr lang="ja-JP" altLang="en-US"/>
          </a:p>
        </p:txBody>
      </p:sp>
      <p:sp>
        <p:nvSpPr>
          <p:cNvPr id="6" name="スライド番号プレースホルダー 5"/>
          <p:cNvSpPr>
            <a:spLocks noGrp="1"/>
          </p:cNvSpPr>
          <p:nvPr>
            <p:ph type="sldNum" sz="quarter" idx="4"/>
          </p:nvPr>
        </p:nvSpPr>
        <p:spPr>
          <a:xfrm>
            <a:off x="4914901" y="9181397"/>
            <a:ext cx="1600200" cy="527402"/>
          </a:xfrm>
          <a:prstGeom prst="rect">
            <a:avLst/>
          </a:prstGeom>
        </p:spPr>
        <p:txBody>
          <a:bodyPr vert="horz" lIns="124526" tIns="62263" rIns="124526" bIns="62263" rtlCol="0" anchor="ctr"/>
          <a:lstStyle>
            <a:lvl1pPr algn="r">
              <a:defRPr sz="635">
                <a:solidFill>
                  <a:schemeClr val="tx1">
                    <a:tint val="75000"/>
                  </a:schemeClr>
                </a:solidFill>
              </a:defRPr>
            </a:lvl1pPr>
          </a:lstStyle>
          <a:p>
            <a:fld id="{039DAF86-F708-4F45-96F8-226423D2065B}" type="slidenum">
              <a:rPr lang="ja-JP" altLang="en-US" smtClean="0"/>
              <a:pPr/>
              <a:t>‹#›</a:t>
            </a:fld>
            <a:endParaRPr lang="ja-JP" altLang="en-US"/>
          </a:p>
        </p:txBody>
      </p:sp>
    </p:spTree>
    <p:extLst>
      <p:ext uri="{BB962C8B-B14F-4D97-AF65-F5344CB8AC3E}">
        <p14:creationId xmlns:p14="http://schemas.microsoft.com/office/powerpoint/2010/main" val="62066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64688" rtl="0" eaLnBrk="1" latinLnBrk="0" hangingPunct="1">
        <a:spcBef>
          <a:spcPct val="0"/>
        </a:spcBef>
        <a:buNone/>
        <a:defRPr kumimoji="1" sz="635" kern="1200">
          <a:solidFill>
            <a:schemeClr val="tx1"/>
          </a:solidFill>
          <a:latin typeface="+mj-lt"/>
          <a:ea typeface="+mj-ea"/>
          <a:cs typeface="+mj-cs"/>
        </a:defRPr>
      </a:lvl1pPr>
    </p:titleStyle>
    <p:bodyStyle>
      <a:lvl1pPr marL="211758" indent="-211758" algn="l" defTabSz="564688" rtl="0" eaLnBrk="1" latinLnBrk="0" hangingPunct="1">
        <a:spcBef>
          <a:spcPct val="20000"/>
        </a:spcBef>
        <a:buFont typeface="Arial" pitchFamily="34" charset="0"/>
        <a:buChar char="•"/>
        <a:defRPr kumimoji="1" sz="635" kern="1200">
          <a:solidFill>
            <a:schemeClr val="tx1"/>
          </a:solidFill>
          <a:latin typeface="+mn-lt"/>
          <a:ea typeface="+mn-ea"/>
          <a:cs typeface="+mn-cs"/>
        </a:defRPr>
      </a:lvl1pPr>
      <a:lvl2pPr marL="458809" indent="-176465" algn="l" defTabSz="564688" rtl="0" eaLnBrk="1" latinLnBrk="0" hangingPunct="1">
        <a:spcBef>
          <a:spcPct val="20000"/>
        </a:spcBef>
        <a:buFont typeface="Arial" pitchFamily="34" charset="0"/>
        <a:buChar char="–"/>
        <a:defRPr kumimoji="1" sz="635" kern="1200">
          <a:solidFill>
            <a:schemeClr val="tx1"/>
          </a:solidFill>
          <a:latin typeface="+mn-lt"/>
          <a:ea typeface="+mn-ea"/>
          <a:cs typeface="+mn-cs"/>
        </a:defRPr>
      </a:lvl2pPr>
      <a:lvl3pPr marL="705860" indent="-141172" algn="l" defTabSz="564688" rtl="0" eaLnBrk="1" latinLnBrk="0" hangingPunct="1">
        <a:spcBef>
          <a:spcPct val="20000"/>
        </a:spcBef>
        <a:buFont typeface="Arial" pitchFamily="34" charset="0"/>
        <a:buChar char="•"/>
        <a:defRPr kumimoji="1" sz="635" kern="1200">
          <a:solidFill>
            <a:schemeClr val="tx1"/>
          </a:solidFill>
          <a:latin typeface="+mn-lt"/>
          <a:ea typeface="+mn-ea"/>
          <a:cs typeface="+mn-cs"/>
        </a:defRPr>
      </a:lvl3pPr>
      <a:lvl4pPr marL="988204" indent="-141172" algn="l" defTabSz="564688" rtl="0" eaLnBrk="1" latinLnBrk="0" hangingPunct="1">
        <a:spcBef>
          <a:spcPct val="20000"/>
        </a:spcBef>
        <a:buFont typeface="Arial" pitchFamily="34" charset="0"/>
        <a:buChar char="–"/>
        <a:defRPr kumimoji="1" sz="635" kern="1200">
          <a:solidFill>
            <a:schemeClr val="tx1"/>
          </a:solidFill>
          <a:latin typeface="+mn-lt"/>
          <a:ea typeface="+mn-ea"/>
          <a:cs typeface="+mn-cs"/>
        </a:defRPr>
      </a:lvl4pPr>
      <a:lvl5pPr marL="1270548" indent="-141172" algn="l" defTabSz="564688" rtl="0" eaLnBrk="1" latinLnBrk="0" hangingPunct="1">
        <a:spcBef>
          <a:spcPct val="20000"/>
        </a:spcBef>
        <a:buFont typeface="Arial" pitchFamily="34" charset="0"/>
        <a:buChar char="»"/>
        <a:defRPr kumimoji="1" sz="635" kern="1200">
          <a:solidFill>
            <a:schemeClr val="tx1"/>
          </a:solidFill>
          <a:latin typeface="+mn-lt"/>
          <a:ea typeface="+mn-ea"/>
          <a:cs typeface="+mn-cs"/>
        </a:defRPr>
      </a:lvl5pPr>
      <a:lvl6pPr marL="1552893" indent="-141172" algn="l" defTabSz="564688" rtl="0" eaLnBrk="1" latinLnBrk="0" hangingPunct="1">
        <a:spcBef>
          <a:spcPct val="20000"/>
        </a:spcBef>
        <a:buFont typeface="Arial" pitchFamily="34" charset="0"/>
        <a:buChar char="•"/>
        <a:defRPr kumimoji="1" sz="1225" kern="1200">
          <a:solidFill>
            <a:schemeClr val="tx1"/>
          </a:solidFill>
          <a:latin typeface="+mn-lt"/>
          <a:ea typeface="+mn-ea"/>
          <a:cs typeface="+mn-cs"/>
        </a:defRPr>
      </a:lvl6pPr>
      <a:lvl7pPr marL="1835236" indent="-141172" algn="l" defTabSz="564688" rtl="0" eaLnBrk="1" latinLnBrk="0" hangingPunct="1">
        <a:spcBef>
          <a:spcPct val="20000"/>
        </a:spcBef>
        <a:buFont typeface="Arial" pitchFamily="34" charset="0"/>
        <a:buChar char="•"/>
        <a:defRPr kumimoji="1" sz="1225" kern="1200">
          <a:solidFill>
            <a:schemeClr val="tx1"/>
          </a:solidFill>
          <a:latin typeface="+mn-lt"/>
          <a:ea typeface="+mn-ea"/>
          <a:cs typeface="+mn-cs"/>
        </a:defRPr>
      </a:lvl7pPr>
      <a:lvl8pPr marL="2117580" indent="-141172" algn="l" defTabSz="564688" rtl="0" eaLnBrk="1" latinLnBrk="0" hangingPunct="1">
        <a:spcBef>
          <a:spcPct val="20000"/>
        </a:spcBef>
        <a:buFont typeface="Arial" pitchFamily="34" charset="0"/>
        <a:buChar char="•"/>
        <a:defRPr kumimoji="1" sz="1225" kern="1200">
          <a:solidFill>
            <a:schemeClr val="tx1"/>
          </a:solidFill>
          <a:latin typeface="+mn-lt"/>
          <a:ea typeface="+mn-ea"/>
          <a:cs typeface="+mn-cs"/>
        </a:defRPr>
      </a:lvl8pPr>
      <a:lvl9pPr marL="2399925" indent="-141172" algn="l" defTabSz="564688" rtl="0" eaLnBrk="1" latinLnBrk="0" hangingPunct="1">
        <a:spcBef>
          <a:spcPct val="20000"/>
        </a:spcBef>
        <a:buFont typeface="Arial" pitchFamily="34" charset="0"/>
        <a:buChar char="•"/>
        <a:defRPr kumimoji="1" sz="1225" kern="1200">
          <a:solidFill>
            <a:schemeClr val="tx1"/>
          </a:solidFill>
          <a:latin typeface="+mn-lt"/>
          <a:ea typeface="+mn-ea"/>
          <a:cs typeface="+mn-cs"/>
        </a:defRPr>
      </a:lvl9pPr>
    </p:bodyStyle>
    <p:otherStyle>
      <a:defPPr>
        <a:defRPr lang="ja-JP"/>
      </a:defPPr>
      <a:lvl1pPr marL="0" algn="l" defTabSz="564688" rtl="0" eaLnBrk="1" latinLnBrk="0" hangingPunct="1">
        <a:defRPr kumimoji="1" sz="1089" kern="1200">
          <a:solidFill>
            <a:schemeClr val="tx1"/>
          </a:solidFill>
          <a:latin typeface="+mn-lt"/>
          <a:ea typeface="+mn-ea"/>
          <a:cs typeface="+mn-cs"/>
        </a:defRPr>
      </a:lvl1pPr>
      <a:lvl2pPr marL="282344" algn="l" defTabSz="564688" rtl="0" eaLnBrk="1" latinLnBrk="0" hangingPunct="1">
        <a:defRPr kumimoji="1" sz="1089" kern="1200">
          <a:solidFill>
            <a:schemeClr val="tx1"/>
          </a:solidFill>
          <a:latin typeface="+mn-lt"/>
          <a:ea typeface="+mn-ea"/>
          <a:cs typeface="+mn-cs"/>
        </a:defRPr>
      </a:lvl2pPr>
      <a:lvl3pPr marL="564688" algn="l" defTabSz="564688" rtl="0" eaLnBrk="1" latinLnBrk="0" hangingPunct="1">
        <a:defRPr kumimoji="1" sz="1089" kern="1200">
          <a:solidFill>
            <a:schemeClr val="tx1"/>
          </a:solidFill>
          <a:latin typeface="+mn-lt"/>
          <a:ea typeface="+mn-ea"/>
          <a:cs typeface="+mn-cs"/>
        </a:defRPr>
      </a:lvl3pPr>
      <a:lvl4pPr marL="847032" algn="l" defTabSz="564688" rtl="0" eaLnBrk="1" latinLnBrk="0" hangingPunct="1">
        <a:defRPr kumimoji="1" sz="1089" kern="1200">
          <a:solidFill>
            <a:schemeClr val="tx1"/>
          </a:solidFill>
          <a:latin typeface="+mn-lt"/>
          <a:ea typeface="+mn-ea"/>
          <a:cs typeface="+mn-cs"/>
        </a:defRPr>
      </a:lvl4pPr>
      <a:lvl5pPr marL="1129376" algn="l" defTabSz="564688" rtl="0" eaLnBrk="1" latinLnBrk="0" hangingPunct="1">
        <a:defRPr kumimoji="1" sz="1089" kern="1200">
          <a:solidFill>
            <a:schemeClr val="tx1"/>
          </a:solidFill>
          <a:latin typeface="+mn-lt"/>
          <a:ea typeface="+mn-ea"/>
          <a:cs typeface="+mn-cs"/>
        </a:defRPr>
      </a:lvl5pPr>
      <a:lvl6pPr marL="1411720" algn="l" defTabSz="564688" rtl="0" eaLnBrk="1" latinLnBrk="0" hangingPunct="1">
        <a:defRPr kumimoji="1" sz="1089" kern="1200">
          <a:solidFill>
            <a:schemeClr val="tx1"/>
          </a:solidFill>
          <a:latin typeface="+mn-lt"/>
          <a:ea typeface="+mn-ea"/>
          <a:cs typeface="+mn-cs"/>
        </a:defRPr>
      </a:lvl6pPr>
      <a:lvl7pPr marL="1694064" algn="l" defTabSz="564688" rtl="0" eaLnBrk="1" latinLnBrk="0" hangingPunct="1">
        <a:defRPr kumimoji="1" sz="1089" kern="1200">
          <a:solidFill>
            <a:schemeClr val="tx1"/>
          </a:solidFill>
          <a:latin typeface="+mn-lt"/>
          <a:ea typeface="+mn-ea"/>
          <a:cs typeface="+mn-cs"/>
        </a:defRPr>
      </a:lvl7pPr>
      <a:lvl8pPr marL="1976408" algn="l" defTabSz="564688" rtl="0" eaLnBrk="1" latinLnBrk="0" hangingPunct="1">
        <a:defRPr kumimoji="1" sz="1089" kern="1200">
          <a:solidFill>
            <a:schemeClr val="tx1"/>
          </a:solidFill>
          <a:latin typeface="+mn-lt"/>
          <a:ea typeface="+mn-ea"/>
          <a:cs typeface="+mn-cs"/>
        </a:defRPr>
      </a:lvl8pPr>
      <a:lvl9pPr marL="2258752" algn="l" defTabSz="564688" rtl="0" eaLnBrk="1" latinLnBrk="0" hangingPunct="1">
        <a:defRPr kumimoji="1" sz="10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80628" y="8573861"/>
            <a:ext cx="6696743" cy="1224136"/>
          </a:xfrm>
          <a:prstGeom prst="roundRect">
            <a:avLst/>
          </a:prstGeom>
          <a:solidFill>
            <a:srgbClr val="CCFF99"/>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ja-JP" altLang="en-US" sz="1600" dirty="0"/>
          </a:p>
        </p:txBody>
      </p:sp>
      <p:sp>
        <p:nvSpPr>
          <p:cNvPr id="6" name="テキスト ボックス 5"/>
          <p:cNvSpPr txBox="1"/>
          <p:nvPr/>
        </p:nvSpPr>
        <p:spPr>
          <a:xfrm>
            <a:off x="0" y="0"/>
            <a:ext cx="6858000" cy="895312"/>
          </a:xfrm>
          <a:prstGeom prst="rect">
            <a:avLst/>
          </a:prstGeom>
          <a:gradFill flip="none" rotWithShape="1">
            <a:gsLst>
              <a:gs pos="100000">
                <a:srgbClr val="38B272"/>
              </a:gs>
              <a:gs pos="0">
                <a:srgbClr val="006600"/>
              </a:gs>
              <a:gs pos="100000">
                <a:schemeClr val="accent3">
                  <a:lumMod val="60000"/>
                </a:schemeClr>
              </a:gs>
            </a:gsLst>
            <a:lin ang="5400000" scaled="0"/>
            <a:tileRect/>
          </a:gradFill>
          <a:scene3d>
            <a:camera prst="orthographicFront"/>
            <a:lightRig rig="threePt" dir="t"/>
          </a:scene3d>
          <a:sp3d>
            <a:bevelT/>
          </a:sp3d>
        </p:spPr>
        <p:txBody>
          <a:bodyPr wrap="square" rtlCol="0">
            <a:noAutofit/>
          </a:bodyPr>
          <a:lstStyle/>
          <a:p>
            <a:r>
              <a:rPr lang="ja-JP" altLang="en-US" sz="500" b="1" dirty="0">
                <a:solidFill>
                  <a:schemeClr val="bg1"/>
                </a:solidFill>
                <a:latin typeface="Meiryo UI" panose="020B0604030504040204" pitchFamily="50" charset="-128"/>
                <a:ea typeface="Meiryo UI" panose="020B0604030504040204" pitchFamily="50" charset="-128"/>
              </a:rPr>
              <a:t>　</a:t>
            </a:r>
            <a:r>
              <a:rPr lang="ja-JP" altLang="en-US" sz="200" b="1" dirty="0">
                <a:solidFill>
                  <a:schemeClr val="bg1"/>
                </a:solidFill>
                <a:latin typeface="Meiryo UI" panose="020B0604030504040204" pitchFamily="50" charset="-128"/>
                <a:ea typeface="Meiryo UI" panose="020B0604030504040204" pitchFamily="50" charset="-128"/>
              </a:rPr>
              <a:t>　</a:t>
            </a:r>
            <a:endParaRPr lang="ja-JP" altLang="en-US" sz="500" b="1" dirty="0">
              <a:solidFill>
                <a:schemeClr val="bg1"/>
              </a:solidFill>
              <a:latin typeface="Meiryo UI" panose="020B0604030504040204" pitchFamily="50" charset="-128"/>
              <a:ea typeface="Meiryo UI" panose="020B0604030504040204" pitchFamily="50" charset="-128"/>
            </a:endParaRPr>
          </a:p>
          <a:p>
            <a:r>
              <a:rPr lang="ja-JP" altLang="en-US" sz="1800" b="1" dirty="0">
                <a:solidFill>
                  <a:schemeClr val="bg1"/>
                </a:solidFill>
                <a:latin typeface="Meiryo UI" panose="020B0604030504040204" pitchFamily="50" charset="-128"/>
                <a:ea typeface="Meiryo UI" panose="020B0604030504040204" pitchFamily="50" charset="-128"/>
              </a:rPr>
              <a:t>　</a:t>
            </a:r>
            <a:r>
              <a:rPr lang="ja-JP" altLang="en-US" sz="1400" b="1" dirty="0">
                <a:solidFill>
                  <a:schemeClr val="bg1"/>
                </a:solidFill>
                <a:latin typeface="Meiryo UI" panose="020B0604030504040204" pitchFamily="50" charset="-128"/>
                <a:ea typeface="Meiryo UI" panose="020B0604030504040204" pitchFamily="50" charset="-128"/>
              </a:rPr>
              <a:t>大阪府障害者等の雇用の促進等と就労の支援に関する条例（ハートフル条例）に基づく</a:t>
            </a:r>
            <a:endParaRPr lang="en-US" altLang="ja-JP" sz="1800" b="1" dirty="0">
              <a:solidFill>
                <a:schemeClr val="bg1"/>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就職困難者の雇用・就労支援について</a:t>
            </a:r>
            <a:endParaRPr lang="ja-JP" altLang="en-US" sz="4400" b="1" dirty="0">
              <a:solidFill>
                <a:schemeClr val="bg1"/>
              </a:solidFill>
              <a:latin typeface="Meiryo UI" panose="020B0604030504040204" pitchFamily="50" charset="-128"/>
              <a:ea typeface="Meiryo UI" panose="020B0604030504040204" pitchFamily="50" charset="-128"/>
            </a:endParaRPr>
          </a:p>
        </p:txBody>
      </p:sp>
      <p:grpSp>
        <p:nvGrpSpPr>
          <p:cNvPr id="3" name="グループ化 2"/>
          <p:cNvGrpSpPr/>
          <p:nvPr/>
        </p:nvGrpSpPr>
        <p:grpSpPr>
          <a:xfrm>
            <a:off x="5301684" y="9057456"/>
            <a:ext cx="1413048" cy="493630"/>
            <a:chOff x="10577264" y="1270895"/>
            <a:chExt cx="1734048" cy="577377"/>
          </a:xfrm>
        </p:grpSpPr>
        <p:pic>
          <p:nvPicPr>
            <p:cNvPr id="44" name="図 43"/>
            <p:cNvPicPr>
              <a:picLocks noChangeAspect="1"/>
            </p:cNvPicPr>
            <p:nvPr/>
          </p:nvPicPr>
          <p:blipFill>
            <a:blip r:embed="rId3"/>
            <a:stretch>
              <a:fillRect/>
            </a:stretch>
          </p:blipFill>
          <p:spPr>
            <a:xfrm>
              <a:off x="10577264" y="1270895"/>
              <a:ext cx="578016" cy="577377"/>
            </a:xfrm>
            <a:prstGeom prst="rect">
              <a:avLst/>
            </a:prstGeom>
          </p:spPr>
        </p:pic>
        <p:pic>
          <p:nvPicPr>
            <p:cNvPr id="45" name="図 44"/>
            <p:cNvPicPr>
              <a:picLocks noChangeAspect="1"/>
            </p:cNvPicPr>
            <p:nvPr/>
          </p:nvPicPr>
          <p:blipFill>
            <a:blip r:embed="rId4"/>
            <a:stretch>
              <a:fillRect/>
            </a:stretch>
          </p:blipFill>
          <p:spPr>
            <a:xfrm>
              <a:off x="11155280" y="1270895"/>
              <a:ext cx="578016" cy="577377"/>
            </a:xfrm>
            <a:prstGeom prst="rect">
              <a:avLst/>
            </a:prstGeom>
          </p:spPr>
        </p:pic>
        <p:pic>
          <p:nvPicPr>
            <p:cNvPr id="13" name="図 12"/>
            <p:cNvPicPr>
              <a:picLocks noChangeAspect="1"/>
            </p:cNvPicPr>
            <p:nvPr/>
          </p:nvPicPr>
          <p:blipFill>
            <a:blip r:embed="rId5"/>
            <a:stretch>
              <a:fillRect/>
            </a:stretch>
          </p:blipFill>
          <p:spPr>
            <a:xfrm>
              <a:off x="11733296" y="1270895"/>
              <a:ext cx="578016" cy="577377"/>
            </a:xfrm>
            <a:prstGeom prst="rect">
              <a:avLst/>
            </a:prstGeom>
          </p:spPr>
        </p:pic>
      </p:grpSp>
      <p:grpSp>
        <p:nvGrpSpPr>
          <p:cNvPr id="42" name="グループ化 41"/>
          <p:cNvGrpSpPr/>
          <p:nvPr/>
        </p:nvGrpSpPr>
        <p:grpSpPr>
          <a:xfrm>
            <a:off x="101236" y="1149410"/>
            <a:ext cx="6696744" cy="1484201"/>
            <a:chOff x="80628" y="1352600"/>
            <a:chExt cx="6696744" cy="1484201"/>
          </a:xfrm>
        </p:grpSpPr>
        <p:sp>
          <p:nvSpPr>
            <p:cNvPr id="4" name="正方形/長方形 3"/>
            <p:cNvSpPr/>
            <p:nvPr/>
          </p:nvSpPr>
          <p:spPr>
            <a:xfrm>
              <a:off x="80628" y="1352600"/>
              <a:ext cx="6696744" cy="288032"/>
            </a:xfrm>
            <a:prstGeom prst="rect">
              <a:avLst/>
            </a:prstGeom>
            <a:solidFill>
              <a:srgbClr val="CCFF99"/>
            </a:solidFill>
          </p:spPr>
          <p:style>
            <a:lnRef idx="0">
              <a:schemeClr val="accent3"/>
            </a:lnRef>
            <a:fillRef idx="3">
              <a:schemeClr val="accent3"/>
            </a:fillRef>
            <a:effectRef idx="3">
              <a:schemeClr val="accent3"/>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１．ひとり親、生活困窮者など、就職困難者に対象を拡大</a:t>
              </a:r>
            </a:p>
          </p:txBody>
        </p:sp>
        <p:sp>
          <p:nvSpPr>
            <p:cNvPr id="7" name="正方形/長方形 6"/>
            <p:cNvSpPr/>
            <p:nvPr/>
          </p:nvSpPr>
          <p:spPr>
            <a:xfrm>
              <a:off x="239726" y="1713417"/>
              <a:ext cx="6298252" cy="1123384"/>
            </a:xfrm>
            <a:prstGeom prst="rect">
              <a:avLst/>
            </a:prstGeom>
          </p:spPr>
          <p:txBody>
            <a:bodyPr wrap="square">
              <a:spAutoFit/>
            </a:bodyPr>
            <a:lstStyle/>
            <a:p>
              <a:pPr marL="171450" indent="-171450">
                <a:buFont typeface="Meiryo UI" panose="020B0604030504040204" pitchFamily="50" charset="-128"/>
                <a:buChar char="○"/>
              </a:pPr>
              <a:r>
                <a:rPr lang="ja-JP" altLang="en-US" sz="1200" dirty="0">
                  <a:latin typeface="Meiryo UI" panose="020B0604030504040204" pitchFamily="50" charset="-128"/>
                  <a:ea typeface="Meiryo UI" panose="020B0604030504040204" pitchFamily="50" charset="-128"/>
                </a:rPr>
                <a:t>平成</a:t>
              </a:r>
              <a:r>
                <a:rPr lang="en-US" altLang="ja-JP" sz="1200" dirty="0">
                  <a:latin typeface="Meiryo UI" panose="020B0604030504040204" pitchFamily="50" charset="-128"/>
                  <a:ea typeface="Meiryo UI" panose="020B0604030504040204" pitchFamily="50" charset="-128"/>
                </a:rPr>
                <a:t>31</a:t>
              </a:r>
              <a:r>
                <a:rPr lang="ja-JP" altLang="en-US" sz="1200" dirty="0">
                  <a:latin typeface="Meiryo UI" panose="020B0604030504040204" pitchFamily="50" charset="-128"/>
                  <a:ea typeface="Meiryo UI" panose="020B0604030504040204" pitchFamily="50" charset="-128"/>
                </a:rPr>
                <a:t>年４月１日の条例改正により、ひとり親、生活困窮者など、対象を拡大し、</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者を含む就職困難者の雇用・就労支援を進めるための基本理念や、府・事業主等の責務を規定しました</a:t>
              </a:r>
              <a:endParaRPr lang="en-US" altLang="ja-JP" sz="1200" dirty="0">
                <a:latin typeface="Meiryo UI" panose="020B0604030504040204" pitchFamily="50" charset="-128"/>
                <a:ea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事業主の責務に関わる規定</a:t>
              </a:r>
              <a:r>
                <a:rPr lang="en-US" altLang="ja-JP" sz="1200"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　・ </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者以外の就職することが困難な者について、雇用の機会の創出及び拡大を図る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 一人一人の事情に配慮しながら働きやすい職場環境を整備し、府が実施する施策に協力</a:t>
              </a:r>
              <a:endParaRPr lang="en-US" altLang="ja-JP" sz="1200" dirty="0">
                <a:latin typeface="Meiryo UI" panose="020B0604030504040204" pitchFamily="50" charset="-128"/>
                <a:ea typeface="Meiryo UI" panose="020B0604030504040204" pitchFamily="50" charset="-128"/>
              </a:endParaRPr>
            </a:p>
          </p:txBody>
        </p:sp>
      </p:grpSp>
      <p:grpSp>
        <p:nvGrpSpPr>
          <p:cNvPr id="52" name="グループ化 51"/>
          <p:cNvGrpSpPr/>
          <p:nvPr/>
        </p:nvGrpSpPr>
        <p:grpSpPr>
          <a:xfrm>
            <a:off x="61088" y="2759859"/>
            <a:ext cx="6696744" cy="2805394"/>
            <a:chOff x="80628" y="3062092"/>
            <a:chExt cx="6696744" cy="2805394"/>
          </a:xfrm>
        </p:grpSpPr>
        <p:grpSp>
          <p:nvGrpSpPr>
            <p:cNvPr id="50" name="グループ化 49"/>
            <p:cNvGrpSpPr/>
            <p:nvPr/>
          </p:nvGrpSpPr>
          <p:grpSpPr>
            <a:xfrm>
              <a:off x="80628" y="3062092"/>
              <a:ext cx="6696744" cy="1185714"/>
              <a:chOff x="80628" y="3062092"/>
              <a:chExt cx="6696744" cy="1185714"/>
            </a:xfrm>
          </p:grpSpPr>
          <p:sp>
            <p:nvSpPr>
              <p:cNvPr id="11" name="正方形/長方形 10"/>
              <p:cNvSpPr/>
              <p:nvPr/>
            </p:nvSpPr>
            <p:spPr>
              <a:xfrm>
                <a:off x="239726" y="3439893"/>
                <a:ext cx="6365673" cy="807913"/>
              </a:xfrm>
              <a:prstGeom prst="rect">
                <a:avLst/>
              </a:prstGeom>
            </p:spPr>
            <p:txBody>
              <a:bodyPr wrap="square">
                <a:spAutoFit/>
              </a:bodyPr>
              <a:lstStyle/>
              <a:p>
                <a:pPr marL="171450" indent="-171450">
                  <a:spcBef>
                    <a:spcPts val="321"/>
                  </a:spcBef>
                  <a:buFont typeface="Meiryo UI" panose="020B0604030504040204" pitchFamily="50" charset="-128"/>
                  <a:buChar char="○"/>
                </a:pP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者等の継続雇用のため、事業主における環境整備を支援する「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障がい者等の職場環境整備等支援組織</a:t>
                </a:r>
                <a:r>
                  <a:rPr lang="ja-JP" altLang="en-US" sz="1100" dirty="0">
                    <a:latin typeface="Meiryo UI" panose="020B0604030504040204" pitchFamily="50" charset="-128"/>
                    <a:ea typeface="Meiryo UI" panose="020B0604030504040204" pitchFamily="50" charset="-128"/>
                  </a:rPr>
                  <a:t>」を認定します</a:t>
                </a:r>
                <a:endParaRPr lang="en-US" altLang="ja-JP" sz="1100" dirty="0">
                  <a:latin typeface="Meiryo UI" panose="020B0604030504040204" pitchFamily="50" charset="-128"/>
                  <a:ea typeface="Meiryo UI" panose="020B0604030504040204" pitchFamily="50" charset="-128"/>
                </a:endParaRPr>
              </a:p>
              <a:p>
                <a:pPr marL="171450" indent="-171450">
                  <a:spcBef>
                    <a:spcPts val="321"/>
                  </a:spcBef>
                  <a:buFont typeface="Meiryo UI" panose="020B0604030504040204" pitchFamily="50" charset="-128"/>
                  <a:buChar char="○"/>
                </a:pPr>
                <a:r>
                  <a:rPr lang="ja-JP" altLang="en-US" sz="1100" dirty="0">
                    <a:latin typeface="Meiryo UI" panose="020B0604030504040204" pitchFamily="50" charset="-128"/>
                    <a:ea typeface="Meiryo UI" panose="020B0604030504040204" pitchFamily="50" charset="-128"/>
                  </a:rPr>
                  <a:t>総合評価一般競争入札等の公契約等において、事業主が</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者等の雇用・就労支援に資する取組を行っていることを勘案する規定を新設しました</a:t>
                </a:r>
                <a:endParaRPr lang="en-US" altLang="ja-JP" sz="1100" dirty="0">
                  <a:latin typeface="Meiryo UI" panose="020B0604030504040204" pitchFamily="50" charset="-128"/>
                  <a:ea typeface="Meiryo UI" panose="020B0604030504040204" pitchFamily="50" charset="-128"/>
                </a:endParaRPr>
              </a:p>
            </p:txBody>
          </p:sp>
          <p:sp>
            <p:nvSpPr>
              <p:cNvPr id="14" name="正方形/長方形 13"/>
              <p:cNvSpPr/>
              <p:nvPr/>
            </p:nvSpPr>
            <p:spPr>
              <a:xfrm>
                <a:off x="80628" y="3062092"/>
                <a:ext cx="6696744" cy="288032"/>
              </a:xfrm>
              <a:prstGeom prst="rect">
                <a:avLst/>
              </a:prstGeom>
              <a:solidFill>
                <a:srgbClr val="CCFF99"/>
              </a:solidFill>
            </p:spPr>
            <p:style>
              <a:lnRef idx="0">
                <a:schemeClr val="accent3"/>
              </a:lnRef>
              <a:fillRef idx="3">
                <a:schemeClr val="accent3"/>
              </a:fillRef>
              <a:effectRef idx="3">
                <a:schemeClr val="accent3"/>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２</a:t>
                </a:r>
                <a:r>
                  <a:rPr kumimoji="1" lang="ja-JP" altLang="en-US" sz="1600" b="1" dirty="0">
                    <a:solidFill>
                      <a:schemeClr val="tx1"/>
                    </a:solidFill>
                    <a:latin typeface="Meiryo UI" panose="020B0604030504040204" pitchFamily="50" charset="-128"/>
                    <a:ea typeface="Meiryo UI" panose="020B0604030504040204" pitchFamily="50" charset="-128"/>
                  </a:rPr>
                  <a:t>．公契約における就職困難者の就労支援を</a:t>
                </a:r>
                <a:r>
                  <a:rPr lang="ja-JP" altLang="en-US" sz="1600" b="1" dirty="0">
                    <a:solidFill>
                      <a:schemeClr val="tx1"/>
                    </a:solidFill>
                    <a:latin typeface="Meiryo UI" panose="020B0604030504040204" pitchFamily="50" charset="-128"/>
                    <a:ea typeface="Meiryo UI" panose="020B0604030504040204" pitchFamily="50" charset="-128"/>
                  </a:rPr>
                  <a:t>促進</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grpSp>
        <p:grpSp>
          <p:nvGrpSpPr>
            <p:cNvPr id="17" name="グループ化 16"/>
            <p:cNvGrpSpPr/>
            <p:nvPr/>
          </p:nvGrpSpPr>
          <p:grpSpPr>
            <a:xfrm>
              <a:off x="443466" y="4277441"/>
              <a:ext cx="6055298" cy="1590045"/>
              <a:chOff x="6569075" y="6762356"/>
              <a:chExt cx="6055298" cy="1590045"/>
            </a:xfrm>
          </p:grpSpPr>
          <p:sp>
            <p:nvSpPr>
              <p:cNvPr id="18" name="角丸四角形 17"/>
              <p:cNvSpPr/>
              <p:nvPr/>
            </p:nvSpPr>
            <p:spPr>
              <a:xfrm>
                <a:off x="6569075" y="6898224"/>
                <a:ext cx="6055298" cy="1454177"/>
              </a:xfrm>
              <a:prstGeom prst="roundRect">
                <a:avLst>
                  <a:gd name="adj" fmla="val 2755"/>
                </a:avLst>
              </a:prstGeom>
              <a:noFill/>
              <a:ln>
                <a:solidFill>
                  <a:srgbClr val="008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sz="1600"/>
              </a:p>
            </p:txBody>
          </p:sp>
          <p:sp>
            <p:nvSpPr>
              <p:cNvPr id="19" name="テキスト ボックス 18"/>
              <p:cNvSpPr txBox="1"/>
              <p:nvPr/>
            </p:nvSpPr>
            <p:spPr>
              <a:xfrm>
                <a:off x="6730959" y="6762356"/>
                <a:ext cx="2778740" cy="261610"/>
              </a:xfrm>
              <a:prstGeom prst="rect">
                <a:avLst/>
              </a:prstGeom>
              <a:solidFill>
                <a:srgbClr val="008000"/>
              </a:solidFill>
              <a:ln>
                <a:noFill/>
              </a:ln>
            </p:spPr>
            <p:style>
              <a:lnRef idx="2">
                <a:schemeClr val="accent4">
                  <a:shade val="50000"/>
                </a:schemeClr>
              </a:lnRef>
              <a:fillRef idx="1">
                <a:schemeClr val="accent4"/>
              </a:fillRef>
              <a:effectRef idx="0">
                <a:schemeClr val="accent4"/>
              </a:effectRef>
              <a:fontRef idx="minor">
                <a:schemeClr val="lt1"/>
              </a:fontRef>
            </p:style>
            <p:txBody>
              <a:bodyPr wrap="square" rtlCol="0" anchor="ctr" anchorCtr="1">
                <a:spAutoFit/>
              </a:bodyPr>
              <a:lstStyle>
                <a:defPPr>
                  <a:defRPr lang="ja-JP"/>
                </a:defPPr>
                <a:lvl1pPr>
                  <a:defRPr sz="11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ja-JP" altLang="en-US" b="1"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b="1" dirty="0">
                    <a:latin typeface="Meiryo UI" panose="020B0604030504040204" pitchFamily="50" charset="-128"/>
                    <a:ea typeface="Meiryo UI" panose="020B0604030504040204" pitchFamily="50" charset="-128"/>
                    <a:cs typeface="Meiryo UI" panose="020B0604030504040204" pitchFamily="50" charset="-128"/>
                  </a:rPr>
                  <a:t>者等の職場環境整備等支援組織とは</a:t>
                </a:r>
              </a:p>
            </p:txBody>
          </p:sp>
          <p:sp>
            <p:nvSpPr>
              <p:cNvPr id="20" name="テキスト ボックス 19"/>
              <p:cNvSpPr txBox="1"/>
              <p:nvPr/>
            </p:nvSpPr>
            <p:spPr>
              <a:xfrm>
                <a:off x="6758197" y="7157456"/>
                <a:ext cx="2831498" cy="872034"/>
              </a:xfrm>
              <a:prstGeom prst="rect">
                <a:avLst/>
              </a:prstGeom>
              <a:noFill/>
            </p:spPr>
            <p:txBody>
              <a:bodyPr wrap="square" lIns="0" tIns="0" rIns="0" bIns="0" rtlCol="0" anchor="ctr" anchorCtr="1">
                <a:spAutoFit/>
              </a:bodyPr>
              <a:lstStyle/>
              <a:p>
                <a:pPr>
                  <a:lnSpc>
                    <a:spcPts val="1700"/>
                  </a:lnSpc>
                </a:pP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者等の特性、事情等に配慮した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働きやすい職場環境の整備等に資するため、</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事業主と、その雇用する障がい者等との間に立って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支援する法人</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1" name="グループ化 20"/>
              <p:cNvGrpSpPr/>
              <p:nvPr/>
            </p:nvGrpSpPr>
            <p:grpSpPr>
              <a:xfrm>
                <a:off x="9597179" y="7060194"/>
                <a:ext cx="2931510" cy="1210265"/>
                <a:chOff x="9597179" y="7060194"/>
                <a:chExt cx="2931510" cy="1210265"/>
              </a:xfrm>
            </p:grpSpPr>
            <p:grpSp>
              <p:nvGrpSpPr>
                <p:cNvPr id="22" name="グループ化 21"/>
                <p:cNvGrpSpPr/>
                <p:nvPr/>
              </p:nvGrpSpPr>
              <p:grpSpPr>
                <a:xfrm>
                  <a:off x="9597179" y="7060194"/>
                  <a:ext cx="2931510" cy="1210265"/>
                  <a:chOff x="9597179" y="7060194"/>
                  <a:chExt cx="2931510" cy="1210265"/>
                </a:xfrm>
              </p:grpSpPr>
              <p:sp>
                <p:nvSpPr>
                  <p:cNvPr id="24" name="テキスト ボックス 23"/>
                  <p:cNvSpPr txBox="1"/>
                  <p:nvPr/>
                </p:nvSpPr>
                <p:spPr>
                  <a:xfrm>
                    <a:off x="10183597" y="7785529"/>
                    <a:ext cx="635163" cy="230832"/>
                  </a:xfrm>
                  <a:prstGeom prst="rect">
                    <a:avLst/>
                  </a:prstGeom>
                  <a:noFill/>
                </p:spPr>
                <p:txBody>
                  <a:bodyPr wrap="square" rtlCol="0" anchor="ctr" anchorCtr="1">
                    <a:spAutoFit/>
                  </a:bodyPr>
                  <a:lstStyle/>
                  <a:p>
                    <a:pPr algn="ctr"/>
                    <a:r>
                      <a:rPr lang="ja-JP" altLang="en-US" sz="900" dirty="0">
                        <a:latin typeface="Meiryo UI" panose="020B0604030504040204" pitchFamily="50" charset="-128"/>
                        <a:ea typeface="Meiryo UI" panose="020B0604030504040204" pitchFamily="50" charset="-128"/>
                        <a:cs typeface="Meiryo UI" panose="020B0604030504040204" pitchFamily="50" charset="-128"/>
                      </a:rPr>
                      <a:t>認定</a:t>
                    </a:r>
                  </a:p>
                </p:txBody>
              </p:sp>
              <p:grpSp>
                <p:nvGrpSpPr>
                  <p:cNvPr id="25" name="グループ化 24"/>
                  <p:cNvGrpSpPr/>
                  <p:nvPr/>
                </p:nvGrpSpPr>
                <p:grpSpPr>
                  <a:xfrm>
                    <a:off x="9597179" y="7060194"/>
                    <a:ext cx="2931510" cy="1210265"/>
                    <a:chOff x="9597179" y="7060194"/>
                    <a:chExt cx="2931510" cy="1210265"/>
                  </a:xfrm>
                </p:grpSpPr>
                <p:grpSp>
                  <p:nvGrpSpPr>
                    <p:cNvPr id="26" name="グループ化 25"/>
                    <p:cNvGrpSpPr/>
                    <p:nvPr/>
                  </p:nvGrpSpPr>
                  <p:grpSpPr>
                    <a:xfrm>
                      <a:off x="9597179" y="7060194"/>
                      <a:ext cx="2931510" cy="1210265"/>
                      <a:chOff x="9597179" y="7060194"/>
                      <a:chExt cx="2931510" cy="1210265"/>
                    </a:xfrm>
                  </p:grpSpPr>
                  <p:grpSp>
                    <p:nvGrpSpPr>
                      <p:cNvPr id="28" name="グループ化 27"/>
                      <p:cNvGrpSpPr/>
                      <p:nvPr/>
                    </p:nvGrpSpPr>
                    <p:grpSpPr>
                      <a:xfrm>
                        <a:off x="9597179" y="7060194"/>
                        <a:ext cx="2931510" cy="1210265"/>
                        <a:chOff x="5776668" y="4149167"/>
                        <a:chExt cx="2961838" cy="1222796"/>
                      </a:xfrm>
                    </p:grpSpPr>
                    <p:sp>
                      <p:nvSpPr>
                        <p:cNvPr id="30" name="円/楕円 78"/>
                        <p:cNvSpPr/>
                        <p:nvPr/>
                      </p:nvSpPr>
                      <p:spPr>
                        <a:xfrm>
                          <a:off x="6721068" y="5083932"/>
                          <a:ext cx="504057" cy="288031"/>
                        </a:xfrm>
                        <a:prstGeom prst="ellipse">
                          <a:avLst/>
                        </a:prstGeom>
                        <a:ln>
                          <a:solidFill>
                            <a:srgbClr val="000000"/>
                          </a:solidFill>
                        </a:ln>
                      </p:spPr>
                      <p:style>
                        <a:lnRef idx="2">
                          <a:schemeClr val="accent4"/>
                        </a:lnRef>
                        <a:fillRef idx="1">
                          <a:schemeClr val="lt1"/>
                        </a:fillRef>
                        <a:effectRef idx="0">
                          <a:schemeClr val="accent4"/>
                        </a:effectRef>
                        <a:fontRef idx="minor">
                          <a:schemeClr val="dk1"/>
                        </a:fontRef>
                      </p:style>
                      <p:txBody>
                        <a:bodyPr rtlCol="0" anchor="ctr" anchorCtr="1"/>
                        <a:lstStyle/>
                        <a:p>
                          <a:pPr algn="ct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a:t>
                          </a:r>
                        </a:p>
                      </p:txBody>
                    </p:sp>
                    <p:sp>
                      <p:nvSpPr>
                        <p:cNvPr id="31" name="テキスト ボックス 30"/>
                        <p:cNvSpPr txBox="1"/>
                        <p:nvPr/>
                      </p:nvSpPr>
                      <p:spPr>
                        <a:xfrm>
                          <a:off x="5776668" y="4149273"/>
                          <a:ext cx="904920" cy="257270"/>
                        </a:xfrm>
                        <a:prstGeom prst="rect">
                          <a:avLst/>
                        </a:prstGeom>
                        <a:ln>
                          <a:solidFill>
                            <a:srgbClr val="000000"/>
                          </a:solidFill>
                        </a:ln>
                      </p:spPr>
                      <p:style>
                        <a:lnRef idx="2">
                          <a:schemeClr val="accent4"/>
                        </a:lnRef>
                        <a:fillRef idx="1">
                          <a:schemeClr val="lt1"/>
                        </a:fillRef>
                        <a:effectRef idx="0">
                          <a:schemeClr val="accent4"/>
                        </a:effectRef>
                        <a:fontRef idx="minor">
                          <a:schemeClr val="dk1"/>
                        </a:fontRef>
                      </p:style>
                      <p:txBody>
                        <a:bodyPr wrap="square" rtlCol="0" anchor="ctr" anchorCtr="1">
                          <a:spAutoFit/>
                        </a:bodyPr>
                        <a:lstStyle/>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就職困難者</a:t>
                          </a:r>
                        </a:p>
                      </p:txBody>
                    </p:sp>
                    <p:sp>
                      <p:nvSpPr>
                        <p:cNvPr id="32" name="テキスト ボックス 31"/>
                        <p:cNvSpPr txBox="1"/>
                        <p:nvPr/>
                      </p:nvSpPr>
                      <p:spPr>
                        <a:xfrm>
                          <a:off x="7865471" y="4149167"/>
                          <a:ext cx="873035" cy="248770"/>
                        </a:xfrm>
                        <a:prstGeom prst="rect">
                          <a:avLst/>
                        </a:prstGeom>
                        <a:ln>
                          <a:solidFill>
                            <a:srgbClr val="000000"/>
                          </a:solidFill>
                        </a:ln>
                      </p:spPr>
                      <p:style>
                        <a:lnRef idx="2">
                          <a:schemeClr val="accent4"/>
                        </a:lnRef>
                        <a:fillRef idx="1">
                          <a:schemeClr val="lt1"/>
                        </a:fillRef>
                        <a:effectRef idx="0">
                          <a:schemeClr val="accent4"/>
                        </a:effectRef>
                        <a:fontRef idx="minor">
                          <a:schemeClr val="dk1"/>
                        </a:fontRef>
                      </p:style>
                      <p:txBody>
                        <a:bodyPr wrap="square" rtlCol="0" anchor="ctr" anchorCtr="1">
                          <a:normAutofit/>
                        </a:bodyPr>
                        <a:lstStyle/>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事業主</a:t>
                          </a:r>
                        </a:p>
                      </p:txBody>
                    </p:sp>
                    <p:sp>
                      <p:nvSpPr>
                        <p:cNvPr id="33" name="テキスト ボックス 32"/>
                        <p:cNvSpPr txBox="1"/>
                        <p:nvPr/>
                      </p:nvSpPr>
                      <p:spPr>
                        <a:xfrm>
                          <a:off x="6352774" y="4545957"/>
                          <a:ext cx="1220212" cy="290247"/>
                        </a:xfrm>
                        <a:prstGeom prst="rect">
                          <a:avLst/>
                        </a:prstGeom>
                        <a:solidFill>
                          <a:srgbClr val="008000"/>
                        </a:solidFill>
                        <a:ln>
                          <a:solidFill>
                            <a:srgbClr val="008000"/>
                          </a:solidFill>
                        </a:ln>
                      </p:spPr>
                      <p:style>
                        <a:lnRef idx="2">
                          <a:schemeClr val="accent4">
                            <a:shade val="50000"/>
                          </a:schemeClr>
                        </a:lnRef>
                        <a:fillRef idx="1">
                          <a:schemeClr val="accent4"/>
                        </a:fillRef>
                        <a:effectRef idx="0">
                          <a:schemeClr val="accent4"/>
                        </a:effectRef>
                        <a:fontRef idx="minor">
                          <a:schemeClr val="lt1"/>
                        </a:fontRef>
                      </p:style>
                      <p:txBody>
                        <a:bodyPr wrap="square" lIns="0" tIns="0" rIns="0" bIns="0" rtlCol="0" anchor="ctr" anchorCtr="1">
                          <a:normAutofit fontScale="92500"/>
                        </a:bodyPr>
                        <a:lstStyle/>
                        <a:p>
                          <a:pPr algn="ct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認定</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者等の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cs typeface="Meiryo UI" panose="020B0604030504040204" pitchFamily="50" charset="-128"/>
                            </a:rPr>
                            <a:t>職場環境整備等支援組織</a:t>
                          </a:r>
                        </a:p>
                      </p:txBody>
                    </p:sp>
                    <p:cxnSp>
                      <p:nvCxnSpPr>
                        <p:cNvPr id="34" name="直線矢印コネクタ 33"/>
                        <p:cNvCxnSpPr>
                          <a:stCxn id="30" idx="0"/>
                          <a:endCxn id="33" idx="2"/>
                        </p:cNvCxnSpPr>
                        <p:nvPr/>
                      </p:nvCxnSpPr>
                      <p:spPr>
                        <a:xfrm flipH="1" flipV="1">
                          <a:off x="6962880" y="4836205"/>
                          <a:ext cx="10217" cy="247728"/>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33" idx="1"/>
                        </p:cNvCxnSpPr>
                        <p:nvPr/>
                      </p:nvCxnSpPr>
                      <p:spPr>
                        <a:xfrm flipH="1" flipV="1">
                          <a:off x="6046191" y="4407901"/>
                          <a:ext cx="306583" cy="283180"/>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3" idx="3"/>
                        </p:cNvCxnSpPr>
                        <p:nvPr/>
                      </p:nvCxnSpPr>
                      <p:spPr>
                        <a:xfrm flipV="1">
                          <a:off x="7572986" y="4407901"/>
                          <a:ext cx="504057" cy="283180"/>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31" idx="3"/>
                          <a:endCxn id="32" idx="1"/>
                        </p:cNvCxnSpPr>
                        <p:nvPr/>
                      </p:nvCxnSpPr>
                      <p:spPr>
                        <a:xfrm flipV="1">
                          <a:off x="6681588" y="4273553"/>
                          <a:ext cx="1183883" cy="4356"/>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0" idx="6"/>
                        </p:cNvCxnSpPr>
                        <p:nvPr/>
                      </p:nvCxnSpPr>
                      <p:spPr>
                        <a:xfrm flipV="1">
                          <a:off x="7225126" y="4397461"/>
                          <a:ext cx="1285800" cy="830484"/>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7496232" y="4427489"/>
                          <a:ext cx="515144" cy="233222"/>
                        </a:xfrm>
                        <a:prstGeom prst="rect">
                          <a:avLst/>
                        </a:prstGeom>
                        <a:noFill/>
                      </p:spPr>
                      <p:txBody>
                        <a:bodyPr wrap="square" rtlCol="0" anchor="ctr" anchorCtr="1">
                          <a:spAutoFit/>
                        </a:bodyPr>
                        <a:lstStyle/>
                        <a:p>
                          <a:r>
                            <a:rPr lang="ja-JP" altLang="en-US" sz="900" dirty="0">
                              <a:ln w="3175">
                                <a:noFill/>
                              </a:ln>
                              <a:effectLst>
                                <a:glow rad="127000">
                                  <a:schemeClr val="bg1"/>
                                </a:glow>
                              </a:effectLst>
                              <a:latin typeface="Meiryo UI" panose="020B0604030504040204" pitchFamily="50" charset="-128"/>
                              <a:ea typeface="Meiryo UI" panose="020B0604030504040204" pitchFamily="50" charset="-128"/>
                              <a:cs typeface="Meiryo UI" panose="020B0604030504040204" pitchFamily="50" charset="-128"/>
                            </a:rPr>
                            <a:t>支援</a:t>
                          </a:r>
                        </a:p>
                      </p:txBody>
                    </p:sp>
                  </p:grpSp>
                  <p:sp>
                    <p:nvSpPr>
                      <p:cNvPr id="29" name="テキスト ボックス 28"/>
                      <p:cNvSpPr txBox="1"/>
                      <p:nvPr/>
                    </p:nvSpPr>
                    <p:spPr>
                      <a:xfrm>
                        <a:off x="10781357" y="7072200"/>
                        <a:ext cx="509869" cy="230832"/>
                      </a:xfrm>
                      <a:prstGeom prst="rect">
                        <a:avLst/>
                      </a:prstGeom>
                      <a:noFill/>
                    </p:spPr>
                    <p:txBody>
                      <a:bodyPr wrap="square" rtlCol="0" anchor="ctr" anchorCtr="1">
                        <a:spAutoFit/>
                      </a:bodyPr>
                      <a:lstStyle/>
                      <a:p>
                        <a:r>
                          <a:rPr lang="ja-JP" altLang="en-US" sz="900" dirty="0">
                            <a:ln w="3175">
                              <a:noFill/>
                            </a:ln>
                            <a:effectLst>
                              <a:glow rad="127000">
                                <a:schemeClr val="bg1"/>
                              </a:glow>
                            </a:effectLst>
                            <a:latin typeface="Meiryo UI" panose="020B0604030504040204" pitchFamily="50" charset="-128"/>
                            <a:ea typeface="Meiryo UI" panose="020B0604030504040204" pitchFamily="50" charset="-128"/>
                            <a:cs typeface="Meiryo UI" panose="020B0604030504040204" pitchFamily="50" charset="-128"/>
                          </a:rPr>
                          <a:t>就労</a:t>
                        </a:r>
                      </a:p>
                    </p:txBody>
                  </p:sp>
                </p:grpSp>
                <p:sp>
                  <p:nvSpPr>
                    <p:cNvPr id="27" name="テキスト ボックス 26"/>
                    <p:cNvSpPr txBox="1"/>
                    <p:nvPr/>
                  </p:nvSpPr>
                  <p:spPr>
                    <a:xfrm>
                      <a:off x="11421697" y="7509897"/>
                      <a:ext cx="897164" cy="230832"/>
                    </a:xfrm>
                    <a:prstGeom prst="rect">
                      <a:avLst/>
                    </a:prstGeom>
                    <a:noFill/>
                  </p:spPr>
                  <p:txBody>
                    <a:bodyPr wrap="square" rtlCol="0" anchor="ctr" anchorCtr="1">
                      <a:spAutoFit/>
                    </a:bodyPr>
                    <a:lstStyle/>
                    <a:p>
                      <a:r>
                        <a:rPr lang="ja-JP" altLang="en-US" sz="900" dirty="0">
                          <a:ln w="3175">
                            <a:noFill/>
                          </a:ln>
                          <a:effectLst>
                            <a:glow rad="127000">
                              <a:schemeClr val="bg1"/>
                            </a:glow>
                          </a:effectLst>
                          <a:latin typeface="Meiryo UI" panose="020B0604030504040204" pitchFamily="50" charset="-128"/>
                          <a:ea typeface="Meiryo UI" panose="020B0604030504040204" pitchFamily="50" charset="-128"/>
                          <a:cs typeface="Meiryo UI" panose="020B0604030504040204" pitchFamily="50" charset="-128"/>
                        </a:rPr>
                        <a:t>業務委託等</a:t>
                      </a:r>
                    </a:p>
                  </p:txBody>
                </p:sp>
              </p:grpSp>
            </p:grpSp>
            <p:sp>
              <p:nvSpPr>
                <p:cNvPr id="23" name="テキスト ボックス 22"/>
                <p:cNvSpPr txBox="1"/>
                <p:nvPr/>
              </p:nvSpPr>
              <p:spPr>
                <a:xfrm>
                  <a:off x="9730436" y="7387718"/>
                  <a:ext cx="497000" cy="230832"/>
                </a:xfrm>
                <a:prstGeom prst="rect">
                  <a:avLst/>
                </a:prstGeom>
                <a:noFill/>
              </p:spPr>
              <p:txBody>
                <a:bodyPr wrap="square" rtlCol="0" anchor="ctr" anchorCtr="1">
                  <a:spAutoFit/>
                </a:bodyPr>
                <a:lstStyle/>
                <a:p>
                  <a:r>
                    <a:rPr lang="ja-JP" altLang="en-US" sz="900" dirty="0">
                      <a:ln w="3175">
                        <a:noFill/>
                      </a:ln>
                      <a:effectLst>
                        <a:glow rad="127000">
                          <a:schemeClr val="bg1"/>
                        </a:glow>
                      </a:effectLst>
                      <a:latin typeface="Meiryo UI" panose="020B0604030504040204" pitchFamily="50" charset="-128"/>
                      <a:ea typeface="Meiryo UI" panose="020B0604030504040204" pitchFamily="50" charset="-128"/>
                      <a:cs typeface="Meiryo UI" panose="020B0604030504040204" pitchFamily="50" charset="-128"/>
                    </a:rPr>
                    <a:t>支援</a:t>
                  </a:r>
                </a:p>
              </p:txBody>
            </p:sp>
          </p:grpSp>
        </p:grpSp>
      </p:grpSp>
      <p:pic>
        <p:nvPicPr>
          <p:cNvPr id="9" name="図 8"/>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8640" y="8744463"/>
            <a:ext cx="910686" cy="889057"/>
          </a:xfrm>
          <a:prstGeom prst="rect">
            <a:avLst/>
          </a:prstGeom>
        </p:spPr>
      </p:pic>
      <p:grpSp>
        <p:nvGrpSpPr>
          <p:cNvPr id="51" name="グループ化 50"/>
          <p:cNvGrpSpPr/>
          <p:nvPr/>
        </p:nvGrpSpPr>
        <p:grpSpPr>
          <a:xfrm>
            <a:off x="101236" y="5755525"/>
            <a:ext cx="6696744" cy="3097721"/>
            <a:chOff x="54650" y="5713890"/>
            <a:chExt cx="6696744" cy="3824925"/>
          </a:xfrm>
        </p:grpSpPr>
        <p:sp>
          <p:nvSpPr>
            <p:cNvPr id="16" name="正方形/長方形 15"/>
            <p:cNvSpPr/>
            <p:nvPr/>
          </p:nvSpPr>
          <p:spPr>
            <a:xfrm>
              <a:off x="54650" y="5713890"/>
              <a:ext cx="6696744" cy="288032"/>
            </a:xfrm>
            <a:prstGeom prst="rect">
              <a:avLst/>
            </a:prstGeom>
            <a:solidFill>
              <a:srgbClr val="CCFF99"/>
            </a:solidFill>
          </p:spPr>
          <p:style>
            <a:lnRef idx="0">
              <a:schemeClr val="accent3"/>
            </a:lnRef>
            <a:fillRef idx="3">
              <a:schemeClr val="accent3"/>
            </a:fillRef>
            <a:effectRef idx="3">
              <a:schemeClr val="accent3"/>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３</a:t>
              </a:r>
              <a:r>
                <a:rPr kumimoji="1" lang="ja-JP" altLang="en-US" sz="1600" b="1" dirty="0">
                  <a:solidFill>
                    <a:schemeClr val="tx1"/>
                  </a:solidFill>
                  <a:latin typeface="Meiryo UI" panose="020B0604030504040204" pitchFamily="50" charset="-128"/>
                  <a:ea typeface="Meiryo UI" panose="020B0604030504040204" pitchFamily="50" charset="-128"/>
                </a:rPr>
                <a:t>．「</a:t>
              </a:r>
              <a:r>
                <a:rPr kumimoji="1" lang="ja-JP" altLang="en-US" sz="1600" b="1" dirty="0" err="1">
                  <a:solidFill>
                    <a:schemeClr val="tx1"/>
                  </a:solidFill>
                  <a:latin typeface="Meiryo UI" panose="020B0604030504040204" pitchFamily="50" charset="-128"/>
                  <a:ea typeface="Meiryo UI" panose="020B0604030504040204" pitchFamily="50" charset="-128"/>
                </a:rPr>
                <a:t>大阪府障がい</a:t>
              </a:r>
              <a:r>
                <a:rPr kumimoji="1" lang="ja-JP" altLang="en-US" sz="1600" b="1" dirty="0">
                  <a:solidFill>
                    <a:schemeClr val="tx1"/>
                  </a:solidFill>
                  <a:latin typeface="Meiryo UI" panose="020B0604030504040204" pitchFamily="50" charset="-128"/>
                  <a:ea typeface="Meiryo UI" panose="020B0604030504040204" pitchFamily="50" charset="-128"/>
                </a:rPr>
                <a:t>者等の職場環境整備等支援組織認定等審議会」について</a:t>
              </a:r>
            </a:p>
          </p:txBody>
        </p:sp>
        <p:sp>
          <p:nvSpPr>
            <p:cNvPr id="41" name="正方形/長方形 40"/>
            <p:cNvSpPr/>
            <p:nvPr/>
          </p:nvSpPr>
          <p:spPr>
            <a:xfrm>
              <a:off x="219274" y="6185063"/>
              <a:ext cx="6216148" cy="3353752"/>
            </a:xfrm>
            <a:prstGeom prst="rect">
              <a:avLst/>
            </a:prstGeom>
          </p:spPr>
          <p:txBody>
            <a:bodyPr wrap="square">
              <a:spAutoFit/>
            </a:bodyPr>
            <a:lstStyle/>
            <a:p>
              <a:pPr marL="171450" indent="-171450">
                <a:spcBef>
                  <a:spcPts val="321"/>
                </a:spcBef>
                <a:buFont typeface="Meiryo UI" panose="020B0604030504040204" pitchFamily="50" charset="-128"/>
                <a:buChar char="○"/>
              </a:pPr>
              <a:r>
                <a:rPr lang="ja-JP" altLang="en-US" sz="1100" dirty="0">
                  <a:latin typeface="Meiryo UI" panose="020B0604030504040204" pitchFamily="50" charset="-128"/>
                  <a:ea typeface="Meiryo UI" panose="020B0604030504040204" pitchFamily="50" charset="-128"/>
                </a:rPr>
                <a:t>有識者からなる審議会を設置し、「</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者等の職場環境整備等支援組織」の認定、顕彰の審査等について審議し、就職困難者の就労支援についてご意見をいただいています</a:t>
              </a:r>
              <a:endParaRPr lang="en-US" altLang="ja-JP" sz="1100" dirty="0">
                <a:latin typeface="Meiryo UI" panose="020B0604030504040204" pitchFamily="50" charset="-128"/>
                <a:ea typeface="Meiryo UI" panose="020B0604030504040204" pitchFamily="50" charset="-128"/>
              </a:endParaRPr>
            </a:p>
            <a:p>
              <a:pPr>
                <a:spcBef>
                  <a:spcPts val="321"/>
                </a:spcBef>
              </a:pP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これまでの認定支援組織</a:t>
              </a:r>
              <a:r>
                <a:rPr lang="en-US" altLang="ja-JP" sz="1100" dirty="0">
                  <a:latin typeface="Meiryo UI" panose="020B0604030504040204" pitchFamily="50" charset="-128"/>
                  <a:ea typeface="Meiryo UI" panose="020B0604030504040204" pitchFamily="50" charset="-128"/>
                </a:rPr>
                <a:t>】</a:t>
              </a:r>
            </a:p>
            <a:p>
              <a:pPr>
                <a:spcBef>
                  <a:spcPts val="321"/>
                </a:spcBef>
              </a:pPr>
              <a:r>
                <a:rPr lang="en-US" altLang="ja-JP" sz="1100" dirty="0">
                  <a:latin typeface="Meiryo UI" panose="020B0604030504040204" pitchFamily="50" charset="-128"/>
                  <a:ea typeface="Meiryo UI" panose="020B0604030504040204" pitchFamily="50" charset="-128"/>
                </a:rPr>
                <a:t>&lt;</a:t>
              </a:r>
              <a:r>
                <a:rPr lang="ja-JP" altLang="en-US" sz="1100" dirty="0">
                  <a:latin typeface="Meiryo UI" panose="020B0604030504040204" pitchFamily="50" charset="-128"/>
                  <a:ea typeface="Meiryo UI" panose="020B0604030504040204" pitchFamily="50" charset="-128"/>
                </a:rPr>
                <a:t>生活困窮者分野</a:t>
              </a:r>
              <a:r>
                <a:rPr lang="en-US" altLang="ja-JP" sz="1100" dirty="0">
                  <a:latin typeface="Meiryo UI" panose="020B0604030504040204" pitchFamily="50" charset="-128"/>
                  <a:ea typeface="Meiryo UI" panose="020B0604030504040204" pitchFamily="50" charset="-128"/>
                </a:rPr>
                <a:t>&gt;</a:t>
              </a:r>
            </a:p>
            <a:p>
              <a:pPr>
                <a:spcBef>
                  <a:spcPts val="321"/>
                </a:spcBef>
              </a:pPr>
              <a:r>
                <a:rPr lang="ja-JP" altLang="en-US" sz="1100" dirty="0">
                  <a:latin typeface="Meiryo UI" panose="020B0604030504040204" pitchFamily="50" charset="-128"/>
                  <a:ea typeface="Meiryo UI" panose="020B0604030504040204" pitchFamily="50" charset="-128"/>
                </a:rPr>
                <a:t>　　・有限責任事業組合大阪職業教育協働機構（令和２年７月</a:t>
              </a:r>
              <a:r>
                <a:rPr lang="en-US" altLang="ja-JP" sz="1100" dirty="0">
                  <a:latin typeface="Meiryo UI" panose="020B0604030504040204" pitchFamily="50" charset="-128"/>
                  <a:ea typeface="Meiryo UI" panose="020B0604030504040204" pitchFamily="50" charset="-128"/>
                </a:rPr>
                <a:t>31</a:t>
              </a:r>
              <a:r>
                <a:rPr lang="ja-JP" altLang="en-US" sz="1100" dirty="0">
                  <a:latin typeface="Meiryo UI" panose="020B0604030504040204" pitchFamily="50" charset="-128"/>
                  <a:ea typeface="Meiryo UI" panose="020B0604030504040204" pitchFamily="50" charset="-128"/>
                </a:rPr>
                <a:t>日認定）</a:t>
              </a:r>
              <a:endParaRPr lang="en-US" altLang="ja-JP" sz="1100" dirty="0">
                <a:latin typeface="Meiryo UI" panose="020B0604030504040204" pitchFamily="50" charset="-128"/>
                <a:ea typeface="Meiryo UI" panose="020B0604030504040204" pitchFamily="50" charset="-128"/>
              </a:endParaRPr>
            </a:p>
            <a:p>
              <a:pPr>
                <a:spcBef>
                  <a:spcPts val="321"/>
                </a:spcBef>
              </a:pPr>
              <a:endParaRPr lang="en-US" altLang="ja-JP" sz="1100" dirty="0">
                <a:latin typeface="Meiryo UI" panose="020B0604030504040204" pitchFamily="50" charset="-128"/>
                <a:ea typeface="Meiryo UI" panose="020B0604030504040204" pitchFamily="50" charset="-128"/>
              </a:endParaRPr>
            </a:p>
            <a:p>
              <a:pPr>
                <a:spcBef>
                  <a:spcPts val="321"/>
                </a:spcBef>
              </a:pPr>
              <a:r>
                <a:rPr lang="en-US" altLang="ja-JP" sz="1100" dirty="0">
                  <a:latin typeface="Meiryo UI" panose="020B0604030504040204" pitchFamily="50" charset="-128"/>
                  <a:ea typeface="Meiryo UI" panose="020B0604030504040204" pitchFamily="50" charset="-128"/>
                </a:rPr>
                <a:t>&lt;</a:t>
              </a:r>
              <a:r>
                <a:rPr lang="ja-JP" altLang="en-US" sz="1100" dirty="0" err="1">
                  <a:latin typeface="Meiryo UI" panose="020B0604030504040204" pitchFamily="50" charset="-128"/>
                  <a:ea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rPr>
                <a:t>者分野</a:t>
              </a:r>
              <a:r>
                <a:rPr lang="en-US" altLang="ja-JP" sz="1100" dirty="0">
                  <a:latin typeface="Meiryo UI" panose="020B0604030504040204" pitchFamily="50" charset="-128"/>
                  <a:ea typeface="Meiryo UI" panose="020B0604030504040204" pitchFamily="50" charset="-128"/>
                </a:rPr>
                <a:t>&gt;</a:t>
              </a:r>
            </a:p>
            <a:p>
              <a:pPr>
                <a:spcBef>
                  <a:spcPts val="321"/>
                </a:spcBef>
              </a:pPr>
              <a:r>
                <a:rPr lang="ja-JP" altLang="en-US" sz="1100" dirty="0">
                  <a:latin typeface="Meiryo UI" panose="020B0604030504040204" pitchFamily="50" charset="-128"/>
                  <a:ea typeface="Meiryo UI" panose="020B0604030504040204" pitchFamily="50" charset="-128"/>
                </a:rPr>
                <a:t>　　・大阪知的障害者雇用促進建物サービス事業協同組合（令和元年７月</a:t>
              </a:r>
              <a:r>
                <a:rPr lang="en-US" altLang="ja-JP" sz="1100" dirty="0">
                  <a:latin typeface="Meiryo UI" panose="020B0604030504040204" pitchFamily="50" charset="-128"/>
                  <a:ea typeface="Meiryo UI" panose="020B0604030504040204" pitchFamily="50" charset="-128"/>
                </a:rPr>
                <a:t>26</a:t>
              </a:r>
              <a:r>
                <a:rPr lang="ja-JP" altLang="en-US" sz="1100" dirty="0">
                  <a:latin typeface="Meiryo UI" panose="020B0604030504040204" pitchFamily="50" charset="-128"/>
                  <a:ea typeface="Meiryo UI" panose="020B0604030504040204" pitchFamily="50" charset="-128"/>
                </a:rPr>
                <a:t>日認定）</a:t>
              </a:r>
              <a:endParaRPr lang="en-US" altLang="ja-JP" sz="1100" dirty="0">
                <a:latin typeface="Meiryo UI" panose="020B0604030504040204" pitchFamily="50" charset="-128"/>
                <a:ea typeface="Meiryo UI" panose="020B0604030504040204" pitchFamily="50" charset="-128"/>
              </a:endParaRPr>
            </a:p>
            <a:p>
              <a:pPr>
                <a:spcBef>
                  <a:spcPts val="321"/>
                </a:spcBef>
              </a:pPr>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NPO</a:t>
              </a:r>
              <a:r>
                <a:rPr lang="ja-JP" altLang="en-US" sz="1100" dirty="0">
                  <a:latin typeface="Meiryo UI" panose="020B0604030504040204" pitchFamily="50" charset="-128"/>
                  <a:ea typeface="Meiryo UI" panose="020B0604030504040204" pitchFamily="50" charset="-128"/>
                </a:rPr>
                <a:t>法人大阪精神障害者就労支援ネットワーク（令和２年７月</a:t>
              </a:r>
              <a:r>
                <a:rPr lang="en-US" altLang="ja-JP" sz="1100" dirty="0">
                  <a:latin typeface="Meiryo UI" panose="020B0604030504040204" pitchFamily="50" charset="-128"/>
                  <a:ea typeface="Meiryo UI" panose="020B0604030504040204" pitchFamily="50" charset="-128"/>
                </a:rPr>
                <a:t>31</a:t>
              </a:r>
              <a:r>
                <a:rPr lang="ja-JP" altLang="en-US" sz="1100" dirty="0">
                  <a:latin typeface="Meiryo UI" panose="020B0604030504040204" pitchFamily="50" charset="-128"/>
                  <a:ea typeface="Meiryo UI" panose="020B0604030504040204" pitchFamily="50" charset="-128"/>
                </a:rPr>
                <a:t>日認定）</a:t>
              </a:r>
              <a:endParaRPr lang="en-US" altLang="ja-JP" sz="1100" dirty="0">
                <a:latin typeface="Meiryo UI" panose="020B0604030504040204" pitchFamily="50" charset="-128"/>
                <a:ea typeface="Meiryo UI" panose="020B0604030504040204" pitchFamily="50" charset="-128"/>
              </a:endParaRPr>
            </a:p>
            <a:p>
              <a:pPr>
                <a:spcBef>
                  <a:spcPts val="321"/>
                </a:spcBef>
              </a:pPr>
              <a:endParaRPr lang="en-US" altLang="ja-JP" sz="1100" dirty="0">
                <a:latin typeface="Meiryo UI" panose="020B0604030504040204" pitchFamily="50" charset="-128"/>
                <a:ea typeface="Meiryo UI" panose="020B0604030504040204" pitchFamily="50" charset="-128"/>
              </a:endParaRPr>
            </a:p>
            <a:p>
              <a:pPr>
                <a:spcBef>
                  <a:spcPts val="321"/>
                </a:spcBef>
              </a:pPr>
              <a:r>
                <a:rPr lang="ja-JP" altLang="en-US" sz="1100" dirty="0">
                  <a:latin typeface="Meiryo UI" panose="020B0604030504040204" pitchFamily="50" charset="-128"/>
                  <a:ea typeface="Meiryo UI" panose="020B0604030504040204" pitchFamily="50" charset="-128"/>
                </a:rPr>
                <a:t>⇒詳細については、大阪府ホームページをご覧ください。　　</a:t>
              </a:r>
              <a:endParaRPr lang="en-US" altLang="ja-JP" sz="1100" dirty="0">
                <a:latin typeface="Meiryo UI" panose="020B0604030504040204" pitchFamily="50" charset="-128"/>
                <a:ea typeface="Meiryo UI" panose="020B0604030504040204" pitchFamily="50" charset="-128"/>
              </a:endParaRPr>
            </a:p>
            <a:p>
              <a:pPr>
                <a:spcBef>
                  <a:spcPts val="321"/>
                </a:spcBef>
              </a:pPr>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pPr>
                <a:spcBef>
                  <a:spcPts val="321"/>
                </a:spcBef>
              </a:pPr>
              <a:endParaRPr lang="ja-JP" altLang="en-US" sz="1100" dirty="0">
                <a:latin typeface="Meiryo UI" panose="020B0604030504040204" pitchFamily="50" charset="-128"/>
                <a:ea typeface="Meiryo UI" panose="020B0604030504040204" pitchFamily="50" charset="-128"/>
              </a:endParaRPr>
            </a:p>
          </p:txBody>
        </p:sp>
      </p:grpSp>
      <p:sp>
        <p:nvSpPr>
          <p:cNvPr id="40" name="テキスト ボックス 39"/>
          <p:cNvSpPr txBox="1"/>
          <p:nvPr/>
        </p:nvSpPr>
        <p:spPr>
          <a:xfrm>
            <a:off x="1195779" y="8785612"/>
            <a:ext cx="3888432" cy="830997"/>
          </a:xfrm>
          <a:prstGeom prst="rect">
            <a:avLst/>
          </a:prstGeom>
          <a:noFill/>
        </p:spPr>
        <p:txBody>
          <a:bodyPr wrap="square" rtlCol="0">
            <a:spAutoFit/>
          </a:bodyPr>
          <a:lstStyle/>
          <a:p>
            <a:r>
              <a:rPr lang="ja-JP" altLang="ja-JP" sz="1600" dirty="0">
                <a:latin typeface="Meiryo UI" panose="020B0604030504040204" pitchFamily="50" charset="-128"/>
                <a:ea typeface="Meiryo UI" panose="020B0604030504040204" pitchFamily="50" charset="-128"/>
              </a:rPr>
              <a:t>「雇用の質」の向上に向け、長く安定的に働き続けられる環境</a:t>
            </a:r>
            <a:r>
              <a:rPr lang="ja-JP" altLang="en-US" sz="1600" dirty="0">
                <a:latin typeface="Meiryo UI" panose="020B0604030504040204" pitchFamily="50" charset="-128"/>
                <a:ea typeface="Meiryo UI" panose="020B0604030504040204" pitchFamily="50" charset="-128"/>
              </a:rPr>
              <a:t>を整え、就職困難者の雇用・就労支援をオール大阪で推進していきます</a:t>
            </a:r>
            <a:endParaRPr lang="en-US" altLang="ja-JP" sz="1600" dirty="0">
              <a:latin typeface="Meiryo UI" panose="020B0604030504040204" pitchFamily="50" charset="-128"/>
              <a:ea typeface="Meiryo UI" panose="020B0604030504040204" pitchFamily="50" charset="-128"/>
            </a:endParaRPr>
          </a:p>
        </p:txBody>
      </p:sp>
      <p:pic>
        <p:nvPicPr>
          <p:cNvPr id="43" name="図 4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21246" y="8680027"/>
            <a:ext cx="1556126" cy="413028"/>
          </a:xfrm>
          <a:prstGeom prst="rect">
            <a:avLst/>
          </a:prstGeom>
        </p:spPr>
      </p:pic>
      <p:sp>
        <p:nvSpPr>
          <p:cNvPr id="54" name="テキスト ボックス 53"/>
          <p:cNvSpPr txBox="1"/>
          <p:nvPr/>
        </p:nvSpPr>
        <p:spPr>
          <a:xfrm>
            <a:off x="3572598" y="8243420"/>
            <a:ext cx="2301914" cy="215444"/>
          </a:xfrm>
          <a:prstGeom prst="rect">
            <a:avLst/>
          </a:prstGeom>
          <a:noFill/>
          <a:ln w="19050">
            <a:solidFill>
              <a:srgbClr val="009900"/>
            </a:solidFill>
          </a:ln>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大阪府　</a:t>
            </a:r>
            <a:r>
              <a:rPr kumimoji="1" lang="ja-JP" altLang="en-US" sz="800" dirty="0" err="1">
                <a:latin typeface="Meiryo UI" panose="020B0604030504040204" pitchFamily="50" charset="-128"/>
                <a:ea typeface="Meiryo UI" panose="020B0604030504040204" pitchFamily="50" charset="-128"/>
              </a:rPr>
              <a:t>障がい</a:t>
            </a:r>
            <a:r>
              <a:rPr kumimoji="1" lang="ja-JP" altLang="en-US" sz="800" dirty="0">
                <a:latin typeface="Meiryo UI" panose="020B0604030504040204" pitchFamily="50" charset="-128"/>
                <a:ea typeface="Meiryo UI" panose="020B0604030504040204" pitchFamily="50" charset="-128"/>
              </a:rPr>
              <a:t>者等の職場環境整備等支援組織</a:t>
            </a:r>
          </a:p>
        </p:txBody>
      </p:sp>
      <p:sp>
        <p:nvSpPr>
          <p:cNvPr id="55" name="テキスト ボックス 54"/>
          <p:cNvSpPr txBox="1"/>
          <p:nvPr/>
        </p:nvSpPr>
        <p:spPr>
          <a:xfrm>
            <a:off x="5874512" y="8243420"/>
            <a:ext cx="509028" cy="215444"/>
          </a:xfrm>
          <a:prstGeom prst="rect">
            <a:avLst/>
          </a:prstGeom>
          <a:solidFill>
            <a:srgbClr val="CCFF99"/>
          </a:solidFill>
          <a:ln w="19050">
            <a:solidFill>
              <a:srgbClr val="009900"/>
            </a:solidFill>
          </a:ln>
        </p:spPr>
        <p:txBody>
          <a:bodyPr wrap="square" rtlCol="0">
            <a:spAutoFit/>
          </a:bodyPr>
          <a:lstStyle/>
          <a:p>
            <a:pPr algn="ctr"/>
            <a:r>
              <a:rPr kumimoji="1" lang="ja-JP" altLang="en-US" sz="800" b="1" dirty="0">
                <a:latin typeface="Meiryo UI" panose="020B0604030504040204" pitchFamily="50" charset="-128"/>
                <a:ea typeface="Meiryo UI" panose="020B0604030504040204" pitchFamily="50" charset="-128"/>
              </a:rPr>
              <a:t>検索</a:t>
            </a:r>
          </a:p>
        </p:txBody>
      </p:sp>
    </p:spTree>
    <p:extLst>
      <p:ext uri="{BB962C8B-B14F-4D97-AF65-F5344CB8AC3E}">
        <p14:creationId xmlns:p14="http://schemas.microsoft.com/office/powerpoint/2010/main" val="3747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365204" y="334246"/>
            <a:ext cx="6065520" cy="573405"/>
          </a:xfrm>
          <a:prstGeom prst="rect">
            <a:avLst/>
          </a:prstGeom>
          <a:solidFill>
            <a:schemeClr val="tx2">
              <a:lumMod val="60000"/>
              <a:lumOff val="40000"/>
            </a:schemeClr>
          </a:solidFill>
          <a:ln>
            <a:noFill/>
          </a:ln>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ja-JP" sz="11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「大阪府障害者等の雇用の促進等と就労の支援に関する条例」（ハートフル条例）の概要</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r">
              <a:lnSpc>
                <a:spcPts val="1200"/>
              </a:lnSpc>
              <a:spcAft>
                <a:spcPts val="0"/>
              </a:spcAft>
            </a:pP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【平成</a:t>
            </a:r>
            <a:r>
              <a:rPr lang="ja-JP" altLang="en-US" sz="900" kern="100" dirty="0">
                <a:solidFill>
                  <a:srgbClr val="FFFFFF"/>
                </a:solidFill>
                <a:latin typeface="ＭＳ Ｐ明朝" panose="02020600040205080304" pitchFamily="18" charset="-128"/>
                <a:ea typeface="HG丸ｺﾞｼｯｸM-PRO" panose="020F0600000000000000" pitchFamily="50" charset="-128"/>
                <a:cs typeface="Times New Roman" panose="02020603050405020304" pitchFamily="18" charset="0"/>
              </a:rPr>
              <a:t>２２</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年</a:t>
            </a:r>
            <a:r>
              <a:rPr lang="ja-JP" altLang="en-US"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４</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月</a:t>
            </a:r>
            <a:r>
              <a:rPr lang="ja-JP" altLang="en-US"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１</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施行　令和</a:t>
            </a:r>
            <a:r>
              <a:rPr lang="ja-JP" altLang="en-US" sz="900" kern="100" dirty="0">
                <a:solidFill>
                  <a:srgbClr val="FFFFFF"/>
                </a:solidFill>
                <a:latin typeface="ＭＳ Ｐ明朝" panose="02020600040205080304" pitchFamily="18" charset="-128"/>
                <a:ea typeface="HG丸ｺﾞｼｯｸM-PRO" panose="020F0600000000000000" pitchFamily="50" charset="-128"/>
                <a:cs typeface="Times New Roman" panose="02020603050405020304" pitchFamily="18" charset="0"/>
              </a:rPr>
              <a:t>２</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年</a:t>
            </a:r>
            <a:r>
              <a:rPr lang="ja-JP" altLang="en-US" sz="900" kern="100" dirty="0">
                <a:solidFill>
                  <a:srgbClr val="FFFFFF"/>
                </a:solidFill>
                <a:latin typeface="ＭＳ Ｐ明朝" panose="02020600040205080304" pitchFamily="18" charset="-128"/>
                <a:ea typeface="HG丸ｺﾞｼｯｸM-PRO" panose="020F0600000000000000" pitchFamily="50" charset="-128"/>
                <a:cs typeface="Times New Roman" panose="02020603050405020304" pitchFamily="18" charset="0"/>
              </a:rPr>
              <a:t>３</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月</a:t>
            </a:r>
            <a:r>
              <a:rPr lang="ja-JP" altLang="en-US"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２７</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日改正（令和</a:t>
            </a:r>
            <a:r>
              <a:rPr lang="ja-JP" altLang="en-US" sz="900" kern="100" dirty="0">
                <a:solidFill>
                  <a:srgbClr val="FFFFFF"/>
                </a:solidFill>
                <a:latin typeface="ＭＳ Ｐ明朝" panose="02020600040205080304" pitchFamily="18" charset="-128"/>
                <a:ea typeface="HG丸ｺﾞｼｯｸM-PRO" panose="020F0600000000000000" pitchFamily="50" charset="-128"/>
                <a:cs typeface="Times New Roman" panose="02020603050405020304" pitchFamily="18" charset="0"/>
              </a:rPr>
              <a:t>２</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年９月</a:t>
            </a:r>
            <a:r>
              <a:rPr lang="ja-JP" altLang="en-US" sz="900" kern="100" dirty="0">
                <a:solidFill>
                  <a:srgbClr val="FFFFFF"/>
                </a:solidFill>
                <a:latin typeface="ＭＳ Ｐ明朝" panose="02020600040205080304" pitchFamily="18" charset="-128"/>
                <a:ea typeface="HG丸ｺﾞｼｯｸM-PRO" panose="020F0600000000000000" pitchFamily="50" charset="-128"/>
                <a:cs typeface="Times New Roman" panose="02020603050405020304" pitchFamily="18" charset="0"/>
              </a:rPr>
              <a:t>１</a:t>
            </a:r>
            <a:r>
              <a:rPr lang="ja-JP" sz="900" kern="100" dirty="0">
                <a:solidFill>
                  <a:srgbClr val="FFFFFF"/>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日施行）】</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8" name="コンテンツ プレースホルダー 7"/>
          <p:cNvSpPr>
            <a:spLocks noGrp="1"/>
          </p:cNvSpPr>
          <p:nvPr>
            <p:ph idx="1"/>
          </p:nvPr>
        </p:nvSpPr>
        <p:spPr>
          <a:xfrm>
            <a:off x="318606" y="1073733"/>
            <a:ext cx="6172200" cy="1389333"/>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45720" rIns="0" bIns="45720" numCol="1" spcCol="0" rtlCol="0" fromWordArt="0" anchor="ctr" anchorCtr="0" forceAA="0" compatLnSpc="1">
            <a:prstTxWarp prst="textNoShape">
              <a:avLst/>
            </a:prstTxWarp>
            <a:noAutofit/>
          </a:bodyPr>
          <a:lstStyle/>
          <a:p>
            <a:pPr marL="0" indent="0" algn="l">
              <a:spcAft>
                <a:spcPts val="0"/>
              </a:spcAft>
              <a:buNone/>
            </a:pPr>
            <a:r>
              <a:rPr lang="en-US" alt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   </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【条例制定の背景】</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marL="108000" indent="0" algn="l">
              <a:spcAft>
                <a:spcPts val="0"/>
              </a:spcAft>
              <a:buNone/>
            </a:pPr>
            <a:r>
              <a:rPr lang="ja-JP" altLang="en-US"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　</a:t>
            </a:r>
            <a:r>
              <a:rPr lang="ja-JP" sz="1150" kern="100" spc="-6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大阪府の低調な</a:t>
            </a:r>
            <a:r>
              <a:rPr lang="ja-JP" sz="1150" kern="100" spc="-60" dirty="0" err="1">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障がい</a:t>
            </a:r>
            <a:r>
              <a:rPr lang="ja-JP" sz="1150" kern="100" spc="-6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者雇用の現状を改善するため、府の契約締結又は補助金交付等の相手方に対し、法定雇用率の達成を求めていくことが重要。また、直ちに雇用に結びつかない人に対して福祉施設における就労や在宅就業といった多様な働き方が可能となるような環境を整備することが必要。</a:t>
            </a:r>
            <a:endParaRPr lang="ja-JP" sz="115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08000" indent="0" algn="l">
              <a:spcAft>
                <a:spcPts val="0"/>
              </a:spcAft>
              <a:buNone/>
            </a:pPr>
            <a:r>
              <a:rPr lang="ja-JP" altLang="en-US" sz="1150" kern="100" spc="-6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sz="1150" kern="100" spc="-60" dirty="0" err="1">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障がい</a:t>
            </a:r>
            <a:r>
              <a:rPr lang="ja-JP" sz="1150" kern="100" spc="-6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者を含む就職困難者が、夢や希望を持って生き生きと働き、自立した生活を送ることができる地域社会の実現をめざす。</a:t>
            </a:r>
            <a:endParaRPr lang="ja-JP" sz="115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9" name="正方形/長方形 8"/>
          <p:cNvSpPr/>
          <p:nvPr/>
        </p:nvSpPr>
        <p:spPr>
          <a:xfrm>
            <a:off x="385281" y="2884447"/>
            <a:ext cx="2906395" cy="5144666"/>
          </a:xfrm>
          <a:prstGeom prst="rect">
            <a:avLst/>
          </a:prstGeom>
          <a:ln w="41275" cmpd="dbl">
            <a:solidFill>
              <a:schemeClr val="accent2">
                <a:lumMod val="75000"/>
              </a:schemeClr>
            </a:solidFill>
            <a:beve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spcAft>
                <a:spcPts val="0"/>
              </a:spcAft>
            </a:pPr>
            <a:endParaRPr lang="en-US" alt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endParaRPr>
          </a:p>
          <a:p>
            <a:pPr algn="l">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○目的</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その他の就職することが困難な者の雇用促進等と就労の支援に関し、基本理念を定め、府、事業主、事業主団体及び府民の果たすべき責務を明らかにするとともに、府の施策の基本となる事項を定めてこれを推進し、及び府と関係のある事業主の障がい者等の雇用の促進等を図り、もって障がいの有無その他事情にかかわらず働くことに生きがいを感じながら安心して暮らすことのできる地域社会の実現に寄与することを目的とする。</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en-US" sz="1100" kern="100" spc="-60" dirty="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○基本理念</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者等の雇用の促進等と就労の支援は、障がい者等が社会を構成する一員として社会経済活動に参加する機会が与えられることを旨として、行わなければならない。</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en-US" sz="1100" kern="100" spc="-6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○府の責務</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者等の雇用の促進等と就労の支援のための施策を策定し、並びに国、市町村、事業主、事業主団体、府民及び民間の団体と協力してこれを実施する責務を有する。</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en-US" sz="1100" kern="100" spc="-60" dirty="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○事業主・事業主団体・府民の責務</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24460" algn="l">
              <a:spcAft>
                <a:spcPts val="0"/>
              </a:spcAft>
            </a:pP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者等の雇用の機会の創出や拡大を図るため、障がい者一人ひとりの特性に関する理解を高める等、各主体の責務を定める。</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0" name="テキスト ボックス 192212"/>
          <p:cNvSpPr txBox="1"/>
          <p:nvPr/>
        </p:nvSpPr>
        <p:spPr>
          <a:xfrm>
            <a:off x="393406" y="2653942"/>
            <a:ext cx="864980" cy="179536"/>
          </a:xfrm>
          <a:prstGeom prst="rect">
            <a:avLst/>
          </a:prstGeom>
          <a:noFill/>
          <a:ln>
            <a:noFill/>
          </a:ln>
        </p:spPr>
        <p:txBody>
          <a:bodyPr rot="0" spcFirstLastPara="0" vert="horz" wrap="none" lIns="74295" tIns="8890" rIns="74295" bIns="8890" numCol="1" spcCol="0" rtlCol="0" fromWordArt="0" anchor="t" anchorCtr="0" forceAA="0" compatLnSpc="1">
            <a:prstTxWarp prst="textNoShape">
              <a:avLst/>
            </a:prstTxWarp>
            <a:spAutoFit/>
          </a:bodyPr>
          <a:lstStyle/>
          <a:p>
            <a:pPr algn="just">
              <a:spcAft>
                <a:spcPts val="0"/>
              </a:spcAft>
            </a:pPr>
            <a:r>
              <a:rPr lang="ja-JP" sz="1050" kern="10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第</a:t>
            </a:r>
            <a:r>
              <a:rPr lang="ja-JP" altLang="en-US" sz="1050" kern="100" dirty="0">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１</a:t>
            </a:r>
            <a:r>
              <a:rPr lang="ja-JP" sz="1050" kern="10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章 総則</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1" name="テキスト ボックス 192211"/>
          <p:cNvSpPr txBox="1"/>
          <p:nvPr/>
        </p:nvSpPr>
        <p:spPr>
          <a:xfrm>
            <a:off x="3398849" y="2667178"/>
            <a:ext cx="3019416" cy="179536"/>
          </a:xfrm>
          <a:prstGeom prst="rect">
            <a:avLst/>
          </a:prstGeom>
          <a:noFill/>
          <a:ln>
            <a:noFill/>
          </a:ln>
        </p:spPr>
        <p:txBody>
          <a:bodyPr rot="0" spcFirstLastPara="0" vert="horz" wrap="none" lIns="74295" tIns="8890" rIns="74295" bIns="8890" numCol="1" spcCol="0" rtlCol="0" fromWordArt="0" anchor="t" anchorCtr="0" forceAA="0" compatLnSpc="1">
            <a:prstTxWarp prst="textNoShape">
              <a:avLst/>
            </a:prstTxWarp>
            <a:spAutoFit/>
          </a:bodyPr>
          <a:lstStyle/>
          <a:p>
            <a:pPr algn="just">
              <a:spcAft>
                <a:spcPts val="0"/>
              </a:spcAft>
            </a:pPr>
            <a:r>
              <a:rPr lang="ja-JP" sz="1050" kern="10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第</a:t>
            </a:r>
            <a:r>
              <a:rPr lang="ja-JP" altLang="en-US" sz="1050" kern="100" dirty="0">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２</a:t>
            </a:r>
            <a:r>
              <a:rPr lang="ja-JP" sz="1050" kern="10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章 雇用の促進等と就労の支援に関する施策</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2" name="正方形/長方形 11"/>
          <p:cNvSpPr/>
          <p:nvPr/>
        </p:nvSpPr>
        <p:spPr>
          <a:xfrm>
            <a:off x="3421166" y="2889329"/>
            <a:ext cx="3009558" cy="2282190"/>
          </a:xfrm>
          <a:prstGeom prst="rect">
            <a:avLst/>
          </a:prstGeom>
          <a:solidFill>
            <a:sysClr val="window" lastClr="FFFFFF"/>
          </a:solidFill>
          <a:ln w="41275" cap="flat" cmpd="dbl" algn="ctr">
            <a:solidFill>
              <a:srgbClr val="70AD47"/>
            </a:solidFill>
            <a:prstDash val="solid"/>
            <a:beve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○職業教育の充実</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○職業訓練の充実</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○企業への就職等の支援</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○重度の</a:t>
            </a: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者の雇用の機会の創出及び拡大</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○就業及び生活上の支援</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者等の職場環境整備等支援組織</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11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者支援施設等からの物品の買い入れ等</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○公契約等の活用</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○府職員の採用</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○啓発活動の実施</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spcAft>
                <a:spcPts val="0"/>
              </a:spcAft>
            </a:pPr>
            <a:r>
              <a:rPr lang="ja-JP" sz="11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○顕彰</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3" name="テキスト ボックス 192208"/>
          <p:cNvSpPr txBox="1"/>
          <p:nvPr/>
        </p:nvSpPr>
        <p:spPr>
          <a:xfrm>
            <a:off x="3378030" y="5270777"/>
            <a:ext cx="2977098" cy="171842"/>
          </a:xfrm>
          <a:prstGeom prst="rect">
            <a:avLst/>
          </a:prstGeom>
          <a:noFill/>
          <a:ln>
            <a:noFill/>
          </a:ln>
        </p:spPr>
        <p:txBody>
          <a:bodyPr rot="0" spcFirstLastPara="0" vert="horz" wrap="none" lIns="74295" tIns="8890" rIns="74295" bIns="8890" numCol="1" spcCol="0" rtlCol="0" fromWordArt="0" anchor="t" anchorCtr="0" forceAA="0" compatLnSpc="1">
            <a:prstTxWarp prst="textNoShape">
              <a:avLst/>
            </a:prstTxWarp>
            <a:spAutoFit/>
          </a:bodyPr>
          <a:lstStyle/>
          <a:p>
            <a:pPr algn="ctr">
              <a:lnSpc>
                <a:spcPts val="1200"/>
              </a:lnSpc>
              <a:spcAft>
                <a:spcPts val="0"/>
              </a:spcAft>
            </a:pPr>
            <a:r>
              <a:rPr lang="ja-JP" sz="1050" kern="100" spc="-6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第</a:t>
            </a:r>
            <a:r>
              <a:rPr lang="ja-JP" altLang="en-US" sz="1050" kern="100" spc="-60" dirty="0">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３</a:t>
            </a:r>
            <a:r>
              <a:rPr lang="ja-JP" sz="1050" kern="100" spc="-6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章 </a:t>
            </a:r>
            <a:r>
              <a:rPr lang="ja-JP" sz="1050" kern="100" spc="-60" dirty="0" err="1">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1050" kern="100" spc="-60" dirty="0">
                <a:ln>
                  <a:noFill/>
                </a:ln>
                <a:solidFill>
                  <a:srgbClr val="000000"/>
                </a:solidFill>
                <a:effectLst>
                  <a:outerShdw blurRad="38100" dist="19050" dir="2700000" algn="tl">
                    <a:schemeClr val="dk1">
                      <a:alpha val="40000"/>
                    </a:schemeClr>
                  </a:outerShdw>
                </a:effectLst>
                <a:latin typeface="ＭＳ Ｐ明朝" panose="02020600040205080304" pitchFamily="18" charset="-128"/>
                <a:ea typeface="HG丸ｺﾞｼｯｸM-PRO" panose="020F0600000000000000" pitchFamily="50" charset="-128"/>
                <a:cs typeface="Times New Roman" panose="02020603050405020304" pitchFamily="18" charset="0"/>
              </a:rPr>
              <a:t>者の雇用義務に基づく雇用の促進等</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4" name="正方形/長方形 13"/>
          <p:cNvSpPr/>
          <p:nvPr/>
        </p:nvSpPr>
        <p:spPr>
          <a:xfrm>
            <a:off x="3437183" y="5487208"/>
            <a:ext cx="3018155" cy="3883025"/>
          </a:xfrm>
          <a:prstGeom prst="rect">
            <a:avLst/>
          </a:prstGeom>
          <a:noFill/>
          <a:ln w="41275" cap="flat" cmpd="dbl" algn="ctr">
            <a:solidFill>
              <a:schemeClr val="tx2">
                <a:lumMod val="60000"/>
                <a:lumOff val="40000"/>
              </a:schemeClr>
            </a:solidFill>
            <a:prstDash val="solid"/>
            <a:beve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en-US"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5" name="ホームベース 14"/>
          <p:cNvSpPr/>
          <p:nvPr/>
        </p:nvSpPr>
        <p:spPr>
          <a:xfrm>
            <a:off x="3828343" y="5900593"/>
            <a:ext cx="887730" cy="769620"/>
          </a:xfrm>
          <a:prstGeom prst="homePlate">
            <a:avLst>
              <a:gd name="adj" fmla="val 10674"/>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altLang="en-US" sz="900" kern="100" spc="-60" dirty="0">
                <a:solidFill>
                  <a:srgbClr val="000000"/>
                </a:solidFill>
                <a:latin typeface="ＭＳ Ｐ明朝" panose="02020600040205080304" pitchFamily="18" charset="-128"/>
                <a:ea typeface="HG丸ｺﾞｼｯｸM-PRO" panose="020F0600000000000000" pitchFamily="50" charset="-128"/>
                <a:cs typeface="Times New Roman" panose="02020603050405020304" pitchFamily="18" charset="0"/>
              </a:rPr>
              <a:t>達成支援</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・職業紹介</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・専門家派遣</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・助言</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6" name="角丸四角形 15"/>
          <p:cNvSpPr/>
          <p:nvPr/>
        </p:nvSpPr>
        <p:spPr>
          <a:xfrm>
            <a:off x="4714168" y="5576108"/>
            <a:ext cx="1647721" cy="140017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200"/>
              </a:lnSpc>
              <a:spcAft>
                <a:spcPts val="0"/>
              </a:spcAft>
            </a:pPr>
            <a:endParaRPr lang="en-US" alt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endParaRPr>
          </a:p>
          <a:p>
            <a:pPr algn="ctr">
              <a:lnSpc>
                <a:spcPts val="1200"/>
              </a:lnSpc>
              <a:spcAft>
                <a:spcPts val="0"/>
              </a:spcAft>
            </a:pP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4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者雇用状況の報告</a:t>
            </a:r>
            <a:r>
              <a:rPr lang="ja-JP" sz="900" kern="100" spc="-40" dirty="0">
                <a:solidFill>
                  <a:srgbClr val="000000"/>
                </a:solidFill>
                <a:effectLst/>
                <a:latin typeface="ＭＳ Ｐ明朝" panose="02020600040205080304" pitchFamily="18" charset="-128"/>
                <a:ea typeface="ＭＳ 明朝" panose="02020609040205080304" pitchFamily="17" charset="-128"/>
                <a:cs typeface="ＭＳ 明朝" panose="02020609040205080304" pitchFamily="17" charset="-128"/>
              </a:rPr>
              <a:t>⇓</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4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者雇入れ計画の</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104140" algn="just">
              <a:lnSpc>
                <a:spcPts val="1200"/>
              </a:lnSpc>
              <a:spcAft>
                <a:spcPts val="0"/>
              </a:spcAft>
            </a:pP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作成</a:t>
            </a:r>
            <a:r>
              <a:rPr lang="en-US"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期間</a:t>
            </a:r>
            <a:r>
              <a:rPr lang="ja-JP" altLang="en-US" sz="900" kern="100" spc="-40" dirty="0">
                <a:solidFill>
                  <a:srgbClr val="000000"/>
                </a:solidFill>
                <a:latin typeface="ＭＳ Ｐ明朝" panose="02020600040205080304" pitchFamily="18" charset="-128"/>
                <a:ea typeface="HG丸ｺﾞｼｯｸM-PRO" panose="020F0600000000000000" pitchFamily="50" charset="-128"/>
                <a:cs typeface="Times New Roman" panose="02020603050405020304" pitchFamily="18" charset="0"/>
              </a:rPr>
              <a:t>２</a:t>
            </a: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年間</a:t>
            </a:r>
            <a:r>
              <a:rPr lang="en-US"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lnSpc>
                <a:spcPts val="1200"/>
              </a:lnSpc>
              <a:spcAft>
                <a:spcPts val="0"/>
              </a:spcAft>
            </a:pPr>
            <a:r>
              <a:rPr lang="ja-JP" sz="900" kern="100" spc="-40" dirty="0">
                <a:solidFill>
                  <a:srgbClr val="000000"/>
                </a:solidFill>
                <a:effectLst/>
                <a:latin typeface="ＭＳ Ｐ明朝" panose="02020600040205080304" pitchFamily="18" charset="-128"/>
                <a:ea typeface="ＭＳ 明朝" panose="02020609040205080304" pitchFamily="17" charset="-128"/>
                <a:cs typeface="ＭＳ 明朝" panose="02020609040205080304" pitchFamily="17" charset="-128"/>
              </a:rPr>
              <a:t>⇓</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marL="104140" indent="-104140" algn="just">
              <a:lnSpc>
                <a:spcPts val="1200"/>
              </a:lnSpc>
              <a:spcAft>
                <a:spcPts val="0"/>
              </a:spcAft>
            </a:pPr>
            <a:r>
              <a:rPr lang="ja-JP" sz="900" kern="100" spc="-4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○進捗状況及び達成状況の報告</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7" name="ホームベース 16"/>
          <p:cNvSpPr/>
          <p:nvPr/>
        </p:nvSpPr>
        <p:spPr>
          <a:xfrm>
            <a:off x="3828978" y="7011843"/>
            <a:ext cx="887730" cy="315595"/>
          </a:xfrm>
          <a:prstGeom prst="homePlate">
            <a:avLst>
              <a:gd name="adj" fmla="val 10674"/>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algn="l">
              <a:lnSpc>
                <a:spcPts val="1200"/>
              </a:lnSpc>
              <a:spcAft>
                <a:spcPts val="0"/>
              </a:spcAft>
            </a:pPr>
            <a:r>
              <a:rPr lang="ja-JP" sz="900" kern="10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事業主名の</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公表</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8" name="正方形/長方形 17"/>
          <p:cNvSpPr/>
          <p:nvPr/>
        </p:nvSpPr>
        <p:spPr>
          <a:xfrm>
            <a:off x="3795866" y="8152209"/>
            <a:ext cx="2617470" cy="5715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en-US" sz="900" kern="100" spc="-60">
                <a:ln>
                  <a:noFill/>
                </a:ln>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a:t>
            </a:r>
            <a:r>
              <a:rPr lang="ja-JP"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公表後の対応</a:t>
            </a:r>
            <a:r>
              <a:rPr lang="en-US"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要綱に基づき、公表事業主に対して一定期間の入札参加停止、補助金交付申請制限等の措置を行う。</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19" name="角丸四角形 18"/>
          <p:cNvSpPr/>
          <p:nvPr/>
        </p:nvSpPr>
        <p:spPr>
          <a:xfrm>
            <a:off x="4714168" y="7917353"/>
            <a:ext cx="1618615" cy="128905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algn="just">
              <a:lnSpc>
                <a:spcPts val="1200"/>
              </a:lnSpc>
              <a:spcAft>
                <a:spcPts val="0"/>
              </a:spcAft>
            </a:pPr>
            <a:r>
              <a:rPr lang="en-US" sz="9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en-US" sz="9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en-US" sz="9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rPr>
              <a:t> </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者雇用状況の報告</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lnSpc>
                <a:spcPts val="1200"/>
              </a:lnSpc>
              <a:spcAft>
                <a:spcPts val="0"/>
              </a:spcAft>
            </a:pPr>
            <a:r>
              <a:rPr lang="ja-JP" sz="900" kern="100" spc="-60" dirty="0">
                <a:solidFill>
                  <a:srgbClr val="000000"/>
                </a:solidFill>
                <a:effectLst/>
                <a:latin typeface="ＭＳ Ｐ明朝" panose="02020600040205080304" pitchFamily="18" charset="-128"/>
                <a:ea typeface="ＭＳ 明朝" panose="02020609040205080304" pitchFamily="17" charset="-128"/>
                <a:cs typeface="ＭＳ 明朝" panose="02020609040205080304" pitchFamily="17" charset="-128"/>
              </a:rPr>
              <a:t>⇓</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60" dirty="0" err="1">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障がい</a:t>
            </a: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者雇用推進計画の</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indent="99060" algn="just">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作成</a:t>
            </a:r>
            <a:r>
              <a:rPr lang="en-US"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期間</a:t>
            </a:r>
            <a:r>
              <a:rPr lang="ja-JP" altLang="en-US" sz="900" kern="100" spc="-60" dirty="0">
                <a:solidFill>
                  <a:srgbClr val="000000"/>
                </a:solidFill>
                <a:latin typeface="ＭＳ Ｐ明朝" panose="02020600040205080304" pitchFamily="18" charset="-128"/>
                <a:ea typeface="HG丸ｺﾞｼｯｸM-PRO" panose="020F0600000000000000" pitchFamily="50" charset="-128"/>
                <a:cs typeface="Times New Roman" panose="02020603050405020304" pitchFamily="18" charset="0"/>
              </a:rPr>
              <a:t>２</a:t>
            </a: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年間</a:t>
            </a:r>
            <a:r>
              <a:rPr lang="en-US"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0" name="ホームベース 19"/>
          <p:cNvSpPr/>
          <p:nvPr/>
        </p:nvSpPr>
        <p:spPr>
          <a:xfrm>
            <a:off x="3826438" y="8202468"/>
            <a:ext cx="887730" cy="769620"/>
          </a:xfrm>
          <a:prstGeom prst="homePlate">
            <a:avLst>
              <a:gd name="adj" fmla="val 10674"/>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r>
              <a:rPr lang="ja-JP" altLang="en-US"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達成支援</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・職業紹介</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・専門家派遣</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l">
              <a:lnSpc>
                <a:spcPts val="1200"/>
              </a:lnSpc>
              <a:spcAft>
                <a:spcPts val="0"/>
              </a:spcAft>
            </a:pPr>
            <a:r>
              <a:rPr lang="ja-JP" sz="90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・助言</a:t>
            </a:r>
            <a:endParaRPr lang="ja-JP" sz="105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1" name="テキスト ボックス 26"/>
          <p:cNvSpPr txBox="1"/>
          <p:nvPr/>
        </p:nvSpPr>
        <p:spPr>
          <a:xfrm>
            <a:off x="4780843" y="8029113"/>
            <a:ext cx="1518285" cy="400050"/>
          </a:xfrm>
          <a:prstGeom prst="rect">
            <a:avLst/>
          </a:prstGeom>
          <a:solidFill>
            <a:schemeClr val="lt1"/>
          </a:solidFill>
          <a:ln w="6350">
            <a:solidFill>
              <a:prstClr val="black"/>
            </a:solidFill>
          </a:ln>
        </p:spPr>
        <p:txBody>
          <a:bodyPr rot="0" spcFirstLastPara="0" vert="horz" wrap="square" lIns="91440" tIns="45720" rIns="91440" bIns="0" numCol="1" spcCol="0" rtlCol="0" fromWordArt="0" anchor="t" anchorCtr="0" forceAA="0" compatLnSpc="1">
            <a:prstTxWarp prst="textNoShape">
              <a:avLst/>
            </a:prstTxWarp>
            <a:noAutofit/>
          </a:bodyPr>
          <a:lstStyle/>
          <a:p>
            <a:pPr algn="just">
              <a:lnSpc>
                <a:spcPts val="1200"/>
              </a:lnSpc>
              <a:spcAft>
                <a:spcPts val="0"/>
              </a:spcAft>
            </a:pPr>
            <a:r>
              <a:rPr lang="ja-JP" sz="1000" b="1" u="sng" kern="100" spc="-60" dirty="0">
                <a:effectLst/>
                <a:latin typeface="ＭＳ Ｐ明朝" panose="02020600040205080304" pitchFamily="18" charset="-128"/>
                <a:ea typeface="HG丸ｺﾞｼｯｸM-PRO" panose="020F0600000000000000" pitchFamily="50" charset="-128"/>
                <a:cs typeface="Times New Roman" panose="02020603050405020304" pitchFamily="18" charset="0"/>
              </a:rPr>
              <a:t>法定雇用率未達成の特定中小事業主（努力義務）</a:t>
            </a:r>
            <a:endParaRPr lang="ja-JP" sz="1050" u="sng"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2" name="正方形/長方形 21"/>
          <p:cNvSpPr/>
          <p:nvPr/>
        </p:nvSpPr>
        <p:spPr>
          <a:xfrm>
            <a:off x="3540053" y="5609763"/>
            <a:ext cx="290195" cy="359537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kern="10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知</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en-US" sz="1050" kern="100">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 </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ctr">
              <a:spcAft>
                <a:spcPts val="0"/>
              </a:spcAft>
            </a:pPr>
            <a:r>
              <a:rPr lang="ja-JP" sz="1050" kern="10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事</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3" name="正方形/長方形 22"/>
          <p:cNvSpPr/>
          <p:nvPr/>
        </p:nvSpPr>
        <p:spPr>
          <a:xfrm>
            <a:off x="4716073" y="7021368"/>
            <a:ext cx="1616710" cy="30607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ja-JP" sz="900" kern="10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勧告に従わない事業主等</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4" name="テキスト ボックス 27"/>
          <p:cNvSpPr txBox="1"/>
          <p:nvPr/>
        </p:nvSpPr>
        <p:spPr>
          <a:xfrm>
            <a:off x="391631" y="8429163"/>
            <a:ext cx="2900045" cy="941070"/>
          </a:xfrm>
          <a:prstGeom prst="rect">
            <a:avLst/>
          </a:prstGeom>
          <a:solidFill>
            <a:schemeClr val="lt1"/>
          </a:solidFill>
          <a:ln w="12700">
            <a:solidFill>
              <a:prstClr val="black"/>
            </a:solidFill>
            <a:prstDash val="sysDash"/>
          </a:ln>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200"/>
              </a:lnSpc>
              <a:spcAft>
                <a:spcPts val="0"/>
              </a:spcAft>
            </a:pPr>
            <a:r>
              <a:rPr lang="ja-JP"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※特定中小事業主とは</a:t>
            </a:r>
            <a:endParaRPr lang="ja-JP" sz="12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marL="133350" indent="99060" algn="just">
              <a:lnSpc>
                <a:spcPts val="1200"/>
              </a:lnSpc>
              <a:spcAft>
                <a:spcPts val="0"/>
              </a:spcAft>
            </a:pPr>
            <a:r>
              <a:rPr lang="ja-JP"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府内にのみ事務所又は事業所を有する常用労働者</a:t>
            </a:r>
            <a:r>
              <a:rPr lang="ja-JP" altLang="en-US"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３７．５</a:t>
            </a:r>
            <a:r>
              <a:rPr lang="ja-JP"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人以上</a:t>
            </a:r>
            <a:r>
              <a:rPr lang="ja-JP" altLang="en-US"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１００</a:t>
            </a:r>
            <a:r>
              <a:rPr lang="ja-JP"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人以下の事業主</a:t>
            </a:r>
            <a:endParaRPr lang="ja-JP" sz="12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1050" kern="100" spc="-60" dirty="0">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※下線部は令和２年３月の改正点</a:t>
            </a:r>
            <a:endParaRPr lang="ja-JP" sz="1200" kern="100" dirty="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5" name="正方形/長方形 24"/>
          <p:cNvSpPr/>
          <p:nvPr/>
        </p:nvSpPr>
        <p:spPr>
          <a:xfrm>
            <a:off x="3825882" y="7299769"/>
            <a:ext cx="2617470" cy="5715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en-US" sz="900" kern="100" spc="-60">
                <a:ln>
                  <a:noFill/>
                </a:ln>
                <a:solidFill>
                  <a:srgbClr val="000000"/>
                </a:solidFill>
                <a:effectLst/>
                <a:latin typeface="HG丸ｺﾞｼｯｸM-PRO" panose="020F0600000000000000" pitchFamily="50" charset="-128"/>
                <a:ea typeface="ＭＳ Ｐ明朝" panose="02020600040205080304" pitchFamily="18" charset="-128"/>
                <a:cs typeface="Times New Roman" panose="02020603050405020304" pitchFamily="18" charset="0"/>
              </a:rPr>
              <a:t>[</a:t>
            </a:r>
            <a:r>
              <a:rPr lang="ja-JP"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公表後の対応</a:t>
            </a:r>
            <a:r>
              <a:rPr lang="en-US"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a:p>
            <a:pPr algn="just">
              <a:lnSpc>
                <a:spcPts val="1200"/>
              </a:lnSpc>
              <a:spcAft>
                <a:spcPts val="0"/>
              </a:spcAft>
            </a:pPr>
            <a:r>
              <a:rPr lang="ja-JP" sz="900" kern="100" spc="-60">
                <a:ln>
                  <a:noFill/>
                </a:ln>
                <a:solidFill>
                  <a:srgbClr val="000000"/>
                </a:solidFill>
                <a:effectLst/>
                <a:latin typeface="ＭＳ Ｐ明朝" panose="02020600040205080304" pitchFamily="18" charset="-128"/>
                <a:ea typeface="HG丸ｺﾞｼｯｸM-PRO" panose="020F0600000000000000" pitchFamily="50" charset="-128"/>
                <a:cs typeface="Times New Roman" panose="02020603050405020304" pitchFamily="18" charset="0"/>
              </a:rPr>
              <a:t>要綱に基づき、公表事業主に対して一定期間の入札参加停止、補助金交付申請制限等の措置を行う。</a:t>
            </a:r>
            <a:endParaRPr lang="ja-JP" sz="1050" kern="100">
              <a:solidFill>
                <a:srgbClr val="000000"/>
              </a:solidFill>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8" name="正方形/長方形 27"/>
          <p:cNvSpPr/>
          <p:nvPr/>
        </p:nvSpPr>
        <p:spPr>
          <a:xfrm>
            <a:off x="4983426" y="5633994"/>
            <a:ext cx="1224136" cy="173355"/>
          </a:xfrm>
          <a:prstGeom prst="rect">
            <a:avLst/>
          </a:prstGeom>
          <a:noFill/>
          <a:ln w="6350">
            <a:solidFill>
              <a:schemeClr val="tx1">
                <a:alpha val="93000"/>
              </a:schemeClr>
            </a:solidFill>
          </a:ln>
        </p:spPr>
        <p:style>
          <a:lnRef idx="2">
            <a:schemeClr val="accent6"/>
          </a:lnRef>
          <a:fillRef idx="1">
            <a:schemeClr val="lt1"/>
          </a:fillRef>
          <a:effectRef idx="0">
            <a:schemeClr val="accent6"/>
          </a:effectRef>
          <a:fontRef idx="minor">
            <a:schemeClr val="dk1"/>
          </a:fontRef>
        </p:style>
        <p:txBody>
          <a:bodyPr rtlCol="0" anchor="ctr" anchorCtr="0"/>
          <a:lstStyle/>
          <a:p>
            <a:pPr algn="ctr"/>
            <a:r>
              <a:rPr lang="ja-JP" altLang="ja-JP" sz="800" kern="100" spc="-40" dirty="0">
                <a:solidFill>
                  <a:srgbClr val="000000"/>
                </a:solidFill>
                <a:latin typeface="ＭＳ Ｐ明朝" panose="02020600040205080304" pitchFamily="18" charset="-128"/>
                <a:cs typeface="Times New Roman" panose="02020603050405020304" pitchFamily="18" charset="0"/>
              </a:rPr>
              <a:t>契約・補助金等の相手</a:t>
            </a:r>
            <a:endParaRPr kumimoji="1" lang="ja-JP" altLang="en-US" sz="900" dirty="0"/>
          </a:p>
        </p:txBody>
      </p:sp>
    </p:spTree>
    <p:extLst>
      <p:ext uri="{BB962C8B-B14F-4D97-AF65-F5344CB8AC3E}">
        <p14:creationId xmlns:p14="http://schemas.microsoft.com/office/powerpoint/2010/main" val="22334076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キュート">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3679</TotalTime>
  <Words>1282</Words>
  <Application>Microsoft Office PowerPoint</Application>
  <PresentationFormat>A4 210 x 297 mm</PresentationFormat>
  <Paragraphs>118</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Arial</vt:lpstr>
      <vt:lpstr>Calibri</vt:lpstr>
      <vt:lpstr>Trebuchet MS</vt:lpstr>
      <vt:lpstr>Office ​​テーマ</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上中　理恵子</dc:creator>
  <cp:lastModifiedBy>杉山　勝</cp:lastModifiedBy>
  <cp:revision>358</cp:revision>
  <cp:lastPrinted>2021-09-13T05:19:01Z</cp:lastPrinted>
  <dcterms:created xsi:type="dcterms:W3CDTF">2011-09-28T05:32:25Z</dcterms:created>
  <dcterms:modified xsi:type="dcterms:W3CDTF">2026-06-29T11:41:03Z</dcterms:modified>
</cp:coreProperties>
</file>