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58" r:id="rId2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52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27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6CDB-3469-4B3D-A975-09C6A4DD2119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974EA-56B2-412E-8DD7-52FD545B3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478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6CDB-3469-4B3D-A975-09C6A4DD2119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974EA-56B2-412E-8DD7-52FD545B3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576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6CDB-3469-4B3D-A975-09C6A4DD2119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974EA-56B2-412E-8DD7-52FD545B3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6528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6CDB-3469-4B3D-A975-09C6A4DD2119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974EA-56B2-412E-8DD7-52FD545B3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2457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6CDB-3469-4B3D-A975-09C6A4DD2119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974EA-56B2-412E-8DD7-52FD545B3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59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6CDB-3469-4B3D-A975-09C6A4DD2119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974EA-56B2-412E-8DD7-52FD545B3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1261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6CDB-3469-4B3D-A975-09C6A4DD2119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974EA-56B2-412E-8DD7-52FD545B3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151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6CDB-3469-4B3D-A975-09C6A4DD2119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974EA-56B2-412E-8DD7-52FD545B3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059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6CDB-3469-4B3D-A975-09C6A4DD2119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974EA-56B2-412E-8DD7-52FD545B3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4912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6CDB-3469-4B3D-A975-09C6A4DD2119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974EA-56B2-412E-8DD7-52FD545B3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1120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6CDB-3469-4B3D-A975-09C6A4DD2119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974EA-56B2-412E-8DD7-52FD545B3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290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B6CDB-3469-4B3D-A975-09C6A4DD2119}" type="datetimeFigureOut">
              <a:rPr kumimoji="1" lang="ja-JP" altLang="en-US" smtClean="0"/>
              <a:t>2025/5/1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974EA-56B2-412E-8DD7-52FD545B3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881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/>
        </p:nvSpPr>
        <p:spPr>
          <a:xfrm>
            <a:off x="168214" y="489527"/>
            <a:ext cx="1388222" cy="524638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ja-JP" altLang="en-US" dirty="0">
                <a:solidFill>
                  <a:srgbClr val="0000FF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実務経験</a:t>
            </a:r>
            <a:endParaRPr lang="en-US" altLang="ja-JP" dirty="0">
              <a:solidFill>
                <a:srgbClr val="0000FF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algn="ctr">
              <a:defRPr/>
            </a:pPr>
            <a:endParaRPr lang="en-US" altLang="ja-JP" sz="900" dirty="0">
              <a:latin typeface="ＭＳ ゴシック" pitchFamily="49" charset="-128"/>
              <a:ea typeface="ＭＳ ゴシック" pitchFamily="49" charset="-128"/>
            </a:endParaRPr>
          </a:p>
          <a:p>
            <a:pPr>
              <a:defRPr/>
            </a:pPr>
            <a:endParaRPr lang="en-US" altLang="ja-JP" sz="1400" dirty="0"/>
          </a:p>
          <a:p>
            <a:pPr>
              <a:defRPr/>
            </a:pPr>
            <a:r>
              <a:rPr lang="ja-JP" altLang="en-US" sz="1400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障がい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児者等の保健・医療・福祉・就労・教育の分野における直接支援・相談支援などの業務における実務経験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defRPr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（３～</a:t>
            </a:r>
            <a:r>
              <a:rPr lang="ja-JP" altLang="en-US" sz="1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８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年）</a:t>
            </a:r>
            <a:endParaRPr lang="en-US" altLang="ja-JP" sz="1400" dirty="0">
              <a:latin typeface="ＭＳ ゴシック" pitchFamily="49" charset="-128"/>
              <a:ea typeface="ＭＳ ゴシック" pitchFamily="49" charset="-128"/>
            </a:endParaRPr>
          </a:p>
          <a:p>
            <a:pPr>
              <a:defRPr/>
            </a:pPr>
            <a:endParaRPr lang="en-US" altLang="ja-JP" sz="1400" dirty="0">
              <a:latin typeface="ＭＳ ゴシック" pitchFamily="49" charset="-128"/>
              <a:ea typeface="ＭＳ ゴシック" pitchFamily="49" charset="-128"/>
            </a:endParaRPr>
          </a:p>
          <a:p>
            <a:pPr>
              <a:defRPr/>
            </a:pP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保有する資格や従事する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業務内容等により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実務経験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年数が異なるため、指定担当部局にて確認してください。</a:t>
            </a:r>
            <a:endParaRPr lang="ja-JP" altLang="en-US" sz="1200" dirty="0">
              <a:latin typeface="ＭＳ ゴシック" pitchFamily="49" charset="-128"/>
              <a:ea typeface="ＭＳ ゴシック" pitchFamily="49" charset="-128"/>
            </a:endParaRPr>
          </a:p>
          <a:p>
            <a:pPr>
              <a:defRPr/>
            </a:pPr>
            <a:endParaRPr lang="ja-JP" altLang="en-US" sz="1400" dirty="0"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9652300" y="490627"/>
            <a:ext cx="642937" cy="4632033"/>
          </a:xfrm>
          <a:prstGeom prst="rect">
            <a:avLst/>
          </a:prstGeom>
          <a:ln w="1905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lIns="91422" tIns="45712" rIns="91422" bIns="45712" anchor="ctr"/>
          <a:lstStyle/>
          <a:p>
            <a:pPr algn="ctr">
              <a:defRPr/>
            </a:pPr>
            <a:r>
              <a:rPr lang="ja-JP" altLang="en-US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サービス管理責任者・</a:t>
            </a:r>
            <a:endParaRPr lang="en-US" altLang="ja-JP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>
              <a:defRPr/>
            </a:pPr>
            <a:r>
              <a:rPr lang="ja-JP" altLang="en-US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児童発達支援管理責任者として</a:t>
            </a:r>
            <a:r>
              <a:rPr lang="ja-JP" altLang="en-US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配置</a:t>
            </a:r>
            <a:endParaRPr lang="en-US" altLang="ja-JP" b="1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0" name="AutoShape 10"/>
          <p:cNvSpPr>
            <a:spLocks noChangeArrowheads="1"/>
          </p:cNvSpPr>
          <p:nvPr/>
        </p:nvSpPr>
        <p:spPr bwMode="auto">
          <a:xfrm rot="5400000">
            <a:off x="10248847" y="2587210"/>
            <a:ext cx="557908" cy="465127"/>
          </a:xfrm>
          <a:prstGeom prst="upArrow">
            <a:avLst>
              <a:gd name="adj1" fmla="val 48352"/>
              <a:gd name="adj2" fmla="val 45699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none" lIns="91422" tIns="45712" rIns="91422" bIns="45712" anchor="ctr"/>
          <a:lstStyle/>
          <a:p>
            <a:pPr>
              <a:defRPr/>
            </a:pPr>
            <a:endParaRPr lang="ja-JP" altLang="en-US" dirty="0">
              <a:solidFill>
                <a:srgbClr val="000000"/>
              </a:solidFill>
            </a:endParaRPr>
          </a:p>
        </p:txBody>
      </p:sp>
      <p:sp>
        <p:nvSpPr>
          <p:cNvPr id="33" name="加算記号 32"/>
          <p:cNvSpPr/>
          <p:nvPr/>
        </p:nvSpPr>
        <p:spPr>
          <a:xfrm>
            <a:off x="11267418" y="4820383"/>
            <a:ext cx="369888" cy="363537"/>
          </a:xfrm>
          <a:prstGeom prst="mathPl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 sz="1400"/>
          </a:p>
        </p:txBody>
      </p:sp>
      <p:sp>
        <p:nvSpPr>
          <p:cNvPr id="32" name="正方形/長方形 31"/>
          <p:cNvSpPr/>
          <p:nvPr/>
        </p:nvSpPr>
        <p:spPr>
          <a:xfrm>
            <a:off x="9652300" y="5200619"/>
            <a:ext cx="2467809" cy="52561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ts val="1300"/>
              </a:lnSpc>
              <a:defRPr/>
            </a:pPr>
            <a:r>
              <a:rPr lang="en-US" altLang="ja-JP" sz="1100" b="1" dirty="0">
                <a:solidFill>
                  <a:srgbClr val="FF0000"/>
                </a:solidFill>
                <a:latin typeface="+mn-ea"/>
              </a:rPr>
              <a:t>【</a:t>
            </a:r>
            <a:r>
              <a:rPr lang="ja-JP" altLang="en-US" sz="1100" b="1" dirty="0">
                <a:solidFill>
                  <a:srgbClr val="FF0000"/>
                </a:solidFill>
                <a:latin typeface="+mn-ea"/>
              </a:rPr>
              <a:t>新規創設</a:t>
            </a:r>
            <a:r>
              <a:rPr lang="en-US" altLang="ja-JP" sz="1100" b="1" dirty="0">
                <a:solidFill>
                  <a:srgbClr val="FF0000"/>
                </a:solidFill>
                <a:latin typeface="+mn-ea"/>
              </a:rPr>
              <a:t>】</a:t>
            </a:r>
            <a:r>
              <a:rPr lang="ja-JP" altLang="en-US" sz="1100" dirty="0">
                <a:solidFill>
                  <a:schemeClr val="tx1"/>
                </a:solidFill>
                <a:latin typeface="+mn-ea"/>
              </a:rPr>
              <a:t>　専門コース別研修</a:t>
            </a:r>
            <a:endParaRPr lang="en-US" altLang="ja-JP" sz="1100" dirty="0">
              <a:solidFill>
                <a:schemeClr val="tx1"/>
              </a:solidFill>
              <a:latin typeface="+mn-ea"/>
            </a:endParaRPr>
          </a:p>
          <a:p>
            <a:pPr algn="ctr">
              <a:lnSpc>
                <a:spcPts val="1300"/>
              </a:lnSpc>
              <a:defRPr/>
            </a:pPr>
            <a:r>
              <a:rPr lang="ja-JP" altLang="en-US" sz="1100" dirty="0">
                <a:solidFill>
                  <a:schemeClr val="tx1"/>
                </a:solidFill>
                <a:latin typeface="+mn-ea"/>
              </a:rPr>
              <a:t>　　　（任意研修）</a:t>
            </a:r>
            <a:endParaRPr lang="en-US" altLang="ja-JP" sz="11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0" name="タイトル 1"/>
          <p:cNvSpPr>
            <a:spLocks noGrp="1"/>
          </p:cNvSpPr>
          <p:nvPr>
            <p:ph type="ctrTitle"/>
          </p:nvPr>
        </p:nvSpPr>
        <p:spPr>
          <a:xfrm>
            <a:off x="168214" y="45136"/>
            <a:ext cx="11946631" cy="383368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>
              <a:defRPr/>
            </a:pPr>
            <a:r>
              <a:rPr lang="ja-JP" altLang="en-US" sz="2400" b="1" dirty="0"/>
              <a:t>サービス管理責任者・児童発達支援管理責任者の要件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B833206A-FE91-4079-895E-BE5E2B752734}"/>
              </a:ext>
            </a:extLst>
          </p:cNvPr>
          <p:cNvGrpSpPr/>
          <p:nvPr/>
        </p:nvGrpSpPr>
        <p:grpSpPr>
          <a:xfrm>
            <a:off x="1815897" y="471192"/>
            <a:ext cx="7388316" cy="2354940"/>
            <a:chOff x="2249305" y="717860"/>
            <a:chExt cx="5885714" cy="2349988"/>
          </a:xfrm>
        </p:grpSpPr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D2AD7BBD-AE5A-4CCA-A4A7-B32F1F0CF174}"/>
                </a:ext>
              </a:extLst>
            </p:cNvPr>
            <p:cNvGrpSpPr/>
            <p:nvPr/>
          </p:nvGrpSpPr>
          <p:grpSpPr>
            <a:xfrm>
              <a:off x="2249305" y="717860"/>
              <a:ext cx="5885714" cy="2349988"/>
              <a:chOff x="2249305" y="717860"/>
              <a:chExt cx="5885714" cy="2349988"/>
            </a:xfrm>
          </p:grpSpPr>
          <p:sp>
            <p:nvSpPr>
              <p:cNvPr id="19" name="正方形/長方形 18"/>
              <p:cNvSpPr/>
              <p:nvPr/>
            </p:nvSpPr>
            <p:spPr>
              <a:xfrm>
                <a:off x="2484272" y="1121597"/>
                <a:ext cx="3041550" cy="1883931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ja-JP" altLang="en-US" sz="1600" b="1" dirty="0">
                    <a:solidFill>
                      <a:srgbClr val="FF0000"/>
                    </a:solidFill>
                  </a:rPr>
                  <a:t>基礎研修（２つの研修を受講）</a:t>
                </a:r>
                <a:endParaRPr lang="en-US" altLang="ja-JP" sz="1600" b="1" dirty="0">
                  <a:solidFill>
                    <a:srgbClr val="FF0000"/>
                  </a:solidFill>
                </a:endParaRPr>
              </a:p>
              <a:p>
                <a:pPr>
                  <a:defRPr/>
                </a:pPr>
                <a:r>
                  <a:rPr lang="ja-JP" altLang="en-US" sz="1200" b="1" dirty="0">
                    <a:latin typeface="ＭＳ ゴシック" pitchFamily="49" charset="-128"/>
                    <a:ea typeface="ＭＳ ゴシック" pitchFamily="49" charset="-128"/>
                  </a:rPr>
                  <a:t>Ａ・Ｂは別々に実施、受講について前後は問わない</a:t>
                </a:r>
                <a:r>
                  <a:rPr lang="ja-JP" altLang="en-US" sz="1100" b="1" dirty="0">
                    <a:latin typeface="ＭＳ ゴシック" pitchFamily="49" charset="-128"/>
                    <a:ea typeface="ＭＳ ゴシック" pitchFamily="49" charset="-128"/>
                  </a:rPr>
                  <a:t>　</a:t>
                </a:r>
              </a:p>
            </p:txBody>
          </p:sp>
          <p:sp>
            <p:nvSpPr>
              <p:cNvPr id="20" name="正方形/長方形 19"/>
              <p:cNvSpPr/>
              <p:nvPr/>
            </p:nvSpPr>
            <p:spPr>
              <a:xfrm>
                <a:off x="6793941" y="1119782"/>
                <a:ext cx="1286427" cy="1887009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ja-JP" altLang="en-US" sz="1600" b="1" dirty="0">
                    <a:solidFill>
                      <a:srgbClr val="FF0000"/>
                    </a:solidFill>
                  </a:rPr>
                  <a:t>実践研修</a:t>
                </a:r>
                <a:endParaRPr lang="en-US" altLang="ja-JP" sz="1600" b="1" dirty="0">
                  <a:solidFill>
                    <a:srgbClr val="FF0000"/>
                  </a:solidFill>
                </a:endParaRPr>
              </a:p>
              <a:p>
                <a:pPr algn="ctr">
                  <a:defRPr/>
                </a:pPr>
                <a:endParaRPr lang="en-US" altLang="ja-JP" sz="500" b="1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r>
                  <a:rPr lang="ja-JP" altLang="en-US" sz="1200" b="1" dirty="0">
                    <a:solidFill>
                      <a:schemeClr val="tx1"/>
                    </a:solidFill>
                  </a:rPr>
                  <a:t>令和３年度～実施</a:t>
                </a:r>
                <a:endParaRPr lang="en-US" altLang="ja-JP" sz="1200" b="1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endParaRPr lang="en-US" altLang="ja-JP" sz="11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1" name="正方形/長方形 20"/>
              <p:cNvSpPr/>
              <p:nvPr/>
            </p:nvSpPr>
            <p:spPr>
              <a:xfrm>
                <a:off x="2433651" y="737254"/>
                <a:ext cx="5701368" cy="2330594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endParaRPr lang="ja-JP" altLang="en-US" sz="1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AutoShape 10"/>
              <p:cNvSpPr>
                <a:spLocks noChangeArrowheads="1"/>
              </p:cNvSpPr>
              <p:nvPr/>
            </p:nvSpPr>
            <p:spPr bwMode="auto">
              <a:xfrm rot="5400000">
                <a:off x="5517981" y="1566045"/>
                <a:ext cx="1267201" cy="1251521"/>
              </a:xfrm>
              <a:prstGeom prst="upArrow">
                <a:avLst>
                  <a:gd name="adj1" fmla="val 70426"/>
                  <a:gd name="adj2" fmla="val 20565"/>
                </a:avLst>
              </a:prstGeom>
              <a:gradFill flip="none" rotWithShape="1">
                <a:gsLst>
                  <a:gs pos="28000">
                    <a:schemeClr val="accent2">
                      <a:lumMod val="5000"/>
                      <a:lumOff val="95000"/>
                    </a:schemeClr>
                  </a:gs>
                  <a:gs pos="74000">
                    <a:schemeClr val="accent2">
                      <a:lumMod val="45000"/>
                      <a:lumOff val="55000"/>
                    </a:schemeClr>
                  </a:gs>
                  <a:gs pos="83000">
                    <a:schemeClr val="accent2">
                      <a:lumMod val="45000"/>
                      <a:lumOff val="55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vert270" wrap="none" lIns="91422" tIns="45712" rIns="91422" bIns="45712" anchor="ctr"/>
              <a:lstStyle/>
              <a:p>
                <a:pPr algn="ctr">
                  <a:defRPr/>
                </a:pPr>
                <a:r>
                  <a:rPr lang="ja-JP" altLang="en-US" sz="1400" b="1" dirty="0">
                    <a:solidFill>
                      <a:srgbClr val="0000FF"/>
                    </a:solidFill>
                    <a:latin typeface="Arial" charset="0"/>
                  </a:rPr>
                  <a:t>２年以上</a:t>
                </a:r>
                <a:endParaRPr lang="en-US" altLang="ja-JP" sz="1400" b="1" dirty="0">
                  <a:solidFill>
                    <a:srgbClr val="0000FF"/>
                  </a:solidFill>
                  <a:latin typeface="Arial" charset="0"/>
                </a:endParaRPr>
              </a:p>
              <a:p>
                <a:pPr algn="ctr">
                  <a:defRPr/>
                </a:pPr>
                <a:r>
                  <a:rPr lang="ja-JP" altLang="en-US" sz="1400" b="1" dirty="0">
                    <a:solidFill>
                      <a:srgbClr val="0000FF"/>
                    </a:solidFill>
                    <a:latin typeface="Arial" charset="0"/>
                  </a:rPr>
                  <a:t>実務経験を積む</a:t>
                </a:r>
                <a:endParaRPr lang="en-US" altLang="ja-JP" sz="1400" b="1" dirty="0">
                  <a:solidFill>
                    <a:srgbClr val="0000FF"/>
                  </a:solidFill>
                  <a:latin typeface="Arial" charset="0"/>
                </a:endParaRPr>
              </a:p>
              <a:p>
                <a:pPr algn="ctr">
                  <a:defRPr/>
                </a:pPr>
                <a:r>
                  <a:rPr lang="ja-JP" altLang="en-US" sz="1400" b="1" dirty="0">
                    <a:solidFill>
                      <a:srgbClr val="0000FF"/>
                    </a:solidFill>
                    <a:latin typeface="Arial" charset="0"/>
                  </a:rPr>
                  <a:t>（ＯＪＴ）</a:t>
                </a:r>
                <a:endParaRPr lang="en-US" altLang="ja-JP" sz="1400" b="1" dirty="0">
                  <a:solidFill>
                    <a:srgbClr val="0000FF"/>
                  </a:solidFill>
                  <a:latin typeface="Arial" charset="0"/>
                </a:endParaRPr>
              </a:p>
            </p:txBody>
          </p:sp>
          <p:sp>
            <p:nvSpPr>
              <p:cNvPr id="5135" name="正方形/長方形 2"/>
              <p:cNvSpPr>
                <a:spLocks noChangeArrowheads="1"/>
              </p:cNvSpPr>
              <p:nvPr/>
            </p:nvSpPr>
            <p:spPr bwMode="auto">
              <a:xfrm>
                <a:off x="2249305" y="717860"/>
                <a:ext cx="226215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ja-JP" altLang="en-US" sz="1800" dirty="0">
                    <a:solidFill>
                      <a:srgbClr val="0000FF"/>
                    </a:solidFill>
                    <a:latin typeface="HG創英角ｺﾞｼｯｸUB" panose="020B0909000000000000" pitchFamily="49" charset="-128"/>
                    <a:ea typeface="HG創英角ｺﾞｼｯｸUB" panose="020B0909000000000000" pitchFamily="49" charset="-128"/>
                  </a:rPr>
                  <a:t>研修（原則の流れ）</a:t>
                </a:r>
                <a:endParaRPr lang="en-US" altLang="ja-JP" sz="1800" dirty="0">
                  <a:solidFill>
                    <a:srgbClr val="0000FF"/>
                  </a:solidFill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endParaRPr>
              </a:p>
            </p:txBody>
          </p:sp>
        </p:grpSp>
        <p:sp>
          <p:nvSpPr>
            <p:cNvPr id="42" name="正方形/長方形 41"/>
            <p:cNvSpPr/>
            <p:nvPr/>
          </p:nvSpPr>
          <p:spPr>
            <a:xfrm>
              <a:off x="2519090" y="1608753"/>
              <a:ext cx="1288363" cy="39926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ja-JP" sz="20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</a:rPr>
                <a:t>A</a:t>
              </a:r>
              <a:r>
                <a:rPr lang="ja-JP" altLang="en-US" sz="12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</a:rPr>
                <a:t>（受講要件なし）</a:t>
              </a:r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3958194" y="1608752"/>
              <a:ext cx="1339615" cy="3992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ja-JP" sz="20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</a:rPr>
                <a:t>B</a:t>
              </a:r>
              <a:r>
                <a:rPr lang="ja-JP" altLang="en-US" sz="12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</a:rPr>
                <a:t>（受講要件あり）</a:t>
              </a:r>
            </a:p>
          </p:txBody>
        </p:sp>
        <p:sp>
          <p:nvSpPr>
            <p:cNvPr id="55" name="正方形/長方形 54"/>
            <p:cNvSpPr/>
            <p:nvPr/>
          </p:nvSpPr>
          <p:spPr bwMode="auto">
            <a:xfrm>
              <a:off x="4011170" y="1971229"/>
              <a:ext cx="1458592" cy="966555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 sz="1400" b="1" dirty="0">
                  <a:latin typeface="+mn-ea"/>
                </a:rPr>
                <a:t>大阪府サービス管理責任者等基礎研</a:t>
              </a:r>
              <a:r>
                <a:rPr lang="ja-JP" altLang="en-US" sz="1400" b="1" dirty="0">
                  <a:solidFill>
                    <a:schemeClr val="tx1"/>
                  </a:solidFill>
                  <a:latin typeface="+mn-ea"/>
                </a:rPr>
                <a:t>修</a:t>
              </a:r>
              <a:r>
                <a:rPr lang="en-US" altLang="ja-JP" sz="1400" dirty="0">
                  <a:solidFill>
                    <a:schemeClr val="tx1"/>
                  </a:solidFill>
                  <a:latin typeface="+mn-ea"/>
                </a:rPr>
                <a:t>(</a:t>
              </a: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分野統一</a:t>
              </a:r>
              <a:r>
                <a:rPr lang="en-US" altLang="ja-JP" sz="1400" dirty="0">
                  <a:solidFill>
                    <a:schemeClr val="tx1"/>
                  </a:solidFill>
                  <a:latin typeface="+mn-ea"/>
                </a:rPr>
                <a:t>)</a:t>
              </a: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を修了</a:t>
              </a:r>
              <a:endParaRPr lang="en-US" altLang="ja-JP" sz="1400" dirty="0">
                <a:solidFill>
                  <a:schemeClr val="tx1"/>
                </a:solidFill>
                <a:latin typeface="+mn-ea"/>
              </a:endParaRPr>
            </a:p>
            <a:p>
              <a:pPr>
                <a:defRPr/>
              </a:pPr>
              <a:r>
                <a:rPr lang="en-US" altLang="ja-JP" sz="1400" dirty="0">
                  <a:solidFill>
                    <a:schemeClr val="tx1"/>
                  </a:solidFill>
                  <a:latin typeface="+mn-ea"/>
                </a:rPr>
                <a:t>(15</a:t>
              </a: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時間</a:t>
              </a:r>
              <a:r>
                <a:rPr lang="en-US" altLang="ja-JP" sz="1400" dirty="0">
                  <a:solidFill>
                    <a:schemeClr val="tx1"/>
                  </a:solidFill>
                  <a:latin typeface="+mn-ea"/>
                </a:rPr>
                <a:t>)</a:t>
              </a:r>
            </a:p>
          </p:txBody>
        </p:sp>
        <p:sp>
          <p:nvSpPr>
            <p:cNvPr id="56" name="正方形/長方形 55"/>
            <p:cNvSpPr/>
            <p:nvPr/>
          </p:nvSpPr>
          <p:spPr bwMode="auto">
            <a:xfrm>
              <a:off x="6820992" y="1968183"/>
              <a:ext cx="1226357" cy="969601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r>
                <a:rPr lang="ja-JP" altLang="en-US" sz="1400" b="1" dirty="0">
                  <a:solidFill>
                    <a:schemeClr val="tx1"/>
                  </a:solidFill>
                  <a:latin typeface="+mn-ea"/>
                </a:rPr>
                <a:t>大阪府サービス管理責任者等</a:t>
              </a:r>
              <a:endParaRPr lang="en-US" altLang="ja-JP" sz="1400" b="1" dirty="0">
                <a:solidFill>
                  <a:schemeClr val="tx1"/>
                </a:solidFill>
                <a:latin typeface="+mn-ea"/>
              </a:endParaRPr>
            </a:p>
            <a:p>
              <a:pPr>
                <a:defRPr/>
              </a:pPr>
              <a:r>
                <a:rPr lang="ja-JP" altLang="en-US" sz="1400" b="1" dirty="0">
                  <a:solidFill>
                    <a:schemeClr val="tx1"/>
                  </a:solidFill>
                  <a:latin typeface="+mn-ea"/>
                </a:rPr>
                <a:t>実践研修</a:t>
              </a: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を修了（</a:t>
              </a:r>
              <a:r>
                <a:rPr lang="en-US" altLang="ja-JP" sz="1400" dirty="0">
                  <a:solidFill>
                    <a:schemeClr val="tx1"/>
                  </a:solidFill>
                  <a:latin typeface="+mn-ea"/>
                </a:rPr>
                <a:t>14.5</a:t>
              </a: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時間）</a:t>
              </a:r>
              <a:endParaRPr lang="en-US" altLang="ja-JP" sz="1400" dirty="0">
                <a:solidFill>
                  <a:schemeClr val="tx1"/>
                </a:solidFill>
                <a:latin typeface="+mn-ea"/>
              </a:endParaRPr>
            </a:p>
            <a:p>
              <a:pPr>
                <a:defRPr/>
              </a:pPr>
              <a:endParaRPr lang="ja-JP" altLang="en-US" sz="1400" dirty="0">
                <a:solidFill>
                  <a:schemeClr val="tx1"/>
                </a:solidFill>
                <a:latin typeface="+mn-ea"/>
              </a:endParaRPr>
            </a:p>
            <a:p>
              <a:pPr>
                <a:defRPr/>
              </a:pPr>
              <a:endParaRPr lang="en-US" altLang="ja-JP" sz="1400" dirty="0">
                <a:latin typeface="+mn-ea"/>
              </a:endParaRPr>
            </a:p>
          </p:txBody>
        </p:sp>
        <p:sp>
          <p:nvSpPr>
            <p:cNvPr id="45" name="正方形/長方形 44"/>
            <p:cNvSpPr/>
            <p:nvPr/>
          </p:nvSpPr>
          <p:spPr bwMode="auto">
            <a:xfrm>
              <a:off x="2554148" y="1968183"/>
              <a:ext cx="1323957" cy="96960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 sz="1400" b="1" dirty="0">
                  <a:latin typeface="+mn-ea"/>
                </a:rPr>
                <a:t>大阪府相談支援従事者初任者研修</a:t>
              </a:r>
              <a:r>
                <a:rPr lang="en-US" altLang="ja-JP" sz="1400" b="1" dirty="0">
                  <a:latin typeface="+mn-ea"/>
                </a:rPr>
                <a:t>(</a:t>
              </a:r>
              <a:r>
                <a:rPr lang="ja-JP" altLang="en-US" sz="1400" b="1" dirty="0">
                  <a:latin typeface="+mn-ea"/>
                </a:rPr>
                <a:t>２日課程</a:t>
              </a:r>
              <a:r>
                <a:rPr lang="en-US" altLang="ja-JP" sz="1400" b="1" dirty="0">
                  <a:latin typeface="+mn-ea"/>
                </a:rPr>
                <a:t>)</a:t>
              </a:r>
              <a:r>
                <a:rPr lang="ja-JP" altLang="en-US" sz="1400" dirty="0">
                  <a:latin typeface="+mn-ea"/>
                </a:rPr>
                <a:t>を修了</a:t>
              </a:r>
              <a:r>
                <a:rPr lang="en-US" altLang="ja-JP" sz="1400" dirty="0">
                  <a:latin typeface="+mn-ea"/>
                </a:rPr>
                <a:t> (11</a:t>
              </a:r>
              <a:r>
                <a:rPr lang="ja-JP" altLang="en-US" sz="1400" dirty="0">
                  <a:latin typeface="+mn-ea"/>
                </a:rPr>
                <a:t>時間</a:t>
              </a:r>
              <a:r>
                <a:rPr lang="en-US" altLang="ja-JP" sz="1400" dirty="0">
                  <a:latin typeface="+mn-ea"/>
                </a:rPr>
                <a:t>)</a:t>
              </a:r>
            </a:p>
          </p:txBody>
        </p:sp>
      </p:grpSp>
      <p:sp>
        <p:nvSpPr>
          <p:cNvPr id="59" name="等号 58"/>
          <p:cNvSpPr/>
          <p:nvPr/>
        </p:nvSpPr>
        <p:spPr>
          <a:xfrm>
            <a:off x="9212357" y="1427397"/>
            <a:ext cx="431800" cy="461963"/>
          </a:xfrm>
          <a:prstGeom prst="mathEqual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60" name="加算記号 9"/>
          <p:cNvSpPr/>
          <p:nvPr/>
        </p:nvSpPr>
        <p:spPr>
          <a:xfrm>
            <a:off x="1577774" y="1586695"/>
            <a:ext cx="476249" cy="465518"/>
          </a:xfrm>
          <a:prstGeom prst="mathPlus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3CACBA2-92A6-45B5-97A0-60459D384AE8}"/>
              </a:ext>
            </a:extLst>
          </p:cNvPr>
          <p:cNvGrpSpPr/>
          <p:nvPr/>
        </p:nvGrpSpPr>
        <p:grpSpPr>
          <a:xfrm>
            <a:off x="10789881" y="490627"/>
            <a:ext cx="1324964" cy="4308870"/>
            <a:chOff x="10232907" y="832984"/>
            <a:chExt cx="1209517" cy="4995825"/>
          </a:xfrm>
        </p:grpSpPr>
        <p:sp>
          <p:nvSpPr>
            <p:cNvPr id="31" name="正方形/長方形 30"/>
            <p:cNvSpPr/>
            <p:nvPr/>
          </p:nvSpPr>
          <p:spPr>
            <a:xfrm>
              <a:off x="10232907" y="832984"/>
              <a:ext cx="1209517" cy="4995825"/>
            </a:xfrm>
            <a:prstGeom prst="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endParaRPr lang="en-US" altLang="ja-JP" sz="1400" b="1" dirty="0">
                <a:solidFill>
                  <a:srgbClr val="FF0000"/>
                </a:solidFill>
              </a:endParaRPr>
            </a:p>
            <a:p>
              <a:pPr algn="ctr">
                <a:defRPr/>
              </a:pPr>
              <a:r>
                <a:rPr lang="ja-JP" altLang="en-US" sz="1600" b="1" dirty="0">
                  <a:solidFill>
                    <a:srgbClr val="FF0000"/>
                  </a:solidFill>
                </a:rPr>
                <a:t>更新研修</a:t>
              </a:r>
              <a:endParaRPr lang="en-US" altLang="ja-JP" sz="1600" b="1" dirty="0">
                <a:solidFill>
                  <a:srgbClr val="FF0000"/>
                </a:solidFill>
              </a:endParaRPr>
            </a:p>
            <a:p>
              <a:pPr algn="ctr">
                <a:defRPr/>
              </a:pPr>
              <a:endParaRPr lang="en-US" altLang="ja-JP" sz="1200" b="1" dirty="0">
                <a:solidFill>
                  <a:srgbClr val="FF0000"/>
                </a:solidFill>
              </a:endParaRPr>
            </a:p>
            <a:p>
              <a:pPr algn="ctr">
                <a:defRPr/>
              </a:pPr>
              <a:r>
                <a:rPr lang="en-US" altLang="ja-JP" sz="1200" b="1" dirty="0">
                  <a:solidFill>
                    <a:schemeClr val="tx1"/>
                  </a:solidFill>
                </a:rPr>
                <a:t>※</a:t>
              </a:r>
              <a:r>
                <a:rPr lang="ja-JP" altLang="en-US" sz="1200" b="1" dirty="0">
                  <a:solidFill>
                    <a:schemeClr val="tx1"/>
                  </a:solidFill>
                </a:rPr>
                <a:t>実践研修を</a:t>
              </a:r>
              <a:endParaRPr lang="en-US" altLang="ja-JP" sz="1200" b="1" dirty="0">
                <a:solidFill>
                  <a:schemeClr val="tx1"/>
                </a:solidFill>
              </a:endParaRPr>
            </a:p>
            <a:p>
              <a:pPr algn="ctr">
                <a:defRPr/>
              </a:pPr>
              <a:r>
                <a:rPr lang="ja-JP" altLang="en-US" sz="1200" b="1" dirty="0">
                  <a:solidFill>
                    <a:schemeClr val="tx1"/>
                  </a:solidFill>
                </a:rPr>
                <a:t>修了した翌年度から５年度毎に１回受講</a:t>
              </a:r>
              <a:endParaRPr lang="en-US" altLang="ja-JP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57" name="正方形/長方形 56"/>
            <p:cNvSpPr/>
            <p:nvPr/>
          </p:nvSpPr>
          <p:spPr bwMode="auto">
            <a:xfrm>
              <a:off x="10257190" y="3047656"/>
              <a:ext cx="1160950" cy="1551853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r>
                <a:rPr lang="ja-JP" altLang="en-US" sz="1400" b="1" dirty="0">
                  <a:solidFill>
                    <a:schemeClr val="tx1"/>
                  </a:solidFill>
                  <a:latin typeface="+mn-ea"/>
                </a:rPr>
                <a:t>大阪府サービス管理責任者等更新研修</a:t>
              </a:r>
              <a:endParaRPr lang="en-US" altLang="ja-JP" sz="1400" b="1" dirty="0">
                <a:solidFill>
                  <a:schemeClr val="tx1"/>
                </a:solidFill>
                <a:latin typeface="+mn-ea"/>
              </a:endParaRPr>
            </a:p>
            <a:p>
              <a:pPr>
                <a:defRPr/>
              </a:pP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を修了</a:t>
              </a:r>
            </a:p>
            <a:p>
              <a:pPr>
                <a:defRPr/>
              </a:pPr>
              <a:r>
                <a:rPr lang="en-US" altLang="ja-JP" sz="1400" dirty="0">
                  <a:solidFill>
                    <a:schemeClr val="tx1"/>
                  </a:solidFill>
                  <a:latin typeface="+mn-ea"/>
                </a:rPr>
                <a:t>(13</a:t>
              </a: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時間</a:t>
              </a:r>
              <a:r>
                <a:rPr lang="en-US" altLang="ja-JP" sz="1400" dirty="0">
                  <a:latin typeface="+mn-ea"/>
                </a:rPr>
                <a:t>)</a:t>
              </a:r>
            </a:p>
          </p:txBody>
        </p:sp>
      </p:grpSp>
      <p:sp>
        <p:nvSpPr>
          <p:cNvPr id="34" name="加算記号 9"/>
          <p:cNvSpPr/>
          <p:nvPr/>
        </p:nvSpPr>
        <p:spPr>
          <a:xfrm>
            <a:off x="1556436" y="3880422"/>
            <a:ext cx="476249" cy="465518"/>
          </a:xfrm>
          <a:prstGeom prst="mathPlus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A956BAB3-A457-4FD6-9C7E-D65055E51294}"/>
              </a:ext>
            </a:extLst>
          </p:cNvPr>
          <p:cNvGrpSpPr/>
          <p:nvPr/>
        </p:nvGrpSpPr>
        <p:grpSpPr>
          <a:xfrm>
            <a:off x="2043084" y="2884628"/>
            <a:ext cx="7161131" cy="2851286"/>
            <a:chOff x="2518982" y="3555249"/>
            <a:chExt cx="5868421" cy="3041080"/>
          </a:xfrm>
        </p:grpSpPr>
        <p:sp>
          <p:nvSpPr>
            <p:cNvPr id="6" name="角丸四角形 5"/>
            <p:cNvSpPr/>
            <p:nvPr/>
          </p:nvSpPr>
          <p:spPr>
            <a:xfrm>
              <a:off x="2556060" y="5861624"/>
              <a:ext cx="5791980" cy="684748"/>
            </a:xfrm>
            <a:prstGeom prst="roundRect">
              <a:avLst>
                <a:gd name="adj" fmla="val 18105"/>
              </a:avLst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>
                <a:spcBef>
                  <a:spcPct val="0"/>
                </a:spcBef>
                <a:buNone/>
              </a:pPr>
              <a:r>
                <a:rPr lang="en-US" altLang="ja-JP" sz="1200" b="1" dirty="0">
                  <a:latin typeface="+mn-ea"/>
                </a:rPr>
                <a:t>【</a:t>
              </a:r>
              <a:r>
                <a:rPr lang="ja-JP" altLang="en-US" sz="1200" b="1" dirty="0">
                  <a:latin typeface="+mn-ea"/>
                </a:rPr>
                <a:t>要件１</a:t>
              </a:r>
              <a:r>
                <a:rPr lang="en-US" altLang="ja-JP" sz="1200" b="1" dirty="0">
                  <a:latin typeface="+mn-ea"/>
                </a:rPr>
                <a:t>】</a:t>
              </a:r>
              <a:r>
                <a:rPr lang="ja-JP" altLang="en-US" sz="1200" dirty="0">
                  <a:latin typeface="+mn-ea"/>
                </a:rPr>
                <a:t>サービス管理責任者等基礎研修受講開始時に、既に配置に係る実務経験を満たしている</a:t>
              </a:r>
              <a:endParaRPr lang="en-US" altLang="ja-JP" sz="1200" dirty="0">
                <a:latin typeface="+mn-ea"/>
              </a:endParaRPr>
            </a:p>
            <a:p>
              <a:pPr>
                <a:spcBef>
                  <a:spcPct val="0"/>
                </a:spcBef>
                <a:buNone/>
              </a:pPr>
              <a:r>
                <a:rPr lang="en-US" altLang="ja-JP" sz="1200" b="1" dirty="0">
                  <a:latin typeface="+mn-ea"/>
                </a:rPr>
                <a:t>【</a:t>
              </a:r>
              <a:r>
                <a:rPr lang="ja-JP" altLang="en-US" sz="1200" b="1" dirty="0">
                  <a:latin typeface="+mn-ea"/>
                </a:rPr>
                <a:t>要件２</a:t>
              </a:r>
              <a:r>
                <a:rPr lang="en-US" altLang="ja-JP" sz="1200" b="1" dirty="0">
                  <a:latin typeface="+mn-ea"/>
                </a:rPr>
                <a:t>】</a:t>
              </a:r>
              <a:r>
                <a:rPr lang="ja-JP" altLang="en-US" sz="1200" dirty="0" err="1">
                  <a:latin typeface="+mn-ea"/>
                </a:rPr>
                <a:t>障がい</a:t>
              </a:r>
              <a:r>
                <a:rPr lang="ja-JP" altLang="en-US" sz="1200" dirty="0">
                  <a:latin typeface="+mn-ea"/>
                </a:rPr>
                <a:t>福祉サービス事業所等において、個別支援計画作成の業務に従事する</a:t>
              </a:r>
              <a:endParaRPr lang="en-US" altLang="ja-JP" sz="1200" dirty="0">
                <a:latin typeface="+mn-ea"/>
              </a:endParaRPr>
            </a:p>
            <a:p>
              <a:pPr>
                <a:spcBef>
                  <a:spcPct val="0"/>
                </a:spcBef>
                <a:buNone/>
              </a:pPr>
              <a:r>
                <a:rPr lang="en-US" altLang="ja-JP" sz="1200" dirty="0">
                  <a:latin typeface="+mn-ea"/>
                </a:rPr>
                <a:t>【</a:t>
              </a:r>
              <a:r>
                <a:rPr lang="ja-JP" altLang="en-US" sz="1200" b="1" dirty="0">
                  <a:latin typeface="+mn-ea"/>
                </a:rPr>
                <a:t>要件３</a:t>
              </a:r>
              <a:r>
                <a:rPr lang="en-US" altLang="ja-JP" sz="1200" b="1" dirty="0">
                  <a:latin typeface="+mn-ea"/>
                </a:rPr>
                <a:t>】</a:t>
              </a:r>
              <a:r>
                <a:rPr lang="ja-JP" altLang="en-US" sz="1200" dirty="0">
                  <a:latin typeface="+mn-ea"/>
                </a:rPr>
                <a:t>要件２の業務に従事することについて、指定担当部局に届出を行う</a:t>
              </a:r>
              <a:endParaRPr lang="en-US" altLang="ja-JP" sz="1200" dirty="0">
                <a:latin typeface="+mn-ea"/>
              </a:endParaRPr>
            </a:p>
          </p:txBody>
        </p:sp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9EF8EF3B-94EE-4BF1-9287-FECCAAFA290A}"/>
                </a:ext>
              </a:extLst>
            </p:cNvPr>
            <p:cNvGrpSpPr/>
            <p:nvPr/>
          </p:nvGrpSpPr>
          <p:grpSpPr>
            <a:xfrm>
              <a:off x="2518982" y="3555249"/>
              <a:ext cx="5868421" cy="3041080"/>
              <a:chOff x="2518982" y="3555249"/>
              <a:chExt cx="5868421" cy="3041080"/>
            </a:xfrm>
          </p:grpSpPr>
          <p:sp>
            <p:nvSpPr>
              <p:cNvPr id="29" name="AutoShape 10"/>
              <p:cNvSpPr>
                <a:spLocks noChangeArrowheads="1"/>
              </p:cNvSpPr>
              <p:nvPr/>
            </p:nvSpPr>
            <p:spPr bwMode="auto">
              <a:xfrm rot="5400000">
                <a:off x="5579599" y="4382022"/>
                <a:ext cx="1547628" cy="1286807"/>
              </a:xfrm>
              <a:prstGeom prst="upArrow">
                <a:avLst>
                  <a:gd name="adj1" fmla="val 70426"/>
                  <a:gd name="adj2" fmla="val 20565"/>
                </a:avLst>
              </a:prstGeom>
              <a:gradFill flip="none" rotWithShape="1">
                <a:gsLst>
                  <a:gs pos="28000">
                    <a:schemeClr val="accent2">
                      <a:lumMod val="5000"/>
                      <a:lumOff val="95000"/>
                    </a:schemeClr>
                  </a:gs>
                  <a:gs pos="74000">
                    <a:schemeClr val="accent2">
                      <a:lumMod val="45000"/>
                      <a:lumOff val="55000"/>
                    </a:schemeClr>
                  </a:gs>
                  <a:gs pos="83000">
                    <a:schemeClr val="accent2">
                      <a:lumMod val="45000"/>
                      <a:lumOff val="55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  <a:ln>
                <a:solidFill>
                  <a:srgbClr val="FF0000"/>
                </a:solidFill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vert270" wrap="none" lIns="91422" tIns="45712" rIns="91422" bIns="45712" anchor="ctr"/>
              <a:lstStyle/>
              <a:p>
                <a:pPr algn="ctr">
                  <a:defRPr/>
                </a:pPr>
                <a:r>
                  <a:rPr lang="en-US" altLang="ja-JP" sz="1400" b="1" dirty="0">
                    <a:solidFill>
                      <a:srgbClr val="0000FF"/>
                    </a:solidFill>
                    <a:latin typeface="Arial" charset="0"/>
                  </a:rPr>
                  <a:t>6</a:t>
                </a:r>
                <a:r>
                  <a:rPr lang="ja-JP" altLang="en-US" sz="1400" b="1" dirty="0">
                    <a:solidFill>
                      <a:srgbClr val="0000FF"/>
                    </a:solidFill>
                    <a:latin typeface="Arial" charset="0"/>
                  </a:rPr>
                  <a:t>ヶ月以上</a:t>
                </a:r>
                <a:endParaRPr lang="en-US" altLang="ja-JP" sz="1400" b="1" dirty="0">
                  <a:solidFill>
                    <a:srgbClr val="0000FF"/>
                  </a:solidFill>
                  <a:latin typeface="Arial" charset="0"/>
                </a:endParaRPr>
              </a:p>
              <a:p>
                <a:pPr algn="ctr">
                  <a:defRPr/>
                </a:pPr>
                <a:r>
                  <a:rPr lang="ja-JP" altLang="en-US" sz="1400" b="1" dirty="0">
                    <a:solidFill>
                      <a:srgbClr val="0000FF"/>
                    </a:solidFill>
                    <a:latin typeface="Arial" charset="0"/>
                  </a:rPr>
                  <a:t>実務経験を積む</a:t>
                </a:r>
                <a:endParaRPr lang="en-US" altLang="ja-JP" sz="1400" b="1" dirty="0">
                  <a:solidFill>
                    <a:srgbClr val="0000FF"/>
                  </a:solidFill>
                  <a:latin typeface="Arial" charset="0"/>
                </a:endParaRPr>
              </a:p>
              <a:p>
                <a:pPr algn="ctr">
                  <a:defRPr/>
                </a:pPr>
                <a:r>
                  <a:rPr lang="ja-JP" altLang="en-US" sz="1400" b="1" dirty="0">
                    <a:solidFill>
                      <a:srgbClr val="0000FF"/>
                    </a:solidFill>
                    <a:latin typeface="Arial" charset="0"/>
                  </a:rPr>
                  <a:t>（ＯＪＴ）</a:t>
                </a:r>
                <a:endParaRPr lang="en-US" altLang="ja-JP" sz="1400" b="1" dirty="0">
                  <a:solidFill>
                    <a:srgbClr val="0000FF"/>
                  </a:solidFill>
                  <a:latin typeface="Arial" charset="0"/>
                </a:endParaRPr>
              </a:p>
              <a:p>
                <a:pPr algn="ctr">
                  <a:defRPr/>
                </a:pPr>
                <a:r>
                  <a:rPr lang="en-US" altLang="ja-JP" sz="1000" b="1" dirty="0">
                    <a:solidFill>
                      <a:schemeClr val="tx1"/>
                    </a:solidFill>
                    <a:latin typeface="Arial" charset="0"/>
                  </a:rPr>
                  <a:t>※</a:t>
                </a:r>
                <a:r>
                  <a:rPr lang="ja-JP" altLang="en-US" sz="1000" b="1" dirty="0">
                    <a:solidFill>
                      <a:schemeClr val="tx1"/>
                    </a:solidFill>
                    <a:latin typeface="Arial" charset="0"/>
                  </a:rPr>
                  <a:t>個別支援計画</a:t>
                </a:r>
                <a:endParaRPr lang="en-US" altLang="ja-JP" sz="1000" b="1" dirty="0">
                  <a:solidFill>
                    <a:schemeClr val="tx1"/>
                  </a:solidFill>
                  <a:latin typeface="Arial" charset="0"/>
                </a:endParaRPr>
              </a:p>
              <a:p>
                <a:pPr algn="ctr">
                  <a:defRPr/>
                </a:pPr>
                <a:r>
                  <a:rPr lang="ja-JP" altLang="en-US" sz="1000" b="1" dirty="0">
                    <a:solidFill>
                      <a:schemeClr val="tx1"/>
                    </a:solidFill>
                    <a:latin typeface="Arial" charset="0"/>
                  </a:rPr>
                  <a:t>作成の業務</a:t>
                </a:r>
                <a:endParaRPr lang="en-US" altLang="ja-JP" sz="1000" b="1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8" name="正方形/長方形 2"/>
              <p:cNvSpPr>
                <a:spLocks noChangeArrowheads="1"/>
              </p:cNvSpPr>
              <p:nvPr/>
            </p:nvSpPr>
            <p:spPr bwMode="auto">
              <a:xfrm>
                <a:off x="2533321" y="3561630"/>
                <a:ext cx="4722332" cy="3610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ja-JP" altLang="en-US" sz="1600" dirty="0">
                    <a:solidFill>
                      <a:srgbClr val="0000FF"/>
                    </a:solidFill>
                    <a:latin typeface="HG創英角ｺﾞｼｯｸUB" panose="020B0909000000000000" pitchFamily="49" charset="-128"/>
                    <a:ea typeface="HG創英角ｺﾞｼｯｸUB" panose="020B0909000000000000" pitchFamily="49" charset="-128"/>
                  </a:rPr>
                  <a:t>研修（例外的な流れ：下記</a:t>
                </a:r>
                <a:r>
                  <a:rPr lang="en-US" altLang="ja-JP" sz="1600" dirty="0">
                    <a:solidFill>
                      <a:srgbClr val="0000FF"/>
                    </a:solidFill>
                    <a:latin typeface="HG創英角ｺﾞｼｯｸUB" panose="020B0909000000000000" pitchFamily="49" charset="-128"/>
                    <a:ea typeface="HG創英角ｺﾞｼｯｸUB" panose="020B0909000000000000" pitchFamily="49" charset="-128"/>
                  </a:rPr>
                  <a:t>【</a:t>
                </a:r>
                <a:r>
                  <a:rPr lang="ja-JP" altLang="en-US" sz="1600" dirty="0">
                    <a:solidFill>
                      <a:srgbClr val="0000FF"/>
                    </a:solidFill>
                    <a:latin typeface="HG創英角ｺﾞｼｯｸUB" panose="020B0909000000000000" pitchFamily="49" charset="-128"/>
                    <a:ea typeface="HG創英角ｺﾞｼｯｸUB" panose="020B0909000000000000" pitchFamily="49" charset="-128"/>
                  </a:rPr>
                  <a:t>要件１～３</a:t>
                </a:r>
                <a:r>
                  <a:rPr lang="en-US" altLang="ja-JP" sz="1600" dirty="0">
                    <a:solidFill>
                      <a:srgbClr val="0000FF"/>
                    </a:solidFill>
                    <a:latin typeface="HG創英角ｺﾞｼｯｸUB" panose="020B0909000000000000" pitchFamily="49" charset="-128"/>
                    <a:ea typeface="HG創英角ｺﾞｼｯｸUB" panose="020B0909000000000000" pitchFamily="49" charset="-128"/>
                  </a:rPr>
                  <a:t>】</a:t>
                </a:r>
                <a:r>
                  <a:rPr lang="ja-JP" altLang="en-US" sz="1600" dirty="0">
                    <a:solidFill>
                      <a:srgbClr val="0000FF"/>
                    </a:solidFill>
                    <a:latin typeface="HG創英角ｺﾞｼｯｸUB" panose="020B0909000000000000" pitchFamily="49" charset="-128"/>
                    <a:ea typeface="HG創英角ｺﾞｼｯｸUB" panose="020B0909000000000000" pitchFamily="49" charset="-128"/>
                  </a:rPr>
                  <a:t>を全て満たす方）</a:t>
                </a:r>
                <a:endParaRPr lang="en-US" altLang="ja-JP" sz="1600" dirty="0">
                  <a:solidFill>
                    <a:srgbClr val="0000FF"/>
                  </a:solidFill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endParaRPr>
              </a:p>
            </p:txBody>
          </p:sp>
          <p:sp>
            <p:nvSpPr>
              <p:cNvPr id="35" name="正方形/長方形 34"/>
              <p:cNvSpPr/>
              <p:nvPr/>
            </p:nvSpPr>
            <p:spPr>
              <a:xfrm>
                <a:off x="2518982" y="3555249"/>
                <a:ext cx="5868421" cy="304108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endParaRPr lang="ja-JP" altLang="en-US" sz="1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正方形/長方形 37"/>
              <p:cNvSpPr/>
              <p:nvPr/>
            </p:nvSpPr>
            <p:spPr>
              <a:xfrm>
                <a:off x="2569275" y="3956912"/>
                <a:ext cx="3134063" cy="1832465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ja-JP" altLang="en-US" sz="1600" b="1" dirty="0">
                    <a:solidFill>
                      <a:srgbClr val="FF0000"/>
                    </a:solidFill>
                  </a:rPr>
                  <a:t>基礎研修（２つの研修を受講）</a:t>
                </a:r>
                <a:endParaRPr lang="en-US" altLang="ja-JP" sz="1600" b="1" dirty="0">
                  <a:solidFill>
                    <a:srgbClr val="FF0000"/>
                  </a:solidFill>
                </a:endParaRPr>
              </a:p>
              <a:p>
                <a:pPr>
                  <a:defRPr/>
                </a:pPr>
                <a:r>
                  <a:rPr lang="ja-JP" altLang="en-US" sz="1200" b="1" dirty="0">
                    <a:latin typeface="ＭＳ ゴシック" pitchFamily="49" charset="-128"/>
                    <a:ea typeface="ＭＳ ゴシック" pitchFamily="49" charset="-128"/>
                  </a:rPr>
                  <a:t>Ａ・Ｂは別々に実施、受講について前後は問わない</a:t>
                </a:r>
                <a:r>
                  <a:rPr lang="ja-JP" altLang="en-US" sz="1100" b="1" dirty="0">
                    <a:latin typeface="ＭＳ ゴシック" pitchFamily="49" charset="-128"/>
                    <a:ea typeface="ＭＳ ゴシック" pitchFamily="49" charset="-128"/>
                  </a:rPr>
                  <a:t>　</a:t>
                </a:r>
              </a:p>
            </p:txBody>
          </p:sp>
          <p:sp>
            <p:nvSpPr>
              <p:cNvPr id="39" name="正方形/長方形 38"/>
              <p:cNvSpPr/>
              <p:nvPr/>
            </p:nvSpPr>
            <p:spPr bwMode="auto">
              <a:xfrm>
                <a:off x="2646397" y="4773866"/>
                <a:ext cx="1361946" cy="958760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ja-JP" altLang="en-US" sz="1400" b="1" dirty="0">
                    <a:latin typeface="+mn-ea"/>
                  </a:rPr>
                  <a:t>大阪府相談支援従事者初任者研修</a:t>
                </a:r>
                <a:r>
                  <a:rPr lang="en-US" altLang="ja-JP" sz="1400" b="1" dirty="0">
                    <a:latin typeface="+mn-ea"/>
                  </a:rPr>
                  <a:t>(</a:t>
                </a:r>
                <a:r>
                  <a:rPr lang="ja-JP" altLang="en-US" sz="1400" b="1" dirty="0">
                    <a:latin typeface="+mn-ea"/>
                  </a:rPr>
                  <a:t>２日課程</a:t>
                </a:r>
                <a:r>
                  <a:rPr lang="en-US" altLang="ja-JP" sz="1400" b="1" dirty="0">
                    <a:latin typeface="+mn-ea"/>
                  </a:rPr>
                  <a:t>)</a:t>
                </a:r>
                <a:r>
                  <a:rPr lang="ja-JP" altLang="en-US" sz="1400" dirty="0">
                    <a:latin typeface="+mn-ea"/>
                  </a:rPr>
                  <a:t>を修了</a:t>
                </a:r>
                <a:r>
                  <a:rPr lang="en-US" altLang="ja-JP" sz="1400" dirty="0">
                    <a:latin typeface="+mn-ea"/>
                  </a:rPr>
                  <a:t> (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+mn-ea"/>
                  </a:rPr>
                  <a:t>11</a:t>
                </a:r>
                <a:r>
                  <a:rPr lang="ja-JP" altLang="en-US" sz="1400" dirty="0">
                    <a:latin typeface="+mn-ea"/>
                  </a:rPr>
                  <a:t>時間</a:t>
                </a:r>
                <a:r>
                  <a:rPr lang="en-US" altLang="ja-JP" sz="1400" dirty="0">
                    <a:latin typeface="+mn-ea"/>
                  </a:rPr>
                  <a:t>)</a:t>
                </a:r>
              </a:p>
            </p:txBody>
          </p:sp>
          <p:sp>
            <p:nvSpPr>
              <p:cNvPr id="41" name="正方形/長方形 40"/>
              <p:cNvSpPr/>
              <p:nvPr/>
            </p:nvSpPr>
            <p:spPr bwMode="auto">
              <a:xfrm>
                <a:off x="4145225" y="4780509"/>
                <a:ext cx="1498525" cy="952118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ja-JP" altLang="en-US" sz="1400" b="1" dirty="0">
                    <a:latin typeface="+mn-ea"/>
                  </a:rPr>
                  <a:t>大阪府サービス管理責任者等基礎研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修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+mn-ea"/>
                  </a:rPr>
                  <a:t>(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分野統一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+mn-ea"/>
                  </a:rPr>
                  <a:t>)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を修了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+mn-ea"/>
                  </a:rPr>
                  <a:t>(15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時間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+mn-ea"/>
                  </a:rPr>
                  <a:t>)</a:t>
                </a: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4113405" y="4429501"/>
                <a:ext cx="1315607" cy="4267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altLang="ja-JP" sz="2000" b="1" dirty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1">
                            <a:tint val="40000"/>
                            <a:satMod val="250000"/>
                          </a:schemeClr>
                        </a:gs>
                        <a:gs pos="9000">
                          <a:schemeClr val="accent1">
                            <a:tint val="52000"/>
                            <a:satMod val="300000"/>
                          </a:schemeClr>
                        </a:gs>
                        <a:gs pos="50000">
                          <a:schemeClr val="accent1">
                            <a:shade val="20000"/>
                            <a:satMod val="300000"/>
                          </a:schemeClr>
                        </a:gs>
                        <a:gs pos="79000">
                          <a:schemeClr val="accent1">
                            <a:tint val="52000"/>
                            <a:satMod val="300000"/>
                          </a:schemeClr>
                        </a:gs>
                        <a:gs pos="100000">
                          <a:schemeClr val="accent1">
                            <a:tint val="40000"/>
                            <a:satMod val="250000"/>
                          </a:schemeClr>
                        </a:gs>
                      </a:gsLst>
                      <a:lin ang="5400000"/>
                    </a:gradFill>
                  </a:rPr>
                  <a:t>B</a:t>
                </a:r>
                <a:r>
                  <a:rPr lang="ja-JP" altLang="en-US" sz="1200" b="1" dirty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1">
                            <a:tint val="40000"/>
                            <a:satMod val="250000"/>
                          </a:schemeClr>
                        </a:gs>
                        <a:gs pos="9000">
                          <a:schemeClr val="accent1">
                            <a:tint val="52000"/>
                            <a:satMod val="300000"/>
                          </a:schemeClr>
                        </a:gs>
                        <a:gs pos="50000">
                          <a:schemeClr val="accent1">
                            <a:shade val="20000"/>
                            <a:satMod val="300000"/>
                          </a:schemeClr>
                        </a:gs>
                        <a:gs pos="79000">
                          <a:schemeClr val="accent1">
                            <a:tint val="52000"/>
                            <a:satMod val="300000"/>
                          </a:schemeClr>
                        </a:gs>
                        <a:gs pos="100000">
                          <a:schemeClr val="accent1">
                            <a:tint val="40000"/>
                            <a:satMod val="250000"/>
                          </a:schemeClr>
                        </a:gs>
                      </a:gsLst>
                      <a:lin ang="5400000"/>
                    </a:gradFill>
                  </a:rPr>
                  <a:t>（受講要件あり）</a:t>
                </a: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7005907" y="3931924"/>
                <a:ext cx="1323130" cy="1867311"/>
              </a:xfrm>
              <a:prstGeom prst="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ja-JP" altLang="en-US" sz="1600" b="1" dirty="0">
                    <a:solidFill>
                      <a:srgbClr val="FF0000"/>
                    </a:solidFill>
                  </a:rPr>
                  <a:t>実践研修</a:t>
                </a:r>
                <a:endParaRPr lang="en-US" altLang="ja-JP" sz="1600" b="1" dirty="0">
                  <a:solidFill>
                    <a:srgbClr val="FF0000"/>
                  </a:solidFill>
                </a:endParaRPr>
              </a:p>
              <a:p>
                <a:pPr algn="ctr">
                  <a:defRPr/>
                </a:pPr>
                <a:endParaRPr lang="en-US" altLang="ja-JP" sz="500" b="1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r>
                  <a:rPr lang="ja-JP" altLang="en-US" sz="1200" b="1" dirty="0">
                    <a:solidFill>
                      <a:schemeClr val="tx1"/>
                    </a:solidFill>
                  </a:rPr>
                  <a:t>令和３年度～実施</a:t>
                </a:r>
                <a:endParaRPr lang="en-US" altLang="ja-JP" sz="1200" b="1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endParaRPr lang="en-US" altLang="ja-JP" sz="11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0" name="正方形/長方形 49"/>
              <p:cNvSpPr/>
              <p:nvPr/>
            </p:nvSpPr>
            <p:spPr bwMode="auto">
              <a:xfrm>
                <a:off x="7035671" y="4767584"/>
                <a:ext cx="1261546" cy="965042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大阪府サービス管理責任者等</a:t>
                </a:r>
                <a:endParaRPr lang="en-US" altLang="ja-JP" sz="1400" b="1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実践研修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を修了（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+mn-ea"/>
                  </a:rPr>
                  <a:t>14.5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時間）</a:t>
                </a:r>
                <a:endParaRPr lang="en-US" altLang="ja-JP" sz="140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endParaRPr lang="ja-JP" altLang="en-US" sz="1400" dirty="0">
                  <a:solidFill>
                    <a:schemeClr val="tx1"/>
                  </a:solidFill>
                  <a:latin typeface="+mn-ea"/>
                </a:endParaRPr>
              </a:p>
              <a:p>
                <a:pPr>
                  <a:defRPr/>
                </a:pPr>
                <a:endParaRPr lang="en-US" altLang="ja-JP" sz="1400" dirty="0">
                  <a:latin typeface="+mn-ea"/>
                </a:endParaRPr>
              </a:p>
            </p:txBody>
          </p:sp>
        </p:grpSp>
      </p:grpSp>
      <p:sp>
        <p:nvSpPr>
          <p:cNvPr id="46" name="等号 45"/>
          <p:cNvSpPr/>
          <p:nvPr/>
        </p:nvSpPr>
        <p:spPr>
          <a:xfrm>
            <a:off x="9212357" y="3848308"/>
            <a:ext cx="431800" cy="461963"/>
          </a:xfrm>
          <a:prstGeom prst="mathEqual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1" name="テキスト ボックス 37"/>
          <p:cNvSpPr txBox="1">
            <a:spLocks noChangeArrowheads="1"/>
          </p:cNvSpPr>
          <p:nvPr/>
        </p:nvSpPr>
        <p:spPr bwMode="auto">
          <a:xfrm>
            <a:off x="168214" y="5830704"/>
            <a:ext cx="11920029" cy="98224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ja-JP" sz="1400" b="1" dirty="0"/>
              <a:t>※</a:t>
            </a:r>
            <a:r>
              <a:rPr lang="ja-JP" altLang="en-US" sz="1400" b="1" dirty="0"/>
              <a:t>研修の受講要件</a:t>
            </a:r>
            <a:endParaRPr lang="en-US" altLang="ja-JP" sz="1400" b="1" dirty="0"/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ja-JP" altLang="en-US" sz="1400" b="1" dirty="0"/>
              <a:t>・基礎研修：</a:t>
            </a:r>
            <a:r>
              <a:rPr lang="ja-JP" altLang="en-US" sz="1400" b="1" dirty="0" err="1"/>
              <a:t>障がい</a:t>
            </a:r>
            <a:r>
              <a:rPr lang="ja-JP" altLang="en-US" sz="1400" b="1" dirty="0"/>
              <a:t>児者等の保健・医療・福祉・就労・教育の分野における直接支援・相談支援などの業務における実務経験（１～６年）がある</a:t>
            </a:r>
            <a:endParaRPr lang="en-US" altLang="ja-JP" sz="1400" b="1" dirty="0"/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ja-JP" altLang="en-US" sz="1400" b="1" dirty="0"/>
              <a:t>・実践研修：</a:t>
            </a:r>
            <a:r>
              <a:rPr lang="ja-JP" altLang="en-US" sz="1400" b="1" u="sng" dirty="0"/>
              <a:t>基礎研修（</a:t>
            </a:r>
            <a:r>
              <a:rPr lang="en-US" altLang="ja-JP" sz="1400" b="1" u="sng" dirty="0"/>
              <a:t>A</a:t>
            </a:r>
            <a:r>
              <a:rPr lang="ja-JP" altLang="en-US" sz="1400" b="1" u="sng" dirty="0"/>
              <a:t>及び</a:t>
            </a:r>
            <a:r>
              <a:rPr lang="en-US" altLang="ja-JP" sz="1400" b="1" u="sng" dirty="0"/>
              <a:t>B</a:t>
            </a:r>
            <a:r>
              <a:rPr lang="ja-JP" altLang="en-US" sz="1400" b="1" u="sng" dirty="0"/>
              <a:t>）の研修修了後</a:t>
            </a:r>
            <a:r>
              <a:rPr lang="ja-JP" altLang="en-US" sz="1400" b="1" dirty="0"/>
              <a:t>、実践研修の受講開始日前５年間に６ヶ月以上又は２年以上の相談支援又は直接支援業務の実務経験がある</a:t>
            </a:r>
            <a:endParaRPr lang="en-US" altLang="ja-JP" sz="1400" b="1" dirty="0"/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ja-JP" altLang="en-US" sz="1400" b="1" dirty="0"/>
              <a:t>・更新研修：①現にサービス管理責任者等として従事している又は②更新研修の受講開始日前５年間に２年以上のサービス管理責任者等の実務経験がある</a:t>
            </a:r>
            <a:endParaRPr lang="en-US" altLang="ja-JP" sz="1400" b="1" dirty="0"/>
          </a:p>
        </p:txBody>
      </p:sp>
      <p:sp>
        <p:nvSpPr>
          <p:cNvPr id="48" name="正方形/長方形 47"/>
          <p:cNvSpPr/>
          <p:nvPr/>
        </p:nvSpPr>
        <p:spPr>
          <a:xfrm>
            <a:off x="2192506" y="3704318"/>
            <a:ext cx="156348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ja-JP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</a:t>
            </a:r>
            <a:r>
              <a:rPr lang="ja-JP" altLang="en-US" sz="1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（受講要件なし）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7520763" y="1487072"/>
            <a:ext cx="162568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ja-JP" altLang="en-US" sz="1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（受講要件あり）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7507308" y="3777085"/>
            <a:ext cx="162568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ja-JP" altLang="en-US" sz="1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（受講要件あり）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10734688" y="2143408"/>
            <a:ext cx="143534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ja-JP" altLang="en-US" sz="1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（受講要件あり）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937041" y="989574"/>
            <a:ext cx="15144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Ａ・Ｂの両研修を修了後</a:t>
            </a: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5955499" y="3255374"/>
            <a:ext cx="14434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Ａ・Ｂの両研修を修了後</a:t>
            </a:r>
          </a:p>
        </p:txBody>
      </p:sp>
    </p:spTree>
    <p:extLst>
      <p:ext uri="{BB962C8B-B14F-4D97-AF65-F5344CB8AC3E}">
        <p14:creationId xmlns:p14="http://schemas.microsoft.com/office/powerpoint/2010/main" val="1384577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581</Words>
  <Application>Microsoft Office PowerPoint</Application>
  <PresentationFormat>ワイド画面</PresentationFormat>
  <Paragraphs>65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HG創英角ｺﾞｼｯｸUB</vt:lpstr>
      <vt:lpstr>ＭＳ ゴシック</vt:lpstr>
      <vt:lpstr>游ゴシック</vt:lpstr>
      <vt:lpstr>Arial</vt:lpstr>
      <vt:lpstr>Calibri</vt:lpstr>
      <vt:lpstr>Calibri Light</vt:lpstr>
      <vt:lpstr>Office テーマ</vt:lpstr>
      <vt:lpstr>サービス管理責任者・児童発達支援管理責任者の要件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2023-08-04T04:09:55Z</dcterms:created>
  <dcterms:modified xsi:type="dcterms:W3CDTF">2025-05-01T09:14:56Z</dcterms:modified>
</cp:coreProperties>
</file>