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58" r:id="rId2"/>
    <p:sldId id="259"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A23C"/>
    <a:srgbClr val="FEE9AC"/>
    <a:srgbClr val="FEF2D2"/>
    <a:srgbClr val="FDCE49"/>
    <a:srgbClr val="D6FFC1"/>
    <a:srgbClr val="C4FF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81" autoAdjust="0"/>
    <p:restoredTop sz="94660"/>
  </p:normalViewPr>
  <p:slideViewPr>
    <p:cSldViewPr snapToGrid="0">
      <p:cViewPr>
        <p:scale>
          <a:sx n="125" d="100"/>
          <a:sy n="125" d="100"/>
        </p:scale>
        <p:origin x="1330"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F9629D8-CEBA-4D1D-853B-0AF56B69D3E2}"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F3C7875-BDE1-4BBE-826F-B80414941E2A}" type="slidenum">
              <a:rPr kumimoji="1" lang="ja-JP" altLang="en-US" smtClean="0"/>
              <a:t>‹#›</a:t>
            </a:fld>
            <a:endParaRPr kumimoji="1" lang="ja-JP" altLang="en-US"/>
          </a:p>
        </p:txBody>
      </p:sp>
    </p:spTree>
    <p:extLst>
      <p:ext uri="{BB962C8B-B14F-4D97-AF65-F5344CB8AC3E}">
        <p14:creationId xmlns:p14="http://schemas.microsoft.com/office/powerpoint/2010/main" val="968629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F9629D8-CEBA-4D1D-853B-0AF56B69D3E2}"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F3C7875-BDE1-4BBE-826F-B80414941E2A}" type="slidenum">
              <a:rPr kumimoji="1" lang="ja-JP" altLang="en-US" smtClean="0"/>
              <a:t>‹#›</a:t>
            </a:fld>
            <a:endParaRPr kumimoji="1" lang="ja-JP" altLang="en-US"/>
          </a:p>
        </p:txBody>
      </p:sp>
    </p:spTree>
    <p:extLst>
      <p:ext uri="{BB962C8B-B14F-4D97-AF65-F5344CB8AC3E}">
        <p14:creationId xmlns:p14="http://schemas.microsoft.com/office/powerpoint/2010/main" val="2217326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F9629D8-CEBA-4D1D-853B-0AF56B69D3E2}"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F3C7875-BDE1-4BBE-826F-B80414941E2A}" type="slidenum">
              <a:rPr kumimoji="1" lang="ja-JP" altLang="en-US" smtClean="0"/>
              <a:t>‹#›</a:t>
            </a:fld>
            <a:endParaRPr kumimoji="1" lang="ja-JP" altLang="en-US"/>
          </a:p>
        </p:txBody>
      </p:sp>
    </p:spTree>
    <p:extLst>
      <p:ext uri="{BB962C8B-B14F-4D97-AF65-F5344CB8AC3E}">
        <p14:creationId xmlns:p14="http://schemas.microsoft.com/office/powerpoint/2010/main" val="1842337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F9629D8-CEBA-4D1D-853B-0AF56B69D3E2}"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F3C7875-BDE1-4BBE-826F-B80414941E2A}" type="slidenum">
              <a:rPr kumimoji="1" lang="ja-JP" altLang="en-US" smtClean="0"/>
              <a:t>‹#›</a:t>
            </a:fld>
            <a:endParaRPr kumimoji="1" lang="ja-JP" altLang="en-US"/>
          </a:p>
        </p:txBody>
      </p:sp>
    </p:spTree>
    <p:extLst>
      <p:ext uri="{BB962C8B-B14F-4D97-AF65-F5344CB8AC3E}">
        <p14:creationId xmlns:p14="http://schemas.microsoft.com/office/powerpoint/2010/main" val="3847758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F9629D8-CEBA-4D1D-853B-0AF56B69D3E2}" type="datetimeFigureOut">
              <a:rPr kumimoji="1" lang="ja-JP" altLang="en-US" smtClean="0"/>
              <a:t>2024/10/9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F3C7875-BDE1-4BBE-826F-B80414941E2A}" type="slidenum">
              <a:rPr kumimoji="1" lang="ja-JP" altLang="en-US" smtClean="0"/>
              <a:t>‹#›</a:t>
            </a:fld>
            <a:endParaRPr kumimoji="1" lang="ja-JP" altLang="en-US"/>
          </a:p>
        </p:txBody>
      </p:sp>
    </p:spTree>
    <p:extLst>
      <p:ext uri="{BB962C8B-B14F-4D97-AF65-F5344CB8AC3E}">
        <p14:creationId xmlns:p14="http://schemas.microsoft.com/office/powerpoint/2010/main" val="2903220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F9629D8-CEBA-4D1D-853B-0AF56B69D3E2}" type="datetimeFigureOut">
              <a:rPr kumimoji="1" lang="ja-JP" altLang="en-US" smtClean="0"/>
              <a:t>2024/10/9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F3C7875-BDE1-4BBE-826F-B80414941E2A}" type="slidenum">
              <a:rPr kumimoji="1" lang="ja-JP" altLang="en-US" smtClean="0"/>
              <a:t>‹#›</a:t>
            </a:fld>
            <a:endParaRPr kumimoji="1" lang="ja-JP" altLang="en-US"/>
          </a:p>
        </p:txBody>
      </p:sp>
    </p:spTree>
    <p:extLst>
      <p:ext uri="{BB962C8B-B14F-4D97-AF65-F5344CB8AC3E}">
        <p14:creationId xmlns:p14="http://schemas.microsoft.com/office/powerpoint/2010/main" val="2119794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F9629D8-CEBA-4D1D-853B-0AF56B69D3E2}" type="datetimeFigureOut">
              <a:rPr kumimoji="1" lang="ja-JP" altLang="en-US" smtClean="0"/>
              <a:t>2024/10/9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F3C7875-BDE1-4BBE-826F-B80414941E2A}" type="slidenum">
              <a:rPr kumimoji="1" lang="ja-JP" altLang="en-US" smtClean="0"/>
              <a:t>‹#›</a:t>
            </a:fld>
            <a:endParaRPr kumimoji="1" lang="ja-JP" altLang="en-US"/>
          </a:p>
        </p:txBody>
      </p:sp>
    </p:spTree>
    <p:extLst>
      <p:ext uri="{BB962C8B-B14F-4D97-AF65-F5344CB8AC3E}">
        <p14:creationId xmlns:p14="http://schemas.microsoft.com/office/powerpoint/2010/main" val="2220936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F9629D8-CEBA-4D1D-853B-0AF56B69D3E2}" type="datetimeFigureOut">
              <a:rPr kumimoji="1" lang="ja-JP" altLang="en-US" smtClean="0"/>
              <a:t>2024/10/9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F3C7875-BDE1-4BBE-826F-B80414941E2A}" type="slidenum">
              <a:rPr kumimoji="1" lang="ja-JP" altLang="en-US" smtClean="0"/>
              <a:t>‹#›</a:t>
            </a:fld>
            <a:endParaRPr kumimoji="1" lang="ja-JP" altLang="en-US"/>
          </a:p>
        </p:txBody>
      </p:sp>
    </p:spTree>
    <p:extLst>
      <p:ext uri="{BB962C8B-B14F-4D97-AF65-F5344CB8AC3E}">
        <p14:creationId xmlns:p14="http://schemas.microsoft.com/office/powerpoint/2010/main" val="4038675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9629D8-CEBA-4D1D-853B-0AF56B69D3E2}" type="datetimeFigureOut">
              <a:rPr kumimoji="1" lang="ja-JP" altLang="en-US" smtClean="0"/>
              <a:t>2024/10/9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F3C7875-BDE1-4BBE-826F-B80414941E2A}" type="slidenum">
              <a:rPr kumimoji="1" lang="ja-JP" altLang="en-US" smtClean="0"/>
              <a:t>‹#›</a:t>
            </a:fld>
            <a:endParaRPr kumimoji="1" lang="ja-JP" altLang="en-US"/>
          </a:p>
        </p:txBody>
      </p:sp>
    </p:spTree>
    <p:extLst>
      <p:ext uri="{BB962C8B-B14F-4D97-AF65-F5344CB8AC3E}">
        <p14:creationId xmlns:p14="http://schemas.microsoft.com/office/powerpoint/2010/main" val="2856283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F9629D8-CEBA-4D1D-853B-0AF56B69D3E2}" type="datetimeFigureOut">
              <a:rPr kumimoji="1" lang="ja-JP" altLang="en-US" smtClean="0"/>
              <a:t>2024/10/9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F3C7875-BDE1-4BBE-826F-B80414941E2A}" type="slidenum">
              <a:rPr kumimoji="1" lang="ja-JP" altLang="en-US" smtClean="0"/>
              <a:t>‹#›</a:t>
            </a:fld>
            <a:endParaRPr kumimoji="1" lang="ja-JP" altLang="en-US"/>
          </a:p>
        </p:txBody>
      </p:sp>
    </p:spTree>
    <p:extLst>
      <p:ext uri="{BB962C8B-B14F-4D97-AF65-F5344CB8AC3E}">
        <p14:creationId xmlns:p14="http://schemas.microsoft.com/office/powerpoint/2010/main" val="1221819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F9629D8-CEBA-4D1D-853B-0AF56B69D3E2}" type="datetimeFigureOut">
              <a:rPr kumimoji="1" lang="ja-JP" altLang="en-US" smtClean="0"/>
              <a:t>2024/10/9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F3C7875-BDE1-4BBE-826F-B80414941E2A}" type="slidenum">
              <a:rPr kumimoji="1" lang="ja-JP" altLang="en-US" smtClean="0"/>
              <a:t>‹#›</a:t>
            </a:fld>
            <a:endParaRPr kumimoji="1" lang="ja-JP" altLang="en-US"/>
          </a:p>
        </p:txBody>
      </p:sp>
    </p:spTree>
    <p:extLst>
      <p:ext uri="{BB962C8B-B14F-4D97-AF65-F5344CB8AC3E}">
        <p14:creationId xmlns:p14="http://schemas.microsoft.com/office/powerpoint/2010/main" val="2377706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F9629D8-CEBA-4D1D-853B-0AF56B69D3E2}" type="datetimeFigureOut">
              <a:rPr kumimoji="1" lang="ja-JP" altLang="en-US" smtClean="0"/>
              <a:t>2024/10/9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F3C7875-BDE1-4BBE-826F-B80414941E2A}" type="slidenum">
              <a:rPr kumimoji="1" lang="ja-JP" altLang="en-US" smtClean="0"/>
              <a:t>‹#›</a:t>
            </a:fld>
            <a:endParaRPr kumimoji="1" lang="ja-JP" altLang="en-US"/>
          </a:p>
        </p:txBody>
      </p:sp>
    </p:spTree>
    <p:extLst>
      <p:ext uri="{BB962C8B-B14F-4D97-AF65-F5344CB8AC3E}">
        <p14:creationId xmlns:p14="http://schemas.microsoft.com/office/powerpoint/2010/main" val="11501122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sfj-osaka.net/" TargetMode="External"/><Relationship Id="rId2" Type="http://schemas.openxmlformats.org/officeDocument/2006/relationships/hyperlink" Target="https://osj.or.jp/trainfo" TargetMode="External"/><Relationship Id="rId1" Type="http://schemas.openxmlformats.org/officeDocument/2006/relationships/slideLayout" Target="../slideLayouts/slideLayout7.xml"/><Relationship Id="rId5" Type="http://schemas.openxmlformats.org/officeDocument/2006/relationships/hyperlink" Target="https://www.pref.osaka.lg.jp/o090070/chiikiseikatsu/shogai-chiki/sabikankensyu.html" TargetMode="External"/><Relationship Id="rId4" Type="http://schemas.openxmlformats.org/officeDocument/2006/relationships/hyperlink" Target="https://kaiziren.or.jp/event/training/osaka-sabikankensy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6237" y="229611"/>
            <a:ext cx="6201617" cy="293474"/>
          </a:xfrm>
          <a:prstGeom prst="roundRect">
            <a:avLst/>
          </a:prstGeom>
          <a:solidFill>
            <a:schemeClr val="accent1">
              <a:lumMod val="20000"/>
              <a:lumOff val="80000"/>
            </a:schemeClr>
          </a:solidFill>
          <a:ln>
            <a:solidFill>
              <a:schemeClr val="accent1">
                <a:lumMod val="75000"/>
              </a:schemeClr>
            </a:solidFill>
          </a:ln>
        </p:spPr>
        <p:txBody>
          <a:bodyPr>
            <a:noAutofit/>
          </a:bodyPr>
          <a:lstStyle/>
          <a:p>
            <a:pPr algn="ctr">
              <a:lnSpc>
                <a:spcPct val="100000"/>
              </a:lnSpc>
              <a:spcBef>
                <a:spcPts val="0"/>
              </a:spcBef>
            </a:pPr>
            <a:r>
              <a:rPr lang="ja-JP" altLang="en-US" sz="1600" dirty="0">
                <a:latin typeface="ＭＳ Ｐゴシック" panose="020B0600070205080204" pitchFamily="50" charset="-128"/>
                <a:ea typeface="ＭＳ Ｐゴシック" panose="020B0600070205080204" pitchFamily="50" charset="-128"/>
              </a:rPr>
              <a:t>サービス管理責任者等実践研修のご案内</a:t>
            </a:r>
            <a:endParaRPr kumimoji="1" lang="ja-JP" altLang="en-US" sz="1600" u="sng" dirty="0">
              <a:latin typeface="ＭＳ Ｐゴシック" panose="020B0600070205080204" pitchFamily="50" charset="-128"/>
              <a:ea typeface="ＭＳ Ｐゴシック" panose="020B0600070205080204" pitchFamily="50" charset="-128"/>
            </a:endParaRPr>
          </a:p>
        </p:txBody>
      </p:sp>
      <p:sp>
        <p:nvSpPr>
          <p:cNvPr id="5" name="テキスト ボックス 4"/>
          <p:cNvSpPr txBox="1"/>
          <p:nvPr/>
        </p:nvSpPr>
        <p:spPr>
          <a:xfrm>
            <a:off x="542151" y="600256"/>
            <a:ext cx="5788986" cy="724315"/>
          </a:xfrm>
          <a:prstGeom prst="frame">
            <a:avLst>
              <a:gd name="adj1" fmla="val 5299"/>
            </a:avLst>
          </a:prstGeom>
          <a:solidFill>
            <a:schemeClr val="accent1">
              <a:lumMod val="40000"/>
              <a:lumOff val="60000"/>
            </a:schemeClr>
          </a:solidFill>
          <a:ln>
            <a:solidFill>
              <a:schemeClr val="accent1">
                <a:lumMod val="75000"/>
              </a:schemeClr>
            </a:solidFill>
          </a:ln>
        </p:spPr>
        <p:txBody>
          <a:bodyPr wrap="square" lIns="90000" tIns="108000" bIns="108000" rtlCol="0">
            <a:spAutoFit/>
          </a:bodyPr>
          <a:lstStyle/>
          <a:p>
            <a:pPr algn="ctr"/>
            <a:r>
              <a:rPr lang="ja-JP" altLang="en-US" sz="1400" dirty="0">
                <a:latin typeface="ＭＳ Ｐゴシック" panose="020B0600070205080204" pitchFamily="50" charset="-128"/>
                <a:ea typeface="ＭＳ Ｐゴシック" panose="020B0600070205080204" pitchFamily="50" charset="-128"/>
              </a:rPr>
              <a:t>令和元年度以降にサービス管理責任者等基礎研修・</a:t>
            </a:r>
            <a:endParaRPr lang="en-US" altLang="ja-JP" sz="1400" dirty="0">
              <a:latin typeface="ＭＳ Ｐゴシック" panose="020B0600070205080204" pitchFamily="50" charset="-128"/>
              <a:ea typeface="ＭＳ Ｐゴシック" panose="020B0600070205080204" pitchFamily="50" charset="-128"/>
            </a:endParaRPr>
          </a:p>
          <a:p>
            <a:pPr algn="ctr"/>
            <a:r>
              <a:rPr lang="ja-JP" altLang="en-US" sz="1400" dirty="0">
                <a:latin typeface="ＭＳ Ｐゴシック" panose="020B0600070205080204" pitchFamily="50" charset="-128"/>
                <a:ea typeface="ＭＳ Ｐゴシック" panose="020B0600070205080204" pitchFamily="50" charset="-128"/>
              </a:rPr>
              <a:t>相談支援従事者初任者研修（２日課程）を修了された方へ</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11" name="テキスト ボックス 10"/>
          <p:cNvSpPr txBox="1"/>
          <p:nvPr/>
        </p:nvSpPr>
        <p:spPr>
          <a:xfrm>
            <a:off x="508201" y="2554798"/>
            <a:ext cx="5791377" cy="553998"/>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（１）サービス管理責任者等基礎研修及び相談支援従事者初任者研修</a:t>
            </a:r>
            <a:r>
              <a:rPr kumimoji="1" lang="en-US" altLang="ja-JP" sz="1000" dirty="0">
                <a:latin typeface="Meiryo UI" panose="020B0604030504040204" pitchFamily="50" charset="-128"/>
                <a:ea typeface="Meiryo UI" panose="020B0604030504040204" pitchFamily="50" charset="-128"/>
              </a:rPr>
              <a:t>2</a:t>
            </a:r>
            <a:r>
              <a:rPr kumimoji="1" lang="ja-JP" altLang="en-US" sz="1000" dirty="0">
                <a:latin typeface="Meiryo UI" panose="020B0604030504040204" pitchFamily="50" charset="-128"/>
                <a:ea typeface="Meiryo UI" panose="020B0604030504040204" pitchFamily="50" charset="-128"/>
              </a:rPr>
              <a:t>日課程（もしくは５日及び</a:t>
            </a:r>
            <a:r>
              <a:rPr kumimoji="1" lang="en-US" altLang="ja-JP" sz="1000" dirty="0">
                <a:latin typeface="Meiryo UI" panose="020B0604030504040204" pitchFamily="50" charset="-128"/>
                <a:ea typeface="Meiryo UI" panose="020B0604030504040204" pitchFamily="50" charset="-128"/>
              </a:rPr>
              <a:t>7</a:t>
            </a:r>
            <a:r>
              <a:rPr kumimoji="1" lang="ja-JP" altLang="en-US" sz="1000" dirty="0">
                <a:latin typeface="Meiryo UI" panose="020B0604030504040204" pitchFamily="50" charset="-128"/>
                <a:ea typeface="Meiryo UI" panose="020B0604030504040204" pitchFamily="50" charset="-128"/>
              </a:rPr>
              <a:t>日課程）修了日以降、実践研修受講日前に相談支援業務又は直接支援業務の実務経験を</a:t>
            </a:r>
            <a:r>
              <a:rPr kumimoji="1" lang="en-US" altLang="ja-JP" sz="1000" dirty="0">
                <a:latin typeface="Meiryo UI" panose="020B0604030504040204" pitchFamily="50" charset="-128"/>
                <a:ea typeface="Meiryo UI" panose="020B0604030504040204" pitchFamily="50" charset="-128"/>
              </a:rPr>
              <a:t>2</a:t>
            </a:r>
            <a:r>
              <a:rPr kumimoji="1" lang="ja-JP" altLang="en-US" sz="1000" dirty="0">
                <a:latin typeface="Meiryo UI" panose="020B0604030504040204" pitchFamily="50" charset="-128"/>
                <a:ea typeface="Meiryo UI" panose="020B0604030504040204" pitchFamily="50" charset="-128"/>
              </a:rPr>
              <a:t>年以上満たしているもの</a:t>
            </a:r>
            <a:endParaRPr kumimoji="1" lang="en-US" altLang="ja-JP" sz="10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403485" y="1981026"/>
            <a:ext cx="3499070" cy="338554"/>
          </a:xfrm>
          <a:prstGeom prst="rect">
            <a:avLst/>
          </a:prstGeom>
          <a:noFill/>
        </p:spPr>
        <p:txBody>
          <a:bodyPr wrap="square" rtlCol="0">
            <a:spAutoFit/>
          </a:bodyPr>
          <a:lstStyle/>
          <a:p>
            <a:r>
              <a:rPr kumimoji="1" lang="ja-JP" altLang="en-US" sz="1600" b="1" dirty="0">
                <a:solidFill>
                  <a:schemeClr val="accent1"/>
                </a:solidFill>
                <a:effectLst>
                  <a:outerShdw blurRad="50800" dist="38100" dir="2700000" algn="tl" rotWithShape="0">
                    <a:srgbClr val="FEE9AC">
                      <a:alpha val="40000"/>
                    </a:srgbClr>
                  </a:outerShdw>
                </a:effectLst>
                <a:latin typeface="ＭＳ Ｐゴシック" panose="020B0600070205080204" pitchFamily="50" charset="-128"/>
                <a:ea typeface="ＭＳ Ｐゴシック" panose="020B0600070205080204" pitchFamily="50" charset="-128"/>
              </a:rPr>
              <a:t>■令和６年度の受講対象者について</a:t>
            </a:r>
          </a:p>
        </p:txBody>
      </p:sp>
      <p:sp>
        <p:nvSpPr>
          <p:cNvPr id="134" name="テキスト ボックス 133"/>
          <p:cNvSpPr txBox="1"/>
          <p:nvPr/>
        </p:nvSpPr>
        <p:spPr>
          <a:xfrm>
            <a:off x="4817165" y="-14215"/>
            <a:ext cx="2797171" cy="261610"/>
          </a:xfrm>
          <a:prstGeom prst="rect">
            <a:avLst/>
          </a:prstGeom>
          <a:noFill/>
        </p:spPr>
        <p:txBody>
          <a:bodyPr wrap="square" rtlCol="0">
            <a:spAutoFit/>
          </a:bodyPr>
          <a:lstStyle/>
          <a:p>
            <a:r>
              <a:rPr kumimoji="1" lang="ja-JP" altLang="en-US" sz="1050" dirty="0">
                <a:latin typeface="ＭＳ Ｐゴシック" panose="020B0600070205080204" pitchFamily="50" charset="-128"/>
                <a:ea typeface="ＭＳ Ｐゴシック" panose="020B0600070205080204" pitchFamily="50" charset="-128"/>
              </a:rPr>
              <a:t>≪実践研修の案内</a:t>
            </a:r>
            <a:r>
              <a:rPr kumimoji="1" lang="en-US" altLang="ja-JP" sz="1050" dirty="0">
                <a:latin typeface="ＭＳ Ｐゴシック" panose="020B0600070205080204" pitchFamily="50" charset="-128"/>
                <a:ea typeface="ＭＳ Ｐゴシック" panose="020B0600070205080204" pitchFamily="50" charset="-128"/>
              </a:rPr>
              <a:t>(</a:t>
            </a:r>
            <a:r>
              <a:rPr kumimoji="1" lang="ja-JP" altLang="en-US" sz="1050" dirty="0">
                <a:latin typeface="ＭＳ Ｐゴシック" panose="020B0600070205080204" pitchFamily="50" charset="-128"/>
                <a:ea typeface="ＭＳ Ｐゴシック" panose="020B0600070205080204" pitchFamily="50" charset="-128"/>
              </a:rPr>
              <a:t>事業所用</a:t>
            </a:r>
            <a:r>
              <a:rPr kumimoji="1" lang="en-US" altLang="ja-JP" sz="1050" dirty="0">
                <a:latin typeface="ＭＳ Ｐゴシック" panose="020B0600070205080204" pitchFamily="50" charset="-128"/>
                <a:ea typeface="ＭＳ Ｐゴシック" panose="020B0600070205080204" pitchFamily="50" charset="-128"/>
              </a:rPr>
              <a:t>)</a:t>
            </a:r>
            <a:r>
              <a:rPr kumimoji="1" lang="ja-JP" altLang="en-US" sz="1050" dirty="0">
                <a:latin typeface="ＭＳ Ｐゴシック" panose="020B0600070205080204" pitchFamily="50" charset="-128"/>
                <a:ea typeface="ＭＳ Ｐゴシック" panose="020B0600070205080204" pitchFamily="50" charset="-128"/>
              </a:rPr>
              <a:t>≫</a:t>
            </a:r>
          </a:p>
        </p:txBody>
      </p:sp>
      <p:sp>
        <p:nvSpPr>
          <p:cNvPr id="46" name="テキスト ボックス 45"/>
          <p:cNvSpPr txBox="1"/>
          <p:nvPr/>
        </p:nvSpPr>
        <p:spPr>
          <a:xfrm>
            <a:off x="508201" y="1333223"/>
            <a:ext cx="5958782" cy="707886"/>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　サービス管理責任者・児童発達支援管理責任者研修は、令和元年度に、研修制度が見直され、分野別の研修が統合されるとともに、新たにサービス管理責任者等としての従事要件の１つである「実践研修」が創設されました。令和元年度以降のサービス管理責任者等基礎研修及び相談支援従事者初任者研修修了者はサービス管理責任者等として、従事するには実践研修の受講が必要です。</a:t>
            </a:r>
            <a:endParaRPr kumimoji="1" lang="en-US" altLang="ja-JP" sz="1000" dirty="0">
              <a:latin typeface="Meiryo UI" panose="020B0604030504040204" pitchFamily="50" charset="-128"/>
              <a:ea typeface="Meiryo UI" panose="020B0604030504040204" pitchFamily="50" charset="-128"/>
            </a:endParaRPr>
          </a:p>
        </p:txBody>
      </p:sp>
      <p:sp>
        <p:nvSpPr>
          <p:cNvPr id="14" name="正方形/長方形 13"/>
          <p:cNvSpPr/>
          <p:nvPr/>
        </p:nvSpPr>
        <p:spPr>
          <a:xfrm>
            <a:off x="593099" y="3082132"/>
            <a:ext cx="5788986" cy="230710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5" name="グループ化 74"/>
          <p:cNvGrpSpPr/>
          <p:nvPr/>
        </p:nvGrpSpPr>
        <p:grpSpPr>
          <a:xfrm>
            <a:off x="654338" y="3141028"/>
            <a:ext cx="5648902" cy="2204949"/>
            <a:chOff x="656845" y="2850324"/>
            <a:chExt cx="5648902" cy="2204949"/>
          </a:xfrm>
        </p:grpSpPr>
        <p:sp>
          <p:nvSpPr>
            <p:cNvPr id="36" name="テキスト ボックス 164"/>
            <p:cNvSpPr txBox="1">
              <a:spLocks noChangeArrowheads="1"/>
            </p:cNvSpPr>
            <p:nvPr/>
          </p:nvSpPr>
          <p:spPr bwMode="auto">
            <a:xfrm>
              <a:off x="1331837" y="3039830"/>
              <a:ext cx="63390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700" dirty="0">
                  <a:latin typeface="ＭＳ ゴシック" panose="020B0609070205080204" pitchFamily="49" charset="-128"/>
                  <a:ea typeface="ＭＳ ゴシック" panose="020B0609070205080204" pitchFamily="49" charset="-128"/>
                </a:rPr>
                <a:t>令和４年度</a:t>
              </a:r>
            </a:p>
          </p:txBody>
        </p:sp>
        <p:grpSp>
          <p:nvGrpSpPr>
            <p:cNvPr id="49" name="グループ化 48"/>
            <p:cNvGrpSpPr/>
            <p:nvPr/>
          </p:nvGrpSpPr>
          <p:grpSpPr>
            <a:xfrm>
              <a:off x="701818" y="3037353"/>
              <a:ext cx="3013436" cy="836777"/>
              <a:chOff x="759338" y="3481471"/>
              <a:chExt cx="1497808" cy="1085610"/>
            </a:xfrm>
          </p:grpSpPr>
          <p:sp>
            <p:nvSpPr>
              <p:cNvPr id="61" name="正方形/長方形 60"/>
              <p:cNvSpPr/>
              <p:nvPr/>
            </p:nvSpPr>
            <p:spPr bwMode="auto">
              <a:xfrm>
                <a:off x="787351" y="3824162"/>
                <a:ext cx="267866" cy="5910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anchor="ctr"/>
              <a:lstStyle/>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サービス</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管理責任者等</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基礎研修</a:t>
                </a:r>
                <a:endParaRPr lang="en-US" altLang="ja-JP" sz="700" dirty="0">
                  <a:solidFill>
                    <a:schemeClr val="tx1"/>
                  </a:solidFill>
                  <a:latin typeface="ＭＳ ゴシック" panose="020B0609070205080204" pitchFamily="49" charset="-128"/>
                  <a:ea typeface="ＭＳ ゴシック" panose="020B0609070205080204" pitchFamily="49" charset="-128"/>
                </a:endParaRPr>
              </a:p>
            </p:txBody>
          </p:sp>
          <p:sp>
            <p:nvSpPr>
              <p:cNvPr id="70" name="テキスト ボックス 164"/>
              <p:cNvSpPr txBox="1">
                <a:spLocks noChangeArrowheads="1"/>
              </p:cNvSpPr>
              <p:nvPr/>
            </p:nvSpPr>
            <p:spPr bwMode="auto">
              <a:xfrm>
                <a:off x="759338" y="3481471"/>
                <a:ext cx="317337" cy="25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700" dirty="0">
                    <a:latin typeface="ＭＳ ゴシック" panose="020B0609070205080204" pitchFamily="49" charset="-128"/>
                    <a:ea typeface="ＭＳ ゴシック" panose="020B0609070205080204" pitchFamily="49" charset="-128"/>
                  </a:rPr>
                  <a:t>令和４年度</a:t>
                </a:r>
              </a:p>
            </p:txBody>
          </p:sp>
          <p:sp>
            <p:nvSpPr>
              <p:cNvPr id="136" name="正方形/長方形 2"/>
              <p:cNvSpPr>
                <a:spLocks noChangeArrowheads="1"/>
              </p:cNvSpPr>
              <p:nvPr/>
            </p:nvSpPr>
            <p:spPr bwMode="auto">
              <a:xfrm>
                <a:off x="1247708" y="4323794"/>
                <a:ext cx="1009438" cy="24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endParaRPr lang="en-US" altLang="ja-JP" sz="800" dirty="0">
                  <a:latin typeface="ＭＳ ゴシック" panose="020B0609070205080204" pitchFamily="49" charset="-128"/>
                  <a:ea typeface="ＭＳ ゴシック" panose="020B0609070205080204" pitchFamily="49" charset="-128"/>
                </a:endParaRPr>
              </a:p>
            </p:txBody>
          </p:sp>
        </p:grpSp>
        <p:sp>
          <p:nvSpPr>
            <p:cNvPr id="143" name="テキスト ボックス 4"/>
            <p:cNvSpPr txBox="1">
              <a:spLocks noChangeArrowheads="1"/>
            </p:cNvSpPr>
            <p:nvPr/>
          </p:nvSpPr>
          <p:spPr bwMode="auto">
            <a:xfrm>
              <a:off x="670571" y="2850324"/>
              <a:ext cx="2517187"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900" b="1" dirty="0">
                  <a:latin typeface="ＭＳ ゴシック" panose="020B0609070205080204" pitchFamily="49" charset="-128"/>
                  <a:ea typeface="ＭＳ ゴシック" panose="020B0609070205080204" pitchFamily="49" charset="-128"/>
                </a:rPr>
                <a:t>例１</a:t>
              </a:r>
              <a:r>
                <a:rPr lang="en-US" altLang="ja-JP" sz="900" b="1" dirty="0">
                  <a:latin typeface="ＭＳ ゴシック" panose="020B0609070205080204" pitchFamily="49" charset="-128"/>
                  <a:ea typeface="ＭＳ ゴシック" panose="020B0609070205080204" pitchFamily="49" charset="-128"/>
                </a:rPr>
                <a:t>:</a:t>
              </a:r>
              <a:r>
                <a:rPr lang="ja-JP" altLang="en-US" sz="900" b="1" dirty="0">
                  <a:latin typeface="ＭＳ ゴシック" panose="020B0609070205080204" pitchFamily="49" charset="-128"/>
                  <a:ea typeface="ＭＳ ゴシック" panose="020B0609070205080204" pitchFamily="49" charset="-128"/>
                </a:rPr>
                <a:t>令和４年度以降にＡとＢ両方の研修を修了</a:t>
              </a:r>
            </a:p>
          </p:txBody>
        </p:sp>
        <p:sp>
          <p:nvSpPr>
            <p:cNvPr id="144" name="正方形/長方形 143"/>
            <p:cNvSpPr/>
            <p:nvPr/>
          </p:nvSpPr>
          <p:spPr bwMode="auto">
            <a:xfrm>
              <a:off x="1351425" y="3300589"/>
              <a:ext cx="566392" cy="46561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相談支援</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従事者</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初任者研修</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en-US" altLang="ja-JP" sz="700" dirty="0">
                  <a:solidFill>
                    <a:schemeClr val="tx1"/>
                  </a:solidFill>
                  <a:latin typeface="ＭＳ ゴシック" panose="020B0609070205080204" pitchFamily="49" charset="-128"/>
                  <a:ea typeface="ＭＳ ゴシック" panose="020B0609070205080204" pitchFamily="49" charset="-128"/>
                </a:rPr>
                <a:t>(</a:t>
              </a:r>
              <a:r>
                <a:rPr lang="ja-JP" altLang="en-US" sz="700" dirty="0">
                  <a:solidFill>
                    <a:schemeClr val="tx1"/>
                  </a:solidFill>
                  <a:latin typeface="ＭＳ ゴシック" panose="020B0609070205080204" pitchFamily="49" charset="-128"/>
                  <a:ea typeface="ＭＳ ゴシック" panose="020B0609070205080204" pitchFamily="49" charset="-128"/>
                </a:rPr>
                <a:t>２日課程</a:t>
              </a:r>
              <a:r>
                <a:rPr lang="en-US" altLang="ja-JP" sz="700" dirty="0">
                  <a:solidFill>
                    <a:schemeClr val="tx1"/>
                  </a:solidFill>
                  <a:latin typeface="ＭＳ ゴシック" panose="020B0609070205080204" pitchFamily="49" charset="-128"/>
                  <a:ea typeface="ＭＳ ゴシック" panose="020B0609070205080204" pitchFamily="49" charset="-128"/>
                </a:rPr>
                <a:t>)</a:t>
              </a:r>
            </a:p>
          </p:txBody>
        </p:sp>
        <p:sp>
          <p:nvSpPr>
            <p:cNvPr id="4" name="テキスト ボックス 3"/>
            <p:cNvSpPr txBox="1"/>
            <p:nvPr/>
          </p:nvSpPr>
          <p:spPr>
            <a:xfrm>
              <a:off x="695710" y="3140147"/>
              <a:ext cx="644557" cy="187523"/>
            </a:xfrm>
            <a:prstGeom prst="rect">
              <a:avLst/>
            </a:prstGeom>
            <a:noFill/>
          </p:spPr>
          <p:txBody>
            <a:bodyPr wrap="square" rtlCol="0">
              <a:spAutoFit/>
            </a:bodyPr>
            <a:lstStyle/>
            <a:p>
              <a:pPr algn="ctr"/>
              <a:r>
                <a:rPr kumimoji="1" lang="en-US" altLang="ja-JP" sz="800" b="1" dirty="0">
                  <a:latin typeface="Meiryo UI" panose="020B0604030504040204" pitchFamily="50" charset="-128"/>
                  <a:ea typeface="Meiryo UI" panose="020B0604030504040204" pitchFamily="50" charset="-128"/>
                </a:rPr>
                <a:t>A</a:t>
              </a:r>
              <a:endParaRPr kumimoji="1" lang="ja-JP" altLang="en-US" sz="800" b="1" dirty="0">
                <a:latin typeface="Meiryo UI" panose="020B0604030504040204" pitchFamily="50" charset="-128"/>
                <a:ea typeface="Meiryo UI" panose="020B0604030504040204" pitchFamily="50" charset="-128"/>
              </a:endParaRPr>
            </a:p>
          </p:txBody>
        </p:sp>
        <p:sp>
          <p:nvSpPr>
            <p:cNvPr id="145" name="テキスト ボックス 144"/>
            <p:cNvSpPr txBox="1"/>
            <p:nvPr/>
          </p:nvSpPr>
          <p:spPr>
            <a:xfrm>
              <a:off x="1408328" y="3132944"/>
              <a:ext cx="454782" cy="215444"/>
            </a:xfrm>
            <a:prstGeom prst="rect">
              <a:avLst/>
            </a:prstGeom>
            <a:noFill/>
          </p:spPr>
          <p:txBody>
            <a:bodyPr wrap="square" rtlCol="0">
              <a:spAutoFit/>
            </a:bodyPr>
            <a:lstStyle/>
            <a:p>
              <a:pPr algn="ctr"/>
              <a:r>
                <a:rPr kumimoji="1" lang="en-US" altLang="ja-JP" sz="800" b="1" dirty="0">
                  <a:latin typeface="Meiryo UI" panose="020B0604030504040204" pitchFamily="50" charset="-128"/>
                  <a:ea typeface="Meiryo UI" panose="020B0604030504040204" pitchFamily="50" charset="-128"/>
                </a:rPr>
                <a:t>B</a:t>
              </a:r>
              <a:endParaRPr kumimoji="1" lang="ja-JP" altLang="en-US" sz="800" b="1" dirty="0">
                <a:latin typeface="Meiryo UI" panose="020B0604030504040204" pitchFamily="50" charset="-128"/>
                <a:ea typeface="Meiryo UI" panose="020B0604030504040204" pitchFamily="50" charset="-128"/>
              </a:endParaRPr>
            </a:p>
          </p:txBody>
        </p:sp>
        <p:sp>
          <p:nvSpPr>
            <p:cNvPr id="35" name="右矢印 34"/>
            <p:cNvSpPr/>
            <p:nvPr/>
          </p:nvSpPr>
          <p:spPr>
            <a:xfrm>
              <a:off x="1924158" y="3344027"/>
              <a:ext cx="2394820" cy="370939"/>
            </a:xfrm>
            <a:prstGeom prst="rightArrow">
              <a:avLst>
                <a:gd name="adj1" fmla="val 81146"/>
                <a:gd name="adj2" fmla="val 3287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u="sng" dirty="0">
                  <a:solidFill>
                    <a:schemeClr val="tx1"/>
                  </a:solidFill>
                </a:rPr>
                <a:t>２年以上の実務経験</a:t>
              </a:r>
              <a:endParaRPr kumimoji="1" lang="en-US" altLang="ja-JP" sz="800" u="sng" dirty="0">
                <a:solidFill>
                  <a:schemeClr val="tx1"/>
                </a:solidFill>
              </a:endParaRPr>
            </a:p>
            <a:p>
              <a:pPr algn="ctr"/>
              <a:r>
                <a:rPr kumimoji="1" lang="ja-JP" altLang="en-US" sz="800" dirty="0">
                  <a:solidFill>
                    <a:schemeClr val="tx1"/>
                  </a:solidFill>
                </a:rPr>
                <a:t>（相談支援業務又は直接支援業務）</a:t>
              </a:r>
              <a:endParaRPr kumimoji="1" lang="ja-JP" altLang="en-US" sz="1200" dirty="0">
                <a:solidFill>
                  <a:schemeClr val="tx1"/>
                </a:solidFill>
              </a:endParaRPr>
            </a:p>
          </p:txBody>
        </p:sp>
        <p:sp>
          <p:nvSpPr>
            <p:cNvPr id="39" name="ドーナツ 38"/>
            <p:cNvSpPr/>
            <p:nvPr/>
          </p:nvSpPr>
          <p:spPr>
            <a:xfrm>
              <a:off x="4342338" y="3135795"/>
              <a:ext cx="771560" cy="776406"/>
            </a:xfrm>
            <a:prstGeom prst="donut">
              <a:avLst>
                <a:gd name="adj" fmla="val 10645"/>
              </a:avLst>
            </a:prstGeom>
            <a:solidFill>
              <a:schemeClr val="accent1">
                <a:lumMod val="20000"/>
                <a:lumOff val="8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700" b="1" dirty="0">
                  <a:solidFill>
                    <a:schemeClr val="tx1"/>
                  </a:solidFill>
                </a:rPr>
                <a:t>実践研修</a:t>
              </a:r>
              <a:endParaRPr kumimoji="1" lang="en-US" altLang="ja-JP" sz="700" b="1" dirty="0">
                <a:solidFill>
                  <a:schemeClr val="tx1"/>
                </a:solidFill>
              </a:endParaRPr>
            </a:p>
            <a:p>
              <a:pPr algn="ctr"/>
              <a:r>
                <a:rPr kumimoji="1" lang="ja-JP" altLang="en-US" sz="700" b="1" dirty="0">
                  <a:solidFill>
                    <a:schemeClr val="tx1"/>
                  </a:solidFill>
                </a:rPr>
                <a:t>受講対象者</a:t>
              </a:r>
            </a:p>
          </p:txBody>
        </p:sp>
        <p:sp>
          <p:nvSpPr>
            <p:cNvPr id="146" name="テキスト ボックス 4"/>
            <p:cNvSpPr txBox="1">
              <a:spLocks noChangeArrowheads="1"/>
            </p:cNvSpPr>
            <p:nvPr/>
          </p:nvSpPr>
          <p:spPr bwMode="auto">
            <a:xfrm>
              <a:off x="656845" y="3938187"/>
              <a:ext cx="5299161"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900" b="1" dirty="0">
                  <a:latin typeface="ＭＳ ゴシック" panose="020B0609070205080204" pitchFamily="49" charset="-128"/>
                  <a:ea typeface="ＭＳ ゴシック" panose="020B0609070205080204" pitchFamily="49" charset="-128"/>
                </a:rPr>
                <a:t>例２</a:t>
              </a:r>
              <a:r>
                <a:rPr lang="en-US" altLang="ja-JP" sz="900" b="1" dirty="0">
                  <a:latin typeface="ＭＳ ゴシック" panose="020B0609070205080204" pitchFamily="49" charset="-128"/>
                  <a:ea typeface="ＭＳ ゴシック" panose="020B0609070205080204" pitchFamily="49" charset="-128"/>
                </a:rPr>
                <a:t>:</a:t>
              </a:r>
              <a:r>
                <a:rPr lang="ja-JP" altLang="en-US" sz="900" b="1" dirty="0">
                  <a:latin typeface="ＭＳ ゴシック" panose="020B0609070205080204" pitchFamily="49" charset="-128"/>
                  <a:ea typeface="ＭＳ ゴシック" panose="020B0609070205080204" pitchFamily="49" charset="-128"/>
                </a:rPr>
                <a:t>令和４年３月</a:t>
              </a:r>
              <a:r>
                <a:rPr lang="en-US" altLang="ja-JP" sz="900" b="1" dirty="0">
                  <a:latin typeface="ＭＳ ゴシック" panose="020B0609070205080204" pitchFamily="49" charset="-128"/>
                  <a:ea typeface="ＭＳ ゴシック" panose="020B0609070205080204" pitchFamily="49" charset="-128"/>
                </a:rPr>
                <a:t>31</a:t>
              </a:r>
              <a:r>
                <a:rPr lang="ja-JP" altLang="en-US" sz="900" b="1" dirty="0">
                  <a:latin typeface="ＭＳ ゴシック" panose="020B0609070205080204" pitchFamily="49" charset="-128"/>
                  <a:ea typeface="ＭＳ ゴシック" panose="020B0609070205080204" pitchFamily="49" charset="-128"/>
                </a:rPr>
                <a:t>日までにＡ</a:t>
              </a:r>
              <a:r>
                <a:rPr lang="en-US" altLang="ja-JP" sz="900" b="1" dirty="0">
                  <a:latin typeface="ＭＳ ゴシック" panose="020B0609070205080204" pitchFamily="49" charset="-128"/>
                  <a:ea typeface="ＭＳ ゴシック" panose="020B0609070205080204" pitchFamily="49" charset="-128"/>
                </a:rPr>
                <a:t>(</a:t>
              </a:r>
              <a:r>
                <a:rPr lang="ja-JP" altLang="en-US" sz="900" b="1" dirty="0">
                  <a:latin typeface="ＭＳ ゴシック" panose="020B0609070205080204" pitchFamily="49" charset="-128"/>
                  <a:ea typeface="ＭＳ ゴシック" panose="020B0609070205080204" pitchFamily="49" charset="-128"/>
                </a:rPr>
                <a:t>又はＢ</a:t>
              </a:r>
              <a:r>
                <a:rPr lang="en-US" altLang="ja-JP" sz="900" b="1" dirty="0">
                  <a:latin typeface="ＭＳ ゴシック" panose="020B0609070205080204" pitchFamily="49" charset="-128"/>
                  <a:ea typeface="ＭＳ ゴシック" panose="020B0609070205080204" pitchFamily="49" charset="-128"/>
                </a:rPr>
                <a:t>)</a:t>
              </a:r>
              <a:r>
                <a:rPr lang="ja-JP" altLang="en-US" sz="900" b="1" dirty="0">
                  <a:latin typeface="ＭＳ ゴシック" panose="020B0609070205080204" pitchFamily="49" charset="-128"/>
                  <a:ea typeface="ＭＳ ゴシック" panose="020B0609070205080204" pitchFamily="49" charset="-128"/>
                </a:rPr>
                <a:t>の研修を修了し、令和４年度以降にＢ</a:t>
              </a:r>
              <a:r>
                <a:rPr lang="en-US" altLang="ja-JP" sz="900" b="1" dirty="0">
                  <a:latin typeface="ＭＳ ゴシック" panose="020B0609070205080204" pitchFamily="49" charset="-128"/>
                  <a:ea typeface="ＭＳ ゴシック" panose="020B0609070205080204" pitchFamily="49" charset="-128"/>
                </a:rPr>
                <a:t>(</a:t>
              </a:r>
              <a:r>
                <a:rPr lang="ja-JP" altLang="en-US" sz="900" b="1" dirty="0">
                  <a:latin typeface="ＭＳ ゴシック" panose="020B0609070205080204" pitchFamily="49" charset="-128"/>
                  <a:ea typeface="ＭＳ ゴシック" panose="020B0609070205080204" pitchFamily="49" charset="-128"/>
                </a:rPr>
                <a:t>又はＡ</a:t>
              </a:r>
              <a:r>
                <a:rPr lang="en-US" altLang="ja-JP" sz="900" b="1" dirty="0">
                  <a:latin typeface="ＭＳ ゴシック" panose="020B0609070205080204" pitchFamily="49" charset="-128"/>
                  <a:ea typeface="ＭＳ ゴシック" panose="020B0609070205080204" pitchFamily="49" charset="-128"/>
                </a:rPr>
                <a:t>)</a:t>
              </a:r>
              <a:r>
                <a:rPr lang="ja-JP" altLang="en-US" sz="900" b="1" dirty="0">
                  <a:latin typeface="ＭＳ ゴシック" panose="020B0609070205080204" pitchFamily="49" charset="-128"/>
                  <a:ea typeface="ＭＳ ゴシック" panose="020B0609070205080204" pitchFamily="49" charset="-128"/>
                </a:rPr>
                <a:t>の研修を修了</a:t>
              </a:r>
            </a:p>
          </p:txBody>
        </p:sp>
        <p:sp>
          <p:nvSpPr>
            <p:cNvPr id="148" name="正方形/長方形 147"/>
            <p:cNvSpPr>
              <a:spLocks/>
            </p:cNvSpPr>
            <p:nvPr/>
          </p:nvSpPr>
          <p:spPr bwMode="auto">
            <a:xfrm>
              <a:off x="1357243" y="4447149"/>
              <a:ext cx="560573" cy="4733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サービス</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管理責任者等</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基礎研修</a:t>
              </a:r>
              <a:endParaRPr lang="en-US" altLang="ja-JP" sz="700" dirty="0">
                <a:solidFill>
                  <a:schemeClr val="tx1"/>
                </a:solidFill>
                <a:latin typeface="ＭＳ ゴシック" panose="020B0609070205080204" pitchFamily="49" charset="-128"/>
                <a:ea typeface="ＭＳ ゴシック" panose="020B0609070205080204" pitchFamily="49" charset="-128"/>
              </a:endParaRPr>
            </a:p>
          </p:txBody>
        </p:sp>
        <p:sp>
          <p:nvSpPr>
            <p:cNvPr id="153" name="右矢印 152"/>
            <p:cNvSpPr/>
            <p:nvPr/>
          </p:nvSpPr>
          <p:spPr>
            <a:xfrm>
              <a:off x="1925074" y="4489201"/>
              <a:ext cx="2391834" cy="370939"/>
            </a:xfrm>
            <a:prstGeom prst="rightArrow">
              <a:avLst>
                <a:gd name="adj1" fmla="val 81147"/>
                <a:gd name="adj2" fmla="val 24225"/>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u="sng" dirty="0">
                  <a:solidFill>
                    <a:schemeClr val="tx1"/>
                  </a:solidFill>
                </a:rPr>
                <a:t>２年以上の実務経験</a:t>
              </a:r>
              <a:endParaRPr kumimoji="1" lang="en-US" altLang="ja-JP" sz="800" u="sng" dirty="0">
                <a:solidFill>
                  <a:schemeClr val="tx1"/>
                </a:solidFill>
              </a:endParaRPr>
            </a:p>
            <a:p>
              <a:pPr algn="ctr"/>
              <a:r>
                <a:rPr kumimoji="1" lang="ja-JP" altLang="en-US" sz="800" dirty="0">
                  <a:solidFill>
                    <a:schemeClr val="tx1"/>
                  </a:solidFill>
                </a:rPr>
                <a:t>（相談支援業務又は直接支援業務）</a:t>
              </a:r>
              <a:endParaRPr kumimoji="1" lang="ja-JP" altLang="en-US" sz="1200" dirty="0">
                <a:solidFill>
                  <a:schemeClr val="tx1"/>
                </a:solidFill>
              </a:endParaRPr>
            </a:p>
          </p:txBody>
        </p:sp>
        <p:cxnSp>
          <p:nvCxnSpPr>
            <p:cNvPr id="41" name="直線コネクタ 40"/>
            <p:cNvCxnSpPr/>
            <p:nvPr/>
          </p:nvCxnSpPr>
          <p:spPr>
            <a:xfrm flipV="1">
              <a:off x="656845" y="3038842"/>
              <a:ext cx="3245710" cy="255"/>
            </a:xfrm>
            <a:prstGeom prst="line">
              <a:avLst/>
            </a:prstGeom>
            <a:ln w="19050">
              <a:solidFill>
                <a:schemeClr val="accent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62" name="テキスト ボックス 161"/>
            <p:cNvSpPr txBox="1"/>
            <p:nvPr/>
          </p:nvSpPr>
          <p:spPr>
            <a:xfrm>
              <a:off x="1415974" y="4269010"/>
              <a:ext cx="447136" cy="215444"/>
            </a:xfrm>
            <a:prstGeom prst="rect">
              <a:avLst/>
            </a:prstGeom>
            <a:noFill/>
          </p:spPr>
          <p:txBody>
            <a:bodyPr wrap="square" rtlCol="0">
              <a:spAutoFit/>
            </a:bodyPr>
            <a:lstStyle/>
            <a:p>
              <a:pPr algn="ctr"/>
              <a:r>
                <a:rPr kumimoji="1" lang="en-US" altLang="ja-JP" sz="800" b="1" dirty="0">
                  <a:latin typeface="Meiryo UI" panose="020B0604030504040204" pitchFamily="50" charset="-128"/>
                  <a:ea typeface="Meiryo UI" panose="020B0604030504040204" pitchFamily="50" charset="-128"/>
                </a:rPr>
                <a:t>A</a:t>
              </a:r>
              <a:endParaRPr kumimoji="1" lang="ja-JP" altLang="en-US" sz="800" b="1" dirty="0">
                <a:latin typeface="Meiryo UI" panose="020B0604030504040204" pitchFamily="50" charset="-128"/>
                <a:ea typeface="Meiryo UI" panose="020B0604030504040204" pitchFamily="50" charset="-128"/>
              </a:endParaRPr>
            </a:p>
          </p:txBody>
        </p:sp>
        <p:sp>
          <p:nvSpPr>
            <p:cNvPr id="163" name="テキスト ボックス 162"/>
            <p:cNvSpPr txBox="1"/>
            <p:nvPr/>
          </p:nvSpPr>
          <p:spPr>
            <a:xfrm>
              <a:off x="816758" y="4269500"/>
              <a:ext cx="419667" cy="215444"/>
            </a:xfrm>
            <a:prstGeom prst="rect">
              <a:avLst/>
            </a:prstGeom>
            <a:noFill/>
          </p:spPr>
          <p:txBody>
            <a:bodyPr wrap="square" rtlCol="0">
              <a:spAutoFit/>
            </a:bodyPr>
            <a:lstStyle/>
            <a:p>
              <a:pPr algn="ctr"/>
              <a:r>
                <a:rPr kumimoji="1" lang="en-US" altLang="ja-JP" sz="800" b="1" dirty="0">
                  <a:latin typeface="Meiryo UI" panose="020B0604030504040204" pitchFamily="50" charset="-128"/>
                  <a:ea typeface="Meiryo UI" panose="020B0604030504040204" pitchFamily="50" charset="-128"/>
                </a:rPr>
                <a:t>B</a:t>
              </a:r>
              <a:endParaRPr kumimoji="1" lang="ja-JP" altLang="en-US" sz="800" b="1" dirty="0">
                <a:latin typeface="Meiryo UI" panose="020B0604030504040204" pitchFamily="50" charset="-128"/>
                <a:ea typeface="Meiryo UI" panose="020B0604030504040204" pitchFamily="50" charset="-128"/>
              </a:endParaRPr>
            </a:p>
          </p:txBody>
        </p:sp>
        <p:sp>
          <p:nvSpPr>
            <p:cNvPr id="164" name="テキスト ボックス 164"/>
            <p:cNvSpPr txBox="1">
              <a:spLocks noChangeArrowheads="1"/>
            </p:cNvSpPr>
            <p:nvPr/>
          </p:nvSpPr>
          <p:spPr bwMode="auto">
            <a:xfrm>
              <a:off x="1316563" y="4156501"/>
              <a:ext cx="644557"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700" dirty="0">
                  <a:latin typeface="ＭＳ ゴシック" panose="020B0609070205080204" pitchFamily="49" charset="-128"/>
                  <a:ea typeface="ＭＳ ゴシック" panose="020B0609070205080204" pitchFamily="49" charset="-128"/>
                </a:rPr>
                <a:t>令和４年度</a:t>
              </a:r>
            </a:p>
          </p:txBody>
        </p:sp>
        <p:sp>
          <p:nvSpPr>
            <p:cNvPr id="165" name="テキスト ボックス 164"/>
            <p:cNvSpPr txBox="1">
              <a:spLocks noChangeArrowheads="1"/>
            </p:cNvSpPr>
            <p:nvPr/>
          </p:nvSpPr>
          <p:spPr bwMode="auto">
            <a:xfrm>
              <a:off x="713150" y="4148320"/>
              <a:ext cx="644557"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700" dirty="0">
                  <a:latin typeface="ＭＳ ゴシック" panose="020B0609070205080204" pitchFamily="49" charset="-128"/>
                  <a:ea typeface="ＭＳ ゴシック" panose="020B0609070205080204" pitchFamily="49" charset="-128"/>
                </a:rPr>
                <a:t>令和２年度</a:t>
              </a:r>
            </a:p>
          </p:txBody>
        </p:sp>
        <p:cxnSp>
          <p:nvCxnSpPr>
            <p:cNvPr id="51" name="直線コネクタ 50"/>
            <p:cNvCxnSpPr/>
            <p:nvPr/>
          </p:nvCxnSpPr>
          <p:spPr>
            <a:xfrm flipV="1">
              <a:off x="670571" y="4113222"/>
              <a:ext cx="5396434" cy="8547"/>
            </a:xfrm>
            <a:prstGeom prst="line">
              <a:avLst/>
            </a:prstGeom>
            <a:ln w="19050">
              <a:solidFill>
                <a:schemeClr val="accent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3" name="テキスト ボックス 52"/>
            <p:cNvSpPr txBox="1"/>
            <p:nvPr/>
          </p:nvSpPr>
          <p:spPr>
            <a:xfrm>
              <a:off x="5137258" y="3344027"/>
              <a:ext cx="1145704" cy="369332"/>
            </a:xfrm>
            <a:prstGeom prst="rect">
              <a:avLst/>
            </a:prstGeom>
            <a:noFill/>
          </p:spPr>
          <p:txBody>
            <a:bodyPr wrap="square" rtlCol="0">
              <a:spAutoFit/>
            </a:bodyPr>
            <a:lstStyle/>
            <a:p>
              <a:r>
                <a:rPr kumimoji="1" lang="en-US" altLang="ja-JP" sz="600" dirty="0">
                  <a:latin typeface="ＭＳ Ｐゴシック" panose="020B0600070205080204" pitchFamily="50" charset="-128"/>
                  <a:ea typeface="ＭＳ Ｐゴシック" panose="020B0600070205080204" pitchFamily="50" charset="-128"/>
                </a:rPr>
                <a:t>※</a:t>
              </a:r>
              <a:r>
                <a:rPr kumimoji="1" lang="ja-JP" altLang="en-US" sz="600" dirty="0">
                  <a:latin typeface="ＭＳ Ｐゴシック" panose="020B0600070205080204" pitchFamily="50" charset="-128"/>
                  <a:ea typeface="ＭＳ Ｐゴシック" panose="020B0600070205080204" pitchFamily="50" charset="-128"/>
                </a:rPr>
                <a:t>実践研修を修了した翌年度から５年度毎に</a:t>
              </a:r>
              <a:r>
                <a:rPr kumimoji="1" lang="en-US" altLang="ja-JP" sz="600" dirty="0">
                  <a:latin typeface="ＭＳ Ｐゴシック" panose="020B0600070205080204" pitchFamily="50" charset="-128"/>
                  <a:ea typeface="ＭＳ Ｐゴシック" panose="020B0600070205080204" pitchFamily="50" charset="-128"/>
                </a:rPr>
                <a:t>1</a:t>
              </a:r>
              <a:r>
                <a:rPr kumimoji="1" lang="ja-JP" altLang="en-US" sz="600" dirty="0">
                  <a:latin typeface="ＭＳ Ｐゴシック" panose="020B0600070205080204" pitchFamily="50" charset="-128"/>
                  <a:ea typeface="ＭＳ Ｐゴシック" panose="020B0600070205080204" pitchFamily="50" charset="-128"/>
                </a:rPr>
                <a:t>回更新研修を受講する必要があります。</a:t>
              </a:r>
            </a:p>
          </p:txBody>
        </p:sp>
        <p:sp>
          <p:nvSpPr>
            <p:cNvPr id="54" name="テキスト ボックス 53"/>
            <p:cNvSpPr txBox="1"/>
            <p:nvPr/>
          </p:nvSpPr>
          <p:spPr>
            <a:xfrm>
              <a:off x="5134941" y="4468147"/>
              <a:ext cx="1170806" cy="369332"/>
            </a:xfrm>
            <a:prstGeom prst="rect">
              <a:avLst/>
            </a:prstGeom>
            <a:noFill/>
          </p:spPr>
          <p:txBody>
            <a:bodyPr wrap="square" rtlCol="0">
              <a:spAutoFit/>
            </a:bodyPr>
            <a:lstStyle/>
            <a:p>
              <a:r>
                <a:rPr kumimoji="1" lang="en-US" altLang="ja-JP" sz="600" dirty="0">
                  <a:latin typeface="ＭＳ Ｐゴシック" panose="020B0600070205080204" pitchFamily="50" charset="-128"/>
                  <a:ea typeface="ＭＳ Ｐゴシック" panose="020B0600070205080204" pitchFamily="50" charset="-128"/>
                </a:rPr>
                <a:t>※</a:t>
              </a:r>
              <a:r>
                <a:rPr kumimoji="1" lang="ja-JP" altLang="en-US" sz="600" dirty="0">
                  <a:latin typeface="ＭＳ Ｐゴシック" panose="020B0600070205080204" pitchFamily="50" charset="-128"/>
                  <a:ea typeface="ＭＳ Ｐゴシック" panose="020B0600070205080204" pitchFamily="50" charset="-128"/>
                </a:rPr>
                <a:t>実践研修を修了した翌年度から５年度毎に</a:t>
              </a:r>
              <a:r>
                <a:rPr kumimoji="1" lang="en-US" altLang="ja-JP" sz="600" dirty="0">
                  <a:latin typeface="ＭＳ Ｐゴシック" panose="020B0600070205080204" pitchFamily="50" charset="-128"/>
                  <a:ea typeface="ＭＳ Ｐゴシック" panose="020B0600070205080204" pitchFamily="50" charset="-128"/>
                </a:rPr>
                <a:t>1</a:t>
              </a:r>
              <a:r>
                <a:rPr kumimoji="1" lang="ja-JP" altLang="en-US" sz="600" dirty="0">
                  <a:latin typeface="ＭＳ Ｐゴシック" panose="020B0600070205080204" pitchFamily="50" charset="-128"/>
                  <a:ea typeface="ＭＳ Ｐゴシック" panose="020B0600070205080204" pitchFamily="50" charset="-128"/>
                </a:rPr>
                <a:t>回更新研修を受講する必要があります。</a:t>
              </a:r>
            </a:p>
          </p:txBody>
        </p:sp>
        <p:sp>
          <p:nvSpPr>
            <p:cNvPr id="56" name="ドーナツ 55"/>
            <p:cNvSpPr/>
            <p:nvPr/>
          </p:nvSpPr>
          <p:spPr>
            <a:xfrm>
              <a:off x="4330836" y="4278867"/>
              <a:ext cx="771560" cy="776406"/>
            </a:xfrm>
            <a:prstGeom prst="donut">
              <a:avLst>
                <a:gd name="adj" fmla="val 10645"/>
              </a:avLst>
            </a:prstGeom>
            <a:solidFill>
              <a:schemeClr val="accent1">
                <a:lumMod val="20000"/>
                <a:lumOff val="8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700" b="1" dirty="0">
                  <a:solidFill>
                    <a:schemeClr val="tx1"/>
                  </a:solidFill>
                </a:rPr>
                <a:t>実践研修</a:t>
              </a:r>
              <a:endParaRPr kumimoji="1" lang="en-US" altLang="ja-JP" sz="700" b="1" dirty="0">
                <a:solidFill>
                  <a:schemeClr val="tx1"/>
                </a:solidFill>
              </a:endParaRPr>
            </a:p>
            <a:p>
              <a:pPr algn="ctr"/>
              <a:r>
                <a:rPr kumimoji="1" lang="ja-JP" altLang="en-US" sz="700" b="1" dirty="0">
                  <a:solidFill>
                    <a:schemeClr val="tx1"/>
                  </a:solidFill>
                </a:rPr>
                <a:t>受講対象者</a:t>
              </a:r>
            </a:p>
          </p:txBody>
        </p:sp>
        <p:sp>
          <p:nvSpPr>
            <p:cNvPr id="59" name="正方形/長方形 58"/>
            <p:cNvSpPr/>
            <p:nvPr/>
          </p:nvSpPr>
          <p:spPr bwMode="auto">
            <a:xfrm>
              <a:off x="762432" y="4443780"/>
              <a:ext cx="530407" cy="4766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相談支援</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従事者</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初任者研修</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en-US" altLang="ja-JP" sz="700" dirty="0">
                  <a:solidFill>
                    <a:schemeClr val="tx1"/>
                  </a:solidFill>
                  <a:latin typeface="ＭＳ ゴシック" panose="020B0609070205080204" pitchFamily="49" charset="-128"/>
                  <a:ea typeface="ＭＳ ゴシック" panose="020B0609070205080204" pitchFamily="49" charset="-128"/>
                </a:rPr>
                <a:t>(</a:t>
              </a:r>
              <a:r>
                <a:rPr lang="ja-JP" altLang="en-US" sz="700" dirty="0">
                  <a:solidFill>
                    <a:schemeClr val="tx1"/>
                  </a:solidFill>
                  <a:latin typeface="ＭＳ ゴシック" panose="020B0609070205080204" pitchFamily="49" charset="-128"/>
                  <a:ea typeface="ＭＳ ゴシック" panose="020B0609070205080204" pitchFamily="49" charset="-128"/>
                </a:rPr>
                <a:t>２日課程</a:t>
              </a:r>
              <a:r>
                <a:rPr lang="en-US" altLang="ja-JP" sz="700" dirty="0">
                  <a:solidFill>
                    <a:schemeClr val="tx1"/>
                  </a:solidFill>
                  <a:latin typeface="ＭＳ ゴシック" panose="020B0609070205080204" pitchFamily="49" charset="-128"/>
                  <a:ea typeface="ＭＳ ゴシック" panose="020B0609070205080204" pitchFamily="49" charset="-128"/>
                </a:rPr>
                <a:t>)</a:t>
              </a:r>
            </a:p>
          </p:txBody>
        </p:sp>
      </p:grpSp>
      <p:sp>
        <p:nvSpPr>
          <p:cNvPr id="3" name="テキスト ボックス 2"/>
          <p:cNvSpPr txBox="1"/>
          <p:nvPr/>
        </p:nvSpPr>
        <p:spPr>
          <a:xfrm>
            <a:off x="2548735" y="3496283"/>
            <a:ext cx="1192348" cy="200055"/>
          </a:xfrm>
          <a:prstGeom prst="rect">
            <a:avLst/>
          </a:prstGeom>
          <a:noFill/>
        </p:spPr>
        <p:txBody>
          <a:bodyPr wrap="square" rtlCol="0">
            <a:spAutoFit/>
          </a:bodyPr>
          <a:lstStyle/>
          <a:p>
            <a:r>
              <a:rPr kumimoji="1" lang="en-US" altLang="ja-JP" sz="700" dirty="0"/>
              <a:t>A</a:t>
            </a:r>
            <a:r>
              <a:rPr kumimoji="1" lang="ja-JP" altLang="en-US" sz="700" dirty="0"/>
              <a:t>と</a:t>
            </a:r>
            <a:r>
              <a:rPr kumimoji="1" lang="en-US" altLang="ja-JP" sz="700" dirty="0"/>
              <a:t>B</a:t>
            </a:r>
            <a:r>
              <a:rPr kumimoji="1" lang="ja-JP" altLang="en-US" sz="700" dirty="0"/>
              <a:t>の両研修を修了後</a:t>
            </a:r>
          </a:p>
        </p:txBody>
      </p:sp>
      <p:sp>
        <p:nvSpPr>
          <p:cNvPr id="58" name="テキスト ボックス 57"/>
          <p:cNvSpPr txBox="1"/>
          <p:nvPr/>
        </p:nvSpPr>
        <p:spPr>
          <a:xfrm>
            <a:off x="2548735" y="4616187"/>
            <a:ext cx="1192348" cy="200055"/>
          </a:xfrm>
          <a:prstGeom prst="rect">
            <a:avLst/>
          </a:prstGeom>
          <a:noFill/>
        </p:spPr>
        <p:txBody>
          <a:bodyPr wrap="square" rtlCol="0">
            <a:spAutoFit/>
          </a:bodyPr>
          <a:lstStyle/>
          <a:p>
            <a:r>
              <a:rPr kumimoji="1" lang="en-US" altLang="ja-JP" sz="700" dirty="0"/>
              <a:t>A</a:t>
            </a:r>
            <a:r>
              <a:rPr kumimoji="1" lang="ja-JP" altLang="en-US" sz="700" dirty="0"/>
              <a:t>と</a:t>
            </a:r>
            <a:r>
              <a:rPr kumimoji="1" lang="en-US" altLang="ja-JP" sz="700" dirty="0"/>
              <a:t>B</a:t>
            </a:r>
            <a:r>
              <a:rPr kumimoji="1" lang="ja-JP" altLang="en-US" sz="700" dirty="0"/>
              <a:t>の両研修を修了後</a:t>
            </a:r>
          </a:p>
        </p:txBody>
      </p:sp>
      <p:sp>
        <p:nvSpPr>
          <p:cNvPr id="67" name="テキスト ボックス 66"/>
          <p:cNvSpPr txBox="1"/>
          <p:nvPr/>
        </p:nvSpPr>
        <p:spPr>
          <a:xfrm>
            <a:off x="533311" y="5470156"/>
            <a:ext cx="5791377" cy="1015663"/>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（２）</a:t>
            </a:r>
            <a:r>
              <a:rPr lang="ja-JP" altLang="en-US" sz="1000" dirty="0">
                <a:latin typeface="Meiryo UI" panose="020B0604030504040204" pitchFamily="50" charset="-128"/>
                <a:ea typeface="Meiryo UI" panose="020B0604030504040204" pitchFamily="50" charset="-128"/>
              </a:rPr>
              <a:t>以下の要件を満たし、サービス管理責任者等基礎研修（及び相談支援従事者初任者研修２日課程）修了以降、相談支援業務又は直接支援業務の実務経験を</a:t>
            </a:r>
            <a:r>
              <a:rPr lang="en-US" altLang="ja-JP" sz="1000" dirty="0">
                <a:latin typeface="Meiryo UI" panose="020B0604030504040204" pitchFamily="50" charset="-128"/>
                <a:ea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rPr>
              <a:t>ヶ月以上満たしているもの</a:t>
            </a:r>
            <a:br>
              <a:rPr lang="ja-JP" altLang="en-US" sz="1000" dirty="0">
                <a:latin typeface="Meiryo UI" panose="020B0604030504040204" pitchFamily="50" charset="-128"/>
                <a:ea typeface="Meiryo UI" panose="020B0604030504040204" pitchFamily="50" charset="-128"/>
              </a:rPr>
            </a:b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要件１</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サービス管理責任者等基礎研修の受講開始時に、すでにサービス管理責任者等の配置に係る実務　</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経験（相談支援業務又は直接支援業務３～８年）を満たしている。</a:t>
            </a:r>
            <a:br>
              <a:rPr lang="ja-JP" altLang="en-US" sz="1000" dirty="0">
                <a:latin typeface="Meiryo UI" panose="020B0604030504040204" pitchFamily="50" charset="-128"/>
                <a:ea typeface="Meiryo UI" panose="020B0604030504040204" pitchFamily="50" charset="-128"/>
              </a:rPr>
            </a:b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要件２</a:t>
            </a:r>
            <a:r>
              <a:rPr lang="en-US" altLang="ja-JP" sz="1000" dirty="0">
                <a:latin typeface="Meiryo UI" panose="020B0604030504040204" pitchFamily="50" charset="-128"/>
                <a:ea typeface="Meiryo UI" panose="020B0604030504040204" pitchFamily="50" charset="-128"/>
              </a:rPr>
              <a:t>】</a:t>
            </a:r>
            <a:r>
              <a:rPr lang="ja-JP" altLang="en-US" sz="1000" dirty="0" err="1">
                <a:latin typeface="Meiryo UI" panose="020B0604030504040204" pitchFamily="50" charset="-128"/>
                <a:ea typeface="Meiryo UI" panose="020B0604030504040204" pitchFamily="50" charset="-128"/>
              </a:rPr>
              <a:t>障がい</a:t>
            </a:r>
            <a:r>
              <a:rPr lang="ja-JP" altLang="en-US" sz="1000" dirty="0">
                <a:latin typeface="Meiryo UI" panose="020B0604030504040204" pitchFamily="50" charset="-128"/>
                <a:ea typeface="Meiryo UI" panose="020B0604030504040204" pitchFamily="50" charset="-128"/>
              </a:rPr>
              <a:t>福祉サービス事業所において、個別支援計画作成の業務に従事する。</a:t>
            </a:r>
            <a:br>
              <a:rPr lang="ja-JP" altLang="en-US" sz="1000" dirty="0">
                <a:latin typeface="Meiryo UI" panose="020B0604030504040204" pitchFamily="50" charset="-128"/>
                <a:ea typeface="Meiryo UI" panose="020B0604030504040204" pitchFamily="50" charset="-128"/>
              </a:rPr>
            </a:b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要件３</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要件２に従事することについて、指定権者に届出をおこなう。</a:t>
            </a:r>
            <a:endParaRPr kumimoji="1" lang="en-US" altLang="ja-JP" sz="1000" dirty="0">
              <a:latin typeface="Meiryo UI" panose="020B0604030504040204" pitchFamily="50" charset="-128"/>
              <a:ea typeface="Meiryo UI" panose="020B0604030504040204" pitchFamily="50" charset="-128"/>
            </a:endParaRPr>
          </a:p>
        </p:txBody>
      </p:sp>
      <p:sp>
        <p:nvSpPr>
          <p:cNvPr id="68" name="正方形/長方形 67"/>
          <p:cNvSpPr/>
          <p:nvPr/>
        </p:nvSpPr>
        <p:spPr>
          <a:xfrm>
            <a:off x="537002" y="6505260"/>
            <a:ext cx="5839599" cy="279655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9" name="直線コネクタ 68"/>
          <p:cNvCxnSpPr/>
          <p:nvPr/>
        </p:nvCxnSpPr>
        <p:spPr>
          <a:xfrm flipV="1">
            <a:off x="598739" y="6741422"/>
            <a:ext cx="5336191" cy="3538"/>
          </a:xfrm>
          <a:prstGeom prst="line">
            <a:avLst/>
          </a:prstGeom>
          <a:ln w="19050">
            <a:solidFill>
              <a:schemeClr val="accent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1" name="テキスト ボックス 4"/>
          <p:cNvSpPr txBox="1">
            <a:spLocks noChangeArrowheads="1"/>
          </p:cNvSpPr>
          <p:nvPr/>
        </p:nvSpPr>
        <p:spPr bwMode="auto">
          <a:xfrm>
            <a:off x="593099" y="6559077"/>
            <a:ext cx="4691002"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900" b="1" dirty="0">
                <a:latin typeface="ＭＳ ゴシック" panose="020B0609070205080204" pitchFamily="49" charset="-128"/>
                <a:ea typeface="ＭＳ ゴシック" panose="020B0609070205080204" pitchFamily="49" charset="-128"/>
              </a:rPr>
              <a:t>例１</a:t>
            </a:r>
            <a:r>
              <a:rPr lang="en-US" altLang="ja-JP" sz="900" b="1" dirty="0">
                <a:latin typeface="ＭＳ ゴシック" panose="020B0609070205080204" pitchFamily="49" charset="-128"/>
                <a:ea typeface="ＭＳ ゴシック" panose="020B0609070205080204" pitchFamily="49" charset="-128"/>
              </a:rPr>
              <a:t>:</a:t>
            </a:r>
            <a:r>
              <a:rPr lang="ja-JP" altLang="en-US" sz="900" b="1" dirty="0">
                <a:latin typeface="ＭＳ ゴシック" panose="020B0609070205080204" pitchFamily="49" charset="-128"/>
                <a:ea typeface="ＭＳ ゴシック" panose="020B0609070205080204" pitchFamily="49" charset="-128"/>
              </a:rPr>
              <a:t>令和４年度以降にＡとＢ両方の研修を修了（上記</a:t>
            </a:r>
            <a:r>
              <a:rPr lang="en-US" altLang="ja-JP" sz="900" b="1" dirty="0">
                <a:latin typeface="ＭＳ ゴシック" panose="020B0609070205080204" pitchFamily="49" charset="-128"/>
                <a:ea typeface="ＭＳ ゴシック" panose="020B0609070205080204" pitchFamily="49" charset="-128"/>
              </a:rPr>
              <a:t>【</a:t>
            </a:r>
            <a:r>
              <a:rPr lang="ja-JP" altLang="en-US" sz="900" b="1" dirty="0">
                <a:latin typeface="ＭＳ ゴシック" panose="020B0609070205080204" pitchFamily="49" charset="-128"/>
                <a:ea typeface="ＭＳ ゴシック" panose="020B0609070205080204" pitchFamily="49" charset="-128"/>
              </a:rPr>
              <a:t>要件１～３</a:t>
            </a:r>
            <a:r>
              <a:rPr lang="en-US" altLang="ja-JP" sz="900" b="1" dirty="0">
                <a:latin typeface="ＭＳ ゴシック" panose="020B0609070205080204" pitchFamily="49" charset="-128"/>
                <a:ea typeface="ＭＳ ゴシック" panose="020B0609070205080204" pitchFamily="49" charset="-128"/>
              </a:rPr>
              <a:t>】</a:t>
            </a:r>
            <a:r>
              <a:rPr lang="ja-JP" altLang="en-US" sz="900" b="1" dirty="0">
                <a:latin typeface="ＭＳ ゴシック" panose="020B0609070205080204" pitchFamily="49" charset="-128"/>
                <a:ea typeface="ＭＳ ゴシック" panose="020B0609070205080204" pitchFamily="49" charset="-128"/>
              </a:rPr>
              <a:t>を満たしている者）</a:t>
            </a:r>
          </a:p>
        </p:txBody>
      </p:sp>
      <p:sp>
        <p:nvSpPr>
          <p:cNvPr id="72" name="正方形/長方形 71"/>
          <p:cNvSpPr/>
          <p:nvPr/>
        </p:nvSpPr>
        <p:spPr bwMode="auto">
          <a:xfrm>
            <a:off x="1876234" y="7035688"/>
            <a:ext cx="606939" cy="8155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anchor="ctr"/>
          <a:lstStyle/>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サービス</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管理責任者等</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基礎研修</a:t>
            </a:r>
            <a:endParaRPr lang="en-US" altLang="ja-JP" sz="700" dirty="0">
              <a:solidFill>
                <a:schemeClr val="tx1"/>
              </a:solidFill>
              <a:latin typeface="ＭＳ ゴシック" panose="020B0609070205080204" pitchFamily="49" charset="-128"/>
              <a:ea typeface="ＭＳ ゴシック" panose="020B0609070205080204" pitchFamily="49" charset="-128"/>
            </a:endParaRPr>
          </a:p>
        </p:txBody>
      </p:sp>
      <p:sp>
        <p:nvSpPr>
          <p:cNvPr id="74" name="テキスト ボックス 73"/>
          <p:cNvSpPr txBox="1"/>
          <p:nvPr/>
        </p:nvSpPr>
        <p:spPr>
          <a:xfrm>
            <a:off x="1934010" y="6869498"/>
            <a:ext cx="453705" cy="215444"/>
          </a:xfrm>
          <a:prstGeom prst="rect">
            <a:avLst/>
          </a:prstGeom>
          <a:noFill/>
        </p:spPr>
        <p:txBody>
          <a:bodyPr wrap="square" rtlCol="0">
            <a:spAutoFit/>
          </a:bodyPr>
          <a:lstStyle/>
          <a:p>
            <a:pPr algn="ctr"/>
            <a:r>
              <a:rPr kumimoji="1" lang="en-US" altLang="ja-JP" sz="800" b="1" dirty="0">
                <a:latin typeface="Meiryo UI" panose="020B0604030504040204" pitchFamily="50" charset="-128"/>
                <a:ea typeface="Meiryo UI" panose="020B0604030504040204" pitchFamily="50" charset="-128"/>
              </a:rPr>
              <a:t>A</a:t>
            </a:r>
            <a:endParaRPr kumimoji="1" lang="ja-JP" altLang="en-US" sz="800" b="1" dirty="0">
              <a:latin typeface="Meiryo UI" panose="020B0604030504040204" pitchFamily="50" charset="-128"/>
              <a:ea typeface="Meiryo UI" panose="020B0604030504040204" pitchFamily="50" charset="-128"/>
            </a:endParaRPr>
          </a:p>
        </p:txBody>
      </p:sp>
      <p:sp>
        <p:nvSpPr>
          <p:cNvPr id="76" name="正方形/長方形 75"/>
          <p:cNvSpPr/>
          <p:nvPr/>
        </p:nvSpPr>
        <p:spPr bwMode="auto">
          <a:xfrm>
            <a:off x="2528223" y="7029574"/>
            <a:ext cx="600338" cy="83140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相談支援</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従事者</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初任者研修</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en-US" altLang="ja-JP" sz="700" dirty="0">
                <a:solidFill>
                  <a:schemeClr val="tx1"/>
                </a:solidFill>
                <a:latin typeface="ＭＳ ゴシック" panose="020B0609070205080204" pitchFamily="49" charset="-128"/>
                <a:ea typeface="ＭＳ ゴシック" panose="020B0609070205080204" pitchFamily="49" charset="-128"/>
              </a:rPr>
              <a:t>(</a:t>
            </a:r>
            <a:r>
              <a:rPr lang="ja-JP" altLang="en-US" sz="700" dirty="0">
                <a:solidFill>
                  <a:schemeClr val="tx1"/>
                </a:solidFill>
                <a:latin typeface="ＭＳ ゴシック" panose="020B0609070205080204" pitchFamily="49" charset="-128"/>
                <a:ea typeface="ＭＳ ゴシック" panose="020B0609070205080204" pitchFamily="49" charset="-128"/>
              </a:rPr>
              <a:t>２日課程</a:t>
            </a:r>
            <a:r>
              <a:rPr lang="en-US" altLang="ja-JP" sz="700" dirty="0">
                <a:solidFill>
                  <a:schemeClr val="tx1"/>
                </a:solidFill>
                <a:latin typeface="ＭＳ ゴシック" panose="020B0609070205080204" pitchFamily="49" charset="-128"/>
                <a:ea typeface="ＭＳ ゴシック" panose="020B0609070205080204" pitchFamily="49" charset="-128"/>
              </a:rPr>
              <a:t>)</a:t>
            </a:r>
          </a:p>
        </p:txBody>
      </p:sp>
      <p:sp>
        <p:nvSpPr>
          <p:cNvPr id="77" name="テキスト ボックス 76"/>
          <p:cNvSpPr txBox="1"/>
          <p:nvPr/>
        </p:nvSpPr>
        <p:spPr>
          <a:xfrm>
            <a:off x="2608528" y="6865676"/>
            <a:ext cx="417349" cy="215444"/>
          </a:xfrm>
          <a:prstGeom prst="rect">
            <a:avLst/>
          </a:prstGeom>
          <a:noFill/>
        </p:spPr>
        <p:txBody>
          <a:bodyPr wrap="square" rtlCol="0">
            <a:spAutoFit/>
          </a:bodyPr>
          <a:lstStyle/>
          <a:p>
            <a:pPr algn="ctr"/>
            <a:r>
              <a:rPr kumimoji="1" lang="en-US" altLang="ja-JP" sz="800" b="1" dirty="0">
                <a:latin typeface="Meiryo UI" panose="020B0604030504040204" pitchFamily="50" charset="-128"/>
                <a:ea typeface="Meiryo UI" panose="020B0604030504040204" pitchFamily="50" charset="-128"/>
              </a:rPr>
              <a:t>B</a:t>
            </a:r>
            <a:endParaRPr kumimoji="1" lang="ja-JP" altLang="en-US" sz="800" b="1" dirty="0">
              <a:latin typeface="Meiryo UI" panose="020B0604030504040204" pitchFamily="50" charset="-128"/>
              <a:ea typeface="Meiryo UI" panose="020B0604030504040204" pitchFamily="50" charset="-128"/>
            </a:endParaRPr>
          </a:p>
        </p:txBody>
      </p:sp>
      <p:sp>
        <p:nvSpPr>
          <p:cNvPr id="78" name="テキスト ボックス 164"/>
          <p:cNvSpPr txBox="1">
            <a:spLocks noChangeArrowheads="1"/>
          </p:cNvSpPr>
          <p:nvPr/>
        </p:nvSpPr>
        <p:spPr bwMode="auto">
          <a:xfrm>
            <a:off x="1843325" y="6762633"/>
            <a:ext cx="63507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700" dirty="0">
                <a:latin typeface="ＭＳ ゴシック" panose="020B0609070205080204" pitchFamily="49" charset="-128"/>
                <a:ea typeface="ＭＳ ゴシック" panose="020B0609070205080204" pitchFamily="49" charset="-128"/>
              </a:rPr>
              <a:t>令和５年度</a:t>
            </a:r>
          </a:p>
        </p:txBody>
      </p:sp>
      <p:sp>
        <p:nvSpPr>
          <p:cNvPr id="79" name="テキスト ボックス 164"/>
          <p:cNvSpPr txBox="1">
            <a:spLocks noChangeArrowheads="1"/>
          </p:cNvSpPr>
          <p:nvPr/>
        </p:nvSpPr>
        <p:spPr bwMode="auto">
          <a:xfrm>
            <a:off x="2495988" y="6761177"/>
            <a:ext cx="635077"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700" dirty="0">
                <a:latin typeface="ＭＳ ゴシック" panose="020B0609070205080204" pitchFamily="49" charset="-128"/>
                <a:ea typeface="ＭＳ ゴシック" panose="020B0609070205080204" pitchFamily="49" charset="-128"/>
              </a:rPr>
              <a:t>令和５年度</a:t>
            </a:r>
          </a:p>
        </p:txBody>
      </p:sp>
      <p:sp>
        <p:nvSpPr>
          <p:cNvPr id="80" name="右矢印 79"/>
          <p:cNvSpPr/>
          <p:nvPr/>
        </p:nvSpPr>
        <p:spPr>
          <a:xfrm>
            <a:off x="3140120" y="7183042"/>
            <a:ext cx="1483137" cy="656999"/>
          </a:xfrm>
          <a:prstGeom prst="rightArrow">
            <a:avLst>
              <a:gd name="adj1" fmla="val 81146"/>
              <a:gd name="adj2" fmla="val 3287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u="sng" dirty="0">
                <a:solidFill>
                  <a:schemeClr val="tx1"/>
                </a:solidFill>
              </a:rPr>
              <a:t>６ヶ月以上の実務経験</a:t>
            </a:r>
            <a:endParaRPr kumimoji="1" lang="en-US" altLang="ja-JP" sz="800" u="sng" dirty="0">
              <a:solidFill>
                <a:schemeClr val="tx1"/>
              </a:solidFill>
            </a:endParaRPr>
          </a:p>
          <a:p>
            <a:pPr algn="ctr"/>
            <a:r>
              <a:rPr kumimoji="1" lang="ja-JP" altLang="en-US" sz="800" dirty="0">
                <a:solidFill>
                  <a:schemeClr val="tx1"/>
                </a:solidFill>
              </a:rPr>
              <a:t>（個別支援計画作成の</a:t>
            </a:r>
            <a:endParaRPr kumimoji="1" lang="en-US" altLang="ja-JP" sz="800" dirty="0">
              <a:solidFill>
                <a:schemeClr val="tx1"/>
              </a:solidFill>
            </a:endParaRPr>
          </a:p>
          <a:p>
            <a:pPr algn="ctr"/>
            <a:r>
              <a:rPr kumimoji="1" lang="ja-JP" altLang="en-US" sz="800" dirty="0">
                <a:solidFill>
                  <a:schemeClr val="tx1"/>
                </a:solidFill>
              </a:rPr>
              <a:t>業務を含む相談支援又は</a:t>
            </a:r>
            <a:endParaRPr kumimoji="1" lang="en-US" altLang="ja-JP" sz="800" dirty="0">
              <a:solidFill>
                <a:schemeClr val="tx1"/>
              </a:solidFill>
            </a:endParaRPr>
          </a:p>
          <a:p>
            <a:pPr algn="ctr"/>
            <a:r>
              <a:rPr kumimoji="1" lang="ja-JP" altLang="en-US" sz="800" dirty="0">
                <a:solidFill>
                  <a:schemeClr val="tx1"/>
                </a:solidFill>
              </a:rPr>
              <a:t>直接支援）</a:t>
            </a:r>
            <a:endParaRPr kumimoji="1" lang="ja-JP" altLang="en-US" sz="1200" dirty="0">
              <a:solidFill>
                <a:schemeClr val="tx1"/>
              </a:solidFill>
            </a:endParaRPr>
          </a:p>
        </p:txBody>
      </p:sp>
      <p:sp>
        <p:nvSpPr>
          <p:cNvPr id="82" name="正方形/長方形 81"/>
          <p:cNvSpPr/>
          <p:nvPr/>
        </p:nvSpPr>
        <p:spPr bwMode="auto">
          <a:xfrm>
            <a:off x="593099" y="7041485"/>
            <a:ext cx="824457" cy="80977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anchor="ctr"/>
          <a:lstStyle/>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配置に係る</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実務経験を</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満たしている</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（相談支援業務又は直接支援業務３年から８年）</a:t>
            </a:r>
            <a:endParaRPr lang="en-US" altLang="ja-JP" sz="700" dirty="0">
              <a:solidFill>
                <a:schemeClr val="tx1"/>
              </a:solidFill>
              <a:latin typeface="ＭＳ ゴシック" panose="020B0609070205080204" pitchFamily="49" charset="-128"/>
              <a:ea typeface="ＭＳ ゴシック" panose="020B0609070205080204" pitchFamily="49" charset="-128"/>
            </a:endParaRPr>
          </a:p>
        </p:txBody>
      </p:sp>
      <p:sp>
        <p:nvSpPr>
          <p:cNvPr id="83" name="右矢印 82"/>
          <p:cNvSpPr/>
          <p:nvPr/>
        </p:nvSpPr>
        <p:spPr>
          <a:xfrm>
            <a:off x="1424095" y="7267380"/>
            <a:ext cx="429468" cy="492194"/>
          </a:xfrm>
          <a:prstGeom prst="rightArrow">
            <a:avLst>
              <a:gd name="adj1" fmla="val 81146"/>
              <a:gd name="adj2" fmla="val 3287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84" name="ドーナツ 83"/>
          <p:cNvSpPr/>
          <p:nvPr/>
        </p:nvSpPr>
        <p:spPr>
          <a:xfrm>
            <a:off x="4634817" y="7117531"/>
            <a:ext cx="777384" cy="776406"/>
          </a:xfrm>
          <a:prstGeom prst="donut">
            <a:avLst>
              <a:gd name="adj" fmla="val 10645"/>
            </a:avLst>
          </a:prstGeom>
          <a:solidFill>
            <a:schemeClr val="accent1">
              <a:lumMod val="20000"/>
              <a:lumOff val="8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700" b="1" dirty="0">
                <a:solidFill>
                  <a:schemeClr val="tx1"/>
                </a:solidFill>
              </a:rPr>
              <a:t>実践研修</a:t>
            </a:r>
            <a:endParaRPr kumimoji="1" lang="en-US" altLang="ja-JP" sz="700" b="1" dirty="0">
              <a:solidFill>
                <a:schemeClr val="tx1"/>
              </a:solidFill>
            </a:endParaRPr>
          </a:p>
          <a:p>
            <a:pPr algn="ctr"/>
            <a:r>
              <a:rPr kumimoji="1" lang="ja-JP" altLang="en-US" sz="700" b="1" dirty="0">
                <a:solidFill>
                  <a:schemeClr val="tx1"/>
                </a:solidFill>
              </a:rPr>
              <a:t>受講対象者</a:t>
            </a:r>
          </a:p>
        </p:txBody>
      </p:sp>
      <p:sp>
        <p:nvSpPr>
          <p:cNvPr id="86" name="テキスト ボックス 85"/>
          <p:cNvSpPr txBox="1"/>
          <p:nvPr/>
        </p:nvSpPr>
        <p:spPr>
          <a:xfrm>
            <a:off x="5345832" y="7283766"/>
            <a:ext cx="1106769" cy="461665"/>
          </a:xfrm>
          <a:prstGeom prst="rect">
            <a:avLst/>
          </a:prstGeom>
          <a:noFill/>
        </p:spPr>
        <p:txBody>
          <a:bodyPr wrap="square" rtlCol="0">
            <a:spAutoFit/>
          </a:bodyPr>
          <a:lstStyle/>
          <a:p>
            <a:r>
              <a:rPr kumimoji="1" lang="en-US" altLang="ja-JP" sz="600" dirty="0">
                <a:latin typeface="ＭＳ Ｐゴシック" panose="020B0600070205080204" pitchFamily="50" charset="-128"/>
                <a:ea typeface="ＭＳ Ｐゴシック" panose="020B0600070205080204" pitchFamily="50" charset="-128"/>
              </a:rPr>
              <a:t>※</a:t>
            </a:r>
            <a:r>
              <a:rPr kumimoji="1" lang="ja-JP" altLang="en-US" sz="600" dirty="0">
                <a:latin typeface="ＭＳ Ｐゴシック" panose="020B0600070205080204" pitchFamily="50" charset="-128"/>
                <a:ea typeface="ＭＳ Ｐゴシック" panose="020B0600070205080204" pitchFamily="50" charset="-128"/>
              </a:rPr>
              <a:t>実践研修を修了した翌年度から５年度毎に</a:t>
            </a:r>
            <a:r>
              <a:rPr kumimoji="1" lang="en-US" altLang="ja-JP" sz="600" dirty="0">
                <a:latin typeface="ＭＳ Ｐゴシック" panose="020B0600070205080204" pitchFamily="50" charset="-128"/>
                <a:ea typeface="ＭＳ Ｐゴシック" panose="020B0600070205080204" pitchFamily="50" charset="-128"/>
              </a:rPr>
              <a:t>1</a:t>
            </a:r>
            <a:r>
              <a:rPr kumimoji="1" lang="ja-JP" altLang="en-US" sz="600" dirty="0">
                <a:latin typeface="ＭＳ Ｐゴシック" panose="020B0600070205080204" pitchFamily="50" charset="-128"/>
                <a:ea typeface="ＭＳ Ｐゴシック" panose="020B0600070205080204" pitchFamily="50" charset="-128"/>
              </a:rPr>
              <a:t>回更新研修を受講する必要があります。</a:t>
            </a:r>
          </a:p>
        </p:txBody>
      </p:sp>
      <p:sp>
        <p:nvSpPr>
          <p:cNvPr id="73" name="テキスト ボックス 72"/>
          <p:cNvSpPr txBox="1"/>
          <p:nvPr/>
        </p:nvSpPr>
        <p:spPr>
          <a:xfrm>
            <a:off x="3208866" y="7063644"/>
            <a:ext cx="1192348" cy="200055"/>
          </a:xfrm>
          <a:prstGeom prst="rect">
            <a:avLst/>
          </a:prstGeom>
          <a:noFill/>
        </p:spPr>
        <p:txBody>
          <a:bodyPr wrap="square" rtlCol="0">
            <a:spAutoFit/>
          </a:bodyPr>
          <a:lstStyle/>
          <a:p>
            <a:r>
              <a:rPr kumimoji="1" lang="en-US" altLang="ja-JP" sz="700" dirty="0"/>
              <a:t>A</a:t>
            </a:r>
            <a:r>
              <a:rPr kumimoji="1" lang="ja-JP" altLang="en-US" sz="700" dirty="0"/>
              <a:t>と</a:t>
            </a:r>
            <a:r>
              <a:rPr kumimoji="1" lang="en-US" altLang="ja-JP" sz="700" dirty="0"/>
              <a:t>B</a:t>
            </a:r>
            <a:r>
              <a:rPr kumimoji="1" lang="ja-JP" altLang="en-US" sz="700" dirty="0"/>
              <a:t>の両研修を修了後</a:t>
            </a:r>
          </a:p>
        </p:txBody>
      </p:sp>
      <p:sp>
        <p:nvSpPr>
          <p:cNvPr id="88" name="テキスト ボックス 87"/>
          <p:cNvSpPr txBox="1"/>
          <p:nvPr/>
        </p:nvSpPr>
        <p:spPr>
          <a:xfrm>
            <a:off x="403485" y="9430168"/>
            <a:ext cx="5791377" cy="246221"/>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（３）更新研修を受講対象の期限内に受けることができなかったもの</a:t>
            </a:r>
            <a:endParaRPr kumimoji="1" lang="en-US" altLang="ja-JP" sz="1000" dirty="0">
              <a:latin typeface="Meiryo UI" panose="020B0604030504040204" pitchFamily="50" charset="-128"/>
              <a:ea typeface="Meiryo UI" panose="020B0604030504040204" pitchFamily="50" charset="-128"/>
            </a:endParaRPr>
          </a:p>
        </p:txBody>
      </p:sp>
      <p:sp>
        <p:nvSpPr>
          <p:cNvPr id="90" name="テキスト ボックス 89"/>
          <p:cNvSpPr txBox="1"/>
          <p:nvPr/>
        </p:nvSpPr>
        <p:spPr>
          <a:xfrm>
            <a:off x="585224" y="2261952"/>
            <a:ext cx="5791377" cy="246221"/>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下記（１）～（３）のいずれかに該当するものが研修対象者となります。</a:t>
            </a:r>
            <a:endParaRPr kumimoji="1" lang="en-US" altLang="ja-JP" sz="1000" dirty="0">
              <a:latin typeface="Meiryo UI" panose="020B0604030504040204" pitchFamily="50" charset="-128"/>
              <a:ea typeface="Meiryo UI" panose="020B0604030504040204" pitchFamily="50" charset="-128"/>
            </a:endParaRPr>
          </a:p>
        </p:txBody>
      </p:sp>
      <p:sp>
        <p:nvSpPr>
          <p:cNvPr id="116" name="テキスト ボックス 4"/>
          <p:cNvSpPr txBox="1">
            <a:spLocks noChangeArrowheads="1"/>
          </p:cNvSpPr>
          <p:nvPr/>
        </p:nvSpPr>
        <p:spPr bwMode="auto">
          <a:xfrm>
            <a:off x="599945" y="7943317"/>
            <a:ext cx="565810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900" b="1" dirty="0">
                <a:latin typeface="ＭＳ ゴシック" panose="020B0609070205080204" pitchFamily="49" charset="-128"/>
                <a:ea typeface="ＭＳ ゴシック" panose="020B0609070205080204" pitchFamily="49" charset="-128"/>
              </a:rPr>
              <a:t>例１</a:t>
            </a:r>
            <a:r>
              <a:rPr lang="en-US" altLang="ja-JP" sz="900" b="1" dirty="0">
                <a:latin typeface="ＭＳ ゴシック" panose="020B0609070205080204" pitchFamily="49" charset="-128"/>
                <a:ea typeface="ＭＳ ゴシック" panose="020B0609070205080204" pitchFamily="49" charset="-128"/>
              </a:rPr>
              <a:t>:</a:t>
            </a:r>
            <a:r>
              <a:rPr lang="ja-JP" altLang="en-US" sz="900" b="1" dirty="0">
                <a:latin typeface="ＭＳ ゴシック" panose="020B0609070205080204" pitchFamily="49" charset="-128"/>
                <a:ea typeface="ＭＳ ゴシック" panose="020B0609070205080204" pitchFamily="49" charset="-128"/>
              </a:rPr>
              <a:t>令和４年３月</a:t>
            </a:r>
            <a:r>
              <a:rPr lang="en-US" altLang="ja-JP" sz="900" b="1" dirty="0">
                <a:latin typeface="ＭＳ ゴシック" panose="020B0609070205080204" pitchFamily="49" charset="-128"/>
                <a:ea typeface="ＭＳ ゴシック" panose="020B0609070205080204" pitchFamily="49" charset="-128"/>
              </a:rPr>
              <a:t>31</a:t>
            </a:r>
            <a:r>
              <a:rPr lang="ja-JP" altLang="en-US" sz="900" b="1" dirty="0">
                <a:latin typeface="ＭＳ ゴシック" panose="020B0609070205080204" pitchFamily="49" charset="-128"/>
                <a:ea typeface="ＭＳ ゴシック" panose="020B0609070205080204" pitchFamily="49" charset="-128"/>
              </a:rPr>
              <a:t>日までにＡ（又はＢ）の研修を修了し、令和４年度以降にＢ（又はＡ）の研修を修了</a:t>
            </a:r>
            <a:endParaRPr lang="en-US" altLang="ja-JP" sz="900" b="1">
              <a:latin typeface="ＭＳ ゴシック" panose="020B0609070205080204" pitchFamily="49" charset="-128"/>
              <a:ea typeface="ＭＳ ゴシック" panose="020B0609070205080204" pitchFamily="49" charset="-128"/>
            </a:endParaRPr>
          </a:p>
          <a:p>
            <a:pPr>
              <a:spcBef>
                <a:spcPct val="0"/>
              </a:spcBef>
              <a:buFontTx/>
              <a:buNone/>
            </a:pPr>
            <a:r>
              <a:rPr lang="ja-JP" altLang="en-US" sz="900" b="1">
                <a:latin typeface="ＭＳ ゴシック" panose="020B0609070205080204" pitchFamily="49" charset="-128"/>
                <a:ea typeface="ＭＳ ゴシック" panose="020B0609070205080204" pitchFamily="49" charset="-128"/>
              </a:rPr>
              <a:t>（</a:t>
            </a:r>
            <a:r>
              <a:rPr lang="ja-JP" altLang="en-US" sz="900" b="1" dirty="0">
                <a:latin typeface="ＭＳ ゴシック" panose="020B0609070205080204" pitchFamily="49" charset="-128"/>
                <a:ea typeface="ＭＳ ゴシック" panose="020B0609070205080204" pitchFamily="49" charset="-128"/>
              </a:rPr>
              <a:t>上記</a:t>
            </a:r>
            <a:r>
              <a:rPr lang="en-US" altLang="ja-JP" sz="900" b="1" dirty="0">
                <a:latin typeface="ＭＳ ゴシック" panose="020B0609070205080204" pitchFamily="49" charset="-128"/>
                <a:ea typeface="ＭＳ ゴシック" panose="020B0609070205080204" pitchFamily="49" charset="-128"/>
              </a:rPr>
              <a:t>【</a:t>
            </a:r>
            <a:r>
              <a:rPr lang="ja-JP" altLang="en-US" sz="900" b="1" dirty="0">
                <a:latin typeface="ＭＳ ゴシック" panose="020B0609070205080204" pitchFamily="49" charset="-128"/>
                <a:ea typeface="ＭＳ ゴシック" panose="020B0609070205080204" pitchFamily="49" charset="-128"/>
              </a:rPr>
              <a:t>要件１～３</a:t>
            </a:r>
            <a:r>
              <a:rPr lang="en-US" altLang="ja-JP" sz="900" b="1" dirty="0">
                <a:latin typeface="ＭＳ ゴシック" panose="020B0609070205080204" pitchFamily="49" charset="-128"/>
                <a:ea typeface="ＭＳ ゴシック" panose="020B0609070205080204" pitchFamily="49" charset="-128"/>
              </a:rPr>
              <a:t>】</a:t>
            </a:r>
            <a:r>
              <a:rPr lang="ja-JP" altLang="en-US" sz="900" b="1" dirty="0">
                <a:latin typeface="ＭＳ ゴシック" panose="020B0609070205080204" pitchFamily="49" charset="-128"/>
                <a:ea typeface="ＭＳ ゴシック" panose="020B0609070205080204" pitchFamily="49" charset="-128"/>
              </a:rPr>
              <a:t>を満たしている者）</a:t>
            </a:r>
          </a:p>
        </p:txBody>
      </p:sp>
      <p:cxnSp>
        <p:nvCxnSpPr>
          <p:cNvPr id="117" name="直線コネクタ 116"/>
          <p:cNvCxnSpPr/>
          <p:nvPr/>
        </p:nvCxnSpPr>
        <p:spPr>
          <a:xfrm flipV="1">
            <a:off x="593099" y="8255089"/>
            <a:ext cx="5336191" cy="3538"/>
          </a:xfrm>
          <a:prstGeom prst="line">
            <a:avLst/>
          </a:prstGeom>
          <a:ln w="19050">
            <a:solidFill>
              <a:schemeClr val="accent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18" name="正方形/長方形 117"/>
          <p:cNvSpPr/>
          <p:nvPr/>
        </p:nvSpPr>
        <p:spPr bwMode="auto">
          <a:xfrm>
            <a:off x="585224" y="8545131"/>
            <a:ext cx="824457" cy="7172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anchor="ctr"/>
          <a:lstStyle/>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配置に係る</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実務経験を</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満たしている</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（相談支援業務又は直接支援業務３年から８年）</a:t>
            </a:r>
            <a:endParaRPr lang="en-US" altLang="ja-JP" sz="700" dirty="0">
              <a:solidFill>
                <a:schemeClr val="tx1"/>
              </a:solidFill>
              <a:latin typeface="ＭＳ ゴシック" panose="020B0609070205080204" pitchFamily="49" charset="-128"/>
              <a:ea typeface="ＭＳ ゴシック" panose="020B0609070205080204" pitchFamily="49" charset="-128"/>
            </a:endParaRPr>
          </a:p>
        </p:txBody>
      </p:sp>
      <p:sp>
        <p:nvSpPr>
          <p:cNvPr id="119" name="右矢印 118"/>
          <p:cNvSpPr/>
          <p:nvPr/>
        </p:nvSpPr>
        <p:spPr>
          <a:xfrm>
            <a:off x="1405820" y="8676912"/>
            <a:ext cx="470413" cy="492194"/>
          </a:xfrm>
          <a:prstGeom prst="rightArrow">
            <a:avLst>
              <a:gd name="adj1" fmla="val 81146"/>
              <a:gd name="adj2" fmla="val 3287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120" name="テキスト ボックス 119"/>
          <p:cNvSpPr txBox="1"/>
          <p:nvPr/>
        </p:nvSpPr>
        <p:spPr>
          <a:xfrm>
            <a:off x="1853137" y="8370684"/>
            <a:ext cx="644557" cy="187523"/>
          </a:xfrm>
          <a:prstGeom prst="rect">
            <a:avLst/>
          </a:prstGeom>
          <a:noFill/>
        </p:spPr>
        <p:txBody>
          <a:bodyPr wrap="square" rtlCol="0">
            <a:spAutoFit/>
          </a:bodyPr>
          <a:lstStyle/>
          <a:p>
            <a:pPr algn="ctr"/>
            <a:r>
              <a:rPr kumimoji="1" lang="en-US" altLang="ja-JP" sz="800" b="1" dirty="0">
                <a:latin typeface="Meiryo UI" panose="020B0604030504040204" pitchFamily="50" charset="-128"/>
                <a:ea typeface="Meiryo UI" panose="020B0604030504040204" pitchFamily="50" charset="-128"/>
              </a:rPr>
              <a:t>A</a:t>
            </a:r>
            <a:endParaRPr kumimoji="1" lang="ja-JP" altLang="en-US" sz="800" b="1" dirty="0">
              <a:latin typeface="Meiryo UI" panose="020B0604030504040204" pitchFamily="50" charset="-128"/>
              <a:ea typeface="Meiryo UI" panose="020B0604030504040204" pitchFamily="50" charset="-128"/>
            </a:endParaRPr>
          </a:p>
        </p:txBody>
      </p:sp>
      <p:sp>
        <p:nvSpPr>
          <p:cNvPr id="121" name="テキスト ボックス 164"/>
          <p:cNvSpPr txBox="1">
            <a:spLocks noChangeArrowheads="1"/>
          </p:cNvSpPr>
          <p:nvPr/>
        </p:nvSpPr>
        <p:spPr bwMode="auto">
          <a:xfrm>
            <a:off x="1860072" y="8266357"/>
            <a:ext cx="634460"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700" dirty="0">
                <a:latin typeface="ＭＳ ゴシック" panose="020B0609070205080204" pitchFamily="49" charset="-128"/>
                <a:ea typeface="ＭＳ ゴシック" panose="020B0609070205080204" pitchFamily="49" charset="-128"/>
              </a:rPr>
              <a:t>令和３年度</a:t>
            </a:r>
          </a:p>
        </p:txBody>
      </p:sp>
      <p:sp>
        <p:nvSpPr>
          <p:cNvPr id="122" name="正方形/長方形 121"/>
          <p:cNvSpPr/>
          <p:nvPr/>
        </p:nvSpPr>
        <p:spPr bwMode="auto">
          <a:xfrm>
            <a:off x="1898440" y="8537872"/>
            <a:ext cx="596092" cy="7174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anchor="ctr"/>
          <a:lstStyle/>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サービス</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管理責任者等</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基礎研修</a:t>
            </a:r>
            <a:endParaRPr lang="en-US" altLang="ja-JP" sz="700" dirty="0">
              <a:solidFill>
                <a:schemeClr val="tx1"/>
              </a:solidFill>
              <a:latin typeface="ＭＳ ゴシック" panose="020B0609070205080204" pitchFamily="49" charset="-128"/>
              <a:ea typeface="ＭＳ ゴシック" panose="020B0609070205080204" pitchFamily="49" charset="-128"/>
            </a:endParaRPr>
          </a:p>
        </p:txBody>
      </p:sp>
      <p:sp>
        <p:nvSpPr>
          <p:cNvPr id="123" name="正方形/長方形 122"/>
          <p:cNvSpPr/>
          <p:nvPr/>
        </p:nvSpPr>
        <p:spPr bwMode="auto">
          <a:xfrm>
            <a:off x="2543112" y="8541501"/>
            <a:ext cx="581377" cy="7208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相談支援</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従事者</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初任者研修</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en-US" altLang="ja-JP" sz="700" dirty="0">
                <a:solidFill>
                  <a:schemeClr val="tx1"/>
                </a:solidFill>
                <a:latin typeface="ＭＳ ゴシック" panose="020B0609070205080204" pitchFamily="49" charset="-128"/>
                <a:ea typeface="ＭＳ ゴシック" panose="020B0609070205080204" pitchFamily="49" charset="-128"/>
              </a:rPr>
              <a:t>(</a:t>
            </a:r>
            <a:r>
              <a:rPr lang="ja-JP" altLang="en-US" sz="700" dirty="0">
                <a:solidFill>
                  <a:schemeClr val="tx1"/>
                </a:solidFill>
                <a:latin typeface="ＭＳ ゴシック" panose="020B0609070205080204" pitchFamily="49" charset="-128"/>
                <a:ea typeface="ＭＳ ゴシック" panose="020B0609070205080204" pitchFamily="49" charset="-128"/>
              </a:rPr>
              <a:t>２日課程</a:t>
            </a:r>
            <a:r>
              <a:rPr lang="en-US" altLang="ja-JP" sz="700" dirty="0">
                <a:solidFill>
                  <a:schemeClr val="tx1"/>
                </a:solidFill>
                <a:latin typeface="ＭＳ ゴシック" panose="020B0609070205080204" pitchFamily="49" charset="-128"/>
                <a:ea typeface="ＭＳ ゴシック" panose="020B0609070205080204" pitchFamily="49" charset="-128"/>
              </a:rPr>
              <a:t>)</a:t>
            </a:r>
          </a:p>
        </p:txBody>
      </p:sp>
      <p:sp>
        <p:nvSpPr>
          <p:cNvPr id="124" name="テキスト ボックス 164"/>
          <p:cNvSpPr txBox="1">
            <a:spLocks noChangeArrowheads="1"/>
          </p:cNvSpPr>
          <p:nvPr/>
        </p:nvSpPr>
        <p:spPr bwMode="auto">
          <a:xfrm>
            <a:off x="2489053" y="8261607"/>
            <a:ext cx="659219"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700" dirty="0">
                <a:latin typeface="ＭＳ ゴシック" panose="020B0609070205080204" pitchFamily="49" charset="-128"/>
                <a:ea typeface="ＭＳ ゴシック" panose="020B0609070205080204" pitchFamily="49" charset="-128"/>
              </a:rPr>
              <a:t>令和５年度</a:t>
            </a:r>
          </a:p>
        </p:txBody>
      </p:sp>
      <p:sp>
        <p:nvSpPr>
          <p:cNvPr id="125" name="テキスト ボックス 124"/>
          <p:cNvSpPr txBox="1"/>
          <p:nvPr/>
        </p:nvSpPr>
        <p:spPr>
          <a:xfrm>
            <a:off x="2496918" y="8366183"/>
            <a:ext cx="644557" cy="187523"/>
          </a:xfrm>
          <a:prstGeom prst="rect">
            <a:avLst/>
          </a:prstGeom>
          <a:noFill/>
        </p:spPr>
        <p:txBody>
          <a:bodyPr wrap="square" rtlCol="0">
            <a:spAutoFit/>
          </a:bodyPr>
          <a:lstStyle/>
          <a:p>
            <a:pPr algn="ctr"/>
            <a:r>
              <a:rPr kumimoji="1" lang="en-US" altLang="ja-JP" sz="800" b="1" dirty="0">
                <a:latin typeface="Meiryo UI" panose="020B0604030504040204" pitchFamily="50" charset="-128"/>
                <a:ea typeface="Meiryo UI" panose="020B0604030504040204" pitchFamily="50" charset="-128"/>
              </a:rPr>
              <a:t>B</a:t>
            </a:r>
            <a:endParaRPr kumimoji="1" lang="ja-JP" altLang="en-US" sz="800" b="1" dirty="0">
              <a:latin typeface="Meiryo UI" panose="020B0604030504040204" pitchFamily="50" charset="-128"/>
              <a:ea typeface="Meiryo UI" panose="020B0604030504040204" pitchFamily="50" charset="-128"/>
            </a:endParaRPr>
          </a:p>
        </p:txBody>
      </p:sp>
      <p:sp>
        <p:nvSpPr>
          <p:cNvPr id="126" name="テキスト ボックス 125"/>
          <p:cNvSpPr txBox="1"/>
          <p:nvPr/>
        </p:nvSpPr>
        <p:spPr>
          <a:xfrm>
            <a:off x="3212583" y="8443517"/>
            <a:ext cx="1192348" cy="200055"/>
          </a:xfrm>
          <a:prstGeom prst="rect">
            <a:avLst/>
          </a:prstGeom>
          <a:noFill/>
        </p:spPr>
        <p:txBody>
          <a:bodyPr wrap="square" rtlCol="0">
            <a:spAutoFit/>
          </a:bodyPr>
          <a:lstStyle/>
          <a:p>
            <a:r>
              <a:rPr kumimoji="1" lang="en-US" altLang="ja-JP" sz="700" dirty="0"/>
              <a:t>A</a:t>
            </a:r>
            <a:r>
              <a:rPr kumimoji="1" lang="ja-JP" altLang="en-US" sz="700" dirty="0"/>
              <a:t>と</a:t>
            </a:r>
            <a:r>
              <a:rPr kumimoji="1" lang="en-US" altLang="ja-JP" sz="700" dirty="0"/>
              <a:t>B</a:t>
            </a:r>
            <a:r>
              <a:rPr kumimoji="1" lang="ja-JP" altLang="en-US" sz="700" dirty="0"/>
              <a:t>の両研修を修了後</a:t>
            </a:r>
          </a:p>
        </p:txBody>
      </p:sp>
      <p:sp>
        <p:nvSpPr>
          <p:cNvPr id="127" name="右矢印 126"/>
          <p:cNvSpPr/>
          <p:nvPr/>
        </p:nvSpPr>
        <p:spPr>
          <a:xfrm>
            <a:off x="3128561" y="8577526"/>
            <a:ext cx="1483137" cy="656999"/>
          </a:xfrm>
          <a:prstGeom prst="rightArrow">
            <a:avLst>
              <a:gd name="adj1" fmla="val 81146"/>
              <a:gd name="adj2" fmla="val 3287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u="sng" dirty="0">
                <a:solidFill>
                  <a:schemeClr val="tx1"/>
                </a:solidFill>
              </a:rPr>
              <a:t>６ヶ月以上の実務経験</a:t>
            </a:r>
            <a:endParaRPr kumimoji="1" lang="en-US" altLang="ja-JP" sz="800" u="sng" dirty="0">
              <a:solidFill>
                <a:schemeClr val="tx1"/>
              </a:solidFill>
            </a:endParaRPr>
          </a:p>
          <a:p>
            <a:pPr algn="ctr"/>
            <a:r>
              <a:rPr kumimoji="1" lang="ja-JP" altLang="en-US" sz="800" dirty="0">
                <a:solidFill>
                  <a:schemeClr val="tx1"/>
                </a:solidFill>
              </a:rPr>
              <a:t>（個別支援計画作成の</a:t>
            </a:r>
            <a:endParaRPr kumimoji="1" lang="en-US" altLang="ja-JP" sz="800" dirty="0">
              <a:solidFill>
                <a:schemeClr val="tx1"/>
              </a:solidFill>
            </a:endParaRPr>
          </a:p>
          <a:p>
            <a:pPr algn="ctr"/>
            <a:r>
              <a:rPr kumimoji="1" lang="ja-JP" altLang="en-US" sz="800" dirty="0">
                <a:solidFill>
                  <a:schemeClr val="tx1"/>
                </a:solidFill>
              </a:rPr>
              <a:t>業務を含む相談支援又は</a:t>
            </a:r>
            <a:endParaRPr kumimoji="1" lang="en-US" altLang="ja-JP" sz="800" dirty="0">
              <a:solidFill>
                <a:schemeClr val="tx1"/>
              </a:solidFill>
            </a:endParaRPr>
          </a:p>
          <a:p>
            <a:pPr algn="ctr"/>
            <a:r>
              <a:rPr kumimoji="1" lang="ja-JP" altLang="en-US" sz="800" dirty="0">
                <a:solidFill>
                  <a:schemeClr val="tx1"/>
                </a:solidFill>
              </a:rPr>
              <a:t>直接支援）</a:t>
            </a:r>
            <a:endParaRPr kumimoji="1" lang="ja-JP" altLang="en-US" sz="1200" dirty="0">
              <a:solidFill>
                <a:schemeClr val="tx1"/>
              </a:solidFill>
            </a:endParaRPr>
          </a:p>
        </p:txBody>
      </p:sp>
      <p:sp>
        <p:nvSpPr>
          <p:cNvPr id="128" name="ドーナツ 127"/>
          <p:cNvSpPr/>
          <p:nvPr/>
        </p:nvSpPr>
        <p:spPr>
          <a:xfrm>
            <a:off x="4634817" y="8496285"/>
            <a:ext cx="777384" cy="776406"/>
          </a:xfrm>
          <a:prstGeom prst="donut">
            <a:avLst>
              <a:gd name="adj" fmla="val 10645"/>
            </a:avLst>
          </a:prstGeom>
          <a:solidFill>
            <a:schemeClr val="accent1">
              <a:lumMod val="20000"/>
              <a:lumOff val="8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700" b="1" dirty="0">
                <a:solidFill>
                  <a:schemeClr val="tx1"/>
                </a:solidFill>
              </a:rPr>
              <a:t>実践研修</a:t>
            </a:r>
            <a:endParaRPr kumimoji="1" lang="en-US" altLang="ja-JP" sz="700" b="1" dirty="0">
              <a:solidFill>
                <a:schemeClr val="tx1"/>
              </a:solidFill>
            </a:endParaRPr>
          </a:p>
          <a:p>
            <a:pPr algn="ctr"/>
            <a:r>
              <a:rPr kumimoji="1" lang="ja-JP" altLang="en-US" sz="700" b="1" dirty="0">
                <a:solidFill>
                  <a:schemeClr val="tx1"/>
                </a:solidFill>
              </a:rPr>
              <a:t>受講対象者</a:t>
            </a:r>
          </a:p>
        </p:txBody>
      </p:sp>
      <p:sp>
        <p:nvSpPr>
          <p:cNvPr id="129" name="テキスト ボックス 128"/>
          <p:cNvSpPr txBox="1"/>
          <p:nvPr/>
        </p:nvSpPr>
        <p:spPr>
          <a:xfrm>
            <a:off x="5360214" y="8662452"/>
            <a:ext cx="1106769" cy="461665"/>
          </a:xfrm>
          <a:prstGeom prst="rect">
            <a:avLst/>
          </a:prstGeom>
          <a:noFill/>
        </p:spPr>
        <p:txBody>
          <a:bodyPr wrap="square" rtlCol="0">
            <a:spAutoFit/>
          </a:bodyPr>
          <a:lstStyle/>
          <a:p>
            <a:r>
              <a:rPr kumimoji="1" lang="en-US" altLang="ja-JP" sz="600" dirty="0">
                <a:latin typeface="ＭＳ Ｐゴシック" panose="020B0600070205080204" pitchFamily="50" charset="-128"/>
                <a:ea typeface="ＭＳ Ｐゴシック" panose="020B0600070205080204" pitchFamily="50" charset="-128"/>
              </a:rPr>
              <a:t>※</a:t>
            </a:r>
            <a:r>
              <a:rPr kumimoji="1" lang="ja-JP" altLang="en-US" sz="600" dirty="0">
                <a:latin typeface="ＭＳ Ｐゴシック" panose="020B0600070205080204" pitchFamily="50" charset="-128"/>
                <a:ea typeface="ＭＳ Ｐゴシック" panose="020B0600070205080204" pitchFamily="50" charset="-128"/>
              </a:rPr>
              <a:t>実践研修を修了した翌年度から５年度毎に</a:t>
            </a:r>
            <a:r>
              <a:rPr kumimoji="1" lang="en-US" altLang="ja-JP" sz="600" dirty="0">
                <a:latin typeface="ＭＳ Ｐゴシック" panose="020B0600070205080204" pitchFamily="50" charset="-128"/>
                <a:ea typeface="ＭＳ Ｐゴシック" panose="020B0600070205080204" pitchFamily="50" charset="-128"/>
              </a:rPr>
              <a:t>1</a:t>
            </a:r>
            <a:r>
              <a:rPr kumimoji="1" lang="ja-JP" altLang="en-US" sz="600" dirty="0">
                <a:latin typeface="ＭＳ Ｐゴシック" panose="020B0600070205080204" pitchFamily="50" charset="-128"/>
                <a:ea typeface="ＭＳ Ｐゴシック" panose="020B0600070205080204" pitchFamily="50" charset="-128"/>
              </a:rPr>
              <a:t>回更新研修を受講する必要があります。</a:t>
            </a:r>
          </a:p>
        </p:txBody>
      </p:sp>
    </p:spTree>
    <p:extLst>
      <p:ext uri="{BB962C8B-B14F-4D97-AF65-F5344CB8AC3E}">
        <p14:creationId xmlns:p14="http://schemas.microsoft.com/office/powerpoint/2010/main" val="1185155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03485" y="147134"/>
            <a:ext cx="4354261" cy="338554"/>
          </a:xfrm>
          <a:prstGeom prst="rect">
            <a:avLst/>
          </a:prstGeom>
          <a:noFill/>
        </p:spPr>
        <p:txBody>
          <a:bodyPr wrap="square" rtlCol="0">
            <a:spAutoFit/>
          </a:bodyPr>
          <a:lstStyle/>
          <a:p>
            <a:r>
              <a:rPr kumimoji="1" lang="ja-JP" altLang="en-US" sz="1600" b="1" dirty="0">
                <a:solidFill>
                  <a:schemeClr val="accent1"/>
                </a:solidFill>
                <a:effectLst>
                  <a:outerShdw blurRad="50800" dist="38100" dir="2700000" algn="tl" rotWithShape="0">
                    <a:srgbClr val="FEE9AC">
                      <a:alpha val="40000"/>
                    </a:srgbClr>
                  </a:outerShdw>
                </a:effectLst>
                <a:latin typeface="ＭＳ Ｐゴシック" panose="020B0600070205080204" pitchFamily="50" charset="-128"/>
                <a:ea typeface="ＭＳ Ｐゴシック" panose="020B0600070205080204" pitchFamily="50" charset="-128"/>
              </a:rPr>
              <a:t>■経過措置によるみなし配置について</a:t>
            </a:r>
          </a:p>
        </p:txBody>
      </p:sp>
      <p:sp>
        <p:nvSpPr>
          <p:cNvPr id="3" name="テキスト ボックス 2"/>
          <p:cNvSpPr txBox="1"/>
          <p:nvPr/>
        </p:nvSpPr>
        <p:spPr>
          <a:xfrm>
            <a:off x="403485" y="493814"/>
            <a:ext cx="5958782" cy="661720"/>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　</a:t>
            </a:r>
            <a:r>
              <a:rPr lang="ja-JP" altLang="ja-JP" sz="900" dirty="0">
                <a:latin typeface="Meiryo UI" panose="020B0604030504040204" pitchFamily="50" charset="-128"/>
                <a:ea typeface="Meiryo UI" panose="020B0604030504040204" pitchFamily="50" charset="-128"/>
              </a:rPr>
              <a:t>サービス管理責任者等としての実務経験を満たしており</a:t>
            </a:r>
            <a:r>
              <a:rPr lang="ja-JP" altLang="en-US" sz="900" dirty="0">
                <a:latin typeface="Meiryo UI" panose="020B0604030504040204" pitchFamily="50" charset="-128"/>
                <a:ea typeface="Meiryo UI" panose="020B0604030504040204" pitchFamily="50" charset="-128"/>
              </a:rPr>
              <a:t>、令和元年度から令和</a:t>
            </a:r>
            <a:r>
              <a:rPr lang="en-US" altLang="ja-JP" sz="900" dirty="0">
                <a:latin typeface="Meiryo UI" panose="020B0604030504040204" pitchFamily="50" charset="-128"/>
                <a:ea typeface="Meiryo UI" panose="020B0604030504040204" pitchFamily="50" charset="-128"/>
              </a:rPr>
              <a:t>3</a:t>
            </a:r>
            <a:r>
              <a:rPr lang="ja-JP" altLang="en-US" sz="900" dirty="0">
                <a:latin typeface="Meiryo UI" panose="020B0604030504040204" pitchFamily="50" charset="-128"/>
                <a:ea typeface="Meiryo UI" panose="020B0604030504040204" pitchFamily="50" charset="-128"/>
              </a:rPr>
              <a:t>年度までにサービス</a:t>
            </a:r>
            <a:r>
              <a:rPr lang="ja-JP" altLang="ja-JP" sz="900" dirty="0">
                <a:latin typeface="Meiryo UI" panose="020B0604030504040204" pitchFamily="50" charset="-128"/>
                <a:ea typeface="Meiryo UI" panose="020B0604030504040204" pitchFamily="50" charset="-128"/>
              </a:rPr>
              <a:t>管理責任者等基礎研修及び相談支援従事者初任者研修</a:t>
            </a:r>
            <a:r>
              <a:rPr lang="en-US" altLang="ja-JP" sz="900" dirty="0">
                <a:latin typeface="Meiryo UI" panose="020B0604030504040204" pitchFamily="50" charset="-128"/>
                <a:ea typeface="Meiryo UI" panose="020B0604030504040204" pitchFamily="50" charset="-128"/>
              </a:rPr>
              <a:t>2</a:t>
            </a:r>
            <a:r>
              <a:rPr lang="ja-JP" altLang="ja-JP" sz="900" dirty="0">
                <a:latin typeface="Meiryo UI" panose="020B0604030504040204" pitchFamily="50" charset="-128"/>
                <a:ea typeface="Meiryo UI" panose="020B0604030504040204" pitchFamily="50" charset="-128"/>
              </a:rPr>
              <a:t>日課程（もしくは５日</a:t>
            </a:r>
            <a:r>
              <a:rPr lang="ja-JP" altLang="en-US" sz="900" dirty="0">
                <a:latin typeface="Meiryo UI" panose="020B0604030504040204" pitchFamily="50" charset="-128"/>
                <a:ea typeface="Meiryo UI" panose="020B0604030504040204" pitchFamily="50" charset="-128"/>
              </a:rPr>
              <a:t>又は</a:t>
            </a:r>
            <a:r>
              <a:rPr lang="en-US" altLang="ja-JP" sz="900" dirty="0">
                <a:latin typeface="Meiryo UI" panose="020B0604030504040204" pitchFamily="50" charset="-128"/>
                <a:ea typeface="Meiryo UI" panose="020B0604030504040204" pitchFamily="50" charset="-128"/>
              </a:rPr>
              <a:t>7</a:t>
            </a:r>
            <a:r>
              <a:rPr lang="ja-JP" altLang="en-US" sz="900" dirty="0">
                <a:latin typeface="Meiryo UI" panose="020B0604030504040204" pitchFamily="50" charset="-128"/>
                <a:ea typeface="Meiryo UI" panose="020B0604030504040204" pitchFamily="50" charset="-128"/>
              </a:rPr>
              <a:t>日</a:t>
            </a:r>
            <a:r>
              <a:rPr lang="ja-JP" altLang="ja-JP" sz="900" dirty="0">
                <a:latin typeface="Meiryo UI" panose="020B0604030504040204" pitchFamily="50" charset="-128"/>
                <a:ea typeface="Meiryo UI" panose="020B0604030504040204" pitchFamily="50" charset="-128"/>
              </a:rPr>
              <a:t>課程）を修了し、現在サービス管理責任者等として従事</a:t>
            </a:r>
            <a:r>
              <a:rPr lang="ja-JP" altLang="ja-JP" sz="900" u="sng" dirty="0">
                <a:latin typeface="Meiryo UI" panose="020B0604030504040204" pitchFamily="50" charset="-128"/>
                <a:ea typeface="Meiryo UI" panose="020B0604030504040204" pitchFamily="50" charset="-128"/>
              </a:rPr>
              <a:t>（みなし配置）している方は、両方の研修を修了した日から３年が経過するまでに実践研修を修了しなければ、みなし配置終了後、実践研修を受講するまでの間はサービス管理責任者等として従事することができませ</a:t>
            </a:r>
            <a:r>
              <a:rPr lang="ja-JP" altLang="en-US" sz="900" u="sng" dirty="0">
                <a:latin typeface="Meiryo UI" panose="020B0604030504040204" pitchFamily="50" charset="-128"/>
                <a:ea typeface="Meiryo UI" panose="020B0604030504040204" pitchFamily="50" charset="-128"/>
              </a:rPr>
              <a:t>ん。</a:t>
            </a:r>
            <a:endParaRPr kumimoji="1" lang="en-US" altLang="ja-JP" sz="900" u="sng"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403485" y="1359946"/>
            <a:ext cx="5123512" cy="338554"/>
          </a:xfrm>
          <a:prstGeom prst="rect">
            <a:avLst/>
          </a:prstGeom>
          <a:noFill/>
        </p:spPr>
        <p:txBody>
          <a:bodyPr wrap="square" rtlCol="0">
            <a:spAutoFit/>
          </a:bodyPr>
          <a:lstStyle/>
          <a:p>
            <a:r>
              <a:rPr kumimoji="1" lang="ja-JP" altLang="en-US" sz="1600" b="1" dirty="0">
                <a:solidFill>
                  <a:schemeClr val="accent1"/>
                </a:solidFill>
                <a:effectLst>
                  <a:outerShdw blurRad="50800" dist="38100" dir="2700000" algn="tl" rotWithShape="0">
                    <a:srgbClr val="FEE9AC">
                      <a:alpha val="40000"/>
                    </a:srgbClr>
                  </a:outerShdw>
                </a:effectLst>
                <a:latin typeface="ＭＳ Ｐゴシック" panose="020B0600070205080204" pitchFamily="50" charset="-128"/>
                <a:ea typeface="ＭＳ Ｐゴシック" panose="020B0600070205080204" pitchFamily="50" charset="-128"/>
              </a:rPr>
              <a:t>■令和６年度サービス管理責任者等実践研修実施予定</a:t>
            </a:r>
          </a:p>
        </p:txBody>
      </p:sp>
      <p:graphicFrame>
        <p:nvGraphicFramePr>
          <p:cNvPr id="5" name="表 4"/>
          <p:cNvGraphicFramePr>
            <a:graphicFrameLocks noGrp="1"/>
          </p:cNvGraphicFramePr>
          <p:nvPr>
            <p:extLst>
              <p:ext uri="{D42A27DB-BD31-4B8C-83A1-F6EECF244321}">
                <p14:modId xmlns:p14="http://schemas.microsoft.com/office/powerpoint/2010/main" val="710794679"/>
              </p:ext>
            </p:extLst>
          </p:nvPr>
        </p:nvGraphicFramePr>
        <p:xfrm>
          <a:off x="448133" y="1902912"/>
          <a:ext cx="5740601" cy="2011680"/>
        </p:xfrm>
        <a:graphic>
          <a:graphicData uri="http://schemas.openxmlformats.org/drawingml/2006/table">
            <a:tbl>
              <a:tblPr firstRow="1" bandRow="1">
                <a:tableStyleId>{5C22544A-7EE6-4342-B048-85BDC9FD1C3A}</a:tableStyleId>
              </a:tblPr>
              <a:tblGrid>
                <a:gridCol w="677864">
                  <a:extLst>
                    <a:ext uri="{9D8B030D-6E8A-4147-A177-3AD203B41FA5}">
                      <a16:colId xmlns:a16="http://schemas.microsoft.com/office/drawing/2014/main" val="3105123629"/>
                    </a:ext>
                  </a:extLst>
                </a:gridCol>
                <a:gridCol w="1654579">
                  <a:extLst>
                    <a:ext uri="{9D8B030D-6E8A-4147-A177-3AD203B41FA5}">
                      <a16:colId xmlns:a16="http://schemas.microsoft.com/office/drawing/2014/main" val="44495426"/>
                    </a:ext>
                  </a:extLst>
                </a:gridCol>
                <a:gridCol w="1704079">
                  <a:extLst>
                    <a:ext uri="{9D8B030D-6E8A-4147-A177-3AD203B41FA5}">
                      <a16:colId xmlns:a16="http://schemas.microsoft.com/office/drawing/2014/main" val="2178161406"/>
                    </a:ext>
                  </a:extLst>
                </a:gridCol>
                <a:gridCol w="1704079">
                  <a:extLst>
                    <a:ext uri="{9D8B030D-6E8A-4147-A177-3AD203B41FA5}">
                      <a16:colId xmlns:a16="http://schemas.microsoft.com/office/drawing/2014/main" val="3984118449"/>
                    </a:ext>
                  </a:extLst>
                </a:gridCol>
              </a:tblGrid>
              <a:tr h="195970">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研修事業者名</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大阪府社会福祉事業団</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accent5">
                        <a:lumMod val="60000"/>
                        <a:lumOff val="40000"/>
                      </a:schemeClr>
                    </a:solidFill>
                  </a:tcPr>
                </a:tc>
                <a:tc>
                  <a:txBody>
                    <a:bodyPr/>
                    <a:lstStyle/>
                    <a:p>
                      <a:pPr algn="ctr"/>
                      <a:r>
                        <a:rPr kumimoji="1" lang="zh-TW" altLang="en-US" sz="1050" b="0" dirty="0">
                          <a:solidFill>
                            <a:schemeClr val="tx1"/>
                          </a:solidFill>
                          <a:latin typeface="Meiryo UI" panose="020B0604030504040204" pitchFamily="50" charset="-128"/>
                          <a:ea typeface="Meiryo UI" panose="020B0604030504040204" pitchFamily="50" charset="-128"/>
                        </a:rPr>
                        <a:t>大阪府障害者福祉事業団</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全国介護事業者連盟</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3399962459"/>
                  </a:ext>
                </a:extLst>
              </a:tr>
              <a:tr h="195970">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募集</a:t>
                      </a:r>
                      <a:endParaRPr kumimoji="1" lang="en-US" altLang="ja-JP" sz="1000" b="0" dirty="0">
                        <a:solidFill>
                          <a:schemeClr val="tx1"/>
                        </a:solidFill>
                        <a:latin typeface="Meiryo UI" panose="020B0604030504040204" pitchFamily="50" charset="-128"/>
                        <a:ea typeface="Meiryo UI" panose="020B0604030504040204" pitchFamily="50" charset="-128"/>
                      </a:endParaRPr>
                    </a:p>
                    <a:p>
                      <a:pPr algn="ctr"/>
                      <a:r>
                        <a:rPr kumimoji="1" lang="ja-JP" altLang="en-US" sz="1000" b="0" dirty="0">
                          <a:solidFill>
                            <a:schemeClr val="tx1"/>
                          </a:solidFill>
                          <a:latin typeface="Meiryo UI" panose="020B0604030504040204" pitchFamily="50" charset="-128"/>
                          <a:ea typeface="Meiryo UI" panose="020B0604030504040204" pitchFamily="50" charset="-128"/>
                        </a:rPr>
                        <a:t>期間</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令和６年４月８日から</a:t>
                      </a:r>
                    </a:p>
                    <a:p>
                      <a:pPr algn="ctr"/>
                      <a:r>
                        <a:rPr kumimoji="1" lang="ja-JP" altLang="en-US" sz="800" b="0" dirty="0">
                          <a:solidFill>
                            <a:schemeClr val="tx1"/>
                          </a:solidFill>
                          <a:latin typeface="Meiryo UI" panose="020B0604030504040204" pitchFamily="50" charset="-128"/>
                          <a:ea typeface="Meiryo UI" panose="020B0604030504040204" pitchFamily="50" charset="-128"/>
                        </a:rPr>
                        <a:t>令和６年４月</a:t>
                      </a:r>
                      <a:r>
                        <a:rPr kumimoji="1" lang="en-US" altLang="ja-JP" sz="800" b="0" dirty="0">
                          <a:solidFill>
                            <a:schemeClr val="tx1"/>
                          </a:solidFill>
                          <a:latin typeface="Meiryo UI" panose="020B0604030504040204" pitchFamily="50" charset="-128"/>
                          <a:ea typeface="Meiryo UI" panose="020B0604030504040204" pitchFamily="50" charset="-128"/>
                        </a:rPr>
                        <a:t>17</a:t>
                      </a:r>
                      <a:r>
                        <a:rPr kumimoji="1" lang="ja-JP" altLang="en-US" sz="800" b="0" dirty="0">
                          <a:solidFill>
                            <a:schemeClr val="tx1"/>
                          </a:solidFill>
                          <a:latin typeface="Meiryo UI" panose="020B0604030504040204" pitchFamily="50" charset="-128"/>
                          <a:ea typeface="Meiryo UI" panose="020B0604030504040204" pitchFamily="50" charset="-128"/>
                        </a:rPr>
                        <a:t>日</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令和６年８月６日から</a:t>
                      </a:r>
                    </a:p>
                    <a:p>
                      <a:pPr algn="ctr"/>
                      <a:r>
                        <a:rPr kumimoji="1" lang="ja-JP" altLang="en-US" sz="800" b="0" dirty="0">
                          <a:solidFill>
                            <a:schemeClr val="tx1"/>
                          </a:solidFill>
                          <a:latin typeface="Meiryo UI" panose="020B0604030504040204" pitchFamily="50" charset="-128"/>
                          <a:ea typeface="Meiryo UI" panose="020B0604030504040204" pitchFamily="50" charset="-128"/>
                        </a:rPr>
                        <a:t>令和６年８月</a:t>
                      </a:r>
                      <a:r>
                        <a:rPr kumimoji="1" lang="en-US" altLang="ja-JP" sz="800" b="0" dirty="0">
                          <a:solidFill>
                            <a:schemeClr val="tx1"/>
                          </a:solidFill>
                          <a:latin typeface="Meiryo UI" panose="020B0604030504040204" pitchFamily="50" charset="-128"/>
                          <a:ea typeface="Meiryo UI" panose="020B0604030504040204" pitchFamily="50" charset="-128"/>
                        </a:rPr>
                        <a:t>26</a:t>
                      </a:r>
                      <a:r>
                        <a:rPr kumimoji="1" lang="ja-JP" altLang="en-US" sz="800" b="0" dirty="0">
                          <a:solidFill>
                            <a:schemeClr val="tx1"/>
                          </a:solidFill>
                          <a:latin typeface="Meiryo UI" panose="020B0604030504040204" pitchFamily="50" charset="-128"/>
                          <a:ea typeface="Meiryo UI" panose="020B0604030504040204" pitchFamily="50" charset="-128"/>
                        </a:rPr>
                        <a:t>日</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令和６年</a:t>
                      </a:r>
                      <a:r>
                        <a:rPr kumimoji="1" lang="en-US" altLang="ja-JP" sz="800" b="0" dirty="0">
                          <a:solidFill>
                            <a:schemeClr val="tx1"/>
                          </a:solidFill>
                          <a:latin typeface="Meiryo UI" panose="020B0604030504040204" pitchFamily="50" charset="-128"/>
                          <a:ea typeface="Meiryo UI" panose="020B0604030504040204" pitchFamily="50" charset="-128"/>
                        </a:rPr>
                        <a:t>10</a:t>
                      </a:r>
                      <a:r>
                        <a:rPr kumimoji="1" lang="ja-JP" altLang="en-US" sz="800" b="0" dirty="0">
                          <a:solidFill>
                            <a:schemeClr val="tx1"/>
                          </a:solidFill>
                          <a:latin typeface="Meiryo UI" panose="020B0604030504040204" pitchFamily="50" charset="-128"/>
                          <a:ea typeface="Meiryo UI" panose="020B0604030504040204" pitchFamily="50" charset="-128"/>
                        </a:rPr>
                        <a:t>月</a:t>
                      </a:r>
                      <a:r>
                        <a:rPr kumimoji="1" lang="en-US" altLang="ja-JP" sz="800" b="0" dirty="0">
                          <a:solidFill>
                            <a:schemeClr val="tx1"/>
                          </a:solidFill>
                          <a:latin typeface="Meiryo UI" panose="020B0604030504040204" pitchFamily="50" charset="-128"/>
                          <a:ea typeface="Meiryo UI" panose="020B0604030504040204" pitchFamily="50" charset="-128"/>
                        </a:rPr>
                        <a:t>21</a:t>
                      </a:r>
                      <a:r>
                        <a:rPr kumimoji="1" lang="ja-JP" altLang="en-US" sz="800" b="0" dirty="0">
                          <a:solidFill>
                            <a:schemeClr val="tx1"/>
                          </a:solidFill>
                          <a:latin typeface="Meiryo UI" panose="020B0604030504040204" pitchFamily="50" charset="-128"/>
                          <a:ea typeface="Meiryo UI" panose="020B0604030504040204" pitchFamily="50" charset="-128"/>
                        </a:rPr>
                        <a:t>日から</a:t>
                      </a:r>
                      <a:endParaRPr kumimoji="1" lang="en-US" altLang="ja-JP" sz="800" b="0" dirty="0">
                        <a:solidFill>
                          <a:schemeClr val="tx1"/>
                        </a:solidFill>
                        <a:latin typeface="Meiryo UI" panose="020B0604030504040204" pitchFamily="50" charset="-128"/>
                        <a:ea typeface="Meiryo UI" panose="020B0604030504040204" pitchFamily="50" charset="-128"/>
                      </a:endParaRPr>
                    </a:p>
                    <a:p>
                      <a:pPr algn="ctr"/>
                      <a:r>
                        <a:rPr kumimoji="1" lang="ja-JP" altLang="en-US" sz="800" b="0" dirty="0">
                          <a:solidFill>
                            <a:schemeClr val="tx1"/>
                          </a:solidFill>
                          <a:latin typeface="Meiryo UI" panose="020B0604030504040204" pitchFamily="50" charset="-128"/>
                          <a:ea typeface="Meiryo UI" panose="020B0604030504040204" pitchFamily="50" charset="-128"/>
                        </a:rPr>
                        <a:t>令和６年</a:t>
                      </a:r>
                      <a:r>
                        <a:rPr kumimoji="1" lang="en-US" altLang="ja-JP" sz="800" b="0" dirty="0">
                          <a:solidFill>
                            <a:schemeClr val="tx1"/>
                          </a:solidFill>
                          <a:latin typeface="Meiryo UI" panose="020B0604030504040204" pitchFamily="50" charset="-128"/>
                          <a:ea typeface="Meiryo UI" panose="020B0604030504040204" pitchFamily="50" charset="-128"/>
                        </a:rPr>
                        <a:t>11</a:t>
                      </a:r>
                      <a:r>
                        <a:rPr kumimoji="1" lang="ja-JP" altLang="en-US" sz="800" b="0" dirty="0">
                          <a:solidFill>
                            <a:schemeClr val="tx1"/>
                          </a:solidFill>
                          <a:latin typeface="Meiryo UI" panose="020B0604030504040204" pitchFamily="50" charset="-128"/>
                          <a:ea typeface="Meiryo UI" panose="020B0604030504040204" pitchFamily="50" charset="-128"/>
                        </a:rPr>
                        <a:t>月４日</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extLst>
                  <a:ext uri="{0D108BD9-81ED-4DB2-BD59-A6C34878D82A}">
                    <a16:rowId xmlns:a16="http://schemas.microsoft.com/office/drawing/2014/main" val="1520907693"/>
                  </a:ext>
                </a:extLst>
              </a:tr>
              <a:tr h="195970">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研修</a:t>
                      </a:r>
                      <a:endParaRPr kumimoji="1" lang="en-US" altLang="ja-JP" sz="1000" b="0" dirty="0">
                        <a:solidFill>
                          <a:schemeClr val="tx1"/>
                        </a:solidFill>
                        <a:latin typeface="Meiryo UI" panose="020B0604030504040204" pitchFamily="50" charset="-128"/>
                        <a:ea typeface="Meiryo UI" panose="020B0604030504040204" pitchFamily="50" charset="-128"/>
                      </a:endParaRPr>
                    </a:p>
                    <a:p>
                      <a:pPr algn="ctr"/>
                      <a:r>
                        <a:rPr kumimoji="1" lang="ja-JP" altLang="en-US" sz="1000" b="0" dirty="0">
                          <a:solidFill>
                            <a:schemeClr val="tx1"/>
                          </a:solidFill>
                          <a:latin typeface="Meiryo UI" panose="020B0604030504040204" pitchFamily="50" charset="-128"/>
                          <a:ea typeface="Meiryo UI" panose="020B0604030504040204" pitchFamily="50" charset="-128"/>
                        </a:rPr>
                        <a:t>期間</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rPr>
                        <a:t>【</a:t>
                      </a:r>
                      <a:r>
                        <a:rPr kumimoji="1" lang="ja-JP" altLang="en-US" sz="800" b="0" dirty="0">
                          <a:solidFill>
                            <a:schemeClr val="tx1"/>
                          </a:solidFill>
                          <a:latin typeface="Meiryo UI" panose="020B0604030504040204" pitchFamily="50" charset="-128"/>
                          <a:ea typeface="Meiryo UI" panose="020B0604030504040204" pitchFamily="50" charset="-128"/>
                        </a:rPr>
                        <a:t>前期</a:t>
                      </a:r>
                      <a:r>
                        <a:rPr kumimoji="1" lang="en-US" altLang="ja-JP" sz="800" b="0" dirty="0">
                          <a:solidFill>
                            <a:schemeClr val="tx1"/>
                          </a:solidFill>
                          <a:latin typeface="Meiryo UI" panose="020B0604030504040204" pitchFamily="50" charset="-128"/>
                          <a:ea typeface="Meiryo UI" panose="020B0604030504040204" pitchFamily="50" charset="-128"/>
                        </a:rPr>
                        <a:t>】</a:t>
                      </a:r>
                      <a:r>
                        <a:rPr kumimoji="1" lang="ja-JP" altLang="en-US" sz="800" b="0" dirty="0">
                          <a:solidFill>
                            <a:schemeClr val="tx1"/>
                          </a:solidFill>
                          <a:latin typeface="Meiryo UI" panose="020B0604030504040204" pitchFamily="50" charset="-128"/>
                          <a:ea typeface="Meiryo UI" panose="020B0604030504040204" pitchFamily="50" charset="-128"/>
                        </a:rPr>
                        <a:t>令和６年６月</a:t>
                      </a:r>
                      <a:r>
                        <a:rPr kumimoji="1" lang="en-US" altLang="ja-JP" sz="800" b="0" dirty="0">
                          <a:solidFill>
                            <a:schemeClr val="tx1"/>
                          </a:solidFill>
                          <a:latin typeface="Meiryo UI" panose="020B0604030504040204" pitchFamily="50" charset="-128"/>
                          <a:ea typeface="Meiryo UI" panose="020B0604030504040204" pitchFamily="50" charset="-128"/>
                        </a:rPr>
                        <a:t>21</a:t>
                      </a:r>
                      <a:r>
                        <a:rPr kumimoji="1" lang="ja-JP" altLang="en-US" sz="800" b="0" dirty="0">
                          <a:solidFill>
                            <a:schemeClr val="tx1"/>
                          </a:solidFill>
                          <a:latin typeface="Meiryo UI" panose="020B0604030504040204" pitchFamily="50" charset="-128"/>
                          <a:ea typeface="Meiryo UI" panose="020B0604030504040204" pitchFamily="50" charset="-128"/>
                        </a:rPr>
                        <a:t>日から</a:t>
                      </a:r>
                      <a:endParaRPr kumimoji="1" lang="en-US" altLang="ja-JP" sz="800" b="0" dirty="0">
                        <a:solidFill>
                          <a:schemeClr val="tx1"/>
                        </a:solidFill>
                        <a:latin typeface="Meiryo UI" panose="020B0604030504040204" pitchFamily="50" charset="-128"/>
                        <a:ea typeface="Meiryo UI" panose="020B0604030504040204" pitchFamily="50" charset="-128"/>
                      </a:endParaRPr>
                    </a:p>
                    <a:p>
                      <a:pPr algn="ctr"/>
                      <a:r>
                        <a:rPr kumimoji="1" lang="ja-JP" altLang="en-US" sz="800" b="0" dirty="0">
                          <a:solidFill>
                            <a:schemeClr val="tx1"/>
                          </a:solidFill>
                          <a:latin typeface="Meiryo UI" panose="020B0604030504040204" pitchFamily="50" charset="-128"/>
                          <a:ea typeface="Meiryo UI" panose="020B0604030504040204" pitchFamily="50" charset="-128"/>
                        </a:rPr>
                        <a:t>７月</a:t>
                      </a:r>
                      <a:r>
                        <a:rPr kumimoji="1" lang="en-US" altLang="ja-JP" sz="800" b="0" dirty="0">
                          <a:solidFill>
                            <a:schemeClr val="tx1"/>
                          </a:solidFill>
                          <a:latin typeface="Meiryo UI" panose="020B0604030504040204" pitchFamily="50" charset="-128"/>
                          <a:ea typeface="Meiryo UI" panose="020B0604030504040204" pitchFamily="50" charset="-128"/>
                        </a:rPr>
                        <a:t>26</a:t>
                      </a:r>
                      <a:r>
                        <a:rPr kumimoji="1" lang="ja-JP" altLang="en-US" sz="800" b="0" dirty="0">
                          <a:solidFill>
                            <a:schemeClr val="tx1"/>
                          </a:solidFill>
                          <a:latin typeface="Meiryo UI" panose="020B0604030504040204" pitchFamily="50" charset="-128"/>
                          <a:ea typeface="Meiryo UI" panose="020B0604030504040204" pitchFamily="50" charset="-128"/>
                        </a:rPr>
                        <a:t>日</a:t>
                      </a:r>
                      <a:endParaRPr kumimoji="1" lang="en-US" altLang="ja-JP" sz="800" b="0" dirty="0">
                        <a:solidFill>
                          <a:schemeClr val="tx1"/>
                        </a:solidFill>
                        <a:latin typeface="Meiryo UI" panose="020B0604030504040204" pitchFamily="50" charset="-128"/>
                        <a:ea typeface="Meiryo UI" panose="020B0604030504040204" pitchFamily="50" charset="-128"/>
                      </a:endParaRPr>
                    </a:p>
                    <a:p>
                      <a:pPr algn="ctr"/>
                      <a:r>
                        <a:rPr kumimoji="1" lang="en-US" altLang="ja-JP" sz="800" b="0" dirty="0">
                          <a:solidFill>
                            <a:schemeClr val="tx1"/>
                          </a:solidFill>
                          <a:latin typeface="Meiryo UI" panose="020B0604030504040204" pitchFamily="50" charset="-128"/>
                          <a:ea typeface="Meiryo UI" panose="020B0604030504040204" pitchFamily="50" charset="-128"/>
                        </a:rPr>
                        <a:t>【</a:t>
                      </a:r>
                      <a:r>
                        <a:rPr kumimoji="1" lang="ja-JP" altLang="en-US" sz="800" b="0" dirty="0">
                          <a:solidFill>
                            <a:schemeClr val="tx1"/>
                          </a:solidFill>
                          <a:latin typeface="Meiryo UI" panose="020B0604030504040204" pitchFamily="50" charset="-128"/>
                          <a:ea typeface="Meiryo UI" panose="020B0604030504040204" pitchFamily="50" charset="-128"/>
                        </a:rPr>
                        <a:t>後期</a:t>
                      </a:r>
                      <a:r>
                        <a:rPr kumimoji="1" lang="en-US" altLang="ja-JP" sz="800" b="0" dirty="0">
                          <a:solidFill>
                            <a:schemeClr val="tx1"/>
                          </a:solidFill>
                          <a:latin typeface="Meiryo UI" panose="020B0604030504040204" pitchFamily="50" charset="-128"/>
                          <a:ea typeface="Meiryo UI" panose="020B0604030504040204" pitchFamily="50" charset="-128"/>
                        </a:rPr>
                        <a:t>】</a:t>
                      </a:r>
                      <a:r>
                        <a:rPr kumimoji="1" lang="ja-JP" altLang="en-US" sz="800" b="0" dirty="0">
                          <a:solidFill>
                            <a:schemeClr val="tx1"/>
                          </a:solidFill>
                          <a:latin typeface="Meiryo UI" panose="020B0604030504040204" pitchFamily="50" charset="-128"/>
                          <a:ea typeface="Meiryo UI" panose="020B0604030504040204" pitchFamily="50" charset="-128"/>
                        </a:rPr>
                        <a:t>令和６年</a:t>
                      </a:r>
                      <a:r>
                        <a:rPr kumimoji="1" lang="en-US" altLang="ja-JP" sz="800" b="0" dirty="0">
                          <a:solidFill>
                            <a:schemeClr val="tx1"/>
                          </a:solidFill>
                          <a:latin typeface="Meiryo UI" panose="020B0604030504040204" pitchFamily="50" charset="-128"/>
                          <a:ea typeface="Meiryo UI" panose="020B0604030504040204" pitchFamily="50" charset="-128"/>
                        </a:rPr>
                        <a:t>10</a:t>
                      </a:r>
                      <a:r>
                        <a:rPr kumimoji="1" lang="ja-JP" altLang="en-US" sz="800" b="0" dirty="0">
                          <a:solidFill>
                            <a:schemeClr val="tx1"/>
                          </a:solidFill>
                          <a:latin typeface="Meiryo UI" panose="020B0604030504040204" pitchFamily="50" charset="-128"/>
                          <a:ea typeface="Meiryo UI" panose="020B0604030504040204" pitchFamily="50" charset="-128"/>
                        </a:rPr>
                        <a:t>月</a:t>
                      </a:r>
                      <a:r>
                        <a:rPr kumimoji="1" lang="en-US" altLang="ja-JP" sz="800" b="0" dirty="0">
                          <a:solidFill>
                            <a:schemeClr val="tx1"/>
                          </a:solidFill>
                          <a:latin typeface="Meiryo UI" panose="020B0604030504040204" pitchFamily="50" charset="-128"/>
                          <a:ea typeface="Meiryo UI" panose="020B0604030504040204" pitchFamily="50" charset="-128"/>
                        </a:rPr>
                        <a:t>11</a:t>
                      </a:r>
                      <a:r>
                        <a:rPr kumimoji="1" lang="ja-JP" altLang="en-US" sz="800" b="0" dirty="0">
                          <a:solidFill>
                            <a:schemeClr val="tx1"/>
                          </a:solidFill>
                          <a:latin typeface="Meiryo UI" panose="020B0604030504040204" pitchFamily="50" charset="-128"/>
                          <a:ea typeface="Meiryo UI" panose="020B0604030504040204" pitchFamily="50" charset="-128"/>
                        </a:rPr>
                        <a:t>日から</a:t>
                      </a:r>
                      <a:endParaRPr kumimoji="1" lang="en-US" altLang="ja-JP" sz="800" b="0" dirty="0">
                        <a:solidFill>
                          <a:schemeClr val="tx1"/>
                        </a:solidFill>
                        <a:latin typeface="Meiryo UI" panose="020B0604030504040204" pitchFamily="50" charset="-128"/>
                        <a:ea typeface="Meiryo UI" panose="020B0604030504040204" pitchFamily="50" charset="-128"/>
                      </a:endParaRPr>
                    </a:p>
                    <a:p>
                      <a:pPr algn="ctr"/>
                      <a:r>
                        <a:rPr kumimoji="1" lang="en-US" altLang="ja-JP" sz="800" b="0" dirty="0">
                          <a:solidFill>
                            <a:schemeClr val="tx1"/>
                          </a:solidFill>
                          <a:latin typeface="Meiryo UI" panose="020B0604030504040204" pitchFamily="50" charset="-128"/>
                          <a:ea typeface="Meiryo UI" panose="020B0604030504040204" pitchFamily="50" charset="-128"/>
                        </a:rPr>
                        <a:t>10</a:t>
                      </a:r>
                      <a:r>
                        <a:rPr kumimoji="1" lang="ja-JP" altLang="en-US" sz="800" b="0" dirty="0">
                          <a:solidFill>
                            <a:schemeClr val="tx1"/>
                          </a:solidFill>
                          <a:latin typeface="Meiryo UI" panose="020B0604030504040204" pitchFamily="50" charset="-128"/>
                          <a:ea typeface="Meiryo UI" panose="020B0604030504040204" pitchFamily="50" charset="-128"/>
                        </a:rPr>
                        <a:t>月</a:t>
                      </a:r>
                      <a:r>
                        <a:rPr kumimoji="1" lang="en-US" altLang="ja-JP" sz="800" b="0" dirty="0">
                          <a:solidFill>
                            <a:schemeClr val="tx1"/>
                          </a:solidFill>
                          <a:latin typeface="Meiryo UI" panose="020B0604030504040204" pitchFamily="50" charset="-128"/>
                          <a:ea typeface="Meiryo UI" panose="020B0604030504040204" pitchFamily="50" charset="-128"/>
                        </a:rPr>
                        <a:t>30</a:t>
                      </a:r>
                      <a:r>
                        <a:rPr kumimoji="1" lang="ja-JP" altLang="en-US" sz="800" b="0" dirty="0">
                          <a:solidFill>
                            <a:schemeClr val="tx1"/>
                          </a:solidFill>
                          <a:latin typeface="Meiryo UI" panose="020B0604030504040204" pitchFamily="50" charset="-128"/>
                          <a:ea typeface="Meiryo UI" panose="020B0604030504040204" pitchFamily="50" charset="-128"/>
                        </a:rPr>
                        <a:t>日</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令和６年</a:t>
                      </a:r>
                      <a:r>
                        <a:rPr kumimoji="1" lang="en-US" altLang="ja-JP" sz="800" b="0" dirty="0">
                          <a:solidFill>
                            <a:schemeClr val="tx1"/>
                          </a:solidFill>
                          <a:latin typeface="Meiryo UI" panose="020B0604030504040204" pitchFamily="50" charset="-128"/>
                          <a:ea typeface="Meiryo UI" panose="020B0604030504040204" pitchFamily="50" charset="-128"/>
                        </a:rPr>
                        <a:t>11</a:t>
                      </a:r>
                      <a:r>
                        <a:rPr kumimoji="1" lang="ja-JP" altLang="en-US" sz="800" b="0" dirty="0">
                          <a:solidFill>
                            <a:schemeClr val="tx1"/>
                          </a:solidFill>
                          <a:latin typeface="Meiryo UI" panose="020B0604030504040204" pitchFamily="50" charset="-128"/>
                          <a:ea typeface="Meiryo UI" panose="020B0604030504040204" pitchFamily="50" charset="-128"/>
                        </a:rPr>
                        <a:t>月</a:t>
                      </a:r>
                      <a:r>
                        <a:rPr kumimoji="1" lang="en-US" altLang="ja-JP" sz="800" b="0" dirty="0">
                          <a:solidFill>
                            <a:schemeClr val="tx1"/>
                          </a:solidFill>
                          <a:latin typeface="Meiryo UI" panose="020B0604030504040204" pitchFamily="50" charset="-128"/>
                          <a:ea typeface="Meiryo UI" panose="020B0604030504040204" pitchFamily="50" charset="-128"/>
                        </a:rPr>
                        <a:t>11</a:t>
                      </a:r>
                      <a:r>
                        <a:rPr kumimoji="1" lang="ja-JP" altLang="en-US" sz="800" b="0" dirty="0">
                          <a:solidFill>
                            <a:schemeClr val="tx1"/>
                          </a:solidFill>
                          <a:latin typeface="Meiryo UI" panose="020B0604030504040204" pitchFamily="50" charset="-128"/>
                          <a:ea typeface="Meiryo UI" panose="020B0604030504040204" pitchFamily="50" charset="-128"/>
                        </a:rPr>
                        <a:t>日から</a:t>
                      </a:r>
                      <a:endParaRPr kumimoji="1" lang="en-US" altLang="ja-JP" sz="800" b="0" dirty="0">
                        <a:solidFill>
                          <a:schemeClr val="tx1"/>
                        </a:solidFill>
                        <a:latin typeface="Meiryo UI" panose="020B0604030504040204" pitchFamily="50" charset="-128"/>
                        <a:ea typeface="Meiryo UI" panose="020B0604030504040204" pitchFamily="50" charset="-128"/>
                      </a:endParaRPr>
                    </a:p>
                    <a:p>
                      <a:pPr algn="ctr"/>
                      <a:r>
                        <a:rPr kumimoji="1" lang="ja-JP" altLang="en-US" sz="800" b="0" dirty="0">
                          <a:solidFill>
                            <a:schemeClr val="tx1"/>
                          </a:solidFill>
                          <a:latin typeface="Meiryo UI" panose="020B0604030504040204" pitchFamily="50" charset="-128"/>
                          <a:ea typeface="Meiryo UI" panose="020B0604030504040204" pitchFamily="50" charset="-128"/>
                        </a:rPr>
                        <a:t>令和７年１月</a:t>
                      </a:r>
                      <a:r>
                        <a:rPr kumimoji="1" lang="en-US" altLang="ja-JP" sz="800" b="0" dirty="0">
                          <a:solidFill>
                            <a:schemeClr val="tx1"/>
                          </a:solidFill>
                          <a:latin typeface="Meiryo UI" panose="020B0604030504040204" pitchFamily="50" charset="-128"/>
                          <a:ea typeface="Meiryo UI" panose="020B0604030504040204" pitchFamily="50" charset="-128"/>
                        </a:rPr>
                        <a:t>22</a:t>
                      </a:r>
                      <a:r>
                        <a:rPr kumimoji="1" lang="ja-JP" altLang="en-US" sz="800" b="0" dirty="0">
                          <a:solidFill>
                            <a:schemeClr val="tx1"/>
                          </a:solidFill>
                          <a:latin typeface="Meiryo UI" panose="020B0604030504040204" pitchFamily="50" charset="-128"/>
                          <a:ea typeface="Meiryo UI" panose="020B0604030504040204" pitchFamily="50" charset="-128"/>
                        </a:rPr>
                        <a:t>日</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令和７年１月</a:t>
                      </a:r>
                      <a:r>
                        <a:rPr kumimoji="1" lang="en-US" altLang="ja-JP" sz="800" b="0" dirty="0">
                          <a:solidFill>
                            <a:schemeClr val="tx1"/>
                          </a:solidFill>
                          <a:latin typeface="Meiryo UI" panose="020B0604030504040204" pitchFamily="50" charset="-128"/>
                          <a:ea typeface="Meiryo UI" panose="020B0604030504040204" pitchFamily="50" charset="-128"/>
                        </a:rPr>
                        <a:t>31</a:t>
                      </a:r>
                      <a:r>
                        <a:rPr kumimoji="1" lang="ja-JP" altLang="en-US" sz="800" b="0" dirty="0">
                          <a:solidFill>
                            <a:schemeClr val="tx1"/>
                          </a:solidFill>
                          <a:latin typeface="Meiryo UI" panose="020B0604030504040204" pitchFamily="50" charset="-128"/>
                          <a:ea typeface="Meiryo UI" panose="020B0604030504040204" pitchFamily="50" charset="-128"/>
                        </a:rPr>
                        <a:t>日から</a:t>
                      </a:r>
                      <a:endParaRPr kumimoji="1" lang="en-US" altLang="ja-JP" sz="800" b="0" dirty="0">
                        <a:solidFill>
                          <a:schemeClr val="tx1"/>
                        </a:solidFill>
                        <a:latin typeface="Meiryo UI" panose="020B0604030504040204" pitchFamily="50" charset="-128"/>
                        <a:ea typeface="Meiryo UI" panose="020B0604030504040204" pitchFamily="50" charset="-128"/>
                      </a:endParaRPr>
                    </a:p>
                    <a:p>
                      <a:pPr algn="ctr"/>
                      <a:r>
                        <a:rPr kumimoji="1" lang="ja-JP" altLang="en-US" sz="800" b="0" dirty="0">
                          <a:solidFill>
                            <a:schemeClr val="tx1"/>
                          </a:solidFill>
                          <a:latin typeface="Meiryo UI" panose="020B0604030504040204" pitchFamily="50" charset="-128"/>
                          <a:ea typeface="Meiryo UI" panose="020B0604030504040204" pitchFamily="50" charset="-128"/>
                        </a:rPr>
                        <a:t>令和７年</a:t>
                      </a:r>
                      <a:r>
                        <a:rPr kumimoji="1" lang="en-US" altLang="ja-JP" sz="800" b="0" dirty="0">
                          <a:solidFill>
                            <a:schemeClr val="tx1"/>
                          </a:solidFill>
                          <a:latin typeface="Meiryo UI" panose="020B0604030504040204" pitchFamily="50" charset="-128"/>
                          <a:ea typeface="Meiryo UI" panose="020B0604030504040204" pitchFamily="50" charset="-128"/>
                        </a:rPr>
                        <a:t>2</a:t>
                      </a:r>
                      <a:r>
                        <a:rPr kumimoji="1" lang="ja-JP" altLang="en-US" sz="800" b="0" dirty="0">
                          <a:solidFill>
                            <a:schemeClr val="tx1"/>
                          </a:solidFill>
                          <a:latin typeface="Meiryo UI" panose="020B0604030504040204" pitchFamily="50" charset="-128"/>
                          <a:ea typeface="Meiryo UI" panose="020B0604030504040204" pitchFamily="50" charset="-128"/>
                        </a:rPr>
                        <a:t>月</a:t>
                      </a:r>
                      <a:r>
                        <a:rPr kumimoji="1" lang="en-US" altLang="ja-JP" sz="800" b="0" dirty="0">
                          <a:solidFill>
                            <a:schemeClr val="tx1"/>
                          </a:solidFill>
                          <a:latin typeface="Meiryo UI" panose="020B0604030504040204" pitchFamily="50" charset="-128"/>
                          <a:ea typeface="Meiryo UI" panose="020B0604030504040204" pitchFamily="50" charset="-128"/>
                        </a:rPr>
                        <a:t>16</a:t>
                      </a:r>
                      <a:r>
                        <a:rPr kumimoji="1" lang="ja-JP" altLang="en-US" sz="800" b="0" dirty="0">
                          <a:solidFill>
                            <a:schemeClr val="tx1"/>
                          </a:solidFill>
                          <a:latin typeface="Meiryo UI" panose="020B0604030504040204" pitchFamily="50" charset="-128"/>
                          <a:ea typeface="Meiryo UI" panose="020B0604030504040204" pitchFamily="50" charset="-128"/>
                        </a:rPr>
                        <a:t>日</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extLst>
                  <a:ext uri="{0D108BD9-81ED-4DB2-BD59-A6C34878D82A}">
                    <a16:rowId xmlns:a16="http://schemas.microsoft.com/office/drawing/2014/main" val="3725911440"/>
                  </a:ext>
                </a:extLst>
              </a:tr>
              <a:tr h="195970">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会場</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大阪市内、豊中市内</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堺市内</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大阪市内</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extLst>
                  <a:ext uri="{0D108BD9-81ED-4DB2-BD59-A6C34878D82A}">
                    <a16:rowId xmlns:a16="http://schemas.microsoft.com/office/drawing/2014/main" val="3668905040"/>
                  </a:ext>
                </a:extLst>
              </a:tr>
              <a:tr h="19597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rPr>
                        <a:t>ホームページ</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hlinkClick r:id="rId2"/>
                        </a:rPr>
                        <a:t>https://osj.or.jp/trainfo</a:t>
                      </a:r>
                      <a:r>
                        <a:rPr kumimoji="1" lang="ja-JP" altLang="en-US" sz="800" b="0" dirty="0">
                          <a:solidFill>
                            <a:schemeClr val="tx1"/>
                          </a:solidFill>
                          <a:latin typeface="Meiryo UI" panose="020B0604030504040204" pitchFamily="50" charset="-128"/>
                          <a:ea typeface="Meiryo UI" panose="020B0604030504040204" pitchFamily="50" charset="-128"/>
                        </a:rPr>
                        <a:t>　</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hlinkClick r:id="rId3"/>
                        </a:rPr>
                        <a:t>https://sfj-osaka.net/</a:t>
                      </a:r>
                      <a:r>
                        <a:rPr kumimoji="1" lang="ja-JP" altLang="en-US" sz="800" b="0" dirty="0">
                          <a:solidFill>
                            <a:schemeClr val="tx1"/>
                          </a:solidFill>
                          <a:latin typeface="Meiryo UI" panose="020B0604030504040204" pitchFamily="50" charset="-128"/>
                          <a:ea typeface="Meiryo UI" panose="020B0604030504040204" pitchFamily="50" charset="-128"/>
                        </a:rPr>
                        <a:t>　</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hlinkClick r:id="rId4"/>
                        </a:rPr>
                        <a:t>https://kaiziren.or.jp/event/training/osaka-sabikankensyu/</a:t>
                      </a:r>
                      <a:r>
                        <a:rPr kumimoji="1" lang="ja-JP" altLang="en-US" sz="800" b="0" dirty="0">
                          <a:solidFill>
                            <a:schemeClr val="tx1"/>
                          </a:solidFill>
                          <a:latin typeface="Meiryo UI" panose="020B0604030504040204" pitchFamily="50" charset="-128"/>
                          <a:ea typeface="Meiryo UI" panose="020B0604030504040204" pitchFamily="50" charset="-128"/>
                        </a:rPr>
                        <a:t>　</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extLst>
                  <a:ext uri="{0D108BD9-81ED-4DB2-BD59-A6C34878D82A}">
                    <a16:rowId xmlns:a16="http://schemas.microsoft.com/office/drawing/2014/main" val="2684539100"/>
                  </a:ext>
                </a:extLst>
              </a:tr>
            </a:tbl>
          </a:graphicData>
        </a:graphic>
      </p:graphicFrame>
      <p:sp>
        <p:nvSpPr>
          <p:cNvPr id="6" name="テキスト ボックス 5"/>
          <p:cNvSpPr txBox="1"/>
          <p:nvPr/>
        </p:nvSpPr>
        <p:spPr>
          <a:xfrm>
            <a:off x="448133" y="4119004"/>
            <a:ext cx="5785250" cy="707886"/>
          </a:xfrm>
          <a:prstGeom prst="rect">
            <a:avLst/>
          </a:prstGeom>
          <a:noFill/>
          <a:ln>
            <a:solidFill>
              <a:schemeClr val="accent1"/>
            </a:solidFill>
          </a:ln>
        </p:spPr>
        <p:txBody>
          <a:bodyPr wrap="square" rtlCol="0">
            <a:spAutoFit/>
          </a:bodyPr>
          <a:lstStyle/>
          <a:p>
            <a:pPr>
              <a:lnSpc>
                <a:spcPts val="1200"/>
              </a:lnSpc>
            </a:pPr>
            <a:r>
              <a:rPr kumimoji="1" lang="ja-JP" altLang="en-US" sz="1000" dirty="0">
                <a:latin typeface="ＭＳ Ｐゴシック" panose="020B0600070205080204" pitchFamily="50" charset="-128"/>
                <a:ea typeface="ＭＳ Ｐゴシック" panose="020B0600070205080204" pitchFamily="50" charset="-128"/>
              </a:rPr>
              <a:t>問合せ先：</a:t>
            </a:r>
            <a:r>
              <a:rPr kumimoji="1" lang="ja-JP" altLang="en-US" sz="1000" dirty="0" err="1">
                <a:latin typeface="ＭＳ Ｐゴシック" panose="020B0600070205080204" pitchFamily="50" charset="-128"/>
                <a:ea typeface="ＭＳ Ｐゴシック" panose="020B0600070205080204" pitchFamily="50" charset="-128"/>
              </a:rPr>
              <a:t>大阪府福祉部障がい</a:t>
            </a:r>
            <a:r>
              <a:rPr kumimoji="1" lang="ja-JP" altLang="en-US" sz="1000" dirty="0">
                <a:latin typeface="ＭＳ Ｐゴシック" panose="020B0600070205080204" pitchFamily="50" charset="-128"/>
                <a:ea typeface="ＭＳ Ｐゴシック" panose="020B0600070205080204" pitchFamily="50" charset="-128"/>
              </a:rPr>
              <a:t>福祉室地域生活支援課（０６－６９４４－６６７１）</a:t>
            </a:r>
            <a:endParaRPr kumimoji="1" lang="en-US" altLang="ja-JP" sz="1000" dirty="0">
              <a:latin typeface="ＭＳ Ｐゴシック" panose="020B0600070205080204" pitchFamily="50" charset="-128"/>
              <a:ea typeface="ＭＳ Ｐゴシック" panose="020B0600070205080204" pitchFamily="50" charset="-128"/>
            </a:endParaRPr>
          </a:p>
          <a:p>
            <a:pPr>
              <a:lnSpc>
                <a:spcPts val="1200"/>
              </a:lnSpc>
            </a:pPr>
            <a:r>
              <a:rPr kumimoji="1" lang="ja-JP" altLang="en-US" sz="1000" dirty="0">
                <a:latin typeface="ＭＳ Ｐゴシック" panose="020B0600070205080204" pitchFamily="50" charset="-128"/>
                <a:ea typeface="ＭＳ Ｐゴシック" panose="020B0600070205080204" pitchFamily="50" charset="-128"/>
              </a:rPr>
              <a:t>大阪府ホームページ：</a:t>
            </a:r>
            <a:r>
              <a:rPr kumimoji="1" lang="en-US" altLang="ja-JP" sz="900" b="1" dirty="0">
                <a:latin typeface="ＭＳ Ｐゴシック" panose="020B0600070205080204" pitchFamily="50" charset="-128"/>
                <a:ea typeface="ＭＳ Ｐゴシック" panose="020B0600070205080204" pitchFamily="50" charset="-128"/>
                <a:hlinkClick r:id="rId5"/>
              </a:rPr>
              <a:t>https://www.pref.osaka.lg.jp/o090070/chiikiseikatsu/shogai-chiki/sabikankensyu.html</a:t>
            </a:r>
            <a:r>
              <a:rPr kumimoji="1" lang="ja-JP" altLang="en-US" sz="900" b="1" dirty="0">
                <a:latin typeface="ＭＳ Ｐゴシック" panose="020B0600070205080204" pitchFamily="50" charset="-128"/>
                <a:ea typeface="ＭＳ Ｐゴシック" panose="020B0600070205080204" pitchFamily="50" charset="-128"/>
              </a:rPr>
              <a:t>　</a:t>
            </a:r>
            <a:endParaRPr kumimoji="1" lang="en-US" altLang="ja-JP" sz="900" b="1" dirty="0">
              <a:latin typeface="ＭＳ Ｐゴシック" panose="020B0600070205080204" pitchFamily="50" charset="-128"/>
              <a:ea typeface="ＭＳ Ｐゴシック" panose="020B0600070205080204" pitchFamily="50" charset="-128"/>
            </a:endParaRPr>
          </a:p>
          <a:p>
            <a:pPr>
              <a:lnSpc>
                <a:spcPts val="1200"/>
              </a:lnSpc>
            </a:pPr>
            <a:endParaRPr kumimoji="1" lang="en-US" altLang="ja-JP" sz="900" b="1" dirty="0">
              <a:latin typeface="ＭＳ Ｐゴシック" panose="020B0600070205080204" pitchFamily="50" charset="-128"/>
              <a:ea typeface="ＭＳ Ｐゴシック" panose="020B0600070205080204" pitchFamily="50" charset="-128"/>
            </a:endParaRPr>
          </a:p>
          <a:p>
            <a:pPr>
              <a:lnSpc>
                <a:spcPts val="1200"/>
              </a:lnSpc>
            </a:pPr>
            <a:endParaRPr kumimoji="1" lang="ja-JP" altLang="en-US" sz="1000" b="1" dirty="0">
              <a:latin typeface="ＭＳ Ｐゴシック" panose="020B0600070205080204" pitchFamily="50" charset="-128"/>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F9D78F71-A38F-456A-B9E5-356663EC28FF}"/>
              </a:ext>
            </a:extLst>
          </p:cNvPr>
          <p:cNvSpPr/>
          <p:nvPr/>
        </p:nvSpPr>
        <p:spPr>
          <a:xfrm>
            <a:off x="1705261" y="4552291"/>
            <a:ext cx="2266281" cy="21935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ＭＳ Ｐゴシック" panose="020B0600070205080204" pitchFamily="50" charset="-128"/>
                <a:ea typeface="ＭＳ Ｐゴシック" panose="020B0600070205080204" pitchFamily="50" charset="-128"/>
              </a:rPr>
              <a:t>大阪府　サービス管理責任者等研修</a:t>
            </a:r>
          </a:p>
        </p:txBody>
      </p:sp>
      <p:sp>
        <p:nvSpPr>
          <p:cNvPr id="8" name="正方形/長方形 7">
            <a:extLst>
              <a:ext uri="{FF2B5EF4-FFF2-40B4-BE49-F238E27FC236}">
                <a16:creationId xmlns:a16="http://schemas.microsoft.com/office/drawing/2014/main" id="{D8B30109-6492-41DC-A4DC-8569F29D528F}"/>
              </a:ext>
            </a:extLst>
          </p:cNvPr>
          <p:cNvSpPr/>
          <p:nvPr/>
        </p:nvSpPr>
        <p:spPr>
          <a:xfrm>
            <a:off x="4009246" y="4552292"/>
            <a:ext cx="522701" cy="21935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bg1"/>
                </a:solidFill>
                <a:latin typeface="ＭＳ Ｐゴシック" panose="020B0600070205080204" pitchFamily="50" charset="-128"/>
                <a:ea typeface="ＭＳ Ｐゴシック" panose="020B0600070205080204" pitchFamily="50" charset="-128"/>
              </a:rPr>
              <a:t>検索</a:t>
            </a:r>
          </a:p>
        </p:txBody>
      </p:sp>
    </p:spTree>
    <p:extLst>
      <p:ext uri="{BB962C8B-B14F-4D97-AF65-F5344CB8AC3E}">
        <p14:creationId xmlns:p14="http://schemas.microsoft.com/office/powerpoint/2010/main" val="171286177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1156</Words>
  <Application>Microsoft Office PowerPoint</Application>
  <PresentationFormat>A4 210 x 297 mm</PresentationFormat>
  <Paragraphs>133</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Ｐゴシック</vt:lpstr>
      <vt:lpstr>ＭＳ ゴシック</vt:lpstr>
      <vt:lpstr>Arial</vt:lpstr>
      <vt:lpstr>Calibri</vt:lpstr>
      <vt:lpstr>Calibri Light</vt:lpstr>
      <vt:lpstr>Office テーマ</vt:lpstr>
      <vt:lpstr>サービス管理責任者等実践研修のご案内</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2022-08-23T08:47:20Z</dcterms:created>
  <dcterms:modified xsi:type="dcterms:W3CDTF">2024-10-09T00:50:57Z</dcterms:modified>
</cp:coreProperties>
</file>