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58" r:id="rId2"/>
    <p:sldId id="259" r:id="rId3"/>
  </p:sldIdLst>
  <p:sldSz cx="6858000" cy="9906000" type="A4"/>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A23C"/>
    <a:srgbClr val="FEE9AC"/>
    <a:srgbClr val="FEF2D2"/>
    <a:srgbClr val="FDCE49"/>
    <a:srgbClr val="D6FFC1"/>
    <a:srgbClr val="C4FF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81" autoAdjust="0"/>
    <p:restoredTop sz="94660"/>
  </p:normalViewPr>
  <p:slideViewPr>
    <p:cSldViewPr snapToGrid="0">
      <p:cViewPr varScale="1">
        <p:scale>
          <a:sx n="68" d="100"/>
          <a:sy n="68" d="100"/>
        </p:scale>
        <p:origin x="257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3" y="1"/>
            <a:ext cx="2880101" cy="490354"/>
          </a:xfrm>
          <a:prstGeom prst="rect">
            <a:avLst/>
          </a:prstGeom>
        </p:spPr>
        <p:txBody>
          <a:bodyPr vert="horz" lIns="89675" tIns="44838" rIns="89675" bIns="44838" rtlCol="0"/>
          <a:lstStyle>
            <a:lvl1pPr algn="r">
              <a:defRPr sz="1200"/>
            </a:lvl1pPr>
          </a:lstStyle>
          <a:p>
            <a:fld id="{80829A49-760D-4929-B630-0624C2E61AF7}"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3" y="9287059"/>
            <a:ext cx="2880101" cy="490354"/>
          </a:xfrm>
          <a:prstGeom prst="rect">
            <a:avLst/>
          </a:prstGeom>
        </p:spPr>
        <p:txBody>
          <a:bodyPr vert="horz" lIns="89675" tIns="44838" rIns="89675" bIns="44838" rtlCol="0" anchor="b"/>
          <a:lstStyle>
            <a:lvl1pPr algn="r">
              <a:defRPr sz="1200"/>
            </a:lvl1pPr>
          </a:lstStyle>
          <a:p>
            <a:fld id="{D106B5D6-A37C-427C-B403-1F6C3478B51A}" type="slidenum">
              <a:rPr kumimoji="1" lang="ja-JP" altLang="en-US" smtClean="0"/>
              <a:t>‹#›</a:t>
            </a:fld>
            <a:endParaRPr kumimoji="1" lang="ja-JP" altLang="en-US"/>
          </a:p>
        </p:txBody>
      </p:sp>
    </p:spTree>
    <p:extLst>
      <p:ext uri="{BB962C8B-B14F-4D97-AF65-F5344CB8AC3E}">
        <p14:creationId xmlns:p14="http://schemas.microsoft.com/office/powerpoint/2010/main" val="59614830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3" y="1"/>
            <a:ext cx="2880101" cy="490354"/>
          </a:xfrm>
          <a:prstGeom prst="rect">
            <a:avLst/>
          </a:prstGeom>
        </p:spPr>
        <p:txBody>
          <a:bodyPr vert="horz" lIns="89675" tIns="44838" rIns="89675" bIns="44838" rtlCol="0"/>
          <a:lstStyle>
            <a:lvl1pPr algn="r">
              <a:defRPr sz="1200"/>
            </a:lvl1pPr>
          </a:lstStyle>
          <a:p>
            <a:fld id="{4D3DF8BB-D769-4DDD-8A2A-E67C1BCF1352}" type="datetimeFigureOut">
              <a:rPr kumimoji="1" lang="ja-JP" altLang="en-US" smtClean="0"/>
              <a:t>2026/2/12</a:t>
            </a:fld>
            <a:endParaRPr kumimoji="1" lang="ja-JP" altLang="en-US"/>
          </a:p>
        </p:txBody>
      </p:sp>
      <p:sp>
        <p:nvSpPr>
          <p:cNvPr id="4" name="スライド イメージ プレースホルダー 3"/>
          <p:cNvSpPr>
            <a:spLocks noGrp="1" noRot="1" noChangeAspect="1"/>
          </p:cNvSpPr>
          <p:nvPr>
            <p:ph type="sldImg" idx="2"/>
          </p:nvPr>
        </p:nvSpPr>
        <p:spPr>
          <a:xfrm>
            <a:off x="2181225" y="1222375"/>
            <a:ext cx="2284413" cy="3300413"/>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997" y="4705215"/>
            <a:ext cx="5316870" cy="3849436"/>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3" y="9287059"/>
            <a:ext cx="2880101" cy="490354"/>
          </a:xfrm>
          <a:prstGeom prst="rect">
            <a:avLst/>
          </a:prstGeom>
        </p:spPr>
        <p:txBody>
          <a:bodyPr vert="horz" lIns="89675" tIns="44838" rIns="89675" bIns="44838" rtlCol="0" anchor="b"/>
          <a:lstStyle>
            <a:lvl1pPr algn="r">
              <a:defRPr sz="1200"/>
            </a:lvl1pPr>
          </a:lstStyle>
          <a:p>
            <a:fld id="{31A1FD11-63E7-4032-870A-4286682306B0}" type="slidenum">
              <a:rPr kumimoji="1" lang="ja-JP" altLang="en-US" smtClean="0"/>
              <a:t>‹#›</a:t>
            </a:fld>
            <a:endParaRPr kumimoji="1" lang="ja-JP" altLang="en-US"/>
          </a:p>
        </p:txBody>
      </p:sp>
    </p:spTree>
    <p:extLst>
      <p:ext uri="{BB962C8B-B14F-4D97-AF65-F5344CB8AC3E}">
        <p14:creationId xmlns:p14="http://schemas.microsoft.com/office/powerpoint/2010/main" val="136260965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0B2C9C5-3909-45F8-AB18-8AA2B2C5A92B}"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968629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40D92-1021-4441-86D5-AF87EB2D968F}"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21732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CF2AA5-D425-43A1-B361-27269690E126}"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1842337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560C94-65B4-401E-B77B-A10A55593152}"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384775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0CD6658-D74D-4BBF-A16B-5890929536AC}"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903220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AAB931F-2DD3-41A4-8FB7-3CC24EB7ED61}" type="datetime1">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119794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DA49F9-CEC5-4DFD-8E71-8D0214C3CBF2}" type="datetime1">
              <a:rPr kumimoji="1" lang="ja-JP" altLang="en-US" smtClean="0"/>
              <a:t>2026/2/12</a:t>
            </a:fld>
            <a:endParaRPr kumimoji="1" lang="ja-JP" altLang="en-US"/>
          </a:p>
        </p:txBody>
      </p:sp>
      <p:sp>
        <p:nvSpPr>
          <p:cNvPr id="8" name="Footer Placeholder 7"/>
          <p:cNvSpPr>
            <a:spLocks noGrp="1"/>
          </p:cNvSpPr>
          <p:nvPr>
            <p:ph type="ftr" sz="quarter" idx="11"/>
          </p:nvPr>
        </p:nvSpPr>
        <p:spPr/>
        <p:txBody>
          <a:bodyPr/>
          <a:lstStyle/>
          <a:p>
            <a:r>
              <a:rPr kumimoji="1" lang="en-US" altLang="ja-JP"/>
              <a:t>1</a:t>
            </a:r>
            <a:endParaRPr kumimoji="1" lang="ja-JP" altLang="en-US"/>
          </a:p>
        </p:txBody>
      </p:sp>
      <p:sp>
        <p:nvSpPr>
          <p:cNvPr id="9" name="Slide Number Placeholder 8"/>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220936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55D4556-BA0C-4693-96C1-4DA731D31D05}" type="datetime1">
              <a:rPr kumimoji="1" lang="ja-JP" altLang="en-US" smtClean="0"/>
              <a:t>2026/2/12</a:t>
            </a:fld>
            <a:endParaRPr kumimoji="1" lang="ja-JP" altLang="en-US"/>
          </a:p>
        </p:txBody>
      </p:sp>
      <p:sp>
        <p:nvSpPr>
          <p:cNvPr id="4" name="Footer Placeholder 3"/>
          <p:cNvSpPr>
            <a:spLocks noGrp="1"/>
          </p:cNvSpPr>
          <p:nvPr>
            <p:ph type="ftr" sz="quarter" idx="11"/>
          </p:nvPr>
        </p:nvSpPr>
        <p:spPr/>
        <p:txBody>
          <a:bodyPr/>
          <a:lstStyle/>
          <a:p>
            <a:r>
              <a:rPr kumimoji="1" lang="en-US" altLang="ja-JP"/>
              <a:t>1</a:t>
            </a:r>
            <a:endParaRPr kumimoji="1" lang="ja-JP" altLang="en-US"/>
          </a:p>
        </p:txBody>
      </p:sp>
      <p:sp>
        <p:nvSpPr>
          <p:cNvPr id="5" name="Slide Number Placeholder 4"/>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4038675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C55A90-2C20-4A0D-8619-52FE441FF0B0}" type="datetime1">
              <a:rPr kumimoji="1" lang="ja-JP" altLang="en-US" smtClean="0"/>
              <a:t>2026/2/12</a:t>
            </a:fld>
            <a:endParaRPr kumimoji="1" lang="ja-JP" altLang="en-US"/>
          </a:p>
        </p:txBody>
      </p:sp>
      <p:sp>
        <p:nvSpPr>
          <p:cNvPr id="3" name="Footer Placeholder 2"/>
          <p:cNvSpPr>
            <a:spLocks noGrp="1"/>
          </p:cNvSpPr>
          <p:nvPr>
            <p:ph type="ftr" sz="quarter" idx="11"/>
          </p:nvPr>
        </p:nvSpPr>
        <p:spPr/>
        <p:txBody>
          <a:bodyPr/>
          <a:lstStyle/>
          <a:p>
            <a:r>
              <a:rPr kumimoji="1" lang="en-US" altLang="ja-JP"/>
              <a:t>1</a:t>
            </a:r>
            <a:endParaRPr kumimoji="1" lang="ja-JP" altLang="en-US"/>
          </a:p>
        </p:txBody>
      </p:sp>
      <p:sp>
        <p:nvSpPr>
          <p:cNvPr id="4" name="Slide Number Placeholder 3"/>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856283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CB62B7-9A49-442B-B25A-707D27DFB508}" type="datetime1">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122181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AC4A04-BA43-4331-ACB3-8DDE3ADE694F}" type="datetime1">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377706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16303A7-4E87-4CD7-8DA9-AD4FD35648A0}" type="datetime1">
              <a:rPr kumimoji="1" lang="ja-JP" altLang="en-US" smtClean="0"/>
              <a:t>2026/2/12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kumimoji="1" lang="en-US" altLang="ja-JP"/>
              <a:t>1</a:t>
            </a:r>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11501122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un365.or.jp/training/practical/" TargetMode="External"/><Relationship Id="rId2" Type="http://schemas.openxmlformats.org/officeDocument/2006/relationships/hyperlink" Target="https://kaiziren.or.jp/event/training/osaka-sabikankensyu/" TargetMode="External"/><Relationship Id="rId1" Type="http://schemas.openxmlformats.org/officeDocument/2006/relationships/slideLayout" Target="../slideLayouts/slideLayout7.xml"/><Relationship Id="rId5" Type="http://schemas.openxmlformats.org/officeDocument/2006/relationships/hyperlink" Target="https://www.pref.osaka.lg.jp/o090070/chiikiseikatsu/shogai-chiki/sabikankensyu.html" TargetMode="External"/><Relationship Id="rId4" Type="http://schemas.openxmlformats.org/officeDocument/2006/relationships/hyperlink" Target="https://osj.or.jp/trainfo/servi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6082" y="340111"/>
            <a:ext cx="6201617" cy="293474"/>
          </a:xfrm>
          <a:prstGeom prst="roundRect">
            <a:avLst/>
          </a:prstGeom>
          <a:solidFill>
            <a:schemeClr val="accent1">
              <a:lumMod val="20000"/>
              <a:lumOff val="80000"/>
            </a:schemeClr>
          </a:solidFill>
          <a:ln>
            <a:solidFill>
              <a:schemeClr val="accent1">
                <a:lumMod val="75000"/>
              </a:schemeClr>
            </a:solidFill>
          </a:ln>
        </p:spPr>
        <p:txBody>
          <a:bodyPr>
            <a:noAutofit/>
          </a:bodyPr>
          <a:lstStyle/>
          <a:p>
            <a:pPr algn="ctr">
              <a:lnSpc>
                <a:spcPct val="100000"/>
              </a:lnSpc>
              <a:spcBef>
                <a:spcPts val="0"/>
              </a:spcBef>
            </a:pPr>
            <a:r>
              <a:rPr lang="ja-JP" altLang="en-US" sz="1600" dirty="0">
                <a:latin typeface="ＭＳ Ｐゴシック" panose="020B0600070205080204" pitchFamily="50" charset="-128"/>
                <a:ea typeface="ＭＳ Ｐゴシック" panose="020B0600070205080204" pitchFamily="50" charset="-128"/>
              </a:rPr>
              <a:t>サービス管理責任者等実践研修のご案内</a:t>
            </a:r>
            <a:endParaRPr kumimoji="1" lang="ja-JP" altLang="en-US" sz="1600" u="sng" dirty="0">
              <a:latin typeface="ＭＳ Ｐゴシック" panose="020B0600070205080204" pitchFamily="50" charset="-128"/>
              <a:ea typeface="ＭＳ Ｐゴシック" panose="020B0600070205080204" pitchFamily="50" charset="-128"/>
            </a:endParaRPr>
          </a:p>
        </p:txBody>
      </p:sp>
      <p:sp>
        <p:nvSpPr>
          <p:cNvPr id="11" name="テキスト ボックス 10"/>
          <p:cNvSpPr txBox="1"/>
          <p:nvPr/>
        </p:nvSpPr>
        <p:spPr>
          <a:xfrm>
            <a:off x="354541" y="2190962"/>
            <a:ext cx="6209032" cy="477054"/>
          </a:xfrm>
          <a:prstGeom prst="rect">
            <a:avLst/>
          </a:prstGeom>
          <a:noFill/>
        </p:spPr>
        <p:txBody>
          <a:bodyPr wrap="square" rtlCol="0">
            <a:spAutoFit/>
          </a:bodyPr>
          <a:lstStyle/>
          <a:p>
            <a:pPr>
              <a:lnSpc>
                <a:spcPts val="1500"/>
              </a:lnSpc>
            </a:pPr>
            <a:r>
              <a:rPr kumimoji="1" lang="ja-JP" altLang="en-US" sz="1000" dirty="0">
                <a:latin typeface="Meiryo UI" panose="020B0604030504040204" pitchFamily="50" charset="-128"/>
                <a:ea typeface="Meiryo UI" panose="020B0604030504040204" pitchFamily="50" charset="-128"/>
              </a:rPr>
              <a:t>（１）サービス管理責任者等基礎研修及び相談支援従事者初任者研修</a:t>
            </a:r>
            <a:r>
              <a:rPr kumimoji="1" lang="en-US" altLang="ja-JP" sz="1000" dirty="0">
                <a:latin typeface="Meiryo UI" panose="020B0604030504040204" pitchFamily="50" charset="-128"/>
                <a:ea typeface="Meiryo UI" panose="020B0604030504040204" pitchFamily="50" charset="-128"/>
              </a:rPr>
              <a:t>2</a:t>
            </a:r>
            <a:r>
              <a:rPr kumimoji="1" lang="ja-JP" altLang="en-US" sz="1000" dirty="0">
                <a:latin typeface="Meiryo UI" panose="020B0604030504040204" pitchFamily="50" charset="-128"/>
                <a:ea typeface="Meiryo UI" panose="020B0604030504040204" pitchFamily="50" charset="-128"/>
              </a:rPr>
              <a:t>日課程（もしくは５日及び</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日課程）修了日以降、実践研修の受講開始日前５年間に</a:t>
            </a:r>
            <a:r>
              <a:rPr kumimoji="1" lang="ja-JP" altLang="en-US" sz="1000" u="sng" dirty="0">
                <a:latin typeface="Meiryo UI" panose="020B0604030504040204" pitchFamily="50" charset="-128"/>
                <a:ea typeface="Meiryo UI" panose="020B0604030504040204" pitchFamily="50" charset="-128"/>
              </a:rPr>
              <a:t>２年以上</a:t>
            </a:r>
            <a:r>
              <a:rPr kumimoji="1" lang="ja-JP" altLang="en-US" sz="1000" dirty="0">
                <a:latin typeface="Meiryo UI" panose="020B0604030504040204" pitchFamily="50" charset="-128"/>
                <a:ea typeface="Meiryo UI" panose="020B0604030504040204" pitchFamily="50" charset="-128"/>
              </a:rPr>
              <a:t>、相談支援業務又は直接支援業務の実務経験がある方</a:t>
            </a:r>
            <a:endParaRPr kumimoji="1" lang="en-US" altLang="ja-JP" sz="10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356082" y="1608346"/>
            <a:ext cx="3406777" cy="338554"/>
          </a:xfrm>
          <a:prstGeom prst="rect">
            <a:avLst/>
          </a:prstGeom>
          <a:noFill/>
        </p:spPr>
        <p:txBody>
          <a:bodyPr wrap="square" rtlCol="0">
            <a:spAutoFit/>
          </a:bodyPr>
          <a:lstStyle/>
          <a:p>
            <a:r>
              <a:rPr kumimoji="1" lang="ja-JP" altLang="en-US" sz="1600" b="1" dirty="0">
                <a:solidFill>
                  <a:schemeClr val="accent1"/>
                </a:solidFill>
                <a:effectLst>
                  <a:outerShdw blurRad="50800" dist="38100" dir="2700000" algn="tl" rotWithShape="0">
                    <a:srgbClr val="FEE9AC">
                      <a:alpha val="40000"/>
                    </a:srgbClr>
                  </a:outerShdw>
                </a:effectLst>
                <a:latin typeface="ＭＳ Ｐゴシック" panose="020B0600070205080204" pitchFamily="50" charset="-128"/>
                <a:ea typeface="ＭＳ Ｐゴシック" panose="020B0600070205080204" pitchFamily="50" charset="-128"/>
              </a:rPr>
              <a:t>■令和８年度の受講対象者について</a:t>
            </a:r>
          </a:p>
        </p:txBody>
      </p:sp>
      <p:sp>
        <p:nvSpPr>
          <p:cNvPr id="134" name="テキスト ボックス 133"/>
          <p:cNvSpPr txBox="1"/>
          <p:nvPr/>
        </p:nvSpPr>
        <p:spPr>
          <a:xfrm>
            <a:off x="4605577" y="84967"/>
            <a:ext cx="2040835" cy="253916"/>
          </a:xfrm>
          <a:prstGeom prst="rect">
            <a:avLst/>
          </a:prstGeom>
          <a:noFill/>
        </p:spPr>
        <p:txBody>
          <a:bodyPr wrap="square" rtlCol="0">
            <a:spAutoFit/>
          </a:bodyPr>
          <a:lstStyle/>
          <a:p>
            <a:r>
              <a:rPr kumimoji="1" lang="ja-JP" altLang="en-US" sz="1050" dirty="0">
                <a:latin typeface="ＭＳ Ｐゴシック" panose="020B0600070205080204" pitchFamily="50" charset="-128"/>
                <a:ea typeface="ＭＳ Ｐゴシック" panose="020B0600070205080204" pitchFamily="50" charset="-128"/>
              </a:rPr>
              <a:t>≪実践研修の案内</a:t>
            </a:r>
            <a:r>
              <a:rPr kumimoji="1" lang="en-US" altLang="ja-JP" sz="1050" dirty="0">
                <a:latin typeface="ＭＳ Ｐゴシック" panose="020B0600070205080204" pitchFamily="50" charset="-128"/>
                <a:ea typeface="ＭＳ Ｐゴシック" panose="020B0600070205080204" pitchFamily="50" charset="-128"/>
              </a:rPr>
              <a:t>(</a:t>
            </a:r>
            <a:r>
              <a:rPr kumimoji="1" lang="ja-JP" altLang="en-US" sz="1050" dirty="0">
                <a:latin typeface="ＭＳ Ｐゴシック" panose="020B0600070205080204" pitchFamily="50" charset="-128"/>
                <a:ea typeface="ＭＳ Ｐゴシック" panose="020B0600070205080204" pitchFamily="50" charset="-128"/>
              </a:rPr>
              <a:t>事業所用</a:t>
            </a:r>
            <a:r>
              <a:rPr kumimoji="1" lang="en-US" altLang="ja-JP" sz="1050" dirty="0">
                <a:latin typeface="ＭＳ Ｐゴシック" panose="020B0600070205080204" pitchFamily="50" charset="-128"/>
                <a:ea typeface="ＭＳ Ｐゴシック" panose="020B0600070205080204" pitchFamily="50" charset="-128"/>
              </a:rPr>
              <a:t>)</a:t>
            </a:r>
            <a:r>
              <a:rPr kumimoji="1" lang="ja-JP" altLang="en-US" sz="1050" dirty="0">
                <a:latin typeface="ＭＳ Ｐゴシック" panose="020B0600070205080204" pitchFamily="50" charset="-128"/>
                <a:ea typeface="ＭＳ Ｐゴシック" panose="020B0600070205080204" pitchFamily="50" charset="-128"/>
              </a:rPr>
              <a:t>≫</a:t>
            </a:r>
          </a:p>
        </p:txBody>
      </p:sp>
      <p:sp>
        <p:nvSpPr>
          <p:cNvPr id="46" name="テキスト ボックス 45"/>
          <p:cNvSpPr txBox="1"/>
          <p:nvPr/>
        </p:nvSpPr>
        <p:spPr>
          <a:xfrm>
            <a:off x="356082" y="689638"/>
            <a:ext cx="6206118" cy="888513"/>
          </a:xfrm>
          <a:prstGeom prst="rect">
            <a:avLst/>
          </a:prstGeom>
          <a:noFill/>
          <a:ln w="12700">
            <a:solidFill>
              <a:schemeClr val="accent1"/>
            </a:solidFill>
          </a:ln>
        </p:spPr>
        <p:txBody>
          <a:bodyPr wrap="square" rtlCol="0">
            <a:spAutoFit/>
          </a:bodyPr>
          <a:lstStyle/>
          <a:p>
            <a:pPr>
              <a:lnSpc>
                <a:spcPts val="1600"/>
              </a:lnSpc>
            </a:pPr>
            <a:r>
              <a:rPr kumimoji="1" lang="ja-JP" altLang="en-US" sz="1050" dirty="0">
                <a:latin typeface="Meiryo UI" panose="020B0604030504040204" pitchFamily="50" charset="-128"/>
                <a:ea typeface="Meiryo UI" panose="020B0604030504040204" pitchFamily="50" charset="-128"/>
              </a:rPr>
              <a:t>　サービス管理責任者・児童発達支援管理責任者研修は、令和元年度に、研修制度が見直され、分野別の研修が統合されるとともに、新たにサービス管理責任者等としての従事要件の１つである「実践研修」が創設されました。</a:t>
            </a:r>
            <a:r>
              <a:rPr kumimoji="1" lang="ja-JP" altLang="en-US" sz="1050" b="1" u="sng" dirty="0">
                <a:latin typeface="Meiryo UI" panose="020B0604030504040204" pitchFamily="50" charset="-128"/>
                <a:ea typeface="Meiryo UI" panose="020B0604030504040204" pitchFamily="50" charset="-128"/>
              </a:rPr>
              <a:t>令和元年度以降のサービス管理責任者等基礎研修及び相談支援従事者初任者研修の修了者は、サービス管理責任者等として従事するためには実践研修の受講が必要です。</a:t>
            </a:r>
            <a:endParaRPr kumimoji="1" lang="en-US" altLang="ja-JP" sz="1050" b="1" u="sng" dirty="0">
              <a:latin typeface="Meiryo UI" panose="020B0604030504040204" pitchFamily="50" charset="-128"/>
              <a:ea typeface="Meiryo UI" panose="020B0604030504040204" pitchFamily="50" charset="-128"/>
            </a:endParaRPr>
          </a:p>
        </p:txBody>
      </p:sp>
      <p:grpSp>
        <p:nvGrpSpPr>
          <p:cNvPr id="8" name="グループ化 7"/>
          <p:cNvGrpSpPr/>
          <p:nvPr/>
        </p:nvGrpSpPr>
        <p:grpSpPr>
          <a:xfrm>
            <a:off x="458490" y="2665660"/>
            <a:ext cx="5991420" cy="2467920"/>
            <a:chOff x="461181" y="2923974"/>
            <a:chExt cx="5991420" cy="2467920"/>
          </a:xfrm>
        </p:grpSpPr>
        <p:sp>
          <p:nvSpPr>
            <p:cNvPr id="14" name="正方形/長方形 13"/>
            <p:cNvSpPr/>
            <p:nvPr/>
          </p:nvSpPr>
          <p:spPr>
            <a:xfrm>
              <a:off x="461181" y="2923974"/>
              <a:ext cx="5991420" cy="246792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p:cNvGrpSpPr/>
            <p:nvPr/>
          </p:nvGrpSpPr>
          <p:grpSpPr>
            <a:xfrm>
              <a:off x="521168" y="2981742"/>
              <a:ext cx="5826624" cy="2323614"/>
              <a:chOff x="609151" y="3128992"/>
              <a:chExt cx="5636351" cy="2201305"/>
            </a:xfrm>
          </p:grpSpPr>
          <p:grpSp>
            <p:nvGrpSpPr>
              <p:cNvPr id="75" name="グループ化 74"/>
              <p:cNvGrpSpPr/>
              <p:nvPr/>
            </p:nvGrpSpPr>
            <p:grpSpPr>
              <a:xfrm>
                <a:off x="609151" y="3128992"/>
                <a:ext cx="5636351" cy="2201305"/>
                <a:chOff x="656845" y="2853968"/>
                <a:chExt cx="5636351" cy="2201305"/>
              </a:xfrm>
            </p:grpSpPr>
            <p:sp>
              <p:nvSpPr>
                <p:cNvPr id="36" name="テキスト ボックス 164"/>
                <p:cNvSpPr txBox="1">
                  <a:spLocks noChangeArrowheads="1"/>
                </p:cNvSpPr>
                <p:nvPr/>
              </p:nvSpPr>
              <p:spPr bwMode="auto">
                <a:xfrm>
                  <a:off x="1332999" y="3026487"/>
                  <a:ext cx="633904" cy="18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令和６年度</a:t>
                  </a:r>
                </a:p>
              </p:txBody>
            </p:sp>
            <p:grpSp>
              <p:nvGrpSpPr>
                <p:cNvPr id="49" name="グループ化 48"/>
                <p:cNvGrpSpPr/>
                <p:nvPr/>
              </p:nvGrpSpPr>
              <p:grpSpPr>
                <a:xfrm>
                  <a:off x="729172" y="3036916"/>
                  <a:ext cx="2986082" cy="837216"/>
                  <a:chOff x="772934" y="3480902"/>
                  <a:chExt cx="1484212" cy="1086179"/>
                </a:xfrm>
              </p:grpSpPr>
              <p:sp>
                <p:nvSpPr>
                  <p:cNvPr id="61" name="正方形/長方形 60"/>
                  <p:cNvSpPr/>
                  <p:nvPr/>
                </p:nvSpPr>
                <p:spPr bwMode="auto">
                  <a:xfrm>
                    <a:off x="787351" y="3824162"/>
                    <a:ext cx="267866" cy="6085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サービス</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管理責任者等</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基礎研修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p:txBody>
              </p:sp>
              <p:sp>
                <p:nvSpPr>
                  <p:cNvPr id="70" name="テキスト ボックス 164"/>
                  <p:cNvSpPr txBox="1">
                    <a:spLocks noChangeArrowheads="1"/>
                  </p:cNvSpPr>
                  <p:nvPr/>
                </p:nvSpPr>
                <p:spPr bwMode="auto">
                  <a:xfrm>
                    <a:off x="772934" y="3480902"/>
                    <a:ext cx="317337" cy="245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令和５年度</a:t>
                    </a:r>
                  </a:p>
                </p:txBody>
              </p:sp>
              <p:sp>
                <p:nvSpPr>
                  <p:cNvPr id="136" name="正方形/長方形 2"/>
                  <p:cNvSpPr>
                    <a:spLocks noChangeArrowheads="1"/>
                  </p:cNvSpPr>
                  <p:nvPr/>
                </p:nvSpPr>
                <p:spPr bwMode="auto">
                  <a:xfrm>
                    <a:off x="1247708" y="4323794"/>
                    <a:ext cx="1009438" cy="24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endParaRPr lang="en-US" altLang="ja-JP" sz="800" dirty="0">
                      <a:latin typeface="ＭＳ ゴシック" panose="020B0609070205080204" pitchFamily="49" charset="-128"/>
                      <a:ea typeface="ＭＳ ゴシック" panose="020B0609070205080204" pitchFamily="49" charset="-128"/>
                    </a:endParaRPr>
                  </a:p>
                </p:txBody>
              </p:sp>
            </p:grpSp>
            <p:sp>
              <p:nvSpPr>
                <p:cNvPr id="143" name="テキスト ボックス 4"/>
                <p:cNvSpPr txBox="1">
                  <a:spLocks noChangeArrowheads="1"/>
                </p:cNvSpPr>
                <p:nvPr/>
              </p:nvSpPr>
              <p:spPr bwMode="auto">
                <a:xfrm>
                  <a:off x="670571" y="2853968"/>
                  <a:ext cx="2517187" cy="131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b="1" dirty="0">
                      <a:latin typeface="ＭＳ ゴシック" panose="020B0609070205080204" pitchFamily="49" charset="-128"/>
                      <a:ea typeface="ＭＳ ゴシック" panose="020B0609070205080204" pitchFamily="49" charset="-128"/>
                    </a:rPr>
                    <a:t>例１</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令和元年度以降にＡとＢ両方の研修を修了</a:t>
                  </a:r>
                </a:p>
              </p:txBody>
            </p:sp>
            <p:sp>
              <p:nvSpPr>
                <p:cNvPr id="144" name="正方形/長方形 143"/>
                <p:cNvSpPr/>
                <p:nvPr/>
              </p:nvSpPr>
              <p:spPr bwMode="auto">
                <a:xfrm>
                  <a:off x="1351425" y="3300589"/>
                  <a:ext cx="566392" cy="46561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相談支援</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従事者</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初任者研修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en-US" altLang="ja-JP" sz="700" dirty="0">
                      <a:solidFill>
                        <a:schemeClr val="tx1"/>
                      </a:solidFill>
                      <a:latin typeface="ＭＳ ゴシック" panose="020B0609070205080204" pitchFamily="49" charset="-128"/>
                      <a:ea typeface="ＭＳ ゴシック" panose="020B0609070205080204" pitchFamily="49" charset="-128"/>
                    </a:rPr>
                    <a:t>(</a:t>
                  </a:r>
                  <a:r>
                    <a:rPr lang="ja-JP" altLang="en-US" sz="700" dirty="0">
                      <a:solidFill>
                        <a:schemeClr val="tx1"/>
                      </a:solidFill>
                      <a:latin typeface="ＭＳ ゴシック" panose="020B0609070205080204" pitchFamily="49" charset="-128"/>
                      <a:ea typeface="ＭＳ ゴシック" panose="020B0609070205080204" pitchFamily="49" charset="-128"/>
                    </a:rPr>
                    <a:t>２日課程</a:t>
                  </a:r>
                  <a:r>
                    <a:rPr lang="en-US" altLang="ja-JP" sz="700" dirty="0">
                      <a:solidFill>
                        <a:schemeClr val="tx1"/>
                      </a:solidFill>
                      <a:latin typeface="ＭＳ ゴシック" panose="020B0609070205080204" pitchFamily="49" charset="-128"/>
                      <a:ea typeface="ＭＳ ゴシック" panose="020B0609070205080204" pitchFamily="49" charset="-128"/>
                    </a:rPr>
                    <a:t>)</a:t>
                  </a:r>
                </a:p>
              </p:txBody>
            </p:sp>
            <p:sp>
              <p:nvSpPr>
                <p:cNvPr id="4" name="テキスト ボックス 3"/>
                <p:cNvSpPr txBox="1"/>
                <p:nvPr/>
              </p:nvSpPr>
              <p:spPr>
                <a:xfrm>
                  <a:off x="695710" y="3140147"/>
                  <a:ext cx="644557" cy="187523"/>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A</a:t>
                  </a:r>
                  <a:endParaRPr kumimoji="1" lang="ja-JP" altLang="en-US" sz="800" b="1" dirty="0">
                    <a:latin typeface="Meiryo UI" panose="020B0604030504040204" pitchFamily="50" charset="-128"/>
                    <a:ea typeface="Meiryo UI" panose="020B0604030504040204" pitchFamily="50" charset="-128"/>
                  </a:endParaRPr>
                </a:p>
              </p:txBody>
            </p:sp>
            <p:sp>
              <p:nvSpPr>
                <p:cNvPr id="145" name="テキスト ボックス 144"/>
                <p:cNvSpPr txBox="1"/>
                <p:nvPr/>
              </p:nvSpPr>
              <p:spPr>
                <a:xfrm>
                  <a:off x="1408328" y="3132944"/>
                  <a:ext cx="454782" cy="215444"/>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B</a:t>
                  </a:r>
                  <a:endParaRPr kumimoji="1" lang="ja-JP" altLang="en-US" sz="800" b="1" dirty="0">
                    <a:latin typeface="Meiryo UI" panose="020B0604030504040204" pitchFamily="50" charset="-128"/>
                    <a:ea typeface="Meiryo UI" panose="020B0604030504040204" pitchFamily="50" charset="-128"/>
                  </a:endParaRPr>
                </a:p>
              </p:txBody>
            </p:sp>
            <p:sp>
              <p:nvSpPr>
                <p:cNvPr id="35" name="右矢印 34"/>
                <p:cNvSpPr/>
                <p:nvPr/>
              </p:nvSpPr>
              <p:spPr>
                <a:xfrm>
                  <a:off x="1924158" y="3344027"/>
                  <a:ext cx="2394820" cy="379025"/>
                </a:xfrm>
                <a:prstGeom prst="rightArrow">
                  <a:avLst>
                    <a:gd name="adj1" fmla="val 81146"/>
                    <a:gd name="adj2" fmla="val 3287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u="sng" dirty="0">
                      <a:solidFill>
                        <a:schemeClr val="tx1"/>
                      </a:solidFill>
                    </a:rPr>
                    <a:t>２年以上の実務経験（ＯＪＴ）</a:t>
                  </a:r>
                  <a:endParaRPr kumimoji="1" lang="en-US" altLang="ja-JP" sz="900" u="sng" dirty="0">
                    <a:solidFill>
                      <a:schemeClr val="tx1"/>
                    </a:solidFill>
                  </a:endParaRPr>
                </a:p>
                <a:p>
                  <a:pPr algn="ctr"/>
                  <a:r>
                    <a:rPr kumimoji="1" lang="ja-JP" altLang="en-US" sz="900" dirty="0">
                      <a:solidFill>
                        <a:schemeClr val="tx1"/>
                      </a:solidFill>
                    </a:rPr>
                    <a:t>（相談支援業務又は直接支援業務）</a:t>
                  </a:r>
                  <a:endParaRPr kumimoji="1" lang="ja-JP" altLang="en-US" sz="1400" dirty="0">
                    <a:solidFill>
                      <a:schemeClr val="tx1"/>
                    </a:solidFill>
                  </a:endParaRPr>
                </a:p>
              </p:txBody>
            </p:sp>
            <p:sp>
              <p:nvSpPr>
                <p:cNvPr id="39" name="ドーナツ 38"/>
                <p:cNvSpPr/>
                <p:nvPr/>
              </p:nvSpPr>
              <p:spPr>
                <a:xfrm>
                  <a:off x="4342338" y="3135795"/>
                  <a:ext cx="771560" cy="776406"/>
                </a:xfrm>
                <a:prstGeom prst="donut">
                  <a:avLst>
                    <a:gd name="adj" fmla="val 10645"/>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700" b="1" dirty="0">
                      <a:solidFill>
                        <a:schemeClr val="tx1"/>
                      </a:solidFill>
                    </a:rPr>
                    <a:t>実践研修</a:t>
                  </a:r>
                  <a:endParaRPr kumimoji="1" lang="en-US" altLang="ja-JP" sz="700" b="1" dirty="0">
                    <a:solidFill>
                      <a:schemeClr val="tx1"/>
                    </a:solidFill>
                  </a:endParaRPr>
                </a:p>
                <a:p>
                  <a:pPr algn="ctr"/>
                  <a:r>
                    <a:rPr kumimoji="1" lang="ja-JP" altLang="en-US" sz="700" b="1" dirty="0">
                      <a:solidFill>
                        <a:schemeClr val="tx1"/>
                      </a:solidFill>
                    </a:rPr>
                    <a:t>受講対象者</a:t>
                  </a:r>
                </a:p>
              </p:txBody>
            </p:sp>
            <p:sp>
              <p:nvSpPr>
                <p:cNvPr id="146" name="テキスト ボックス 4"/>
                <p:cNvSpPr txBox="1">
                  <a:spLocks noChangeArrowheads="1"/>
                </p:cNvSpPr>
                <p:nvPr/>
              </p:nvSpPr>
              <p:spPr bwMode="auto">
                <a:xfrm>
                  <a:off x="656845" y="3960085"/>
                  <a:ext cx="5299161" cy="131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b="1" dirty="0">
                      <a:latin typeface="ＭＳ ゴシック" panose="020B0609070205080204" pitchFamily="49" charset="-128"/>
                      <a:ea typeface="ＭＳ ゴシック" panose="020B0609070205080204" pitchFamily="49" charset="-128"/>
                    </a:rPr>
                    <a:t>例２</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平成</a:t>
                  </a:r>
                  <a:r>
                    <a:rPr lang="en-US" altLang="ja-JP" sz="900" b="1" dirty="0">
                      <a:latin typeface="ＭＳ ゴシック" panose="020B0609070205080204" pitchFamily="49" charset="-128"/>
                      <a:ea typeface="ＭＳ ゴシック" panose="020B0609070205080204" pitchFamily="49" charset="-128"/>
                    </a:rPr>
                    <a:t>31</a:t>
                  </a:r>
                  <a:r>
                    <a:rPr lang="ja-JP" altLang="en-US" sz="900" b="1" dirty="0">
                      <a:latin typeface="ＭＳ ゴシック" panose="020B0609070205080204" pitchFamily="49" charset="-128"/>
                      <a:ea typeface="ＭＳ ゴシック" panose="020B0609070205080204" pitchFamily="49" charset="-128"/>
                    </a:rPr>
                    <a:t>年３月</a:t>
                  </a:r>
                  <a:r>
                    <a:rPr lang="en-US" altLang="ja-JP" sz="900" b="1" dirty="0">
                      <a:latin typeface="ＭＳ ゴシック" panose="020B0609070205080204" pitchFamily="49" charset="-128"/>
                      <a:ea typeface="ＭＳ ゴシック" panose="020B0609070205080204" pitchFamily="49" charset="-128"/>
                    </a:rPr>
                    <a:t>31</a:t>
                  </a:r>
                  <a:r>
                    <a:rPr lang="ja-JP" altLang="en-US" sz="900" b="1" dirty="0">
                      <a:latin typeface="ＭＳ ゴシック" panose="020B0609070205080204" pitchFamily="49" charset="-128"/>
                      <a:ea typeface="ＭＳ ゴシック" panose="020B0609070205080204" pitchFamily="49" charset="-128"/>
                    </a:rPr>
                    <a:t>日までにＢの研修を修了し、令和元年度以降にＡの研修を修了</a:t>
                  </a:r>
                </a:p>
              </p:txBody>
            </p:sp>
            <p:sp>
              <p:nvSpPr>
                <p:cNvPr id="148" name="正方形/長方形 147"/>
                <p:cNvSpPr>
                  <a:spLocks/>
                </p:cNvSpPr>
                <p:nvPr/>
              </p:nvSpPr>
              <p:spPr bwMode="auto">
                <a:xfrm>
                  <a:off x="1357243" y="4447149"/>
                  <a:ext cx="560573" cy="4733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サービス</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管理責任者等</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基礎研修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p:txBody>
            </p:sp>
            <p:sp>
              <p:nvSpPr>
                <p:cNvPr id="153" name="右矢印 152"/>
                <p:cNvSpPr/>
                <p:nvPr/>
              </p:nvSpPr>
              <p:spPr>
                <a:xfrm>
                  <a:off x="1925074" y="4489201"/>
                  <a:ext cx="2391834" cy="394796"/>
                </a:xfrm>
                <a:prstGeom prst="rightArrow">
                  <a:avLst>
                    <a:gd name="adj1" fmla="val 81147"/>
                    <a:gd name="adj2" fmla="val 24225"/>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u="sng" dirty="0">
                      <a:solidFill>
                        <a:schemeClr val="tx1"/>
                      </a:solidFill>
                    </a:rPr>
                    <a:t>２年以上の実務経験（ＯＪＴ）</a:t>
                  </a:r>
                  <a:endParaRPr kumimoji="1" lang="en-US" altLang="ja-JP" sz="900" u="sng" dirty="0">
                    <a:solidFill>
                      <a:schemeClr val="tx1"/>
                    </a:solidFill>
                  </a:endParaRPr>
                </a:p>
                <a:p>
                  <a:pPr algn="ctr"/>
                  <a:r>
                    <a:rPr kumimoji="1" lang="ja-JP" altLang="en-US" sz="900" dirty="0">
                      <a:solidFill>
                        <a:schemeClr val="tx1"/>
                      </a:solidFill>
                    </a:rPr>
                    <a:t>（相談支援業務又は直接支援業務）</a:t>
                  </a:r>
                </a:p>
              </p:txBody>
            </p:sp>
            <p:cxnSp>
              <p:nvCxnSpPr>
                <p:cNvPr id="41" name="直線コネクタ 40"/>
                <p:cNvCxnSpPr>
                  <a:cxnSpLocks/>
                </p:cNvCxnSpPr>
                <p:nvPr/>
              </p:nvCxnSpPr>
              <p:spPr>
                <a:xfrm flipV="1">
                  <a:off x="656845" y="3039097"/>
                  <a:ext cx="5443672" cy="1"/>
                </a:xfrm>
                <a:prstGeom prst="line">
                  <a:avLst/>
                </a:prstGeom>
                <a:ln w="19050">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1415974" y="4269010"/>
                  <a:ext cx="447136" cy="215444"/>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A</a:t>
                  </a:r>
                  <a:endParaRPr kumimoji="1" lang="ja-JP" altLang="en-US" sz="800" b="1" dirty="0">
                    <a:latin typeface="Meiryo UI" panose="020B0604030504040204" pitchFamily="50" charset="-128"/>
                    <a:ea typeface="Meiryo UI" panose="020B0604030504040204" pitchFamily="50" charset="-128"/>
                  </a:endParaRPr>
                </a:p>
              </p:txBody>
            </p:sp>
            <p:sp>
              <p:nvSpPr>
                <p:cNvPr id="163" name="テキスト ボックス 162"/>
                <p:cNvSpPr txBox="1"/>
                <p:nvPr/>
              </p:nvSpPr>
              <p:spPr>
                <a:xfrm>
                  <a:off x="816758" y="4269500"/>
                  <a:ext cx="419667" cy="215444"/>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B</a:t>
                  </a:r>
                  <a:endParaRPr kumimoji="1" lang="ja-JP" altLang="en-US" sz="800" b="1" dirty="0">
                    <a:latin typeface="Meiryo UI" panose="020B0604030504040204" pitchFamily="50" charset="-128"/>
                    <a:ea typeface="Meiryo UI" panose="020B0604030504040204" pitchFamily="50" charset="-128"/>
                  </a:endParaRPr>
                </a:p>
              </p:txBody>
            </p:sp>
            <p:sp>
              <p:nvSpPr>
                <p:cNvPr id="164" name="テキスト ボックス 164"/>
                <p:cNvSpPr txBox="1">
                  <a:spLocks noChangeArrowheads="1"/>
                </p:cNvSpPr>
                <p:nvPr/>
              </p:nvSpPr>
              <p:spPr bwMode="auto">
                <a:xfrm>
                  <a:off x="1340032" y="4150602"/>
                  <a:ext cx="644557" cy="18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令和６年度</a:t>
                  </a:r>
                </a:p>
              </p:txBody>
            </p:sp>
            <p:sp>
              <p:nvSpPr>
                <p:cNvPr id="165" name="テキスト ボックス 164"/>
                <p:cNvSpPr txBox="1">
                  <a:spLocks noChangeArrowheads="1"/>
                </p:cNvSpPr>
                <p:nvPr/>
              </p:nvSpPr>
              <p:spPr bwMode="auto">
                <a:xfrm>
                  <a:off x="733446" y="4153894"/>
                  <a:ext cx="644557" cy="18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平成</a:t>
                  </a:r>
                  <a:r>
                    <a:rPr lang="en-US" altLang="ja-JP" sz="700" dirty="0">
                      <a:latin typeface="ＭＳ ゴシック" panose="020B0609070205080204" pitchFamily="49" charset="-128"/>
                      <a:ea typeface="ＭＳ ゴシック" panose="020B0609070205080204" pitchFamily="49" charset="-128"/>
                    </a:rPr>
                    <a:t>30</a:t>
                  </a:r>
                  <a:r>
                    <a:rPr lang="ja-JP" altLang="en-US" sz="700" dirty="0">
                      <a:latin typeface="ＭＳ ゴシック" panose="020B0609070205080204" pitchFamily="49" charset="-128"/>
                      <a:ea typeface="ＭＳ ゴシック" panose="020B0609070205080204" pitchFamily="49" charset="-128"/>
                    </a:rPr>
                    <a:t>年度</a:t>
                  </a:r>
                </a:p>
              </p:txBody>
            </p:sp>
            <p:cxnSp>
              <p:nvCxnSpPr>
                <p:cNvPr id="51" name="直線コネクタ 50"/>
                <p:cNvCxnSpPr>
                  <a:cxnSpLocks/>
                </p:cNvCxnSpPr>
                <p:nvPr/>
              </p:nvCxnSpPr>
              <p:spPr>
                <a:xfrm>
                  <a:off x="670571" y="4139521"/>
                  <a:ext cx="5429947" cy="0"/>
                </a:xfrm>
                <a:prstGeom prst="line">
                  <a:avLst/>
                </a:prstGeom>
                <a:ln w="19050">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5147492" y="3248355"/>
                  <a:ext cx="1145704" cy="553994"/>
                </a:xfrm>
                <a:prstGeom prst="rect">
                  <a:avLst/>
                </a:prstGeom>
                <a:noFill/>
              </p:spPr>
              <p:txBody>
                <a:bodyPr wrap="square" rtlCol="0">
                  <a:spAutoFit/>
                </a:bodyPr>
                <a:lstStyle/>
                <a:p>
                  <a:r>
                    <a:rPr kumimoji="1" lang="en-US" altLang="ja-JP" sz="800" dirty="0">
                      <a:latin typeface="ＭＳ Ｐゴシック" panose="020B0600070205080204" pitchFamily="50" charset="-128"/>
                      <a:ea typeface="ＭＳ Ｐゴシック" panose="020B0600070205080204" pitchFamily="50" charset="-128"/>
                    </a:rPr>
                    <a:t>※</a:t>
                  </a:r>
                  <a:r>
                    <a:rPr kumimoji="1" lang="ja-JP" altLang="en-US" sz="800" dirty="0">
                      <a:latin typeface="ＭＳ Ｐゴシック" panose="020B0600070205080204" pitchFamily="50" charset="-128"/>
                      <a:ea typeface="ＭＳ Ｐゴシック" panose="020B0600070205080204" pitchFamily="50" charset="-128"/>
                    </a:rPr>
                    <a:t>実践研修を修了した翌年度から５年度毎に</a:t>
                  </a:r>
                  <a:r>
                    <a:rPr kumimoji="1" lang="en-US" altLang="ja-JP" sz="800" dirty="0">
                      <a:latin typeface="ＭＳ Ｐゴシック" panose="020B0600070205080204" pitchFamily="50" charset="-128"/>
                      <a:ea typeface="ＭＳ Ｐゴシック" panose="020B0600070205080204" pitchFamily="50" charset="-128"/>
                    </a:rPr>
                    <a:t>1</a:t>
                  </a:r>
                  <a:r>
                    <a:rPr kumimoji="1" lang="ja-JP" altLang="en-US" sz="800" dirty="0">
                      <a:latin typeface="ＭＳ Ｐゴシック" panose="020B0600070205080204" pitchFamily="50" charset="-128"/>
                      <a:ea typeface="ＭＳ Ｐゴシック" panose="020B0600070205080204" pitchFamily="50" charset="-128"/>
                    </a:rPr>
                    <a:t>回更新研修を受講する必要があります。</a:t>
                  </a:r>
                </a:p>
              </p:txBody>
            </p:sp>
            <p:sp>
              <p:nvSpPr>
                <p:cNvPr id="54" name="テキスト ボックス 53"/>
                <p:cNvSpPr txBox="1"/>
                <p:nvPr/>
              </p:nvSpPr>
              <p:spPr>
                <a:xfrm>
                  <a:off x="5151659" y="4404216"/>
                  <a:ext cx="1137368" cy="553994"/>
                </a:xfrm>
                <a:prstGeom prst="rect">
                  <a:avLst/>
                </a:prstGeom>
                <a:noFill/>
              </p:spPr>
              <p:txBody>
                <a:bodyPr wrap="square" rtlCol="0">
                  <a:spAutoFit/>
                </a:bodyPr>
                <a:lstStyle/>
                <a:p>
                  <a:r>
                    <a:rPr kumimoji="1" lang="en-US" altLang="ja-JP" sz="800" dirty="0">
                      <a:latin typeface="ＭＳ Ｐゴシック" panose="020B0600070205080204" pitchFamily="50" charset="-128"/>
                      <a:ea typeface="ＭＳ Ｐゴシック" panose="020B0600070205080204" pitchFamily="50" charset="-128"/>
                    </a:rPr>
                    <a:t>※</a:t>
                  </a:r>
                  <a:r>
                    <a:rPr kumimoji="1" lang="ja-JP" altLang="en-US" sz="800" dirty="0">
                      <a:latin typeface="ＭＳ Ｐゴシック" panose="020B0600070205080204" pitchFamily="50" charset="-128"/>
                      <a:ea typeface="ＭＳ Ｐゴシック" panose="020B0600070205080204" pitchFamily="50" charset="-128"/>
                    </a:rPr>
                    <a:t>実践研修を修了した翌年度から５年度毎に</a:t>
                  </a:r>
                  <a:r>
                    <a:rPr kumimoji="1" lang="en-US" altLang="ja-JP" sz="800" dirty="0">
                      <a:latin typeface="ＭＳ Ｐゴシック" panose="020B0600070205080204" pitchFamily="50" charset="-128"/>
                      <a:ea typeface="ＭＳ Ｐゴシック" panose="020B0600070205080204" pitchFamily="50" charset="-128"/>
                    </a:rPr>
                    <a:t>1</a:t>
                  </a:r>
                  <a:r>
                    <a:rPr kumimoji="1" lang="ja-JP" altLang="en-US" sz="800" dirty="0">
                      <a:latin typeface="ＭＳ Ｐゴシック" panose="020B0600070205080204" pitchFamily="50" charset="-128"/>
                      <a:ea typeface="ＭＳ Ｐゴシック" panose="020B0600070205080204" pitchFamily="50" charset="-128"/>
                    </a:rPr>
                    <a:t>回更新研修を受講する必要があります。</a:t>
                  </a:r>
                </a:p>
              </p:txBody>
            </p:sp>
            <p:sp>
              <p:nvSpPr>
                <p:cNvPr id="56" name="ドーナツ 55"/>
                <p:cNvSpPr/>
                <p:nvPr/>
              </p:nvSpPr>
              <p:spPr>
                <a:xfrm>
                  <a:off x="4330836" y="4278867"/>
                  <a:ext cx="771560" cy="776406"/>
                </a:xfrm>
                <a:prstGeom prst="donut">
                  <a:avLst>
                    <a:gd name="adj" fmla="val 10645"/>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700" b="1" dirty="0">
                      <a:solidFill>
                        <a:schemeClr val="tx1"/>
                      </a:solidFill>
                    </a:rPr>
                    <a:t>実践研修</a:t>
                  </a:r>
                  <a:endParaRPr kumimoji="1" lang="en-US" altLang="ja-JP" sz="700" b="1" dirty="0">
                    <a:solidFill>
                      <a:schemeClr val="tx1"/>
                    </a:solidFill>
                  </a:endParaRPr>
                </a:p>
                <a:p>
                  <a:pPr algn="ctr"/>
                  <a:r>
                    <a:rPr kumimoji="1" lang="ja-JP" altLang="en-US" sz="700" b="1" dirty="0">
                      <a:solidFill>
                        <a:schemeClr val="tx1"/>
                      </a:solidFill>
                    </a:rPr>
                    <a:t>受講対象者</a:t>
                  </a:r>
                </a:p>
              </p:txBody>
            </p:sp>
            <p:sp>
              <p:nvSpPr>
                <p:cNvPr id="59" name="正方形/長方形 58"/>
                <p:cNvSpPr/>
                <p:nvPr/>
              </p:nvSpPr>
              <p:spPr bwMode="auto">
                <a:xfrm>
                  <a:off x="762432" y="4447149"/>
                  <a:ext cx="530407" cy="4709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相談支援</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従事者</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初任者研修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en-US" altLang="ja-JP" sz="700" dirty="0">
                      <a:solidFill>
                        <a:schemeClr val="tx1"/>
                      </a:solidFill>
                      <a:latin typeface="ＭＳ ゴシック" panose="020B0609070205080204" pitchFamily="49" charset="-128"/>
                      <a:ea typeface="ＭＳ ゴシック" panose="020B0609070205080204" pitchFamily="49" charset="-128"/>
                    </a:rPr>
                    <a:t>(</a:t>
                  </a:r>
                  <a:r>
                    <a:rPr lang="ja-JP" altLang="en-US" sz="700" dirty="0">
                      <a:solidFill>
                        <a:schemeClr val="tx1"/>
                      </a:solidFill>
                      <a:latin typeface="ＭＳ ゴシック" panose="020B0609070205080204" pitchFamily="49" charset="-128"/>
                      <a:ea typeface="ＭＳ ゴシック" panose="020B0609070205080204" pitchFamily="49" charset="-128"/>
                    </a:rPr>
                    <a:t>２日課程</a:t>
                  </a:r>
                  <a:r>
                    <a:rPr lang="en-US" altLang="ja-JP" sz="700" dirty="0">
                      <a:solidFill>
                        <a:schemeClr val="tx1"/>
                      </a:solidFill>
                      <a:latin typeface="ＭＳ ゴシック" panose="020B0609070205080204" pitchFamily="49" charset="-128"/>
                      <a:ea typeface="ＭＳ ゴシック" panose="020B0609070205080204" pitchFamily="49" charset="-128"/>
                    </a:rPr>
                    <a:t>)</a:t>
                  </a:r>
                </a:p>
              </p:txBody>
            </p:sp>
          </p:grpSp>
          <p:sp>
            <p:nvSpPr>
              <p:cNvPr id="3" name="テキスト ボックス 2"/>
              <p:cNvSpPr txBox="1"/>
              <p:nvPr/>
            </p:nvSpPr>
            <p:spPr>
              <a:xfrm>
                <a:off x="2348700" y="3454297"/>
                <a:ext cx="1318861" cy="218682"/>
              </a:xfrm>
              <a:prstGeom prst="rect">
                <a:avLst/>
              </a:prstGeom>
              <a:noFill/>
            </p:spPr>
            <p:txBody>
              <a:bodyPr wrap="square" rtlCol="0">
                <a:spAutoFit/>
              </a:bodyPr>
              <a:lstStyle/>
              <a:p>
                <a:r>
                  <a:rPr kumimoji="1" lang="en-US" altLang="ja-JP" sz="900" dirty="0"/>
                  <a:t>A</a:t>
                </a:r>
                <a:r>
                  <a:rPr kumimoji="1" lang="ja-JP" altLang="en-US" sz="900" dirty="0"/>
                  <a:t>と</a:t>
                </a:r>
                <a:r>
                  <a:rPr kumimoji="1" lang="en-US" altLang="ja-JP" sz="900" dirty="0"/>
                  <a:t>B</a:t>
                </a:r>
                <a:r>
                  <a:rPr kumimoji="1" lang="ja-JP" altLang="en-US" sz="900" dirty="0"/>
                  <a:t>の両研修を修了後</a:t>
                </a:r>
              </a:p>
            </p:txBody>
          </p:sp>
          <p:sp>
            <p:nvSpPr>
              <p:cNvPr id="58" name="テキスト ボックス 57"/>
              <p:cNvSpPr txBox="1"/>
              <p:nvPr/>
            </p:nvSpPr>
            <p:spPr>
              <a:xfrm>
                <a:off x="2346743" y="4592363"/>
                <a:ext cx="1306125" cy="218682"/>
              </a:xfrm>
              <a:prstGeom prst="rect">
                <a:avLst/>
              </a:prstGeom>
              <a:noFill/>
            </p:spPr>
            <p:txBody>
              <a:bodyPr wrap="square" rtlCol="0">
                <a:spAutoFit/>
              </a:bodyPr>
              <a:lstStyle/>
              <a:p>
                <a:r>
                  <a:rPr kumimoji="1" lang="en-US" altLang="ja-JP" sz="900" dirty="0"/>
                  <a:t>A</a:t>
                </a:r>
                <a:r>
                  <a:rPr kumimoji="1" lang="ja-JP" altLang="en-US" sz="900" dirty="0"/>
                  <a:t>と</a:t>
                </a:r>
                <a:r>
                  <a:rPr kumimoji="1" lang="en-US" altLang="ja-JP" sz="900" dirty="0"/>
                  <a:t>B</a:t>
                </a:r>
                <a:r>
                  <a:rPr kumimoji="1" lang="ja-JP" altLang="en-US" sz="900" dirty="0"/>
                  <a:t>の両研修を修了後</a:t>
                </a:r>
              </a:p>
            </p:txBody>
          </p:sp>
        </p:grpSp>
      </p:grpSp>
      <p:sp>
        <p:nvSpPr>
          <p:cNvPr id="67" name="テキスト ボックス 66"/>
          <p:cNvSpPr txBox="1"/>
          <p:nvPr/>
        </p:nvSpPr>
        <p:spPr>
          <a:xfrm>
            <a:off x="356082" y="5155503"/>
            <a:ext cx="6201617" cy="1708160"/>
          </a:xfrm>
          <a:prstGeom prst="rect">
            <a:avLst/>
          </a:prstGeom>
          <a:noFill/>
        </p:spPr>
        <p:txBody>
          <a:bodyPr wrap="square" rtlCol="0">
            <a:spAutoFit/>
          </a:bodyPr>
          <a:lstStyle/>
          <a:p>
            <a:pPr>
              <a:lnSpc>
                <a:spcPts val="1400"/>
              </a:lnSpc>
            </a:pPr>
            <a:r>
              <a:rPr kumimoji="1" lang="ja-JP" altLang="en-US" sz="1000" dirty="0">
                <a:latin typeface="Meiryo UI" panose="020B0604030504040204" pitchFamily="50" charset="-128"/>
                <a:ea typeface="Meiryo UI" panose="020B0604030504040204" pitchFamily="50" charset="-128"/>
              </a:rPr>
              <a:t>（２）</a:t>
            </a:r>
            <a:r>
              <a:rPr lang="ja-JP" altLang="en-US" sz="1000" dirty="0">
                <a:latin typeface="Meiryo UI" panose="020B0604030504040204" pitchFamily="50" charset="-128"/>
                <a:ea typeface="Meiryo UI" panose="020B0604030504040204" pitchFamily="50" charset="-128"/>
              </a:rPr>
              <a:t>以下の</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要件１～３</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を全て満たし、サービス管理責任者等基礎研修及び相談支援従事者初任者研修２日課程</a:t>
            </a:r>
            <a:r>
              <a:rPr kumimoji="1" lang="ja-JP" altLang="en-US" sz="1000" dirty="0">
                <a:latin typeface="Meiryo UI" panose="020B0604030504040204" pitchFamily="50" charset="-128"/>
                <a:ea typeface="Meiryo UI" panose="020B0604030504040204" pitchFamily="50" charset="-128"/>
              </a:rPr>
              <a:t>（もしくは５日及び</a:t>
            </a: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日課程）</a:t>
            </a:r>
            <a:r>
              <a:rPr lang="ja-JP" altLang="en-US" sz="1000" dirty="0">
                <a:latin typeface="Meiryo UI" panose="020B0604030504040204" pitchFamily="50" charset="-128"/>
                <a:ea typeface="Meiryo UI" panose="020B0604030504040204" pitchFamily="50" charset="-128"/>
              </a:rPr>
              <a:t>修了日以降、</a:t>
            </a:r>
            <a:r>
              <a:rPr kumimoji="1" lang="ja-JP" altLang="en-US" sz="1000" dirty="0">
                <a:latin typeface="Meiryo UI" panose="020B0604030504040204" pitchFamily="50" charset="-128"/>
                <a:ea typeface="Meiryo UI" panose="020B0604030504040204" pitchFamily="50" charset="-128"/>
              </a:rPr>
              <a:t>実践研修の受講開始日前５年間に</a:t>
            </a:r>
            <a:r>
              <a:rPr kumimoji="1" lang="ja-JP" altLang="en-US" sz="1000" u="sng" dirty="0">
                <a:latin typeface="Meiryo UI" panose="020B0604030504040204" pitchFamily="50" charset="-128"/>
                <a:ea typeface="Meiryo UI" panose="020B0604030504040204" pitchFamily="50" charset="-128"/>
              </a:rPr>
              <a:t>６ヶ月以上</a:t>
            </a:r>
            <a:r>
              <a:rPr kumimoji="1" lang="ja-JP" altLang="en-US" sz="1000" dirty="0">
                <a:latin typeface="Meiryo UI" panose="020B0604030504040204" pitchFamily="50" charset="-128"/>
                <a:ea typeface="Meiryo UI" panose="020B0604030504040204" pitchFamily="50" charset="-128"/>
              </a:rPr>
              <a:t>、相談支援業務又は直接支援業務の実務経験がある方</a:t>
            </a:r>
            <a:br>
              <a:rPr lang="ja-JP" altLang="en-US" sz="1000" dirty="0">
                <a:latin typeface="Meiryo UI" panose="020B0604030504040204" pitchFamily="50" charset="-128"/>
                <a:ea typeface="Meiryo UI" panose="020B0604030504040204" pitchFamily="50" charset="-128"/>
              </a:rPr>
            </a:b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要件１</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サービス管理責任者等基礎研修の受講開始時に、既にサービス管理責任者等の配置に係る実務経験要件</a:t>
            </a:r>
            <a:endParaRPr lang="en-US" altLang="ja-JP" sz="1000" dirty="0">
              <a:latin typeface="Meiryo UI" panose="020B0604030504040204" pitchFamily="50" charset="-128"/>
              <a:ea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（相談支援業務又は直接支援業務３～８年）を満たしている。</a:t>
            </a:r>
            <a:br>
              <a:rPr lang="ja-JP" altLang="en-US" sz="1000" dirty="0">
                <a:latin typeface="Meiryo UI" panose="020B0604030504040204" pitchFamily="50" charset="-128"/>
                <a:ea typeface="Meiryo UI" panose="020B0604030504040204" pitchFamily="50" charset="-128"/>
              </a:rPr>
            </a:b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要件２</a:t>
            </a:r>
            <a:r>
              <a:rPr lang="en-US" altLang="ja-JP" sz="1000" dirty="0">
                <a:latin typeface="Meiryo UI" panose="020B0604030504040204" pitchFamily="50" charset="-128"/>
                <a:ea typeface="Meiryo UI" panose="020B0604030504040204" pitchFamily="50" charset="-128"/>
              </a:rPr>
              <a:t>】</a:t>
            </a:r>
            <a:r>
              <a:rPr lang="ja-JP" altLang="en-US" sz="1000" dirty="0" err="1">
                <a:latin typeface="Meiryo UI" panose="020B0604030504040204" pitchFamily="50" charset="-128"/>
                <a:ea typeface="Meiryo UI" panose="020B0604030504040204" pitchFamily="50" charset="-128"/>
              </a:rPr>
              <a:t>障がい</a:t>
            </a:r>
            <a:r>
              <a:rPr lang="ja-JP" altLang="en-US" sz="1000" dirty="0">
                <a:latin typeface="Meiryo UI" panose="020B0604030504040204" pitchFamily="50" charset="-128"/>
                <a:ea typeface="Meiryo UI" panose="020B0604030504040204" pitchFamily="50" charset="-128"/>
              </a:rPr>
              <a:t>福祉サービス事業所等において、個別支援計画作成の業務に従事する。</a:t>
            </a:r>
            <a:br>
              <a:rPr lang="ja-JP" altLang="en-US" sz="1000" dirty="0">
                <a:latin typeface="Meiryo UI" panose="020B0604030504040204" pitchFamily="50" charset="-128"/>
                <a:ea typeface="Meiryo UI" panose="020B0604030504040204" pitchFamily="50" charset="-128"/>
              </a:rPr>
            </a:b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要件３</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要件２の業務に従事することについて、指定担当部局に届出を行う。</a:t>
            </a:r>
            <a:endParaRPr lang="en-US" altLang="ja-JP" sz="1000" dirty="0">
              <a:latin typeface="Meiryo UI" panose="020B0604030504040204" pitchFamily="50" charset="-128"/>
              <a:ea typeface="Meiryo UI" panose="020B0604030504040204" pitchFamily="50" charset="-128"/>
            </a:endParaRPr>
          </a:p>
          <a:p>
            <a:pPr>
              <a:lnSpc>
                <a:spcPts val="1400"/>
              </a:lnSpc>
            </a:pPr>
            <a:r>
              <a:rPr kumimoji="1" lang="ja-JP" altLang="en-US" sz="1000" dirty="0">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届出の様式は各指定担当部局でご確認ください。なお、届出書の審査には２～３週間程度かかりますので、</a:t>
            </a:r>
            <a:endParaRPr kumimoji="1" lang="en-US" altLang="ja-JP" sz="1000" dirty="0">
              <a:solidFill>
                <a:srgbClr val="FF0000"/>
              </a:solidFill>
              <a:latin typeface="Meiryo UI" panose="020B0604030504040204" pitchFamily="50" charset="-128"/>
              <a:ea typeface="Meiryo UI" panose="020B0604030504040204" pitchFamily="50" charset="-128"/>
            </a:endParaRPr>
          </a:p>
          <a:p>
            <a:pPr>
              <a:lnSpc>
                <a:spcPts val="1400"/>
              </a:lnSpc>
            </a:pPr>
            <a:r>
              <a:rPr kumimoji="1" lang="ja-JP" altLang="en-US" sz="1000" dirty="0">
                <a:solidFill>
                  <a:srgbClr val="FF0000"/>
                </a:solidFill>
                <a:latin typeface="Meiryo UI" panose="020B0604030504040204" pitchFamily="50" charset="-128"/>
                <a:ea typeface="Meiryo UI" panose="020B0604030504040204" pitchFamily="50" charset="-128"/>
              </a:rPr>
              <a:t>　　　　　　早めに提出をお願いいたします。</a:t>
            </a:r>
            <a:endParaRPr kumimoji="1" lang="en-US" altLang="ja-JP" sz="1000" dirty="0">
              <a:solidFill>
                <a:srgbClr val="FF0000"/>
              </a:solidFill>
              <a:latin typeface="Meiryo UI" panose="020B0604030504040204" pitchFamily="50" charset="-128"/>
              <a:ea typeface="Meiryo UI" panose="020B0604030504040204" pitchFamily="50" charset="-128"/>
            </a:endParaRPr>
          </a:p>
        </p:txBody>
      </p:sp>
      <p:sp>
        <p:nvSpPr>
          <p:cNvPr id="90" name="テキスト ボックス 89"/>
          <p:cNvSpPr txBox="1"/>
          <p:nvPr/>
        </p:nvSpPr>
        <p:spPr>
          <a:xfrm>
            <a:off x="354541" y="1951784"/>
            <a:ext cx="5791377"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下記（１）～（３）のいずれかに該当する方が研修対象者となります。</a:t>
            </a:r>
            <a:endParaRPr kumimoji="1" lang="en-US" altLang="ja-JP" sz="1000" dirty="0">
              <a:latin typeface="Meiryo UI" panose="020B0604030504040204" pitchFamily="50" charset="-128"/>
              <a:ea typeface="Meiryo UI" panose="020B0604030504040204" pitchFamily="50" charset="-128"/>
            </a:endParaRPr>
          </a:p>
        </p:txBody>
      </p:sp>
      <p:grpSp>
        <p:nvGrpSpPr>
          <p:cNvPr id="9" name="グループ化 8"/>
          <p:cNvGrpSpPr/>
          <p:nvPr/>
        </p:nvGrpSpPr>
        <p:grpSpPr>
          <a:xfrm>
            <a:off x="458490" y="6824989"/>
            <a:ext cx="6083093" cy="2796554"/>
            <a:chOff x="461181" y="6810021"/>
            <a:chExt cx="6083093" cy="2796554"/>
          </a:xfrm>
        </p:grpSpPr>
        <p:sp>
          <p:nvSpPr>
            <p:cNvPr id="68" name="正方形/長方形 67"/>
            <p:cNvSpPr/>
            <p:nvPr/>
          </p:nvSpPr>
          <p:spPr>
            <a:xfrm>
              <a:off x="461181" y="6810021"/>
              <a:ext cx="5991420" cy="2796554"/>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p:cNvGrpSpPr/>
            <p:nvPr/>
          </p:nvGrpSpPr>
          <p:grpSpPr>
            <a:xfrm>
              <a:off x="525581" y="6839278"/>
              <a:ext cx="6018693" cy="2720726"/>
              <a:chOff x="559525" y="6559077"/>
              <a:chExt cx="6018693" cy="2720726"/>
            </a:xfrm>
          </p:grpSpPr>
          <p:cxnSp>
            <p:nvCxnSpPr>
              <p:cNvPr id="69" name="直線コネクタ 68"/>
              <p:cNvCxnSpPr/>
              <p:nvPr/>
            </p:nvCxnSpPr>
            <p:spPr>
              <a:xfrm flipV="1">
                <a:off x="598739" y="6741422"/>
                <a:ext cx="5336191" cy="3538"/>
              </a:xfrm>
              <a:prstGeom prst="line">
                <a:avLst/>
              </a:prstGeom>
              <a:ln w="19050">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71" name="テキスト ボックス 4"/>
              <p:cNvSpPr txBox="1">
                <a:spLocks noChangeArrowheads="1"/>
              </p:cNvSpPr>
              <p:nvPr/>
            </p:nvSpPr>
            <p:spPr bwMode="auto">
              <a:xfrm>
                <a:off x="593099" y="6559077"/>
                <a:ext cx="4691002"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b="1" dirty="0">
                    <a:latin typeface="ＭＳ ゴシック" panose="020B0609070205080204" pitchFamily="49" charset="-128"/>
                    <a:ea typeface="ＭＳ ゴシック" panose="020B0609070205080204" pitchFamily="49" charset="-128"/>
                  </a:rPr>
                  <a:t>例１</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令和元年度以降にＡとＢ両方の研修を修了（上記</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要件１～３</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を満たしている方）</a:t>
                </a:r>
              </a:p>
            </p:txBody>
          </p:sp>
          <p:sp>
            <p:nvSpPr>
              <p:cNvPr id="72" name="正方形/長方形 71"/>
              <p:cNvSpPr/>
              <p:nvPr/>
            </p:nvSpPr>
            <p:spPr bwMode="auto">
              <a:xfrm>
                <a:off x="1829556" y="7035678"/>
                <a:ext cx="606939" cy="8155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サービス</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管理責任者等</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基礎研修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p:txBody>
          </p:sp>
          <p:sp>
            <p:nvSpPr>
              <p:cNvPr id="74" name="テキスト ボックス 73"/>
              <p:cNvSpPr txBox="1"/>
              <p:nvPr/>
            </p:nvSpPr>
            <p:spPr>
              <a:xfrm>
                <a:off x="1897334" y="6869077"/>
                <a:ext cx="453705" cy="215444"/>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A</a:t>
                </a:r>
                <a:endParaRPr kumimoji="1" lang="ja-JP" altLang="en-US" sz="800" b="1" dirty="0">
                  <a:latin typeface="Meiryo UI" panose="020B0604030504040204" pitchFamily="50" charset="-128"/>
                  <a:ea typeface="Meiryo UI" panose="020B0604030504040204" pitchFamily="50" charset="-128"/>
                </a:endParaRPr>
              </a:p>
            </p:txBody>
          </p:sp>
          <p:sp>
            <p:nvSpPr>
              <p:cNvPr id="76" name="正方形/長方形 75"/>
              <p:cNvSpPr/>
              <p:nvPr/>
            </p:nvSpPr>
            <p:spPr bwMode="auto">
              <a:xfrm>
                <a:off x="2465607" y="7034597"/>
                <a:ext cx="600338" cy="8110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相談支援</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従事者</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初任者研修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en-US" altLang="ja-JP" sz="700" dirty="0">
                    <a:solidFill>
                      <a:schemeClr val="tx1"/>
                    </a:solidFill>
                    <a:latin typeface="ＭＳ ゴシック" panose="020B0609070205080204" pitchFamily="49" charset="-128"/>
                    <a:ea typeface="ＭＳ ゴシック" panose="020B0609070205080204" pitchFamily="49" charset="-128"/>
                  </a:rPr>
                  <a:t>(</a:t>
                </a:r>
                <a:r>
                  <a:rPr lang="ja-JP" altLang="en-US" sz="700" dirty="0">
                    <a:solidFill>
                      <a:schemeClr val="tx1"/>
                    </a:solidFill>
                    <a:latin typeface="ＭＳ ゴシック" panose="020B0609070205080204" pitchFamily="49" charset="-128"/>
                    <a:ea typeface="ＭＳ ゴシック" panose="020B0609070205080204" pitchFamily="49" charset="-128"/>
                  </a:rPr>
                  <a:t>２日課程</a:t>
                </a:r>
                <a:r>
                  <a:rPr lang="en-US" altLang="ja-JP" sz="700" dirty="0">
                    <a:solidFill>
                      <a:schemeClr val="tx1"/>
                    </a:solidFill>
                    <a:latin typeface="ＭＳ ゴシック" panose="020B0609070205080204" pitchFamily="49" charset="-128"/>
                    <a:ea typeface="ＭＳ ゴシック" panose="020B0609070205080204" pitchFamily="49" charset="-128"/>
                  </a:rPr>
                  <a:t>)</a:t>
                </a:r>
              </a:p>
            </p:txBody>
          </p:sp>
          <p:sp>
            <p:nvSpPr>
              <p:cNvPr id="77" name="テキスト ボックス 76"/>
              <p:cNvSpPr txBox="1"/>
              <p:nvPr/>
            </p:nvSpPr>
            <p:spPr>
              <a:xfrm>
                <a:off x="2557101" y="6865556"/>
                <a:ext cx="417349" cy="215444"/>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B</a:t>
                </a:r>
                <a:endParaRPr kumimoji="1" lang="ja-JP" altLang="en-US" sz="800" b="1" dirty="0">
                  <a:latin typeface="Meiryo UI" panose="020B0604030504040204" pitchFamily="50" charset="-128"/>
                  <a:ea typeface="Meiryo UI" panose="020B0604030504040204" pitchFamily="50" charset="-128"/>
                </a:endParaRPr>
              </a:p>
            </p:txBody>
          </p:sp>
          <p:sp>
            <p:nvSpPr>
              <p:cNvPr id="78" name="テキスト ボックス 164"/>
              <p:cNvSpPr txBox="1">
                <a:spLocks noChangeArrowheads="1"/>
              </p:cNvSpPr>
              <p:nvPr/>
            </p:nvSpPr>
            <p:spPr bwMode="auto">
              <a:xfrm>
                <a:off x="1812342" y="6744957"/>
                <a:ext cx="63507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令和６年度</a:t>
                </a:r>
              </a:p>
            </p:txBody>
          </p:sp>
          <p:sp>
            <p:nvSpPr>
              <p:cNvPr id="79" name="テキスト ボックス 164"/>
              <p:cNvSpPr txBox="1">
                <a:spLocks noChangeArrowheads="1"/>
              </p:cNvSpPr>
              <p:nvPr/>
            </p:nvSpPr>
            <p:spPr bwMode="auto">
              <a:xfrm>
                <a:off x="2445000" y="6749280"/>
                <a:ext cx="635077"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令和７年度</a:t>
                </a:r>
              </a:p>
            </p:txBody>
          </p:sp>
          <p:sp>
            <p:nvSpPr>
              <p:cNvPr id="80" name="右矢印 79"/>
              <p:cNvSpPr/>
              <p:nvPr/>
            </p:nvSpPr>
            <p:spPr>
              <a:xfrm>
                <a:off x="3065943" y="7112837"/>
                <a:ext cx="1896483" cy="656999"/>
              </a:xfrm>
              <a:prstGeom prst="rightArrow">
                <a:avLst>
                  <a:gd name="adj1" fmla="val 81146"/>
                  <a:gd name="adj2" fmla="val 3287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u="sng" dirty="0">
                    <a:solidFill>
                      <a:schemeClr val="tx1"/>
                    </a:solidFill>
                  </a:rPr>
                  <a:t>６ヶ月以上の実務経験（ＯＪＴ）</a:t>
                </a:r>
                <a:endParaRPr kumimoji="1" lang="en-US" altLang="ja-JP" sz="800" u="sng" dirty="0">
                  <a:solidFill>
                    <a:schemeClr val="tx1"/>
                  </a:solidFill>
                </a:endParaRPr>
              </a:p>
              <a:p>
                <a:pPr algn="ctr"/>
                <a:r>
                  <a:rPr kumimoji="1" lang="ja-JP" altLang="en-US" sz="800" dirty="0">
                    <a:solidFill>
                      <a:schemeClr val="tx1"/>
                    </a:solidFill>
                  </a:rPr>
                  <a:t>（個別支援計画作成の業務を含む相談支援業務又は直接支援業務）</a:t>
                </a:r>
                <a:endParaRPr kumimoji="1" lang="ja-JP" altLang="en-US" sz="1200" dirty="0">
                  <a:solidFill>
                    <a:schemeClr val="tx1"/>
                  </a:solidFill>
                </a:endParaRPr>
              </a:p>
            </p:txBody>
          </p:sp>
          <p:sp>
            <p:nvSpPr>
              <p:cNvPr id="82" name="正方形/長方形 81"/>
              <p:cNvSpPr/>
              <p:nvPr/>
            </p:nvSpPr>
            <p:spPr bwMode="auto">
              <a:xfrm>
                <a:off x="559525" y="7041485"/>
                <a:ext cx="824457" cy="8097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配置に係る</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実務経験を</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満たしている</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（相談支援業務</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又は直接支援業務３年から８年）</a:t>
                </a:r>
                <a:endParaRPr lang="en-US" altLang="ja-JP" sz="700" dirty="0">
                  <a:solidFill>
                    <a:schemeClr val="tx1"/>
                  </a:solidFill>
                  <a:latin typeface="ＭＳ ゴシック" panose="020B0609070205080204" pitchFamily="49" charset="-128"/>
                  <a:ea typeface="ＭＳ ゴシック" panose="020B0609070205080204" pitchFamily="49" charset="-128"/>
                </a:endParaRPr>
              </a:p>
            </p:txBody>
          </p:sp>
          <p:sp>
            <p:nvSpPr>
              <p:cNvPr id="83" name="右矢印 82"/>
              <p:cNvSpPr/>
              <p:nvPr/>
            </p:nvSpPr>
            <p:spPr>
              <a:xfrm>
                <a:off x="1391875" y="7196295"/>
                <a:ext cx="429468" cy="492194"/>
              </a:xfrm>
              <a:prstGeom prst="rightArrow">
                <a:avLst>
                  <a:gd name="adj1" fmla="val 81146"/>
                  <a:gd name="adj2" fmla="val 3287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84" name="ドーナツ 83"/>
              <p:cNvSpPr/>
              <p:nvPr/>
            </p:nvSpPr>
            <p:spPr>
              <a:xfrm>
                <a:off x="4985711" y="7048082"/>
                <a:ext cx="777384" cy="776406"/>
              </a:xfrm>
              <a:prstGeom prst="donut">
                <a:avLst>
                  <a:gd name="adj" fmla="val 10645"/>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700" b="1" dirty="0">
                    <a:solidFill>
                      <a:schemeClr val="tx1"/>
                    </a:solidFill>
                  </a:rPr>
                  <a:t>実践研修</a:t>
                </a:r>
                <a:endParaRPr kumimoji="1" lang="en-US" altLang="ja-JP" sz="700" b="1" dirty="0">
                  <a:solidFill>
                    <a:schemeClr val="tx1"/>
                  </a:solidFill>
                </a:endParaRPr>
              </a:p>
              <a:p>
                <a:pPr algn="ctr"/>
                <a:r>
                  <a:rPr kumimoji="1" lang="ja-JP" altLang="en-US" sz="700" b="1" dirty="0">
                    <a:solidFill>
                      <a:schemeClr val="tx1"/>
                    </a:solidFill>
                  </a:rPr>
                  <a:t>受講対象者</a:t>
                </a:r>
              </a:p>
            </p:txBody>
          </p:sp>
          <p:sp>
            <p:nvSpPr>
              <p:cNvPr id="86" name="テキスト ボックス 85"/>
              <p:cNvSpPr txBox="1"/>
              <p:nvPr/>
            </p:nvSpPr>
            <p:spPr>
              <a:xfrm>
                <a:off x="5704618" y="7042384"/>
                <a:ext cx="866919" cy="830997"/>
              </a:xfrm>
              <a:prstGeom prst="rect">
                <a:avLst/>
              </a:prstGeom>
              <a:noFill/>
            </p:spPr>
            <p:txBody>
              <a:bodyPr wrap="square" rtlCol="0">
                <a:spAutoFit/>
              </a:bodyPr>
              <a:lstStyle/>
              <a:p>
                <a:r>
                  <a:rPr kumimoji="1" lang="en-US" altLang="ja-JP" sz="800" dirty="0">
                    <a:latin typeface="ＭＳ Ｐゴシック" panose="020B0600070205080204" pitchFamily="50" charset="-128"/>
                    <a:ea typeface="ＭＳ Ｐゴシック" panose="020B0600070205080204" pitchFamily="50" charset="-128"/>
                  </a:rPr>
                  <a:t>※</a:t>
                </a:r>
                <a:r>
                  <a:rPr kumimoji="1" lang="ja-JP" altLang="en-US" sz="800" dirty="0">
                    <a:latin typeface="ＭＳ Ｐゴシック" panose="020B0600070205080204" pitchFamily="50" charset="-128"/>
                    <a:ea typeface="ＭＳ Ｐゴシック" panose="020B0600070205080204" pitchFamily="50" charset="-128"/>
                  </a:rPr>
                  <a:t>実践研修を修了した翌年度から５年度毎に</a:t>
                </a:r>
                <a:r>
                  <a:rPr kumimoji="1" lang="en-US" altLang="ja-JP" sz="800" dirty="0">
                    <a:latin typeface="ＭＳ Ｐゴシック" panose="020B0600070205080204" pitchFamily="50" charset="-128"/>
                    <a:ea typeface="ＭＳ Ｐゴシック" panose="020B0600070205080204" pitchFamily="50" charset="-128"/>
                  </a:rPr>
                  <a:t>1</a:t>
                </a:r>
                <a:r>
                  <a:rPr kumimoji="1" lang="ja-JP" altLang="en-US" sz="800" dirty="0">
                    <a:latin typeface="ＭＳ Ｐゴシック" panose="020B0600070205080204" pitchFamily="50" charset="-128"/>
                    <a:ea typeface="ＭＳ Ｐゴシック" panose="020B0600070205080204" pitchFamily="50" charset="-128"/>
                  </a:rPr>
                  <a:t>回更新研修を受講する必要があります。</a:t>
                </a:r>
              </a:p>
            </p:txBody>
          </p:sp>
          <p:sp>
            <p:nvSpPr>
              <p:cNvPr id="73" name="テキスト ボックス 72"/>
              <p:cNvSpPr txBox="1"/>
              <p:nvPr/>
            </p:nvSpPr>
            <p:spPr>
              <a:xfrm>
                <a:off x="3231552" y="6951390"/>
                <a:ext cx="1449417" cy="230832"/>
              </a:xfrm>
              <a:prstGeom prst="rect">
                <a:avLst/>
              </a:prstGeom>
              <a:noFill/>
            </p:spPr>
            <p:txBody>
              <a:bodyPr wrap="square" rtlCol="0">
                <a:spAutoFit/>
              </a:bodyPr>
              <a:lstStyle/>
              <a:p>
                <a:r>
                  <a:rPr kumimoji="1" lang="en-US" altLang="ja-JP" sz="900" dirty="0"/>
                  <a:t>A</a:t>
                </a:r>
                <a:r>
                  <a:rPr kumimoji="1" lang="ja-JP" altLang="en-US" sz="900" dirty="0"/>
                  <a:t>と</a:t>
                </a:r>
                <a:r>
                  <a:rPr kumimoji="1" lang="en-US" altLang="ja-JP" sz="900" dirty="0"/>
                  <a:t>B</a:t>
                </a:r>
                <a:r>
                  <a:rPr kumimoji="1" lang="ja-JP" altLang="en-US" sz="900" dirty="0"/>
                  <a:t>の両研修を修了後</a:t>
                </a:r>
              </a:p>
            </p:txBody>
          </p:sp>
          <p:sp>
            <p:nvSpPr>
              <p:cNvPr id="116" name="テキスト ボックス 4"/>
              <p:cNvSpPr txBox="1">
                <a:spLocks noChangeArrowheads="1"/>
              </p:cNvSpPr>
              <p:nvPr/>
            </p:nvSpPr>
            <p:spPr bwMode="auto">
              <a:xfrm>
                <a:off x="599945" y="7943317"/>
                <a:ext cx="56581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b="1" dirty="0">
                    <a:latin typeface="ＭＳ ゴシック" panose="020B0609070205080204" pitchFamily="49" charset="-128"/>
                    <a:ea typeface="ＭＳ ゴシック" panose="020B0609070205080204" pitchFamily="49" charset="-128"/>
                  </a:rPr>
                  <a:t>例１</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平成</a:t>
                </a:r>
                <a:r>
                  <a:rPr lang="en-US" altLang="ja-JP" sz="900" b="1" dirty="0">
                    <a:latin typeface="ＭＳ ゴシック" panose="020B0609070205080204" pitchFamily="49" charset="-128"/>
                    <a:ea typeface="ＭＳ ゴシック" panose="020B0609070205080204" pitchFamily="49" charset="-128"/>
                  </a:rPr>
                  <a:t>31</a:t>
                </a:r>
                <a:r>
                  <a:rPr lang="ja-JP" altLang="en-US" sz="900" b="1" dirty="0">
                    <a:latin typeface="ＭＳ ゴシック" panose="020B0609070205080204" pitchFamily="49" charset="-128"/>
                    <a:ea typeface="ＭＳ ゴシック" panose="020B0609070205080204" pitchFamily="49" charset="-128"/>
                  </a:rPr>
                  <a:t>年３月</a:t>
                </a:r>
                <a:r>
                  <a:rPr lang="en-US" altLang="ja-JP" sz="900" b="1" dirty="0">
                    <a:latin typeface="ＭＳ ゴシック" panose="020B0609070205080204" pitchFamily="49" charset="-128"/>
                    <a:ea typeface="ＭＳ ゴシック" panose="020B0609070205080204" pitchFamily="49" charset="-128"/>
                  </a:rPr>
                  <a:t>31</a:t>
                </a:r>
                <a:r>
                  <a:rPr lang="ja-JP" altLang="en-US" sz="900" b="1" dirty="0">
                    <a:latin typeface="ＭＳ ゴシック" panose="020B0609070205080204" pitchFamily="49" charset="-128"/>
                    <a:ea typeface="ＭＳ ゴシック" panose="020B0609070205080204" pitchFamily="49" charset="-128"/>
                  </a:rPr>
                  <a:t>日までにＢの研修を修了し、令和元年度以降にＡの研修を修了</a:t>
                </a:r>
                <a:endParaRPr lang="en-US" altLang="ja-JP" sz="900" b="1" dirty="0">
                  <a:latin typeface="ＭＳ ゴシック" panose="020B0609070205080204" pitchFamily="49" charset="-128"/>
                  <a:ea typeface="ＭＳ ゴシック" panose="020B0609070205080204" pitchFamily="49" charset="-128"/>
                </a:endParaRPr>
              </a:p>
              <a:p>
                <a:pPr>
                  <a:spcBef>
                    <a:spcPct val="0"/>
                  </a:spcBef>
                  <a:buFontTx/>
                  <a:buNone/>
                </a:pPr>
                <a:r>
                  <a:rPr lang="ja-JP" altLang="en-US" sz="900" b="1" dirty="0">
                    <a:latin typeface="ＭＳ ゴシック" panose="020B0609070205080204" pitchFamily="49" charset="-128"/>
                    <a:ea typeface="ＭＳ ゴシック" panose="020B0609070205080204" pitchFamily="49" charset="-128"/>
                  </a:rPr>
                  <a:t>（上記</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要件１～３</a:t>
                </a:r>
                <a:r>
                  <a:rPr lang="en-US" altLang="ja-JP" sz="900" b="1" dirty="0">
                    <a:latin typeface="ＭＳ ゴシック" panose="020B0609070205080204" pitchFamily="49" charset="-128"/>
                    <a:ea typeface="ＭＳ ゴシック" panose="020B0609070205080204" pitchFamily="49" charset="-128"/>
                  </a:rPr>
                  <a:t>】</a:t>
                </a:r>
                <a:r>
                  <a:rPr lang="ja-JP" altLang="en-US" sz="900" b="1" dirty="0">
                    <a:latin typeface="ＭＳ ゴシック" panose="020B0609070205080204" pitchFamily="49" charset="-128"/>
                    <a:ea typeface="ＭＳ ゴシック" panose="020B0609070205080204" pitchFamily="49" charset="-128"/>
                  </a:rPr>
                  <a:t>を満たしている方）</a:t>
                </a:r>
              </a:p>
            </p:txBody>
          </p:sp>
          <p:cxnSp>
            <p:nvCxnSpPr>
              <p:cNvPr id="117" name="直線コネクタ 116"/>
              <p:cNvCxnSpPr/>
              <p:nvPr/>
            </p:nvCxnSpPr>
            <p:spPr>
              <a:xfrm flipV="1">
                <a:off x="593099" y="8255089"/>
                <a:ext cx="5336191" cy="3538"/>
              </a:xfrm>
              <a:prstGeom prst="line">
                <a:avLst/>
              </a:prstGeom>
              <a:ln w="19050">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19" name="右矢印 118"/>
              <p:cNvSpPr/>
              <p:nvPr/>
            </p:nvSpPr>
            <p:spPr>
              <a:xfrm>
                <a:off x="1388238" y="8607273"/>
                <a:ext cx="433105" cy="492194"/>
              </a:xfrm>
              <a:prstGeom prst="rightArrow">
                <a:avLst>
                  <a:gd name="adj1" fmla="val 81146"/>
                  <a:gd name="adj2" fmla="val 3287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120" name="テキスト ボックス 119"/>
              <p:cNvSpPr txBox="1"/>
              <p:nvPr/>
            </p:nvSpPr>
            <p:spPr>
              <a:xfrm>
                <a:off x="2450451" y="8374955"/>
                <a:ext cx="644557" cy="187523"/>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A</a:t>
                </a:r>
                <a:endParaRPr kumimoji="1" lang="ja-JP" altLang="en-US" sz="800" b="1" dirty="0">
                  <a:latin typeface="Meiryo UI" panose="020B0604030504040204" pitchFamily="50" charset="-128"/>
                  <a:ea typeface="Meiryo UI" panose="020B0604030504040204" pitchFamily="50" charset="-128"/>
                </a:endParaRPr>
              </a:p>
            </p:txBody>
          </p:sp>
          <p:sp>
            <p:nvSpPr>
              <p:cNvPr id="121" name="テキスト ボックス 164"/>
              <p:cNvSpPr txBox="1">
                <a:spLocks noChangeArrowheads="1"/>
              </p:cNvSpPr>
              <p:nvPr/>
            </p:nvSpPr>
            <p:spPr bwMode="auto">
              <a:xfrm>
                <a:off x="1831147" y="8250046"/>
                <a:ext cx="63446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平成</a:t>
                </a:r>
                <a:r>
                  <a:rPr lang="en-US" altLang="ja-JP" sz="700" dirty="0">
                    <a:latin typeface="ＭＳ ゴシック" panose="020B0609070205080204" pitchFamily="49" charset="-128"/>
                    <a:ea typeface="ＭＳ ゴシック" panose="020B0609070205080204" pitchFamily="49" charset="-128"/>
                  </a:rPr>
                  <a:t>30</a:t>
                </a:r>
                <a:r>
                  <a:rPr lang="ja-JP" altLang="en-US" sz="700" dirty="0">
                    <a:latin typeface="ＭＳ ゴシック" panose="020B0609070205080204" pitchFamily="49" charset="-128"/>
                    <a:ea typeface="ＭＳ ゴシック" panose="020B0609070205080204" pitchFamily="49" charset="-128"/>
                  </a:rPr>
                  <a:t>年度</a:t>
                </a:r>
              </a:p>
            </p:txBody>
          </p:sp>
          <p:sp>
            <p:nvSpPr>
              <p:cNvPr id="122" name="正方形/長方形 121"/>
              <p:cNvSpPr/>
              <p:nvPr/>
            </p:nvSpPr>
            <p:spPr bwMode="auto">
              <a:xfrm>
                <a:off x="2459004" y="8541924"/>
                <a:ext cx="606939" cy="7137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サービス</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管理責任者等</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基礎研修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p:txBody>
          </p:sp>
          <p:sp>
            <p:nvSpPr>
              <p:cNvPr id="123" name="正方形/長方形 122"/>
              <p:cNvSpPr/>
              <p:nvPr/>
            </p:nvSpPr>
            <p:spPr bwMode="auto">
              <a:xfrm>
                <a:off x="1829390" y="8539618"/>
                <a:ext cx="606329" cy="716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相談支援</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従事者</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初任者研修</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en-US" altLang="ja-JP" sz="700" dirty="0">
                    <a:solidFill>
                      <a:schemeClr val="tx1"/>
                    </a:solidFill>
                    <a:latin typeface="ＭＳ ゴシック" panose="020B0609070205080204" pitchFamily="49" charset="-128"/>
                    <a:ea typeface="ＭＳ ゴシック" panose="020B0609070205080204" pitchFamily="49" charset="-128"/>
                  </a:rPr>
                  <a:t>(</a:t>
                </a:r>
                <a:r>
                  <a:rPr lang="ja-JP" altLang="en-US" sz="700" dirty="0">
                    <a:solidFill>
                      <a:schemeClr val="tx1"/>
                    </a:solidFill>
                    <a:latin typeface="ＭＳ ゴシック" panose="020B0609070205080204" pitchFamily="49" charset="-128"/>
                    <a:ea typeface="ＭＳ ゴシック" panose="020B0609070205080204" pitchFamily="49" charset="-128"/>
                  </a:rPr>
                  <a:t>２日課程</a:t>
                </a:r>
                <a:r>
                  <a:rPr lang="en-US" altLang="ja-JP" sz="700" dirty="0">
                    <a:solidFill>
                      <a:schemeClr val="tx1"/>
                    </a:solidFill>
                    <a:latin typeface="ＭＳ ゴシック" panose="020B0609070205080204" pitchFamily="49" charset="-128"/>
                    <a:ea typeface="ＭＳ ゴシック" panose="020B0609070205080204" pitchFamily="49" charset="-128"/>
                  </a:rPr>
                  <a:t>)</a:t>
                </a:r>
              </a:p>
            </p:txBody>
          </p:sp>
          <p:sp>
            <p:nvSpPr>
              <p:cNvPr id="124" name="テキスト ボックス 164"/>
              <p:cNvSpPr txBox="1">
                <a:spLocks noChangeArrowheads="1"/>
              </p:cNvSpPr>
              <p:nvPr/>
            </p:nvSpPr>
            <p:spPr bwMode="auto">
              <a:xfrm>
                <a:off x="2446215" y="8248751"/>
                <a:ext cx="659219"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700" dirty="0">
                    <a:latin typeface="ＭＳ ゴシック" panose="020B0609070205080204" pitchFamily="49" charset="-128"/>
                    <a:ea typeface="ＭＳ ゴシック" panose="020B0609070205080204" pitchFamily="49" charset="-128"/>
                  </a:rPr>
                  <a:t>令和７年度</a:t>
                </a:r>
              </a:p>
            </p:txBody>
          </p:sp>
          <p:sp>
            <p:nvSpPr>
              <p:cNvPr id="125" name="テキスト ボックス 124"/>
              <p:cNvSpPr txBox="1"/>
              <p:nvPr/>
            </p:nvSpPr>
            <p:spPr>
              <a:xfrm>
                <a:off x="1817984" y="8373191"/>
                <a:ext cx="644557" cy="187523"/>
              </a:xfrm>
              <a:prstGeom prst="rect">
                <a:avLst/>
              </a:prstGeom>
              <a:noFill/>
            </p:spPr>
            <p:txBody>
              <a:bodyPr wrap="square" rtlCol="0">
                <a:spAutoFit/>
              </a:bodyPr>
              <a:lstStyle/>
              <a:p>
                <a:pPr algn="ctr"/>
                <a:r>
                  <a:rPr kumimoji="1" lang="en-US" altLang="ja-JP" sz="800" b="1" dirty="0">
                    <a:latin typeface="Meiryo UI" panose="020B0604030504040204" pitchFamily="50" charset="-128"/>
                    <a:ea typeface="Meiryo UI" panose="020B0604030504040204" pitchFamily="50" charset="-128"/>
                  </a:rPr>
                  <a:t>B</a:t>
                </a:r>
                <a:endParaRPr kumimoji="1" lang="ja-JP" altLang="en-US" sz="800" b="1" dirty="0">
                  <a:latin typeface="Meiryo UI" panose="020B0604030504040204" pitchFamily="50" charset="-128"/>
                  <a:ea typeface="Meiryo UI" panose="020B0604030504040204" pitchFamily="50" charset="-128"/>
                </a:endParaRPr>
              </a:p>
            </p:txBody>
          </p:sp>
          <p:sp>
            <p:nvSpPr>
              <p:cNvPr id="126" name="テキスト ボックス 125"/>
              <p:cNvSpPr txBox="1"/>
              <p:nvPr/>
            </p:nvSpPr>
            <p:spPr>
              <a:xfrm>
                <a:off x="3267840" y="8424992"/>
                <a:ext cx="1413129" cy="230832"/>
              </a:xfrm>
              <a:prstGeom prst="rect">
                <a:avLst/>
              </a:prstGeom>
              <a:noFill/>
            </p:spPr>
            <p:txBody>
              <a:bodyPr wrap="square" rtlCol="0">
                <a:spAutoFit/>
              </a:bodyPr>
              <a:lstStyle/>
              <a:p>
                <a:r>
                  <a:rPr kumimoji="1" lang="en-US" altLang="ja-JP" sz="900" dirty="0"/>
                  <a:t>A</a:t>
                </a:r>
                <a:r>
                  <a:rPr kumimoji="1" lang="ja-JP" altLang="en-US" sz="900" dirty="0"/>
                  <a:t>と</a:t>
                </a:r>
                <a:r>
                  <a:rPr kumimoji="1" lang="en-US" altLang="ja-JP" sz="900" dirty="0"/>
                  <a:t>B</a:t>
                </a:r>
                <a:r>
                  <a:rPr kumimoji="1" lang="ja-JP" altLang="en-US" sz="900" dirty="0"/>
                  <a:t>の両研修を修了後</a:t>
                </a:r>
              </a:p>
            </p:txBody>
          </p:sp>
          <p:sp>
            <p:nvSpPr>
              <p:cNvPr id="127" name="右矢印 126"/>
              <p:cNvSpPr/>
              <p:nvPr/>
            </p:nvSpPr>
            <p:spPr>
              <a:xfrm>
                <a:off x="3065943" y="8577526"/>
                <a:ext cx="1896483" cy="656999"/>
              </a:xfrm>
              <a:prstGeom prst="rightArrow">
                <a:avLst>
                  <a:gd name="adj1" fmla="val 81146"/>
                  <a:gd name="adj2" fmla="val 3287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u="sng" dirty="0">
                    <a:solidFill>
                      <a:schemeClr val="tx1"/>
                    </a:solidFill>
                  </a:rPr>
                  <a:t>６ヶ月以上の実務経験（ＯＪＴ）</a:t>
                </a:r>
                <a:endParaRPr kumimoji="1" lang="en-US" altLang="ja-JP" sz="800" u="sng" dirty="0">
                  <a:solidFill>
                    <a:schemeClr val="tx1"/>
                  </a:solidFill>
                </a:endParaRPr>
              </a:p>
              <a:p>
                <a:pPr algn="ctr"/>
                <a:r>
                  <a:rPr kumimoji="1" lang="ja-JP" altLang="en-US" sz="800" dirty="0">
                    <a:solidFill>
                      <a:schemeClr val="tx1"/>
                    </a:solidFill>
                  </a:rPr>
                  <a:t>（個別支援計画作成の業務を含む相談支援業務又は直接支援業務）</a:t>
                </a:r>
                <a:endParaRPr kumimoji="1" lang="ja-JP" altLang="en-US" sz="1200" dirty="0">
                  <a:solidFill>
                    <a:schemeClr val="tx1"/>
                  </a:solidFill>
                </a:endParaRPr>
              </a:p>
            </p:txBody>
          </p:sp>
          <p:sp>
            <p:nvSpPr>
              <p:cNvPr id="128" name="ドーナツ 127"/>
              <p:cNvSpPr/>
              <p:nvPr/>
            </p:nvSpPr>
            <p:spPr>
              <a:xfrm>
                <a:off x="4985711" y="8485973"/>
                <a:ext cx="777384" cy="776406"/>
              </a:xfrm>
              <a:prstGeom prst="donut">
                <a:avLst>
                  <a:gd name="adj" fmla="val 10645"/>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700" b="1" dirty="0">
                    <a:solidFill>
                      <a:schemeClr val="tx1"/>
                    </a:solidFill>
                  </a:rPr>
                  <a:t>実践研修</a:t>
                </a:r>
                <a:endParaRPr kumimoji="1" lang="en-US" altLang="ja-JP" sz="700" b="1" dirty="0">
                  <a:solidFill>
                    <a:schemeClr val="tx1"/>
                  </a:solidFill>
                </a:endParaRPr>
              </a:p>
              <a:p>
                <a:pPr algn="ctr"/>
                <a:r>
                  <a:rPr kumimoji="1" lang="ja-JP" altLang="en-US" sz="700" b="1" dirty="0">
                    <a:solidFill>
                      <a:schemeClr val="tx1"/>
                    </a:solidFill>
                  </a:rPr>
                  <a:t>受講対象者</a:t>
                </a:r>
              </a:p>
            </p:txBody>
          </p:sp>
          <p:sp>
            <p:nvSpPr>
              <p:cNvPr id="129" name="テキスト ボックス 128"/>
              <p:cNvSpPr txBox="1"/>
              <p:nvPr/>
            </p:nvSpPr>
            <p:spPr>
              <a:xfrm>
                <a:off x="5711299" y="8448806"/>
                <a:ext cx="866919" cy="830997"/>
              </a:xfrm>
              <a:prstGeom prst="rect">
                <a:avLst/>
              </a:prstGeom>
              <a:noFill/>
            </p:spPr>
            <p:txBody>
              <a:bodyPr wrap="square" rtlCol="0">
                <a:spAutoFit/>
              </a:bodyPr>
              <a:lstStyle/>
              <a:p>
                <a:r>
                  <a:rPr kumimoji="1" lang="en-US" altLang="ja-JP" sz="800" dirty="0">
                    <a:latin typeface="ＭＳ Ｐゴシック" panose="020B0600070205080204" pitchFamily="50" charset="-128"/>
                    <a:ea typeface="ＭＳ Ｐゴシック" panose="020B0600070205080204" pitchFamily="50" charset="-128"/>
                  </a:rPr>
                  <a:t>※</a:t>
                </a:r>
                <a:r>
                  <a:rPr kumimoji="1" lang="ja-JP" altLang="en-US" sz="800" dirty="0">
                    <a:latin typeface="ＭＳ Ｐゴシック" panose="020B0600070205080204" pitchFamily="50" charset="-128"/>
                    <a:ea typeface="ＭＳ Ｐゴシック" panose="020B0600070205080204" pitchFamily="50" charset="-128"/>
                  </a:rPr>
                  <a:t>実践研修を修了した翌年度から５年度毎に</a:t>
                </a:r>
                <a:r>
                  <a:rPr kumimoji="1" lang="en-US" altLang="ja-JP" sz="800" dirty="0">
                    <a:latin typeface="ＭＳ Ｐゴシック" panose="020B0600070205080204" pitchFamily="50" charset="-128"/>
                    <a:ea typeface="ＭＳ Ｐゴシック" panose="020B0600070205080204" pitchFamily="50" charset="-128"/>
                  </a:rPr>
                  <a:t>1</a:t>
                </a:r>
                <a:r>
                  <a:rPr kumimoji="1" lang="ja-JP" altLang="en-US" sz="800" dirty="0">
                    <a:latin typeface="ＭＳ Ｐゴシック" panose="020B0600070205080204" pitchFamily="50" charset="-128"/>
                    <a:ea typeface="ＭＳ Ｐゴシック" panose="020B0600070205080204" pitchFamily="50" charset="-128"/>
                  </a:rPr>
                  <a:t>回更新研修を受講する必要があります。</a:t>
                </a:r>
              </a:p>
            </p:txBody>
          </p:sp>
        </p:grpSp>
      </p:grpSp>
      <p:sp>
        <p:nvSpPr>
          <p:cNvPr id="7" name="フッター プレースホルダー 6"/>
          <p:cNvSpPr>
            <a:spLocks noGrp="1"/>
          </p:cNvSpPr>
          <p:nvPr>
            <p:ph type="ftr" sz="quarter" idx="11"/>
          </p:nvPr>
        </p:nvSpPr>
        <p:spPr>
          <a:xfrm>
            <a:off x="2277193" y="9630362"/>
            <a:ext cx="2314575" cy="184675"/>
          </a:xfrm>
        </p:spPr>
        <p:txBody>
          <a:bodyPr/>
          <a:lstStyle/>
          <a:p>
            <a:r>
              <a:rPr kumimoji="1" lang="en-US" altLang="ja-JP" dirty="0"/>
              <a:t>1</a:t>
            </a:r>
            <a:endParaRPr kumimoji="1" lang="ja-JP" altLang="en-US" dirty="0"/>
          </a:p>
        </p:txBody>
      </p:sp>
      <p:sp>
        <p:nvSpPr>
          <p:cNvPr id="81" name="正方形/長方形 80"/>
          <p:cNvSpPr/>
          <p:nvPr/>
        </p:nvSpPr>
        <p:spPr bwMode="auto">
          <a:xfrm>
            <a:off x="521168" y="8732801"/>
            <a:ext cx="824457" cy="8097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anchor="ctr"/>
          <a:lstStyle/>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配置に係る</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実務経験を</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満たしている</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（相談支援業務</a:t>
            </a:r>
            <a:endParaRPr lang="en-US" altLang="ja-JP" sz="700" dirty="0">
              <a:solidFill>
                <a:schemeClr val="tx1"/>
              </a:solidFill>
              <a:latin typeface="ＭＳ ゴシック" panose="020B0609070205080204" pitchFamily="49" charset="-128"/>
              <a:ea typeface="ＭＳ ゴシック" panose="020B0609070205080204" pitchFamily="49" charset="-128"/>
            </a:endParaRPr>
          </a:p>
          <a:p>
            <a:pPr algn="ctr">
              <a:defRPr/>
            </a:pPr>
            <a:r>
              <a:rPr lang="ja-JP" altLang="en-US" sz="700" dirty="0">
                <a:solidFill>
                  <a:schemeClr val="tx1"/>
                </a:solidFill>
                <a:latin typeface="ＭＳ ゴシック" panose="020B0609070205080204" pitchFamily="49" charset="-128"/>
                <a:ea typeface="ＭＳ ゴシック" panose="020B0609070205080204" pitchFamily="49" charset="-128"/>
              </a:rPr>
              <a:t>又は直接支援業務３年から８年）</a:t>
            </a:r>
            <a:endParaRPr lang="en-US" altLang="ja-JP" sz="7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85155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03484" y="3341571"/>
            <a:ext cx="6037334" cy="323165"/>
          </a:xfrm>
          <a:prstGeom prst="rect">
            <a:avLst/>
          </a:prstGeom>
          <a:noFill/>
        </p:spPr>
        <p:txBody>
          <a:bodyPr wrap="square" rtlCol="0">
            <a:spAutoFit/>
          </a:bodyPr>
          <a:lstStyle/>
          <a:p>
            <a:r>
              <a:rPr kumimoji="1" lang="ja-JP" altLang="en-US" sz="1500" b="1" dirty="0">
                <a:solidFill>
                  <a:schemeClr val="accent1"/>
                </a:solidFill>
                <a:effectLst>
                  <a:outerShdw blurRad="50800" dist="38100" dir="2700000" algn="tl" rotWithShape="0">
                    <a:srgbClr val="FEE9AC">
                      <a:alpha val="40000"/>
                    </a:srgbClr>
                  </a:outerShdw>
                </a:effectLst>
                <a:latin typeface="ＭＳ Ｐゴシック" panose="020B0600070205080204" pitchFamily="50" charset="-128"/>
                <a:ea typeface="ＭＳ Ｐゴシック" panose="020B0600070205080204" pitchFamily="50" charset="-128"/>
              </a:rPr>
              <a:t>■経過措置によるみなし配置の終了について（令和６年度末で終了済み）</a:t>
            </a:r>
          </a:p>
        </p:txBody>
      </p:sp>
      <p:sp>
        <p:nvSpPr>
          <p:cNvPr id="3" name="テキスト ボックス 2"/>
          <p:cNvSpPr txBox="1"/>
          <p:nvPr/>
        </p:nvSpPr>
        <p:spPr>
          <a:xfrm>
            <a:off x="403484" y="3659710"/>
            <a:ext cx="5958784" cy="861774"/>
          </a:xfrm>
          <a:prstGeom prst="rect">
            <a:avLst/>
          </a:prstGeom>
          <a:noFill/>
        </p:spPr>
        <p:txBody>
          <a:bodyPr wrap="square" rtlCol="0">
            <a:spAutoFit/>
          </a:bodyPr>
          <a:lstStyle/>
          <a:p>
            <a:pPr>
              <a:lnSpc>
                <a:spcPts val="1500"/>
              </a:lnSpc>
            </a:pPr>
            <a:r>
              <a:rPr lang="ja-JP" altLang="en-US" sz="1000" dirty="0">
                <a:latin typeface="Meiryo UI" panose="020B0604030504040204" pitchFamily="50" charset="-128"/>
                <a:ea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rPr>
              <a:t>サービス管理責任者等としての実務経験を満たしており</a:t>
            </a:r>
            <a:r>
              <a:rPr lang="ja-JP" altLang="en-US" sz="1000" dirty="0">
                <a:latin typeface="Meiryo UI" panose="020B0604030504040204" pitchFamily="50" charset="-128"/>
                <a:ea typeface="Meiryo UI" panose="020B0604030504040204" pitchFamily="50" charset="-128"/>
              </a:rPr>
              <a:t>、令和元年度から令和</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年度までにサービス</a:t>
            </a:r>
            <a:r>
              <a:rPr lang="ja-JP" altLang="ja-JP" sz="1000" dirty="0">
                <a:latin typeface="Meiryo UI" panose="020B0604030504040204" pitchFamily="50" charset="-128"/>
                <a:ea typeface="Meiryo UI" panose="020B0604030504040204" pitchFamily="50" charset="-128"/>
              </a:rPr>
              <a:t>管理責任者等基礎研修及び相談支援従事者初任者研修</a:t>
            </a:r>
            <a:r>
              <a:rPr lang="en-US" altLang="ja-JP" sz="1000" dirty="0">
                <a:latin typeface="Meiryo UI" panose="020B0604030504040204" pitchFamily="50" charset="-128"/>
                <a:ea typeface="Meiryo UI" panose="020B0604030504040204" pitchFamily="50" charset="-128"/>
              </a:rPr>
              <a:t>2</a:t>
            </a:r>
            <a:r>
              <a:rPr lang="ja-JP" altLang="ja-JP" sz="1000" dirty="0">
                <a:latin typeface="Meiryo UI" panose="020B0604030504040204" pitchFamily="50" charset="-128"/>
                <a:ea typeface="Meiryo UI" panose="020B0604030504040204" pitchFamily="50" charset="-128"/>
              </a:rPr>
              <a:t>日課程（もしくは５日</a:t>
            </a:r>
            <a:r>
              <a:rPr lang="ja-JP" altLang="en-US" sz="1000" dirty="0">
                <a:latin typeface="Meiryo UI" panose="020B0604030504040204" pitchFamily="50" charset="-128"/>
                <a:ea typeface="Meiryo UI" panose="020B0604030504040204" pitchFamily="50" charset="-128"/>
              </a:rPr>
              <a:t>又は</a:t>
            </a:r>
            <a:r>
              <a:rPr lang="en-US" altLang="ja-JP" sz="1000" dirty="0">
                <a:latin typeface="Meiryo UI" panose="020B0604030504040204" pitchFamily="50" charset="-128"/>
                <a:ea typeface="Meiryo UI" panose="020B0604030504040204" pitchFamily="50" charset="-128"/>
              </a:rPr>
              <a:t>7</a:t>
            </a:r>
            <a:r>
              <a:rPr lang="ja-JP" altLang="en-US" sz="1000" dirty="0">
                <a:latin typeface="Meiryo UI" panose="020B0604030504040204" pitchFamily="50" charset="-128"/>
                <a:ea typeface="Meiryo UI" panose="020B0604030504040204" pitchFamily="50" charset="-128"/>
              </a:rPr>
              <a:t>日</a:t>
            </a:r>
            <a:r>
              <a:rPr lang="ja-JP" altLang="ja-JP" sz="1000" dirty="0">
                <a:latin typeface="Meiryo UI" panose="020B0604030504040204" pitchFamily="50" charset="-128"/>
                <a:ea typeface="Meiryo UI" panose="020B0604030504040204" pitchFamily="50" charset="-128"/>
              </a:rPr>
              <a:t>課程）を</a:t>
            </a:r>
            <a:r>
              <a:rPr lang="ja-JP" altLang="en-US" sz="1000" dirty="0">
                <a:latin typeface="Meiryo UI" panose="020B0604030504040204" pitchFamily="50" charset="-128"/>
                <a:ea typeface="Meiryo UI" panose="020B0604030504040204" pitchFamily="50" charset="-128"/>
              </a:rPr>
              <a:t>修了した方は</a:t>
            </a:r>
            <a:r>
              <a:rPr lang="ja-JP"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その修了日から３年間はみなし配置が可能でした。３年間のみなし配置期間のうちにサービス管理責任者等実践研修を修了していない場合は、</a:t>
            </a:r>
            <a:r>
              <a:rPr lang="ja-JP" altLang="en-US" sz="1000" u="sng" dirty="0">
                <a:latin typeface="Meiryo UI" panose="020B0604030504040204" pitchFamily="50" charset="-128"/>
                <a:ea typeface="Meiryo UI" panose="020B0604030504040204" pitchFamily="50" charset="-128"/>
              </a:rPr>
              <a:t>実践研修を修了するまでは１人目配置は不可</a:t>
            </a:r>
            <a:r>
              <a:rPr lang="ja-JP" altLang="en-US" sz="1000" dirty="0">
                <a:latin typeface="Meiryo UI" panose="020B0604030504040204" pitchFamily="50" charset="-128"/>
                <a:ea typeface="Meiryo UI" panose="020B0604030504040204" pitchFamily="50" charset="-128"/>
              </a:rPr>
              <a:t>となりますのでご注意ください。</a:t>
            </a:r>
            <a:endParaRPr kumimoji="1" lang="en-US" altLang="ja-JP" sz="1000" u="sng"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403484" y="4783723"/>
            <a:ext cx="5785249" cy="338554"/>
          </a:xfrm>
          <a:prstGeom prst="rect">
            <a:avLst/>
          </a:prstGeom>
          <a:noFill/>
        </p:spPr>
        <p:txBody>
          <a:bodyPr wrap="square" rtlCol="0">
            <a:spAutoFit/>
          </a:bodyPr>
          <a:lstStyle/>
          <a:p>
            <a:r>
              <a:rPr kumimoji="1" lang="ja-JP" altLang="en-US" sz="1600" b="1" dirty="0">
                <a:solidFill>
                  <a:schemeClr val="accent1"/>
                </a:solidFill>
                <a:effectLst>
                  <a:outerShdw blurRad="50800" dist="38100" dir="2700000" algn="tl" rotWithShape="0">
                    <a:srgbClr val="FEE9AC">
                      <a:alpha val="40000"/>
                    </a:srgbClr>
                  </a:outerShdw>
                </a:effectLst>
                <a:latin typeface="ＭＳ Ｐゴシック" panose="020B0600070205080204" pitchFamily="50" charset="-128"/>
                <a:ea typeface="ＭＳ Ｐゴシック" panose="020B0600070205080204" pitchFamily="50" charset="-128"/>
              </a:rPr>
              <a:t>■令和８年度大阪府サービス管理責任者等実践研修実施予定</a:t>
            </a:r>
          </a:p>
        </p:txBody>
      </p:sp>
      <p:graphicFrame>
        <p:nvGraphicFramePr>
          <p:cNvPr id="5" name="表 4"/>
          <p:cNvGraphicFramePr>
            <a:graphicFrameLocks noGrp="1"/>
          </p:cNvGraphicFramePr>
          <p:nvPr>
            <p:extLst>
              <p:ext uri="{D42A27DB-BD31-4B8C-83A1-F6EECF244321}">
                <p14:modId xmlns:p14="http://schemas.microsoft.com/office/powerpoint/2010/main" val="2684540548"/>
              </p:ext>
            </p:extLst>
          </p:nvPr>
        </p:nvGraphicFramePr>
        <p:xfrm>
          <a:off x="448133" y="5259919"/>
          <a:ext cx="5888965" cy="1828800"/>
        </p:xfrm>
        <a:graphic>
          <a:graphicData uri="http://schemas.openxmlformats.org/drawingml/2006/table">
            <a:tbl>
              <a:tblPr firstRow="1" bandRow="1">
                <a:tableStyleId>{5C22544A-7EE6-4342-B048-85BDC9FD1C3A}</a:tableStyleId>
              </a:tblPr>
              <a:tblGrid>
                <a:gridCol w="675817">
                  <a:extLst>
                    <a:ext uri="{9D8B030D-6E8A-4147-A177-3AD203B41FA5}">
                      <a16:colId xmlns:a16="http://schemas.microsoft.com/office/drawing/2014/main" val="3105123629"/>
                    </a:ext>
                  </a:extLst>
                </a:gridCol>
                <a:gridCol w="1704594">
                  <a:extLst>
                    <a:ext uri="{9D8B030D-6E8A-4147-A177-3AD203B41FA5}">
                      <a16:colId xmlns:a16="http://schemas.microsoft.com/office/drawing/2014/main" val="44495426"/>
                    </a:ext>
                  </a:extLst>
                </a:gridCol>
                <a:gridCol w="1743456">
                  <a:extLst>
                    <a:ext uri="{9D8B030D-6E8A-4147-A177-3AD203B41FA5}">
                      <a16:colId xmlns:a16="http://schemas.microsoft.com/office/drawing/2014/main" val="2178161406"/>
                    </a:ext>
                  </a:extLst>
                </a:gridCol>
                <a:gridCol w="1765098">
                  <a:extLst>
                    <a:ext uri="{9D8B030D-6E8A-4147-A177-3AD203B41FA5}">
                      <a16:colId xmlns:a16="http://schemas.microsoft.com/office/drawing/2014/main" val="3984118449"/>
                    </a:ext>
                  </a:extLst>
                </a:gridCol>
              </a:tblGrid>
              <a:tr h="19597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研修事業者名</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全国介護事業者連盟</a:t>
                      </a:r>
                      <a:endParaRPr kumimoji="1" lang="en-US" altLang="ja-JP"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accent5">
                        <a:lumMod val="60000"/>
                        <a:lumOff val="40000"/>
                      </a:schemeClr>
                    </a:solidFill>
                  </a:tcPr>
                </a:tc>
                <a:tc>
                  <a:txBody>
                    <a:bodyPr/>
                    <a:lstStyle/>
                    <a:p>
                      <a:pPr algn="ctr"/>
                      <a:r>
                        <a:rPr kumimoji="1" lang="zh-TW" altLang="en-US" sz="1050" b="0" dirty="0">
                          <a:solidFill>
                            <a:schemeClr val="tx1"/>
                          </a:solidFill>
                          <a:latin typeface="Meiryo UI" panose="020B0604030504040204" pitchFamily="50" charset="-128"/>
                          <a:ea typeface="Meiryo UI" panose="020B0604030504040204" pitchFamily="50" charset="-128"/>
                        </a:rPr>
                        <a:t>大阪府障害者福祉事業団</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accent5">
                        <a:lumMod val="60000"/>
                        <a:lumOff val="4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大阪府社会福祉事業団</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3399962459"/>
                  </a:ext>
                </a:extLst>
              </a:tr>
              <a:tr h="19597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募集</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gn="ctr"/>
                      <a:r>
                        <a:rPr kumimoji="1" lang="ja-JP" altLang="en-US" sz="1000" b="0" dirty="0">
                          <a:solidFill>
                            <a:schemeClr val="tx1"/>
                          </a:solidFill>
                          <a:latin typeface="Meiryo UI" panose="020B0604030504040204" pitchFamily="50" charset="-128"/>
                          <a:ea typeface="Meiryo UI" panose="020B0604030504040204" pitchFamily="50" charset="-128"/>
                        </a:rPr>
                        <a:t>期間</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令和８年４月１日から</a:t>
                      </a:r>
                    </a:p>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令和８年４月</a:t>
                      </a:r>
                      <a:r>
                        <a:rPr kumimoji="1" lang="en-US" altLang="ja-JP" sz="800" b="0" dirty="0">
                          <a:solidFill>
                            <a:schemeClr val="tx1"/>
                          </a:solidFill>
                          <a:latin typeface="Meiryo UI" panose="020B0604030504040204" pitchFamily="50" charset="-128"/>
                          <a:ea typeface="Meiryo UI" panose="020B0604030504040204" pitchFamily="50" charset="-128"/>
                        </a:rPr>
                        <a:t>26</a:t>
                      </a:r>
                      <a:r>
                        <a:rPr kumimoji="1" lang="ja-JP" altLang="en-US" sz="800" b="0" dirty="0">
                          <a:solidFill>
                            <a:schemeClr val="tx1"/>
                          </a:solidFill>
                          <a:latin typeface="Meiryo UI" panose="020B0604030504040204" pitchFamily="50" charset="-128"/>
                          <a:ea typeface="Meiryo UI" panose="020B0604030504040204" pitchFamily="50" charset="-128"/>
                        </a:rPr>
                        <a:t>日</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令和８年６月下旬から</a:t>
                      </a:r>
                    </a:p>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令和８年７月下旬</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令和８年９月下旬から</a:t>
                      </a:r>
                      <a:endParaRPr kumimoji="1" lang="en-US" altLang="ja-JP" sz="800" b="0" dirty="0">
                        <a:solidFill>
                          <a:schemeClr val="tx1"/>
                        </a:solidFill>
                        <a:latin typeface="Meiryo UI" panose="020B0604030504040204" pitchFamily="50" charset="-128"/>
                        <a:ea typeface="Meiryo UI" panose="020B0604030504040204" pitchFamily="50" charset="-128"/>
                      </a:endParaRPr>
                    </a:p>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a:t>
                      </a:r>
                      <a:r>
                        <a:rPr kumimoji="1" lang="en-US" altLang="ja-JP" sz="800" b="0" dirty="0">
                          <a:solidFill>
                            <a:schemeClr val="tx1"/>
                          </a:solidFill>
                          <a:latin typeface="Meiryo UI" panose="020B0604030504040204" pitchFamily="50" charset="-128"/>
                          <a:ea typeface="Meiryo UI" panose="020B0604030504040204" pitchFamily="50" charset="-128"/>
                        </a:rPr>
                        <a:t>10</a:t>
                      </a:r>
                      <a:r>
                        <a:rPr kumimoji="1" lang="ja-JP" altLang="en-US" sz="800" b="0" dirty="0">
                          <a:solidFill>
                            <a:schemeClr val="tx1"/>
                          </a:solidFill>
                          <a:latin typeface="Meiryo UI" panose="020B0604030504040204" pitchFamily="50" charset="-128"/>
                          <a:ea typeface="Meiryo UI" panose="020B0604030504040204" pitchFamily="50" charset="-128"/>
                        </a:rPr>
                        <a:t>月下旬</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1520907693"/>
                  </a:ext>
                </a:extLst>
              </a:tr>
              <a:tr h="19597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研修</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gn="ctr"/>
                      <a:r>
                        <a:rPr kumimoji="1" lang="ja-JP" altLang="en-US" sz="1000" b="0" dirty="0">
                          <a:solidFill>
                            <a:schemeClr val="tx1"/>
                          </a:solidFill>
                          <a:latin typeface="Meiryo UI" panose="020B0604030504040204" pitchFamily="50" charset="-128"/>
                          <a:ea typeface="Meiryo UI" panose="020B0604030504040204" pitchFamily="50" charset="-128"/>
                        </a:rPr>
                        <a:t>期間</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令和８年６月</a:t>
                      </a:r>
                      <a:r>
                        <a:rPr kumimoji="1" lang="en-US" altLang="ja-JP" sz="800" b="0" dirty="0">
                          <a:solidFill>
                            <a:schemeClr val="tx1"/>
                          </a:solidFill>
                          <a:latin typeface="Meiryo UI" panose="020B0604030504040204" pitchFamily="50" charset="-128"/>
                          <a:ea typeface="Meiryo UI" panose="020B0604030504040204" pitchFamily="50" charset="-128"/>
                        </a:rPr>
                        <a:t>23</a:t>
                      </a:r>
                      <a:r>
                        <a:rPr kumimoji="1" lang="ja-JP" altLang="en-US" sz="800" b="0" dirty="0">
                          <a:solidFill>
                            <a:schemeClr val="tx1"/>
                          </a:solidFill>
                          <a:latin typeface="Meiryo UI" panose="020B0604030504040204" pitchFamily="50" charset="-128"/>
                          <a:ea typeface="Meiryo UI" panose="020B0604030504040204" pitchFamily="50" charset="-128"/>
                        </a:rPr>
                        <a:t>日から</a:t>
                      </a:r>
                      <a:endParaRPr kumimoji="1" lang="en-US" altLang="ja-JP" sz="800" b="0" dirty="0">
                        <a:solidFill>
                          <a:schemeClr val="tx1"/>
                        </a:solidFill>
                        <a:latin typeface="Meiryo UI" panose="020B0604030504040204" pitchFamily="50" charset="-128"/>
                        <a:ea typeface="Meiryo UI" panose="020B0604030504040204" pitchFamily="50" charset="-128"/>
                      </a:endParaRPr>
                    </a:p>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令和８年９月</a:t>
                      </a:r>
                      <a:r>
                        <a:rPr kumimoji="1" lang="en-US" altLang="ja-JP" sz="800" b="0" dirty="0">
                          <a:solidFill>
                            <a:schemeClr val="tx1"/>
                          </a:solidFill>
                          <a:latin typeface="Meiryo UI" panose="020B0604030504040204" pitchFamily="50" charset="-128"/>
                          <a:ea typeface="Meiryo UI" panose="020B0604030504040204" pitchFamily="50" charset="-128"/>
                        </a:rPr>
                        <a:t>27</a:t>
                      </a:r>
                      <a:r>
                        <a:rPr kumimoji="1" lang="ja-JP" altLang="en-US" sz="800" b="0" dirty="0">
                          <a:solidFill>
                            <a:schemeClr val="tx1"/>
                          </a:solidFill>
                          <a:latin typeface="Meiryo UI" panose="020B0604030504040204" pitchFamily="50" charset="-128"/>
                          <a:ea typeface="Meiryo UI" panose="020B0604030504040204" pitchFamily="50" charset="-128"/>
                        </a:rPr>
                        <a:t>日</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a:t>
                      </a:r>
                      <a:r>
                        <a:rPr kumimoji="1" lang="en-US" altLang="ja-JP" sz="800" b="0" dirty="0">
                          <a:solidFill>
                            <a:schemeClr val="tx1"/>
                          </a:solidFill>
                          <a:latin typeface="Meiryo UI" panose="020B0604030504040204" pitchFamily="50" charset="-128"/>
                          <a:ea typeface="Meiryo UI" panose="020B0604030504040204" pitchFamily="50" charset="-128"/>
                        </a:rPr>
                        <a:t>10</a:t>
                      </a:r>
                      <a:r>
                        <a:rPr kumimoji="1" lang="ja-JP" altLang="en-US" sz="800" b="0" dirty="0">
                          <a:solidFill>
                            <a:schemeClr val="tx1"/>
                          </a:solidFill>
                          <a:latin typeface="Meiryo UI" panose="020B0604030504040204" pitchFamily="50" charset="-128"/>
                          <a:ea typeface="Meiryo UI" panose="020B0604030504040204" pitchFamily="50" charset="-128"/>
                        </a:rPr>
                        <a:t>月</a:t>
                      </a:r>
                      <a:r>
                        <a:rPr kumimoji="1" lang="en-US" altLang="ja-JP" sz="800" b="0" dirty="0">
                          <a:solidFill>
                            <a:schemeClr val="tx1"/>
                          </a:solidFill>
                          <a:latin typeface="Meiryo UI" panose="020B0604030504040204" pitchFamily="50" charset="-128"/>
                          <a:ea typeface="Meiryo UI" panose="020B0604030504040204" pitchFamily="50" charset="-128"/>
                        </a:rPr>
                        <a:t>23</a:t>
                      </a:r>
                      <a:r>
                        <a:rPr kumimoji="1" lang="ja-JP" altLang="en-US" sz="800" b="0" dirty="0">
                          <a:solidFill>
                            <a:schemeClr val="tx1"/>
                          </a:solidFill>
                          <a:latin typeface="Meiryo UI" panose="020B0604030504040204" pitchFamily="50" charset="-128"/>
                          <a:ea typeface="Meiryo UI" panose="020B0604030504040204" pitchFamily="50" charset="-128"/>
                        </a:rPr>
                        <a:t>日から</a:t>
                      </a:r>
                      <a:endParaRPr kumimoji="1" lang="en-US" altLang="ja-JP" sz="800" b="0" dirty="0">
                        <a:solidFill>
                          <a:schemeClr val="tx1"/>
                        </a:solidFill>
                        <a:latin typeface="Meiryo UI" panose="020B0604030504040204" pitchFamily="50" charset="-128"/>
                        <a:ea typeface="Meiryo UI" panose="020B0604030504040204" pitchFamily="50" charset="-128"/>
                      </a:endParaRPr>
                    </a:p>
                    <a:p>
                      <a:pPr algn="ctr"/>
                      <a:r>
                        <a:rPr kumimoji="1" lang="ja-JP" altLang="en-US" sz="800" b="0" dirty="0">
                          <a:solidFill>
                            <a:schemeClr val="tx1"/>
                          </a:solidFill>
                          <a:latin typeface="Meiryo UI" panose="020B0604030504040204" pitchFamily="50" charset="-128"/>
                          <a:ea typeface="Meiryo UI" panose="020B0604030504040204" pitchFamily="50" charset="-128"/>
                        </a:rPr>
                        <a:t>令和８年</a:t>
                      </a:r>
                      <a:r>
                        <a:rPr kumimoji="1" lang="en-US" altLang="ja-JP" sz="800" b="0" dirty="0">
                          <a:solidFill>
                            <a:schemeClr val="tx1"/>
                          </a:solidFill>
                          <a:latin typeface="Meiryo UI" panose="020B0604030504040204" pitchFamily="50" charset="-128"/>
                          <a:ea typeface="Meiryo UI" panose="020B0604030504040204" pitchFamily="50" charset="-128"/>
                        </a:rPr>
                        <a:t>12</a:t>
                      </a:r>
                      <a:r>
                        <a:rPr kumimoji="1" lang="ja-JP" altLang="en-US" sz="800" b="0" dirty="0">
                          <a:solidFill>
                            <a:schemeClr val="tx1"/>
                          </a:solidFill>
                          <a:latin typeface="Meiryo UI" panose="020B0604030504040204" pitchFamily="50" charset="-128"/>
                          <a:ea typeface="Meiryo UI" panose="020B0604030504040204" pitchFamily="50" charset="-128"/>
                        </a:rPr>
                        <a:t>月</a:t>
                      </a:r>
                      <a:r>
                        <a:rPr kumimoji="1" lang="en-US" altLang="ja-JP" sz="800" b="0" dirty="0">
                          <a:solidFill>
                            <a:schemeClr val="tx1"/>
                          </a:solidFill>
                          <a:latin typeface="Meiryo UI" panose="020B0604030504040204" pitchFamily="50" charset="-128"/>
                          <a:ea typeface="Meiryo UI" panose="020B0604030504040204" pitchFamily="50" charset="-128"/>
                        </a:rPr>
                        <a:t>11</a:t>
                      </a:r>
                      <a:r>
                        <a:rPr kumimoji="1" lang="ja-JP" altLang="en-US" sz="800" b="0" dirty="0">
                          <a:solidFill>
                            <a:schemeClr val="tx1"/>
                          </a:solidFill>
                          <a:latin typeface="Meiryo UI" panose="020B0604030504040204" pitchFamily="50" charset="-128"/>
                          <a:ea typeface="Meiryo UI" panose="020B0604030504040204" pitchFamily="50" charset="-128"/>
                        </a:rPr>
                        <a:t>日</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令和９年１月６日から</a:t>
                      </a:r>
                      <a:endParaRPr kumimoji="1" lang="en-US" altLang="ja-JP" sz="800" b="0" dirty="0">
                        <a:solidFill>
                          <a:schemeClr val="tx1"/>
                        </a:solidFill>
                        <a:latin typeface="Meiryo UI" panose="020B0604030504040204" pitchFamily="50" charset="-128"/>
                        <a:ea typeface="Meiryo UI" panose="020B0604030504040204" pitchFamily="50" charset="-128"/>
                      </a:endParaRPr>
                    </a:p>
                    <a:p>
                      <a:pPr algn="ctr"/>
                      <a:r>
                        <a:rPr kumimoji="1" lang="ja-JP" altLang="en-US" sz="800" b="0" dirty="0">
                          <a:solidFill>
                            <a:schemeClr val="tx1"/>
                          </a:solidFill>
                          <a:latin typeface="Meiryo UI" panose="020B0604030504040204" pitchFamily="50" charset="-128"/>
                          <a:ea typeface="Meiryo UI" panose="020B0604030504040204" pitchFamily="50" charset="-128"/>
                        </a:rPr>
                        <a:t>令和９年３月４日</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725911440"/>
                  </a:ext>
                </a:extLst>
              </a:tr>
              <a:tr h="19597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会場</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大阪市内</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堺市内</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大阪市内</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668905040"/>
                  </a:ext>
                </a:extLst>
              </a:tr>
              <a:tr h="19597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ホームページ</a:t>
                      </a: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hlinkClick r:id="rId2"/>
                        </a:rPr>
                        <a:t>https://kaiziren.or.jp/event/training/osaka-sabikankensyu/</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hlinkClick r:id="rId3"/>
                        </a:rPr>
                        <a:t>https://fun365.or.jp/training/practical/</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hlinkClick r:id="rId4"/>
                        </a:rPr>
                        <a:t>https://osj.or.jp/trainfo/service</a:t>
                      </a:r>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75000"/>
                        </a:schemeClr>
                      </a:solidFill>
                      <a:prstDash val="solid"/>
                      <a:round/>
                      <a:headEnd type="none" w="med" len="med"/>
                      <a:tailEnd type="none" w="med" len="med"/>
                    </a:lnL>
                    <a:lnR w="12700" cap="flat" cmpd="sng" algn="ctr">
                      <a:solidFill>
                        <a:schemeClr val="accent1">
                          <a:lumMod val="75000"/>
                        </a:schemeClr>
                      </a:solidFill>
                      <a:prstDash val="solid"/>
                      <a:round/>
                      <a:headEnd type="none" w="med" len="med"/>
                      <a:tailEnd type="none" w="med" len="med"/>
                    </a:lnR>
                    <a:lnT w="12700" cap="flat" cmpd="sng" algn="ctr">
                      <a:solidFill>
                        <a:schemeClr val="accent1">
                          <a:lumMod val="75000"/>
                        </a:schemeClr>
                      </a:solidFill>
                      <a:prstDash val="solid"/>
                      <a:round/>
                      <a:headEnd type="none" w="med" len="med"/>
                      <a:tailEnd type="none" w="med" len="med"/>
                    </a:lnT>
                    <a:lnB w="12700"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2684539100"/>
                  </a:ext>
                </a:extLst>
              </a:tr>
            </a:tbl>
          </a:graphicData>
        </a:graphic>
      </p:graphicFrame>
      <p:grpSp>
        <p:nvGrpSpPr>
          <p:cNvPr id="9" name="グループ化 8"/>
          <p:cNvGrpSpPr/>
          <p:nvPr/>
        </p:nvGrpSpPr>
        <p:grpSpPr>
          <a:xfrm>
            <a:off x="448133" y="7318855"/>
            <a:ext cx="5888966" cy="707886"/>
            <a:chOff x="448133" y="4119004"/>
            <a:chExt cx="5740601" cy="707886"/>
          </a:xfrm>
        </p:grpSpPr>
        <p:sp>
          <p:nvSpPr>
            <p:cNvPr id="6" name="テキスト ボックス 5"/>
            <p:cNvSpPr txBox="1"/>
            <p:nvPr/>
          </p:nvSpPr>
          <p:spPr>
            <a:xfrm>
              <a:off x="448133" y="4119004"/>
              <a:ext cx="5740601" cy="707886"/>
            </a:xfrm>
            <a:prstGeom prst="rect">
              <a:avLst/>
            </a:prstGeom>
            <a:noFill/>
            <a:ln w="12700">
              <a:solidFill>
                <a:schemeClr val="accent1"/>
              </a:solidFill>
            </a:ln>
          </p:spPr>
          <p:txBody>
            <a:bodyPr wrap="square" rtlCol="0">
              <a:spAutoFit/>
            </a:bodyPr>
            <a:lstStyle/>
            <a:p>
              <a:pPr>
                <a:lnSpc>
                  <a:spcPts val="1200"/>
                </a:lnSpc>
              </a:pPr>
              <a:r>
                <a:rPr kumimoji="1" lang="ja-JP" altLang="en-US" sz="1000" dirty="0">
                  <a:latin typeface="Meiryo UI" panose="020B0604030504040204" pitchFamily="50" charset="-128"/>
                  <a:ea typeface="Meiryo UI" panose="020B0604030504040204" pitchFamily="50" charset="-128"/>
                </a:rPr>
                <a:t>問合せ先：</a:t>
              </a:r>
              <a:r>
                <a:rPr kumimoji="1" lang="ja-JP" altLang="en-US" sz="1000" dirty="0" err="1">
                  <a:latin typeface="Meiryo UI" panose="020B0604030504040204" pitchFamily="50" charset="-128"/>
                  <a:ea typeface="Meiryo UI" panose="020B0604030504040204" pitchFamily="50" charset="-128"/>
                </a:rPr>
                <a:t>大阪府福祉部障がい</a:t>
              </a:r>
              <a:r>
                <a:rPr kumimoji="1" lang="ja-JP" altLang="en-US" sz="1000" dirty="0">
                  <a:latin typeface="Meiryo UI" panose="020B0604030504040204" pitchFamily="50" charset="-128"/>
                  <a:ea typeface="Meiryo UI" panose="020B0604030504040204" pitchFamily="50" charset="-128"/>
                </a:rPr>
                <a:t>福祉室地域生活支援課（０６－６９４４－６６７１）</a:t>
              </a:r>
              <a:endParaRPr kumimoji="1" lang="en-US" altLang="ja-JP" sz="1000" dirty="0">
                <a:latin typeface="Meiryo UI" panose="020B0604030504040204" pitchFamily="50" charset="-128"/>
                <a:ea typeface="Meiryo UI" panose="020B0604030504040204" pitchFamily="50" charset="-128"/>
              </a:endParaRPr>
            </a:p>
            <a:p>
              <a:pPr>
                <a:lnSpc>
                  <a:spcPts val="1200"/>
                </a:lnSpc>
              </a:pPr>
              <a:r>
                <a:rPr kumimoji="1" lang="ja-JP" altLang="en-US" sz="1000" dirty="0">
                  <a:latin typeface="Meiryo UI" panose="020B0604030504040204" pitchFamily="50" charset="-128"/>
                  <a:ea typeface="Meiryo UI" panose="020B0604030504040204" pitchFamily="50" charset="-128"/>
                </a:rPr>
                <a:t>大阪府ホームページ：</a:t>
              </a:r>
              <a:r>
                <a:rPr kumimoji="1" lang="en-US" altLang="ja-JP" sz="900" b="1" dirty="0">
                  <a:latin typeface="ＭＳ Ｐゴシック" panose="020B0600070205080204" pitchFamily="50" charset="-128"/>
                  <a:ea typeface="ＭＳ Ｐゴシック" panose="020B0600070205080204" pitchFamily="50" charset="-128"/>
                  <a:hlinkClick r:id="rId5"/>
                </a:rPr>
                <a:t>https://www.pref.osaka.lg.jp/o090070/chiikiseikatsu/shogai-chiki/sabikankensyu.html</a:t>
              </a:r>
              <a:r>
                <a:rPr kumimoji="1" lang="ja-JP" altLang="en-US" sz="900" b="1" dirty="0">
                  <a:latin typeface="ＭＳ Ｐゴシック" panose="020B0600070205080204" pitchFamily="50" charset="-128"/>
                  <a:ea typeface="ＭＳ Ｐゴシック" panose="020B0600070205080204" pitchFamily="50" charset="-128"/>
                </a:rPr>
                <a:t>　</a:t>
              </a:r>
              <a:endParaRPr kumimoji="1" lang="en-US" altLang="ja-JP" sz="900" b="1"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b="1" dirty="0">
                <a:latin typeface="ＭＳ Ｐゴシック" panose="020B0600070205080204" pitchFamily="50" charset="-128"/>
                <a:ea typeface="ＭＳ Ｐゴシック" panose="020B0600070205080204" pitchFamily="50" charset="-128"/>
              </a:endParaRPr>
            </a:p>
            <a:p>
              <a:pPr>
                <a:lnSpc>
                  <a:spcPts val="1200"/>
                </a:lnSpc>
              </a:pPr>
              <a:endParaRPr kumimoji="1" lang="ja-JP" altLang="en-US" sz="1000" b="1" dirty="0">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F9D78F71-A38F-456A-B9E5-356663EC28FF}"/>
                </a:ext>
              </a:extLst>
            </p:cNvPr>
            <p:cNvSpPr/>
            <p:nvPr/>
          </p:nvSpPr>
          <p:spPr>
            <a:xfrm>
              <a:off x="1698911" y="4547300"/>
              <a:ext cx="2266281" cy="2187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Ｐゴシック" panose="020B0600070205080204" pitchFamily="50" charset="-128"/>
                  <a:ea typeface="ＭＳ Ｐゴシック" panose="020B0600070205080204" pitchFamily="50" charset="-128"/>
                </a:rPr>
                <a:t>大阪府　サービス管理責任者等研修</a:t>
              </a:r>
            </a:p>
          </p:txBody>
        </p:sp>
        <p:sp>
          <p:nvSpPr>
            <p:cNvPr id="8" name="正方形/長方形 7">
              <a:extLst>
                <a:ext uri="{FF2B5EF4-FFF2-40B4-BE49-F238E27FC236}">
                  <a16:creationId xmlns:a16="http://schemas.microsoft.com/office/drawing/2014/main" id="{D8B30109-6492-41DC-A4DC-8569F29D528F}"/>
                </a:ext>
              </a:extLst>
            </p:cNvPr>
            <p:cNvSpPr/>
            <p:nvPr/>
          </p:nvSpPr>
          <p:spPr>
            <a:xfrm>
              <a:off x="4015596" y="4552580"/>
              <a:ext cx="522701" cy="21878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bg1"/>
                  </a:solidFill>
                  <a:latin typeface="ＭＳ Ｐゴシック" panose="020B0600070205080204" pitchFamily="50" charset="-128"/>
                  <a:ea typeface="ＭＳ Ｐゴシック" panose="020B0600070205080204" pitchFamily="50" charset="-128"/>
                </a:rPr>
                <a:t>検索</a:t>
              </a:r>
            </a:p>
          </p:txBody>
        </p:sp>
      </p:grpSp>
      <p:sp>
        <p:nvSpPr>
          <p:cNvPr id="10" name="テキスト ボックス 9"/>
          <p:cNvSpPr txBox="1"/>
          <p:nvPr/>
        </p:nvSpPr>
        <p:spPr>
          <a:xfrm>
            <a:off x="299765" y="522697"/>
            <a:ext cx="6037334"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（３）更新研修を受講対象の期限内に受けることができなかった方</a:t>
            </a:r>
            <a:endParaRPr kumimoji="1" lang="en-US" altLang="ja-JP" sz="1000" dirty="0">
              <a:latin typeface="Meiryo UI" panose="020B0604030504040204" pitchFamily="50" charset="-128"/>
              <a:ea typeface="Meiryo UI" panose="020B0604030504040204" pitchFamily="50" charset="-128"/>
            </a:endParaRPr>
          </a:p>
        </p:txBody>
      </p:sp>
      <p:sp>
        <p:nvSpPr>
          <p:cNvPr id="12" name="フッター プレースホルダー 11"/>
          <p:cNvSpPr>
            <a:spLocks noGrp="1"/>
          </p:cNvSpPr>
          <p:nvPr>
            <p:ph type="ftr" sz="quarter" idx="11"/>
          </p:nvPr>
        </p:nvSpPr>
        <p:spPr>
          <a:xfrm>
            <a:off x="2161145" y="9626950"/>
            <a:ext cx="2314575" cy="209200"/>
          </a:xfrm>
        </p:spPr>
        <p:txBody>
          <a:bodyPr/>
          <a:lstStyle/>
          <a:p>
            <a:r>
              <a:rPr kumimoji="1" lang="en-US" altLang="ja-JP" dirty="0"/>
              <a:t>2</a:t>
            </a:r>
            <a:endParaRPr kumimoji="1" lang="ja-JP" altLang="en-US" dirty="0"/>
          </a:p>
        </p:txBody>
      </p:sp>
      <p:sp>
        <p:nvSpPr>
          <p:cNvPr id="13" name="テキスト ボックス 12"/>
          <p:cNvSpPr txBox="1"/>
          <p:nvPr/>
        </p:nvSpPr>
        <p:spPr>
          <a:xfrm>
            <a:off x="448134" y="812444"/>
            <a:ext cx="5914134" cy="2185663"/>
          </a:xfrm>
          <a:prstGeom prst="rect">
            <a:avLst/>
          </a:prstGeom>
          <a:noFill/>
          <a:ln w="12700">
            <a:solidFill>
              <a:schemeClr val="accent1"/>
            </a:solidFill>
          </a:ln>
        </p:spPr>
        <p:txBody>
          <a:bodyPr wrap="square" rtlCol="0">
            <a:spAutoFit/>
          </a:bodyPr>
          <a:lstStyle/>
          <a:p>
            <a:pPr>
              <a:lnSpc>
                <a:spcPts val="1500"/>
              </a:lnSpc>
            </a:pPr>
            <a:r>
              <a:rPr kumimoji="1" lang="ja-JP" altLang="en-US" sz="1000" dirty="0">
                <a:latin typeface="Meiryo UI" panose="020B0604030504040204" pitchFamily="50" charset="-128"/>
                <a:ea typeface="Meiryo UI" panose="020B0604030504040204" pitchFamily="50" charset="-128"/>
              </a:rPr>
              <a:t>○期限までに更新研修を修了することができなかった場合については、実践研修を修了することで、修了日以後再びサービス管理責任者等として従事可能となります。この場合、実践研修受講のための実務経験は不要です。</a:t>
            </a:r>
            <a:endParaRPr kumimoji="1" lang="en-US" altLang="ja-JP" sz="1000" dirty="0">
              <a:latin typeface="Meiryo UI" panose="020B0604030504040204" pitchFamily="50" charset="-128"/>
              <a:ea typeface="Meiryo UI" panose="020B0604030504040204" pitchFamily="50" charset="-128"/>
            </a:endParaRPr>
          </a:p>
          <a:p>
            <a:pPr>
              <a:lnSpc>
                <a:spcPts val="1500"/>
              </a:lnSpc>
            </a:pPr>
            <a:r>
              <a:rPr kumimoji="1" lang="ja-JP" altLang="en-US" sz="1000" dirty="0">
                <a:latin typeface="Meiryo UI" panose="020B0604030504040204" pitchFamily="50" charset="-128"/>
                <a:ea typeface="Meiryo UI" panose="020B0604030504040204" pitchFamily="50" charset="-128"/>
              </a:rPr>
              <a:t>　なお、令和８年度の該当者は以下のいずれかの方です。</a:t>
            </a:r>
            <a:endParaRPr kumimoji="1" lang="en-US" altLang="ja-JP" sz="1000" dirty="0">
              <a:latin typeface="Meiryo UI" panose="020B0604030504040204" pitchFamily="50" charset="-128"/>
              <a:ea typeface="Meiryo UI" panose="020B0604030504040204" pitchFamily="50" charset="-128"/>
            </a:endParaRPr>
          </a:p>
          <a:p>
            <a:pPr>
              <a:lnSpc>
                <a:spcPts val="1500"/>
              </a:lnSpc>
            </a:pPr>
            <a:endParaRPr kumimoji="1" lang="en-US" altLang="ja-JP" sz="1000" dirty="0">
              <a:latin typeface="Meiryo UI" panose="020B0604030504040204" pitchFamily="50" charset="-128"/>
              <a:ea typeface="Meiryo UI" panose="020B0604030504040204" pitchFamily="50" charset="-128"/>
            </a:endParaRPr>
          </a:p>
          <a:p>
            <a:pPr>
              <a:lnSpc>
                <a:spcPts val="1500"/>
              </a:lnSpc>
            </a:pPr>
            <a:r>
              <a:rPr kumimoji="1" lang="ja-JP" altLang="en-US" sz="1000" dirty="0">
                <a:latin typeface="Meiryo UI" panose="020B0604030504040204" pitchFamily="50" charset="-128"/>
                <a:ea typeface="Meiryo UI" panose="020B0604030504040204" pitchFamily="50" charset="-128"/>
              </a:rPr>
              <a:t>◆平成</a:t>
            </a: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年３月</a:t>
            </a: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日までにサービス管理責任者等としての従事要件を満たしていた方（旧サービス管理責任者</a:t>
            </a:r>
            <a:endParaRPr kumimoji="1" lang="en-US" altLang="ja-JP" sz="1000" dirty="0">
              <a:latin typeface="Meiryo UI" panose="020B0604030504040204" pitchFamily="50" charset="-128"/>
              <a:ea typeface="Meiryo UI" panose="020B0604030504040204" pitchFamily="50" charset="-128"/>
            </a:endParaRPr>
          </a:p>
          <a:p>
            <a:pPr>
              <a:lnSpc>
                <a:spcPts val="1500"/>
              </a:lnSpc>
            </a:pPr>
            <a:r>
              <a:rPr kumimoji="1" lang="ja-JP" altLang="en-US" sz="1000" dirty="0">
                <a:latin typeface="Meiryo UI" panose="020B0604030504040204" pitchFamily="50" charset="-128"/>
                <a:ea typeface="Meiryo UI" panose="020B0604030504040204" pitchFamily="50" charset="-128"/>
              </a:rPr>
              <a:t>　 等研修を修了した方）のうち、</a:t>
            </a:r>
            <a:endParaRPr kumimoji="1" lang="en-US" altLang="ja-JP" sz="1000" dirty="0">
              <a:latin typeface="Meiryo UI" panose="020B0604030504040204" pitchFamily="50" charset="-128"/>
              <a:ea typeface="Meiryo UI" panose="020B0604030504040204" pitchFamily="50" charset="-128"/>
            </a:endParaRPr>
          </a:p>
          <a:p>
            <a:pPr>
              <a:lnSpc>
                <a:spcPts val="1500"/>
              </a:lnSpc>
            </a:pPr>
            <a:r>
              <a:rPr kumimoji="1" lang="ja-JP" altLang="en-US" sz="1000" dirty="0">
                <a:latin typeface="Meiryo UI" panose="020B0604030504040204" pitchFamily="50" charset="-128"/>
                <a:ea typeface="Meiryo UI" panose="020B0604030504040204" pitchFamily="50" charset="-128"/>
              </a:rPr>
              <a:t>・令和元年度から令和５年度までに更新研修１回目を修了していない方</a:t>
            </a:r>
            <a:endParaRPr kumimoji="1" lang="en-US" altLang="ja-JP" sz="1000" dirty="0">
              <a:latin typeface="Meiryo UI" panose="020B0604030504040204" pitchFamily="50" charset="-128"/>
              <a:ea typeface="Meiryo UI" panose="020B0604030504040204" pitchFamily="50" charset="-128"/>
            </a:endParaRPr>
          </a:p>
          <a:p>
            <a:pPr>
              <a:lnSpc>
                <a:spcPts val="1500"/>
              </a:lnSpc>
            </a:pPr>
            <a:r>
              <a:rPr kumimoji="1" lang="ja-JP" altLang="en-US" sz="1000" dirty="0">
                <a:latin typeface="Meiryo UI" panose="020B0604030504040204" pitchFamily="50" charset="-128"/>
                <a:ea typeface="Meiryo UI" panose="020B0604030504040204" pitchFamily="50" charset="-128"/>
              </a:rPr>
              <a:t>・令和元年度に更新研修１回目修了後、令和２年度～令和６年度までに更新研修２回目を修了していない方</a:t>
            </a:r>
            <a:endParaRPr kumimoji="1" lang="en-US" altLang="ja-JP" sz="1000" dirty="0">
              <a:latin typeface="Meiryo UI" panose="020B0604030504040204" pitchFamily="50" charset="-128"/>
              <a:ea typeface="Meiryo UI" panose="020B0604030504040204" pitchFamily="50" charset="-128"/>
            </a:endParaRPr>
          </a:p>
          <a:p>
            <a:pPr>
              <a:lnSpc>
                <a:spcPts val="1500"/>
              </a:lnSpc>
            </a:pPr>
            <a:r>
              <a:rPr kumimoji="1" lang="ja-JP" altLang="en-US" sz="1000" dirty="0">
                <a:latin typeface="Meiryo UI" panose="020B0604030504040204" pitchFamily="50" charset="-128"/>
                <a:ea typeface="Meiryo UI" panose="020B0604030504040204" pitchFamily="50" charset="-128"/>
              </a:rPr>
              <a:t>・令和２年度に更新研修１回目修了後、令和３年度～令和７年度までに更新研修２回目を修了していない方</a:t>
            </a:r>
            <a:endParaRPr kumimoji="1" lang="en-US" altLang="ja-JP" sz="1000" dirty="0">
              <a:latin typeface="Meiryo UI" panose="020B0604030504040204" pitchFamily="50" charset="-128"/>
              <a:ea typeface="Meiryo UI" panose="020B0604030504040204" pitchFamily="50" charset="-128"/>
            </a:endParaRPr>
          </a:p>
          <a:p>
            <a:pPr>
              <a:lnSpc>
                <a:spcPts val="1500"/>
              </a:lnSpc>
            </a:pPr>
            <a:endParaRPr kumimoji="1" lang="en-US" altLang="ja-JP" sz="1000" dirty="0">
              <a:latin typeface="Meiryo UI" panose="020B0604030504040204" pitchFamily="50" charset="-128"/>
              <a:ea typeface="Meiryo UI" panose="020B0604030504040204" pitchFamily="50" charset="-128"/>
            </a:endParaRPr>
          </a:p>
          <a:p>
            <a:pPr>
              <a:lnSpc>
                <a:spcPts val="15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年度とは</a:t>
            </a: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日から翌年</a:t>
            </a:r>
            <a:r>
              <a:rPr kumimoji="1" lang="en-US" altLang="ja-JP" sz="1000" dirty="0">
                <a:latin typeface="Meiryo UI" panose="020B0604030504040204" pitchFamily="50" charset="-128"/>
                <a:ea typeface="Meiryo UI" panose="020B0604030504040204" pitchFamily="50" charset="-128"/>
              </a:rPr>
              <a:t>3</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日までの</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年間です。</a:t>
            </a:r>
            <a:endParaRPr kumimoji="1"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1286177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1388</Words>
  <Application>Microsoft Office PowerPoint</Application>
  <PresentationFormat>A4 210 x 297 mm</PresentationFormat>
  <Paragraphs>141</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Ｐゴシック</vt:lpstr>
      <vt:lpstr>ＭＳ ゴシック</vt:lpstr>
      <vt:lpstr>游ゴシック</vt:lpstr>
      <vt:lpstr>Arial</vt:lpstr>
      <vt:lpstr>Calibri</vt:lpstr>
      <vt:lpstr>Calibri Light</vt:lpstr>
      <vt:lpstr>Office テーマ</vt:lpstr>
      <vt:lpstr>サービス管理責任者等実践研修のご案内</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2022-08-23T08:47:20Z</dcterms:created>
  <dcterms:modified xsi:type="dcterms:W3CDTF">2026-02-12T07:54:54Z</dcterms:modified>
</cp:coreProperties>
</file>