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8"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60"/>
  </p:normalViewPr>
  <p:slideViewPr>
    <p:cSldViewPr snapToGrid="0">
      <p:cViewPr varScale="1">
        <p:scale>
          <a:sx n="100" d="100"/>
          <a:sy n="100" d="100"/>
        </p:scale>
        <p:origin x="2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489478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40457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258652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09245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15215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270126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22215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29505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914912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245112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1B6CDB-3469-4B3D-A975-09C6A4DD2119}" type="datetimeFigureOut">
              <a:rPr kumimoji="1" lang="ja-JP" altLang="en-US" smtClean="0"/>
              <a:t>2024/8/16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2962290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B6CDB-3469-4B3D-A975-09C6A4DD2119}" type="datetimeFigureOut">
              <a:rPr kumimoji="1" lang="ja-JP" altLang="en-US" smtClean="0"/>
              <a:t>2024/8/16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974EA-56B2-412E-8DD7-52FD545B3872}" type="slidenum">
              <a:rPr kumimoji="1" lang="ja-JP" altLang="en-US" smtClean="0"/>
              <a:t>‹#›</a:t>
            </a:fld>
            <a:endParaRPr kumimoji="1" lang="ja-JP" altLang="en-US"/>
          </a:p>
        </p:txBody>
      </p:sp>
    </p:spTree>
    <p:extLst>
      <p:ext uri="{BB962C8B-B14F-4D97-AF65-F5344CB8AC3E}">
        <p14:creationId xmlns:p14="http://schemas.microsoft.com/office/powerpoint/2010/main" val="3178812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168214" y="502913"/>
            <a:ext cx="1388222" cy="5176445"/>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a:defRPr/>
            </a:pPr>
            <a:r>
              <a:rPr lang="ja-JP" altLang="en-US" dirty="0">
                <a:solidFill>
                  <a:srgbClr val="0000FF"/>
                </a:solidFill>
                <a:latin typeface="HG創英角ｺﾞｼｯｸUB" panose="020B0909000000000000" pitchFamily="49" charset="-128"/>
                <a:ea typeface="HG創英角ｺﾞｼｯｸUB" panose="020B0909000000000000" pitchFamily="49" charset="-128"/>
              </a:rPr>
              <a:t>実務経験</a:t>
            </a:r>
            <a:endParaRPr lang="en-US" altLang="ja-JP" dirty="0">
              <a:solidFill>
                <a:srgbClr val="0000FF"/>
              </a:solidFill>
              <a:latin typeface="HG創英角ｺﾞｼｯｸUB" panose="020B0909000000000000" pitchFamily="49" charset="-128"/>
              <a:ea typeface="HG創英角ｺﾞｼｯｸUB" panose="020B0909000000000000" pitchFamily="49" charset="-128"/>
            </a:endParaRPr>
          </a:p>
          <a:p>
            <a:pPr algn="ctr">
              <a:defRPr/>
            </a:pPr>
            <a:endParaRPr lang="en-US" altLang="ja-JP" sz="900" dirty="0">
              <a:latin typeface="ＭＳ ゴシック" pitchFamily="49" charset="-128"/>
              <a:ea typeface="ＭＳ ゴシック" pitchFamily="49" charset="-128"/>
            </a:endParaRPr>
          </a:p>
          <a:p>
            <a:pPr>
              <a:defRPr/>
            </a:pPr>
            <a:endParaRPr lang="en-US" altLang="ja-JP" sz="1400" dirty="0"/>
          </a:p>
          <a:p>
            <a:pPr>
              <a:defRPr/>
            </a:pPr>
            <a:r>
              <a:rPr lang="ja-JP" altLang="en-US" sz="1400" dirty="0" err="1">
                <a:latin typeface="ＭＳ ゴシック" panose="020B0609070205080204" pitchFamily="49" charset="-128"/>
                <a:ea typeface="ＭＳ ゴシック" panose="020B0609070205080204" pitchFamily="49" charset="-128"/>
              </a:rPr>
              <a:t>障がい</a:t>
            </a:r>
            <a:r>
              <a:rPr lang="ja-JP" altLang="en-US" sz="1400" dirty="0">
                <a:latin typeface="ＭＳ ゴシック" panose="020B0609070205080204" pitchFamily="49" charset="-128"/>
                <a:ea typeface="ＭＳ ゴシック" panose="020B0609070205080204" pitchFamily="49" charset="-128"/>
              </a:rPr>
              <a:t>児者等の保健・医療・福祉・就労・教育の分野における直接支援・相談支援などの業務における実務経験</a:t>
            </a:r>
            <a:endParaRPr lang="en-US" altLang="ja-JP" sz="1400" dirty="0">
              <a:latin typeface="ＭＳ ゴシック" panose="020B0609070205080204" pitchFamily="49" charset="-128"/>
              <a:ea typeface="ＭＳ ゴシック" panose="020B0609070205080204" pitchFamily="49" charset="-128"/>
            </a:endParaRPr>
          </a:p>
          <a:p>
            <a:pPr>
              <a:defRPr/>
            </a:pPr>
            <a:r>
              <a:rPr lang="ja-JP" altLang="en-US" sz="1400" dirty="0">
                <a:latin typeface="ＭＳ ゴシック" panose="020B0609070205080204" pitchFamily="49" charset="-128"/>
                <a:ea typeface="ＭＳ ゴシック" panose="020B0609070205080204" pitchFamily="49" charset="-128"/>
              </a:rPr>
              <a:t>（３～</a:t>
            </a:r>
            <a:r>
              <a:rPr lang="ja-JP" altLang="en-US" sz="1400" dirty="0">
                <a:solidFill>
                  <a:schemeClr val="tx1"/>
                </a:solidFill>
                <a:latin typeface="ＭＳ ゴシック" panose="020B0609070205080204" pitchFamily="49" charset="-128"/>
                <a:ea typeface="ＭＳ ゴシック" panose="020B0609070205080204" pitchFamily="49" charset="-128"/>
              </a:rPr>
              <a:t>８</a:t>
            </a:r>
            <a:r>
              <a:rPr lang="ja-JP" altLang="en-US" sz="1400" dirty="0">
                <a:latin typeface="ＭＳ ゴシック" panose="020B0609070205080204" pitchFamily="49" charset="-128"/>
                <a:ea typeface="ＭＳ ゴシック" panose="020B0609070205080204" pitchFamily="49" charset="-128"/>
              </a:rPr>
              <a:t>年）</a:t>
            </a:r>
            <a:endParaRPr lang="en-US" altLang="ja-JP" sz="1400" dirty="0">
              <a:latin typeface="ＭＳ ゴシック" pitchFamily="49" charset="-128"/>
              <a:ea typeface="ＭＳ ゴシック" pitchFamily="49" charset="-128"/>
            </a:endParaRPr>
          </a:p>
          <a:p>
            <a:pPr>
              <a:defRPr/>
            </a:pPr>
            <a:endParaRPr lang="en-US" altLang="ja-JP" sz="1400" dirty="0">
              <a:latin typeface="ＭＳ ゴシック" pitchFamily="49" charset="-128"/>
              <a:ea typeface="ＭＳ ゴシック" pitchFamily="49" charset="-128"/>
            </a:endParaRPr>
          </a:p>
          <a:p>
            <a:pPr>
              <a:defRPr/>
            </a:pPr>
            <a:r>
              <a:rPr lang="en-US" altLang="ja-JP"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実務経験にかかる業務内容等により年数が異なるため、指定担当部局にて確認してください。</a:t>
            </a:r>
            <a:endParaRPr lang="ja-JP" altLang="en-US" sz="1200" dirty="0">
              <a:latin typeface="ＭＳ ゴシック" pitchFamily="49" charset="-128"/>
              <a:ea typeface="ＭＳ ゴシック" pitchFamily="49" charset="-128"/>
            </a:endParaRPr>
          </a:p>
          <a:p>
            <a:pPr>
              <a:defRPr/>
            </a:pPr>
            <a:endParaRPr lang="ja-JP" altLang="en-US" sz="1400" dirty="0">
              <a:latin typeface="ＭＳ ゴシック" pitchFamily="49" charset="-128"/>
              <a:ea typeface="ＭＳ ゴシック" pitchFamily="49" charset="-128"/>
            </a:endParaRPr>
          </a:p>
        </p:txBody>
      </p:sp>
      <p:sp>
        <p:nvSpPr>
          <p:cNvPr id="27" name="Rectangle 7"/>
          <p:cNvSpPr>
            <a:spLocks noChangeArrowheads="1"/>
          </p:cNvSpPr>
          <p:nvPr/>
        </p:nvSpPr>
        <p:spPr bwMode="auto">
          <a:xfrm>
            <a:off x="9507104" y="490627"/>
            <a:ext cx="642937" cy="4632033"/>
          </a:xfrm>
          <a:prstGeom prst="rect">
            <a:avLst/>
          </a:prstGeom>
          <a:ln>
            <a:headEnd/>
            <a:tailEnd/>
          </a:ln>
        </p:spPr>
        <p:style>
          <a:lnRef idx="2">
            <a:schemeClr val="dk1"/>
          </a:lnRef>
          <a:fillRef idx="1">
            <a:schemeClr val="lt1"/>
          </a:fillRef>
          <a:effectRef idx="0">
            <a:schemeClr val="dk1"/>
          </a:effectRef>
          <a:fontRef idx="minor">
            <a:schemeClr val="dk1"/>
          </a:fontRef>
        </p:style>
        <p:txBody>
          <a:bodyPr vert="eaVert" lIns="91422" tIns="45712" rIns="91422" bIns="45712" anchor="ctr"/>
          <a:lstStyle/>
          <a:p>
            <a:pPr algn="ctr">
              <a:defRPr/>
            </a:pPr>
            <a:r>
              <a:rPr lang="ja-JP" altLang="en-US" dirty="0">
                <a:solidFill>
                  <a:srgbClr val="000000"/>
                </a:solidFill>
                <a:latin typeface="ＭＳ ゴシック" panose="020B0609070205080204" pitchFamily="49" charset="-128"/>
                <a:ea typeface="ＭＳ ゴシック" panose="020B0609070205080204" pitchFamily="49" charset="-128"/>
              </a:rPr>
              <a:t>サービス管理責任者・</a:t>
            </a:r>
            <a:endParaRPr lang="en-US" altLang="ja-JP" dirty="0">
              <a:solidFill>
                <a:srgbClr val="000000"/>
              </a:solidFill>
              <a:latin typeface="ＭＳ ゴシック" panose="020B0609070205080204" pitchFamily="49" charset="-128"/>
              <a:ea typeface="ＭＳ ゴシック" panose="020B0609070205080204" pitchFamily="49" charset="-128"/>
            </a:endParaRPr>
          </a:p>
          <a:p>
            <a:pPr algn="ctr">
              <a:defRPr/>
            </a:pPr>
            <a:r>
              <a:rPr lang="ja-JP" altLang="en-US" dirty="0">
                <a:solidFill>
                  <a:srgbClr val="000000"/>
                </a:solidFill>
                <a:latin typeface="ＭＳ ゴシック" panose="020B0609070205080204" pitchFamily="49" charset="-128"/>
                <a:ea typeface="ＭＳ ゴシック" panose="020B0609070205080204" pitchFamily="49" charset="-128"/>
              </a:rPr>
              <a:t>児童発達支援管理責任者として</a:t>
            </a:r>
            <a:r>
              <a:rPr lang="ja-JP" altLang="en-US" b="1" dirty="0">
                <a:solidFill>
                  <a:srgbClr val="000000"/>
                </a:solidFill>
                <a:latin typeface="ＭＳ ゴシック" panose="020B0609070205080204" pitchFamily="49" charset="-128"/>
                <a:ea typeface="ＭＳ ゴシック" panose="020B0609070205080204" pitchFamily="49" charset="-128"/>
              </a:rPr>
              <a:t>配置</a:t>
            </a:r>
            <a:endParaRPr lang="en-US" altLang="ja-JP" b="1" dirty="0">
              <a:solidFill>
                <a:srgbClr val="000000"/>
              </a:solidFill>
              <a:latin typeface="ＭＳ ゴシック" panose="020B0609070205080204" pitchFamily="49" charset="-128"/>
              <a:ea typeface="ＭＳ ゴシック" panose="020B0609070205080204" pitchFamily="49" charset="-128"/>
            </a:endParaRPr>
          </a:p>
        </p:txBody>
      </p:sp>
      <p:sp>
        <p:nvSpPr>
          <p:cNvPr id="30" name="AutoShape 10"/>
          <p:cNvSpPr>
            <a:spLocks noChangeArrowheads="1"/>
          </p:cNvSpPr>
          <p:nvPr/>
        </p:nvSpPr>
        <p:spPr bwMode="auto">
          <a:xfrm rot="5400000">
            <a:off x="10252897" y="2640500"/>
            <a:ext cx="305201" cy="46704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a:defRPr/>
            </a:pPr>
            <a:endParaRPr lang="ja-JP" altLang="en-US" dirty="0">
              <a:solidFill>
                <a:srgbClr val="000000"/>
              </a:solidFill>
            </a:endParaRPr>
          </a:p>
        </p:txBody>
      </p:sp>
      <p:sp>
        <p:nvSpPr>
          <p:cNvPr id="33" name="加算記号 32"/>
          <p:cNvSpPr/>
          <p:nvPr/>
        </p:nvSpPr>
        <p:spPr>
          <a:xfrm>
            <a:off x="11153540" y="4799497"/>
            <a:ext cx="369888" cy="363537"/>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400"/>
          </a:p>
        </p:txBody>
      </p:sp>
      <p:sp>
        <p:nvSpPr>
          <p:cNvPr id="32" name="正方形/長方形 31"/>
          <p:cNvSpPr/>
          <p:nvPr/>
        </p:nvSpPr>
        <p:spPr>
          <a:xfrm>
            <a:off x="9555977" y="5204806"/>
            <a:ext cx="2467809" cy="525615"/>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a:lnSpc>
                <a:spcPts val="1300"/>
              </a:lnSpc>
              <a:defRPr/>
            </a:pPr>
            <a:r>
              <a:rPr lang="en-US" altLang="ja-JP" sz="1100" b="1" dirty="0">
                <a:solidFill>
                  <a:srgbClr val="FF0000"/>
                </a:solidFill>
                <a:latin typeface="ＭＳ ゴシック" panose="020B0609070205080204" pitchFamily="49" charset="-128"/>
                <a:ea typeface="ＭＳ ゴシック" panose="020B0609070205080204" pitchFamily="49" charset="-128"/>
              </a:rPr>
              <a:t>【</a:t>
            </a:r>
            <a:r>
              <a:rPr lang="ja-JP" altLang="en-US" sz="1100" b="1" dirty="0">
                <a:solidFill>
                  <a:srgbClr val="FF0000"/>
                </a:solidFill>
                <a:latin typeface="ＭＳ ゴシック" panose="020B0609070205080204" pitchFamily="49" charset="-128"/>
                <a:ea typeface="ＭＳ ゴシック" panose="020B0609070205080204" pitchFamily="49" charset="-128"/>
              </a:rPr>
              <a:t>新規創設</a:t>
            </a:r>
            <a:r>
              <a:rPr lang="en-US" altLang="ja-JP" sz="1100" b="1" dirty="0">
                <a:solidFill>
                  <a:srgbClr val="FF0000"/>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　専門コース別研修</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ctr">
              <a:lnSpc>
                <a:spcPts val="1300"/>
              </a:lnSpc>
              <a:defRPr/>
            </a:pPr>
            <a:r>
              <a:rPr lang="ja-JP" altLang="en-US" sz="1100" dirty="0">
                <a:solidFill>
                  <a:schemeClr val="tx1"/>
                </a:solidFill>
                <a:latin typeface="ＭＳ ゴシック" panose="020B0609070205080204" pitchFamily="49" charset="-128"/>
                <a:ea typeface="ＭＳ ゴシック" panose="020B0609070205080204" pitchFamily="49" charset="-128"/>
              </a:rPr>
              <a:t>　　　（任意研修）</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40" name="タイトル 1"/>
          <p:cNvSpPr>
            <a:spLocks noGrp="1"/>
          </p:cNvSpPr>
          <p:nvPr>
            <p:ph type="ctrTitle"/>
          </p:nvPr>
        </p:nvSpPr>
        <p:spPr>
          <a:xfrm>
            <a:off x="2561834" y="49719"/>
            <a:ext cx="7872941" cy="385024"/>
          </a:xfrm>
          <a:prstGeom prst="roundRect">
            <a:avLst/>
          </a:prstGeom>
        </p:spPr>
        <p:style>
          <a:lnRef idx="2">
            <a:schemeClr val="dk1"/>
          </a:lnRef>
          <a:fillRef idx="1">
            <a:schemeClr val="lt1"/>
          </a:fillRef>
          <a:effectRef idx="0">
            <a:schemeClr val="dk1"/>
          </a:effectRef>
          <a:fontRef idx="minor">
            <a:schemeClr val="dk1"/>
          </a:fontRef>
        </p:style>
        <p:txBody>
          <a:bodyPr rtlCol="0" anchor="ctr">
            <a:noAutofit/>
          </a:bodyPr>
          <a:lstStyle/>
          <a:p>
            <a:pPr>
              <a:defRPr/>
            </a:pPr>
            <a:r>
              <a:rPr lang="ja-JP" altLang="en-US" sz="2000" dirty="0"/>
              <a:t>サービス管理責任者・児童発達支援管理責任者の要件</a:t>
            </a:r>
          </a:p>
        </p:txBody>
      </p:sp>
      <p:grpSp>
        <p:nvGrpSpPr>
          <p:cNvPr id="4" name="グループ化 3">
            <a:extLst>
              <a:ext uri="{FF2B5EF4-FFF2-40B4-BE49-F238E27FC236}">
                <a16:creationId xmlns:a16="http://schemas.microsoft.com/office/drawing/2014/main" id="{B833206A-FE91-4079-895E-BE5E2B752734}"/>
              </a:ext>
            </a:extLst>
          </p:cNvPr>
          <p:cNvGrpSpPr/>
          <p:nvPr/>
        </p:nvGrpSpPr>
        <p:grpSpPr>
          <a:xfrm>
            <a:off x="1886523" y="473246"/>
            <a:ext cx="7074307" cy="2352887"/>
            <a:chOff x="2305567" y="719910"/>
            <a:chExt cx="5829452" cy="2347938"/>
          </a:xfrm>
        </p:grpSpPr>
        <p:grpSp>
          <p:nvGrpSpPr>
            <p:cNvPr id="3" name="グループ化 2">
              <a:extLst>
                <a:ext uri="{FF2B5EF4-FFF2-40B4-BE49-F238E27FC236}">
                  <a16:creationId xmlns:a16="http://schemas.microsoft.com/office/drawing/2014/main" id="{D2AD7BBD-AE5A-4CCA-A4A7-B32F1F0CF174}"/>
                </a:ext>
              </a:extLst>
            </p:cNvPr>
            <p:cNvGrpSpPr/>
            <p:nvPr/>
          </p:nvGrpSpPr>
          <p:grpSpPr>
            <a:xfrm>
              <a:off x="2305567" y="719910"/>
              <a:ext cx="5829452" cy="2347938"/>
              <a:chOff x="2305567" y="719910"/>
              <a:chExt cx="5829452" cy="2347938"/>
            </a:xfrm>
          </p:grpSpPr>
          <p:sp>
            <p:nvSpPr>
              <p:cNvPr id="19" name="正方形/長方形 18"/>
              <p:cNvSpPr/>
              <p:nvPr/>
            </p:nvSpPr>
            <p:spPr>
              <a:xfrm>
                <a:off x="2484272" y="1121598"/>
                <a:ext cx="3041550" cy="1773658"/>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a:defRPr/>
                </a:pPr>
                <a:r>
                  <a:rPr lang="ja-JP" altLang="en-US" sz="1400" b="1" dirty="0">
                    <a:solidFill>
                      <a:srgbClr val="FF0000"/>
                    </a:solidFill>
                  </a:rPr>
                  <a:t>基礎研修</a:t>
                </a:r>
                <a:endParaRPr lang="en-US" altLang="ja-JP" sz="1400" b="1" dirty="0">
                  <a:solidFill>
                    <a:srgbClr val="FF0000"/>
                  </a:solidFill>
                </a:endParaRPr>
              </a:p>
              <a:p>
                <a:pPr>
                  <a:defRPr/>
                </a:pPr>
                <a:r>
                  <a:rPr lang="ja-JP" altLang="en-US" sz="1200" b="1" dirty="0">
                    <a:latin typeface="ＭＳ ゴシック" pitchFamily="49" charset="-128"/>
                    <a:ea typeface="ＭＳ ゴシック" pitchFamily="49" charset="-128"/>
                  </a:rPr>
                  <a:t>Ａ・Ｂは別々に実施、受講について前後は問わない</a:t>
                </a:r>
                <a:r>
                  <a:rPr lang="ja-JP" altLang="en-US" sz="1100" b="1" dirty="0">
                    <a:latin typeface="ＭＳ ゴシック" pitchFamily="49" charset="-128"/>
                    <a:ea typeface="ＭＳ ゴシック" pitchFamily="49" charset="-128"/>
                  </a:rPr>
                  <a:t>　</a:t>
                </a:r>
              </a:p>
            </p:txBody>
          </p:sp>
          <p:sp>
            <p:nvSpPr>
              <p:cNvPr id="20" name="正方形/長方形 19"/>
              <p:cNvSpPr/>
              <p:nvPr/>
            </p:nvSpPr>
            <p:spPr>
              <a:xfrm>
                <a:off x="6698436" y="1119207"/>
                <a:ext cx="1347857" cy="1773658"/>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a:defRPr/>
                </a:pPr>
                <a:r>
                  <a:rPr lang="ja-JP" altLang="en-US" sz="1400" b="1" dirty="0">
                    <a:solidFill>
                      <a:srgbClr val="FF0000"/>
                    </a:solidFill>
                  </a:rPr>
                  <a:t>実践研修</a:t>
                </a:r>
                <a:endParaRPr lang="en-US" altLang="ja-JP" sz="1400" b="1" dirty="0">
                  <a:solidFill>
                    <a:srgbClr val="FF0000"/>
                  </a:solidFill>
                </a:endParaRPr>
              </a:p>
              <a:p>
                <a:pPr algn="ctr">
                  <a:defRPr/>
                </a:pPr>
                <a:r>
                  <a:rPr lang="ja-JP" altLang="en-US" sz="1200" b="1" dirty="0">
                    <a:solidFill>
                      <a:schemeClr val="tx1"/>
                    </a:solidFill>
                  </a:rPr>
                  <a:t>令和３年度～</a:t>
                </a:r>
                <a:endParaRPr lang="en-US" altLang="ja-JP" sz="1200" b="1" dirty="0">
                  <a:solidFill>
                    <a:schemeClr val="tx1"/>
                  </a:solidFill>
                </a:endParaRPr>
              </a:p>
              <a:p>
                <a:pPr algn="ctr">
                  <a:defRPr/>
                </a:pPr>
                <a:r>
                  <a:rPr lang="ja-JP" altLang="en-US" sz="1200" b="1" dirty="0">
                    <a:solidFill>
                      <a:schemeClr val="tx1"/>
                    </a:solidFill>
                  </a:rPr>
                  <a:t>実施</a:t>
                </a:r>
                <a:endParaRPr lang="en-US" altLang="ja-JP" sz="1200" b="1" dirty="0">
                  <a:solidFill>
                    <a:schemeClr val="tx1"/>
                  </a:solidFill>
                </a:endParaRPr>
              </a:p>
              <a:p>
                <a:pPr algn="ctr">
                  <a:defRPr/>
                </a:pPr>
                <a:endParaRPr lang="en-US" altLang="ja-JP" sz="1100" b="1" dirty="0">
                  <a:solidFill>
                    <a:srgbClr val="FF0000"/>
                  </a:solidFill>
                </a:endParaRPr>
              </a:p>
            </p:txBody>
          </p:sp>
          <p:sp>
            <p:nvSpPr>
              <p:cNvPr id="21" name="正方形/長方形 20"/>
              <p:cNvSpPr/>
              <p:nvPr/>
            </p:nvSpPr>
            <p:spPr>
              <a:xfrm>
                <a:off x="2433651" y="737254"/>
                <a:ext cx="5701368" cy="2330594"/>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ja-JP" altLang="en-US" sz="1000" dirty="0">
                  <a:solidFill>
                    <a:schemeClr val="tx1"/>
                  </a:solidFill>
                </a:endParaRPr>
              </a:p>
            </p:txBody>
          </p:sp>
          <p:sp>
            <p:nvSpPr>
              <p:cNvPr id="36" name="AutoShape 10"/>
              <p:cNvSpPr>
                <a:spLocks noChangeArrowheads="1"/>
              </p:cNvSpPr>
              <p:nvPr/>
            </p:nvSpPr>
            <p:spPr bwMode="auto">
              <a:xfrm rot="5400000">
                <a:off x="5475660" y="1480703"/>
                <a:ext cx="1267201" cy="1142206"/>
              </a:xfrm>
              <a:prstGeom prst="upArrow">
                <a:avLst>
                  <a:gd name="adj1" fmla="val 70426"/>
                  <a:gd name="adj2" fmla="val 20565"/>
                </a:avLst>
              </a:prstGeom>
              <a:gradFill flip="none" rotWithShape="1">
                <a:gsLst>
                  <a:gs pos="2800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rgbClr val="FF0000"/>
                </a:solidFill>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algn="ctr">
                  <a:defRPr/>
                </a:pPr>
                <a:r>
                  <a:rPr lang="ja-JP" altLang="en-US" sz="1400" b="1" dirty="0">
                    <a:solidFill>
                      <a:srgbClr val="0000FF"/>
                    </a:solidFill>
                    <a:latin typeface="Arial" charset="0"/>
                  </a:rPr>
                  <a:t>ＯＪＴ</a:t>
                </a:r>
                <a:br>
                  <a:rPr lang="en-US" altLang="ja-JP" sz="1400" b="1" dirty="0">
                    <a:solidFill>
                      <a:srgbClr val="0000FF"/>
                    </a:solidFill>
                    <a:latin typeface="Arial" charset="0"/>
                  </a:rPr>
                </a:br>
                <a:r>
                  <a:rPr lang="ja-JP" altLang="en-US" sz="1100" b="1" dirty="0">
                    <a:solidFill>
                      <a:srgbClr val="0000FF"/>
                    </a:solidFill>
                    <a:latin typeface="Arial" charset="0"/>
                  </a:rPr>
                  <a:t>（２年以上）</a:t>
                </a:r>
                <a:endParaRPr lang="en-US" altLang="ja-JP" sz="1400" b="1" dirty="0">
                  <a:solidFill>
                    <a:srgbClr val="0000FF"/>
                  </a:solidFill>
                  <a:latin typeface="Arial" charset="0"/>
                </a:endParaRPr>
              </a:p>
              <a:p>
                <a:pPr algn="ctr">
                  <a:defRPr/>
                </a:pPr>
                <a:endParaRPr lang="en-US" altLang="ja-JP" sz="1000" b="1" dirty="0">
                  <a:solidFill>
                    <a:schemeClr val="tx1"/>
                  </a:solidFill>
                  <a:latin typeface="Arial" charset="0"/>
                </a:endParaRPr>
              </a:p>
            </p:txBody>
          </p:sp>
          <p:sp>
            <p:nvSpPr>
              <p:cNvPr id="5135" name="正方形/長方形 2"/>
              <p:cNvSpPr>
                <a:spLocks noChangeArrowheads="1"/>
              </p:cNvSpPr>
              <p:nvPr/>
            </p:nvSpPr>
            <p:spPr bwMode="auto">
              <a:xfrm>
                <a:off x="2305567" y="719910"/>
                <a:ext cx="22621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FF"/>
                    </a:solidFill>
                    <a:latin typeface="HG創英角ｺﾞｼｯｸUB" panose="020B0909000000000000" pitchFamily="49" charset="-128"/>
                    <a:ea typeface="HG創英角ｺﾞｼｯｸUB" panose="020B0909000000000000" pitchFamily="49" charset="-128"/>
                  </a:rPr>
                  <a:t>研修（原則の流れ）</a:t>
                </a:r>
                <a:endParaRPr lang="en-US" altLang="ja-JP" sz="1800" dirty="0">
                  <a:solidFill>
                    <a:srgbClr val="0000FF"/>
                  </a:solidFill>
                  <a:latin typeface="HG創英角ｺﾞｼｯｸUB" panose="020B0909000000000000" pitchFamily="49" charset="-128"/>
                  <a:ea typeface="HG創英角ｺﾞｼｯｸUB" panose="020B0909000000000000" pitchFamily="49" charset="-128"/>
                </a:endParaRPr>
              </a:p>
            </p:txBody>
          </p:sp>
        </p:grpSp>
        <p:sp>
          <p:nvSpPr>
            <p:cNvPr id="42" name="正方形/長方形 41"/>
            <p:cNvSpPr/>
            <p:nvPr/>
          </p:nvSpPr>
          <p:spPr>
            <a:xfrm>
              <a:off x="2305567" y="1608752"/>
              <a:ext cx="655844" cy="400110"/>
            </a:xfrm>
            <a:prstGeom prst="rect">
              <a:avLst/>
            </a:prstGeom>
            <a:noFill/>
          </p:spPr>
          <p:txBody>
            <a:bodyPr wrap="square">
              <a:spAutoFit/>
            </a:bodyPr>
            <a:lstStyle/>
            <a:p>
              <a:pPr algn="ctr">
                <a:defRPr/>
              </a:pPr>
              <a:r>
                <a:rPr lang="en-US" altLang="ja-JP"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endParaRPr lang="ja-JP" alt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4" name="正方形/長方形 43"/>
            <p:cNvSpPr/>
            <p:nvPr/>
          </p:nvSpPr>
          <p:spPr>
            <a:xfrm>
              <a:off x="4053142" y="1608752"/>
              <a:ext cx="501039" cy="400110"/>
            </a:xfrm>
            <a:prstGeom prst="rect">
              <a:avLst/>
            </a:prstGeom>
            <a:noFill/>
          </p:spPr>
          <p:txBody>
            <a:bodyPr>
              <a:spAutoFit/>
            </a:bodyPr>
            <a:lstStyle/>
            <a:p>
              <a:pPr algn="ctr">
                <a:defRPr/>
              </a:pPr>
              <a:r>
                <a:rPr lang="en-US" altLang="ja-JP"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t>
              </a:r>
              <a:endParaRPr lang="ja-JP" alt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5" name="正方形/長方形 54"/>
            <p:cNvSpPr/>
            <p:nvPr/>
          </p:nvSpPr>
          <p:spPr bwMode="auto">
            <a:xfrm>
              <a:off x="4231499" y="1989030"/>
              <a:ext cx="1165619" cy="843577"/>
            </a:xfrm>
            <a:prstGeom prst="rect">
              <a:avLst/>
            </a:prstGeom>
            <a:ln/>
          </p:spPr>
          <p:style>
            <a:lnRef idx="1">
              <a:schemeClr val="accent5"/>
            </a:lnRef>
            <a:fillRef idx="2">
              <a:schemeClr val="accent5"/>
            </a:fillRef>
            <a:effectRef idx="1">
              <a:schemeClr val="accent5"/>
            </a:effectRef>
            <a:fontRef idx="minor">
              <a:schemeClr val="dk1"/>
            </a:fontRef>
          </p:style>
          <p:txBody>
            <a:bodyPr anchor="ctr"/>
            <a:lstStyle/>
            <a:p>
              <a:pPr>
                <a:defRPr/>
              </a:pPr>
              <a:r>
                <a:rPr lang="ja-JP" altLang="en-US" sz="1200" b="1" dirty="0">
                  <a:latin typeface="ＭＳ ゴシック" pitchFamily="49" charset="-128"/>
                  <a:ea typeface="ＭＳ ゴシック" pitchFamily="49" charset="-128"/>
                </a:rPr>
                <a:t>大阪府サービス管理責任者等基礎研</a:t>
              </a:r>
              <a:r>
                <a:rPr lang="ja-JP" altLang="en-US" sz="1200" b="1" dirty="0">
                  <a:solidFill>
                    <a:schemeClr val="tx1"/>
                  </a:solidFill>
                  <a:latin typeface="ＭＳ ゴシック" pitchFamily="49" charset="-128"/>
                  <a:ea typeface="ＭＳ ゴシック" pitchFamily="49" charset="-128"/>
                </a:rPr>
                <a:t>修</a:t>
              </a: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分野統一</a:t>
              </a: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を修了</a:t>
              </a: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１５時間</a:t>
              </a:r>
              <a:r>
                <a:rPr lang="en-US" altLang="ja-JP" sz="1200" dirty="0">
                  <a:solidFill>
                    <a:schemeClr val="tx1"/>
                  </a:solidFill>
                  <a:latin typeface="ＭＳ ゴシック" pitchFamily="49" charset="-128"/>
                  <a:ea typeface="ＭＳ ゴシック" pitchFamily="49" charset="-128"/>
                </a:rPr>
                <a:t>)</a:t>
              </a:r>
            </a:p>
          </p:txBody>
        </p:sp>
        <p:sp>
          <p:nvSpPr>
            <p:cNvPr id="56" name="正方形/長方形 55"/>
            <p:cNvSpPr/>
            <p:nvPr/>
          </p:nvSpPr>
          <p:spPr bwMode="auto">
            <a:xfrm>
              <a:off x="6789554" y="1978659"/>
              <a:ext cx="1165620" cy="843577"/>
            </a:xfrm>
            <a:prstGeom prst="rect">
              <a:avLst/>
            </a:prstGeom>
            <a:ln/>
          </p:spPr>
          <p:style>
            <a:lnRef idx="1">
              <a:schemeClr val="accent5"/>
            </a:lnRef>
            <a:fillRef idx="2">
              <a:schemeClr val="accent5"/>
            </a:fillRef>
            <a:effectRef idx="1">
              <a:schemeClr val="accent5"/>
            </a:effectRef>
            <a:fontRef idx="minor">
              <a:schemeClr val="dk1"/>
            </a:fontRef>
          </p:style>
          <p:txBody>
            <a:bodyPr/>
            <a:lstStyle/>
            <a:p>
              <a:pPr>
                <a:defRPr/>
              </a:pPr>
              <a:r>
                <a:rPr lang="ja-JP" altLang="en-US" sz="1200" b="1" dirty="0">
                  <a:solidFill>
                    <a:schemeClr val="tx1"/>
                  </a:solidFill>
                </a:rPr>
                <a:t>大阪府サービス管理責任者等実践研修</a:t>
              </a:r>
              <a:r>
                <a:rPr lang="ja-JP" altLang="en-US" sz="1200" dirty="0">
                  <a:solidFill>
                    <a:schemeClr val="tx1"/>
                  </a:solidFill>
                </a:rPr>
                <a:t>を修了（</a:t>
              </a:r>
              <a:r>
                <a:rPr lang="en-US" altLang="ja-JP" sz="1200" dirty="0">
                  <a:solidFill>
                    <a:schemeClr val="tx1"/>
                  </a:solidFill>
                </a:rPr>
                <a:t>14.5</a:t>
              </a:r>
              <a:r>
                <a:rPr lang="ja-JP" altLang="en-US" sz="1200" dirty="0">
                  <a:solidFill>
                    <a:schemeClr val="tx1"/>
                  </a:solidFill>
                </a:rPr>
                <a:t>時間）</a:t>
              </a:r>
              <a:endParaRPr lang="en-US" altLang="ja-JP" sz="1200" dirty="0">
                <a:solidFill>
                  <a:schemeClr val="tx1"/>
                </a:solidFill>
              </a:endParaRPr>
            </a:p>
            <a:p>
              <a:pPr>
                <a:defRPr/>
              </a:pPr>
              <a:endParaRPr lang="ja-JP" altLang="en-US" sz="1200" dirty="0">
                <a:solidFill>
                  <a:schemeClr val="tx1"/>
                </a:solidFill>
              </a:endParaRPr>
            </a:p>
            <a:p>
              <a:pPr>
                <a:defRPr/>
              </a:pPr>
              <a:endParaRPr lang="en-US" altLang="ja-JP" sz="1200" dirty="0">
                <a:latin typeface="ＭＳ ゴシック" pitchFamily="49" charset="-128"/>
                <a:ea typeface="ＭＳ ゴシック" pitchFamily="49" charset="-128"/>
              </a:endParaRPr>
            </a:p>
          </p:txBody>
        </p:sp>
        <p:sp>
          <p:nvSpPr>
            <p:cNvPr id="45" name="正方形/長方形 44"/>
            <p:cNvSpPr/>
            <p:nvPr/>
          </p:nvSpPr>
          <p:spPr bwMode="auto">
            <a:xfrm>
              <a:off x="2554149" y="1993210"/>
              <a:ext cx="1165619" cy="843578"/>
            </a:xfrm>
            <a:prstGeom prst="rect">
              <a:avLst/>
            </a:prstGeom>
            <a:ln/>
          </p:spPr>
          <p:style>
            <a:lnRef idx="1">
              <a:schemeClr val="accent5"/>
            </a:lnRef>
            <a:fillRef idx="2">
              <a:schemeClr val="accent5"/>
            </a:fillRef>
            <a:effectRef idx="1">
              <a:schemeClr val="accent5"/>
            </a:effectRef>
            <a:fontRef idx="minor">
              <a:schemeClr val="dk1"/>
            </a:fontRef>
          </p:style>
          <p:txBody>
            <a:bodyPr anchor="ctr"/>
            <a:lstStyle/>
            <a:p>
              <a:pPr>
                <a:defRPr/>
              </a:pPr>
              <a:r>
                <a:rPr lang="ja-JP" altLang="en-US" sz="1200" b="1" dirty="0">
                  <a:latin typeface="ＭＳ ゴシック" pitchFamily="49" charset="-128"/>
                  <a:ea typeface="ＭＳ ゴシック" pitchFamily="49" charset="-128"/>
                </a:rPr>
                <a:t>大阪府相談支援従事者初任者研修</a:t>
              </a:r>
              <a:r>
                <a:rPr lang="en-US" altLang="ja-JP" sz="1200" b="1" dirty="0">
                  <a:latin typeface="ＭＳ ゴシック" pitchFamily="49" charset="-128"/>
                  <a:ea typeface="ＭＳ ゴシック" pitchFamily="49" charset="-128"/>
                </a:rPr>
                <a:t>(</a:t>
              </a:r>
              <a:r>
                <a:rPr lang="ja-JP" altLang="en-US" sz="1200" b="1" dirty="0">
                  <a:latin typeface="ＭＳ ゴシック" pitchFamily="49" charset="-128"/>
                  <a:ea typeface="ＭＳ ゴシック" pitchFamily="49" charset="-128"/>
                </a:rPr>
                <a:t>２日課程</a:t>
              </a:r>
              <a:r>
                <a:rPr lang="en-US" altLang="ja-JP" sz="1200" b="1" dirty="0">
                  <a:latin typeface="ＭＳ ゴシック" pitchFamily="49" charset="-128"/>
                  <a:ea typeface="ＭＳ ゴシック" pitchFamily="49" charset="-128"/>
                </a:rPr>
                <a:t>)</a:t>
              </a:r>
              <a:r>
                <a:rPr lang="ja-JP" altLang="en-US" sz="1200" dirty="0">
                  <a:latin typeface="ＭＳ ゴシック" pitchFamily="49" charset="-128"/>
                  <a:ea typeface="ＭＳ ゴシック" pitchFamily="49" charset="-128"/>
                </a:rPr>
                <a:t>を修了</a:t>
              </a:r>
              <a:r>
                <a:rPr lang="en-US" altLang="ja-JP" sz="1200" dirty="0">
                  <a:latin typeface="ＭＳ ゴシック" pitchFamily="49" charset="-128"/>
                  <a:ea typeface="ＭＳ ゴシック" pitchFamily="49" charset="-128"/>
                </a:rPr>
                <a:t> (</a:t>
              </a:r>
              <a:r>
                <a:rPr lang="ja-JP" altLang="en-US" sz="1200" dirty="0">
                  <a:solidFill>
                    <a:schemeClr val="tx1"/>
                  </a:solidFill>
                  <a:latin typeface="ＭＳ ゴシック" pitchFamily="49" charset="-128"/>
                  <a:ea typeface="ＭＳ ゴシック" pitchFamily="49" charset="-128"/>
                </a:rPr>
                <a:t>１１</a:t>
              </a:r>
              <a:r>
                <a:rPr lang="ja-JP" altLang="en-US" sz="1200" dirty="0">
                  <a:latin typeface="ＭＳ ゴシック" pitchFamily="49" charset="-128"/>
                  <a:ea typeface="ＭＳ ゴシック" pitchFamily="49" charset="-128"/>
                </a:rPr>
                <a:t>時間</a:t>
              </a:r>
              <a:r>
                <a:rPr lang="en-US" altLang="ja-JP" sz="1200" dirty="0">
                  <a:latin typeface="ＭＳ ゴシック" pitchFamily="49" charset="-128"/>
                  <a:ea typeface="ＭＳ ゴシック" pitchFamily="49" charset="-128"/>
                </a:rPr>
                <a:t>)</a:t>
              </a:r>
            </a:p>
          </p:txBody>
        </p:sp>
      </p:grpSp>
      <p:sp>
        <p:nvSpPr>
          <p:cNvPr id="59" name="等号 58"/>
          <p:cNvSpPr/>
          <p:nvPr/>
        </p:nvSpPr>
        <p:spPr>
          <a:xfrm>
            <a:off x="8989625" y="1427398"/>
            <a:ext cx="431800" cy="461963"/>
          </a:xfrm>
          <a:prstGeom prst="mathEqual">
            <a:avLst/>
          </a:prstGeom>
          <a:ln w="9525"/>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solidFill>
                <a:schemeClr val="tx1"/>
              </a:solidFill>
            </a:endParaRPr>
          </a:p>
        </p:txBody>
      </p:sp>
      <p:sp>
        <p:nvSpPr>
          <p:cNvPr id="60" name="加算記号 9"/>
          <p:cNvSpPr/>
          <p:nvPr/>
        </p:nvSpPr>
        <p:spPr>
          <a:xfrm>
            <a:off x="1550741" y="1538091"/>
            <a:ext cx="476249" cy="465518"/>
          </a:xfrm>
          <a:prstGeom prst="mathPlus">
            <a:avLst/>
          </a:prstGeom>
          <a:ln w="9525"/>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grpSp>
        <p:nvGrpSpPr>
          <p:cNvPr id="8" name="グループ化 7">
            <a:extLst>
              <a:ext uri="{FF2B5EF4-FFF2-40B4-BE49-F238E27FC236}">
                <a16:creationId xmlns:a16="http://schemas.microsoft.com/office/drawing/2014/main" id="{73CACBA2-92A6-45B5-97A0-60459D384AE8}"/>
              </a:ext>
            </a:extLst>
          </p:cNvPr>
          <p:cNvGrpSpPr/>
          <p:nvPr/>
        </p:nvGrpSpPr>
        <p:grpSpPr>
          <a:xfrm>
            <a:off x="10638568" y="490627"/>
            <a:ext cx="1382712" cy="4308870"/>
            <a:chOff x="10059713" y="832984"/>
            <a:chExt cx="1382712" cy="4995825"/>
          </a:xfrm>
        </p:grpSpPr>
        <p:sp>
          <p:nvSpPr>
            <p:cNvPr id="31" name="正方形/長方形 30"/>
            <p:cNvSpPr/>
            <p:nvPr/>
          </p:nvSpPr>
          <p:spPr>
            <a:xfrm>
              <a:off x="10059713" y="832984"/>
              <a:ext cx="1382712" cy="4995825"/>
            </a:xfrm>
            <a:prstGeom prst="rect">
              <a:avLst/>
            </a:prstGeom>
            <a:ln w="12700"/>
          </p:spPr>
          <p:style>
            <a:lnRef idx="2">
              <a:schemeClr val="dk1"/>
            </a:lnRef>
            <a:fillRef idx="1">
              <a:schemeClr val="lt1"/>
            </a:fillRef>
            <a:effectRef idx="0">
              <a:schemeClr val="dk1"/>
            </a:effectRef>
            <a:fontRef idx="minor">
              <a:schemeClr val="dk1"/>
            </a:fontRef>
          </p:style>
          <p:txBody>
            <a:bodyPr/>
            <a:lstStyle/>
            <a:p>
              <a:pPr algn="ctr">
                <a:defRPr/>
              </a:pPr>
              <a:endParaRPr lang="en-US" altLang="ja-JP" sz="1400" b="1" dirty="0">
                <a:solidFill>
                  <a:srgbClr val="FF0000"/>
                </a:solidFill>
              </a:endParaRPr>
            </a:p>
            <a:p>
              <a:pPr algn="ctr">
                <a:defRPr/>
              </a:pPr>
              <a:r>
                <a:rPr lang="ja-JP" altLang="en-US" sz="1400" b="1" dirty="0">
                  <a:solidFill>
                    <a:srgbClr val="FF0000"/>
                  </a:solidFill>
                </a:rPr>
                <a:t>更新研修</a:t>
              </a:r>
              <a:endParaRPr lang="en-US" altLang="ja-JP" sz="1400" b="1" dirty="0">
                <a:solidFill>
                  <a:srgbClr val="FF0000"/>
                </a:solidFill>
              </a:endParaRPr>
            </a:p>
            <a:p>
              <a:pPr algn="ctr">
                <a:defRPr/>
              </a:pPr>
              <a:endParaRPr lang="en-US" altLang="ja-JP" sz="1100" b="1" dirty="0">
                <a:solidFill>
                  <a:srgbClr val="FF0000"/>
                </a:solidFill>
              </a:endParaRPr>
            </a:p>
            <a:p>
              <a:pPr algn="ctr">
                <a:defRPr/>
              </a:pPr>
              <a:r>
                <a:rPr lang="en-US" altLang="ja-JP" sz="1050" b="1" dirty="0">
                  <a:solidFill>
                    <a:schemeClr val="tx1"/>
                  </a:solidFill>
                </a:rPr>
                <a:t>※</a:t>
              </a:r>
              <a:r>
                <a:rPr lang="ja-JP" altLang="en-US" sz="1050" b="1" dirty="0">
                  <a:solidFill>
                    <a:schemeClr val="tx1"/>
                  </a:solidFill>
                </a:rPr>
                <a:t>５年毎に受講</a:t>
              </a:r>
              <a:endParaRPr lang="en-US" altLang="ja-JP" sz="1050" b="1" dirty="0">
                <a:solidFill>
                  <a:schemeClr val="tx1"/>
                </a:solidFill>
              </a:endParaRPr>
            </a:p>
          </p:txBody>
        </p:sp>
        <p:sp>
          <p:nvSpPr>
            <p:cNvPr id="57" name="正方形/長方形 56"/>
            <p:cNvSpPr/>
            <p:nvPr/>
          </p:nvSpPr>
          <p:spPr bwMode="auto">
            <a:xfrm>
              <a:off x="10136535" y="2708235"/>
              <a:ext cx="1246187" cy="1551853"/>
            </a:xfrm>
            <a:prstGeom prst="rect">
              <a:avLst/>
            </a:prstGeom>
            <a:ln/>
          </p:spPr>
          <p:style>
            <a:lnRef idx="1">
              <a:schemeClr val="accent5"/>
            </a:lnRef>
            <a:fillRef idx="2">
              <a:schemeClr val="accent5"/>
            </a:fillRef>
            <a:effectRef idx="1">
              <a:schemeClr val="accent5"/>
            </a:effectRef>
            <a:fontRef idx="minor">
              <a:schemeClr val="dk1"/>
            </a:fontRef>
          </p:style>
          <p:txBody>
            <a:bodyPr/>
            <a:lstStyle/>
            <a:p>
              <a:pPr>
                <a:defRPr/>
              </a:pPr>
              <a:r>
                <a:rPr lang="ja-JP" altLang="en-US" sz="1200" b="1" dirty="0">
                  <a:solidFill>
                    <a:schemeClr val="tx1"/>
                  </a:solidFill>
                </a:rPr>
                <a:t>大阪府サービス管理責任者等更新研修</a:t>
              </a:r>
              <a:endParaRPr lang="en-US" altLang="ja-JP" sz="1200" b="1" dirty="0">
                <a:solidFill>
                  <a:schemeClr val="tx1"/>
                </a:solidFill>
              </a:endParaRPr>
            </a:p>
            <a:p>
              <a:pPr>
                <a:defRPr/>
              </a:pPr>
              <a:r>
                <a:rPr lang="ja-JP" altLang="en-US" sz="1200" dirty="0">
                  <a:solidFill>
                    <a:schemeClr val="tx1"/>
                  </a:solidFill>
                </a:rPr>
                <a:t>を修了</a:t>
              </a:r>
              <a:endParaRPr lang="en-US" altLang="ja-JP" sz="1200" dirty="0">
                <a:solidFill>
                  <a:schemeClr val="tx1"/>
                </a:solidFill>
              </a:endParaRPr>
            </a:p>
            <a:p>
              <a:pPr>
                <a:defRPr/>
              </a:pPr>
              <a:endParaRPr lang="ja-JP" altLang="en-US" sz="1200" dirty="0">
                <a:solidFill>
                  <a:schemeClr val="tx1"/>
                </a:solidFill>
              </a:endParaRPr>
            </a:p>
            <a:p>
              <a:pPr>
                <a:defRPr/>
              </a:pP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１３時間</a:t>
              </a:r>
              <a:r>
                <a:rPr lang="en-US" altLang="ja-JP" sz="1200" dirty="0">
                  <a:latin typeface="ＭＳ ゴシック" pitchFamily="49" charset="-128"/>
                  <a:ea typeface="ＭＳ ゴシック" pitchFamily="49" charset="-128"/>
                </a:rPr>
                <a:t>)</a:t>
              </a:r>
            </a:p>
          </p:txBody>
        </p:sp>
      </p:grpSp>
      <p:sp>
        <p:nvSpPr>
          <p:cNvPr id="34" name="加算記号 9"/>
          <p:cNvSpPr/>
          <p:nvPr/>
        </p:nvSpPr>
        <p:spPr>
          <a:xfrm>
            <a:off x="1565710" y="4114493"/>
            <a:ext cx="476249" cy="465518"/>
          </a:xfrm>
          <a:prstGeom prst="mathPlus">
            <a:avLst/>
          </a:prstGeom>
          <a:ln w="9525"/>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grpSp>
        <p:nvGrpSpPr>
          <p:cNvPr id="7" name="グループ化 6">
            <a:extLst>
              <a:ext uri="{FF2B5EF4-FFF2-40B4-BE49-F238E27FC236}">
                <a16:creationId xmlns:a16="http://schemas.microsoft.com/office/drawing/2014/main" id="{A956BAB3-A457-4FD6-9C7E-D65055E51294}"/>
              </a:ext>
            </a:extLst>
          </p:cNvPr>
          <p:cNvGrpSpPr/>
          <p:nvPr/>
        </p:nvGrpSpPr>
        <p:grpSpPr>
          <a:xfrm>
            <a:off x="1447800" y="2884628"/>
            <a:ext cx="7688581" cy="2939637"/>
            <a:chOff x="2031158" y="3555249"/>
            <a:chExt cx="6300659" cy="3135312"/>
          </a:xfrm>
        </p:grpSpPr>
        <p:sp>
          <p:nvSpPr>
            <p:cNvPr id="6" name="角丸四角形 5"/>
            <p:cNvSpPr/>
            <p:nvPr/>
          </p:nvSpPr>
          <p:spPr>
            <a:xfrm>
              <a:off x="2556060" y="5847280"/>
              <a:ext cx="5592443" cy="684748"/>
            </a:xfrm>
            <a:prstGeom prst="roundRect">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a:p>
          </p:txBody>
        </p:sp>
        <p:grpSp>
          <p:nvGrpSpPr>
            <p:cNvPr id="5" name="グループ化 4">
              <a:extLst>
                <a:ext uri="{FF2B5EF4-FFF2-40B4-BE49-F238E27FC236}">
                  <a16:creationId xmlns:a16="http://schemas.microsoft.com/office/drawing/2014/main" id="{9EF8EF3B-94EE-4BF1-9287-FECCAAFA290A}"/>
                </a:ext>
              </a:extLst>
            </p:cNvPr>
            <p:cNvGrpSpPr/>
            <p:nvPr/>
          </p:nvGrpSpPr>
          <p:grpSpPr>
            <a:xfrm>
              <a:off x="2031158" y="3555249"/>
              <a:ext cx="6300659" cy="3135312"/>
              <a:chOff x="2031158" y="3555249"/>
              <a:chExt cx="6300659" cy="3135312"/>
            </a:xfrm>
          </p:grpSpPr>
          <p:sp>
            <p:nvSpPr>
              <p:cNvPr id="29" name="AutoShape 10"/>
              <p:cNvSpPr>
                <a:spLocks noChangeArrowheads="1"/>
              </p:cNvSpPr>
              <p:nvPr/>
            </p:nvSpPr>
            <p:spPr bwMode="auto">
              <a:xfrm rot="5400000">
                <a:off x="5536359" y="4373613"/>
                <a:ext cx="1267201" cy="1142740"/>
              </a:xfrm>
              <a:prstGeom prst="upArrow">
                <a:avLst>
                  <a:gd name="adj1" fmla="val 70426"/>
                  <a:gd name="adj2" fmla="val 20565"/>
                </a:avLst>
              </a:prstGeom>
              <a:gradFill flip="none" rotWithShape="1">
                <a:gsLst>
                  <a:gs pos="2800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rgbClr val="FF0000"/>
                </a:solidFill>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algn="ctr">
                  <a:defRPr/>
                </a:pPr>
                <a:r>
                  <a:rPr lang="ja-JP" altLang="en-US" sz="1400" b="1" dirty="0">
                    <a:solidFill>
                      <a:srgbClr val="0000FF"/>
                    </a:solidFill>
                    <a:latin typeface="Arial" charset="0"/>
                  </a:rPr>
                  <a:t>ＯＪＴ</a:t>
                </a:r>
                <a:br>
                  <a:rPr lang="en-US" altLang="ja-JP" sz="1400" b="1" dirty="0">
                    <a:solidFill>
                      <a:srgbClr val="0000FF"/>
                    </a:solidFill>
                    <a:latin typeface="Arial" charset="0"/>
                  </a:rPr>
                </a:br>
                <a:r>
                  <a:rPr lang="ja-JP" altLang="en-US" sz="1100" b="1" dirty="0">
                    <a:solidFill>
                      <a:srgbClr val="0000FF"/>
                    </a:solidFill>
                    <a:latin typeface="Arial" charset="0"/>
                  </a:rPr>
                  <a:t>（６ヶ月以上）</a:t>
                </a:r>
                <a:endParaRPr lang="en-US" altLang="ja-JP" sz="1400" b="1" dirty="0">
                  <a:solidFill>
                    <a:srgbClr val="0000FF"/>
                  </a:solidFill>
                  <a:latin typeface="Arial" charset="0"/>
                </a:endParaRPr>
              </a:p>
              <a:p>
                <a:pPr algn="ctr">
                  <a:defRPr/>
                </a:pPr>
                <a:r>
                  <a:rPr lang="en-US" altLang="ja-JP" sz="1000" b="1" dirty="0">
                    <a:solidFill>
                      <a:schemeClr val="tx1"/>
                    </a:solidFill>
                    <a:latin typeface="Arial" charset="0"/>
                  </a:rPr>
                  <a:t>※</a:t>
                </a:r>
                <a:r>
                  <a:rPr lang="ja-JP" altLang="en-US" sz="1000" b="1" dirty="0">
                    <a:solidFill>
                      <a:schemeClr val="tx1"/>
                    </a:solidFill>
                    <a:latin typeface="Arial" charset="0"/>
                  </a:rPr>
                  <a:t>個別支援計画</a:t>
                </a:r>
                <a:endParaRPr lang="en-US" altLang="ja-JP" sz="1000" b="1" dirty="0">
                  <a:solidFill>
                    <a:schemeClr val="tx1"/>
                  </a:solidFill>
                  <a:latin typeface="Arial" charset="0"/>
                </a:endParaRPr>
              </a:p>
              <a:p>
                <a:pPr algn="ctr">
                  <a:defRPr/>
                </a:pPr>
                <a:r>
                  <a:rPr lang="ja-JP" altLang="en-US" sz="1000" b="1" dirty="0">
                    <a:solidFill>
                      <a:schemeClr val="tx1"/>
                    </a:solidFill>
                    <a:latin typeface="Arial" charset="0"/>
                  </a:rPr>
                  <a:t>作成の業務</a:t>
                </a:r>
                <a:endParaRPr lang="en-US" altLang="ja-JP" sz="1000" b="1" dirty="0">
                  <a:solidFill>
                    <a:schemeClr val="tx1"/>
                  </a:solidFill>
                  <a:latin typeface="Arial" charset="0"/>
                </a:endParaRPr>
              </a:p>
            </p:txBody>
          </p:sp>
          <p:sp>
            <p:nvSpPr>
              <p:cNvPr id="28" name="正方形/長方形 2"/>
              <p:cNvSpPr>
                <a:spLocks noChangeArrowheads="1"/>
              </p:cNvSpPr>
              <p:nvPr/>
            </p:nvSpPr>
            <p:spPr bwMode="auto">
              <a:xfrm>
                <a:off x="2070866" y="3572416"/>
                <a:ext cx="489812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600" dirty="0">
                    <a:solidFill>
                      <a:srgbClr val="0000FF"/>
                    </a:solidFill>
                    <a:latin typeface="HG創英角ｺﾞｼｯｸUB" panose="020B0909000000000000" pitchFamily="49" charset="-128"/>
                    <a:ea typeface="HG創英角ｺﾞｼｯｸUB" panose="020B0909000000000000" pitchFamily="49" charset="-128"/>
                  </a:rPr>
                  <a:t>研修（例外的な流れ：下記要件①～③を満たす方）</a:t>
                </a:r>
                <a:endParaRPr lang="en-US" altLang="ja-JP" sz="1600" dirty="0">
                  <a:solidFill>
                    <a:srgbClr val="0000FF"/>
                  </a:solidFill>
                  <a:latin typeface="HG創英角ｺﾞｼｯｸUB" panose="020B0909000000000000" pitchFamily="49" charset="-128"/>
                  <a:ea typeface="HG創英角ｺﾞｼｯｸUB" panose="020B0909000000000000" pitchFamily="49" charset="-128"/>
                </a:endParaRPr>
              </a:p>
            </p:txBody>
          </p:sp>
          <p:sp>
            <p:nvSpPr>
              <p:cNvPr id="35" name="正方形/長方形 34"/>
              <p:cNvSpPr/>
              <p:nvPr/>
            </p:nvSpPr>
            <p:spPr>
              <a:xfrm>
                <a:off x="2518982" y="3555249"/>
                <a:ext cx="5675645" cy="3041080"/>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ja-JP" altLang="en-US" sz="1000" dirty="0">
                  <a:solidFill>
                    <a:schemeClr val="tx1"/>
                  </a:solidFill>
                </a:endParaRPr>
              </a:p>
            </p:txBody>
          </p:sp>
          <p:sp>
            <p:nvSpPr>
              <p:cNvPr id="38" name="正方形/長方形 37"/>
              <p:cNvSpPr/>
              <p:nvPr/>
            </p:nvSpPr>
            <p:spPr>
              <a:xfrm>
                <a:off x="2569275" y="3956912"/>
                <a:ext cx="3029315" cy="1803956"/>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a:defRPr/>
                </a:pPr>
                <a:r>
                  <a:rPr lang="ja-JP" altLang="en-US" sz="1400" b="1" dirty="0">
                    <a:solidFill>
                      <a:srgbClr val="FF0000"/>
                    </a:solidFill>
                  </a:rPr>
                  <a:t>基礎研修</a:t>
                </a:r>
                <a:endParaRPr lang="en-US" altLang="ja-JP" sz="1400" b="1" dirty="0">
                  <a:solidFill>
                    <a:srgbClr val="FF0000"/>
                  </a:solidFill>
                </a:endParaRPr>
              </a:p>
              <a:p>
                <a:pPr>
                  <a:defRPr/>
                </a:pPr>
                <a:r>
                  <a:rPr lang="ja-JP" altLang="en-US" sz="1200" b="1" dirty="0">
                    <a:latin typeface="ＭＳ ゴシック" pitchFamily="49" charset="-128"/>
                    <a:ea typeface="ＭＳ ゴシック" pitchFamily="49" charset="-128"/>
                  </a:rPr>
                  <a:t>Ａ・Ｂは別々に実施、受講について前後は問わない</a:t>
                </a:r>
                <a:r>
                  <a:rPr lang="ja-JP" altLang="en-US" sz="1100" b="1" dirty="0">
                    <a:latin typeface="ＭＳ ゴシック" pitchFamily="49" charset="-128"/>
                    <a:ea typeface="ＭＳ ゴシック" pitchFamily="49" charset="-128"/>
                  </a:rPr>
                  <a:t>　</a:t>
                </a:r>
              </a:p>
            </p:txBody>
          </p:sp>
          <p:sp>
            <p:nvSpPr>
              <p:cNvPr id="39" name="正方形/長方形 38"/>
              <p:cNvSpPr/>
              <p:nvPr/>
            </p:nvSpPr>
            <p:spPr bwMode="auto">
              <a:xfrm>
                <a:off x="2640713" y="4773866"/>
                <a:ext cx="1160360" cy="932465"/>
              </a:xfrm>
              <a:prstGeom prst="rect">
                <a:avLst/>
              </a:prstGeom>
              <a:ln/>
            </p:spPr>
            <p:style>
              <a:lnRef idx="1">
                <a:schemeClr val="accent5"/>
              </a:lnRef>
              <a:fillRef idx="2">
                <a:schemeClr val="accent5"/>
              </a:fillRef>
              <a:effectRef idx="1">
                <a:schemeClr val="accent5"/>
              </a:effectRef>
              <a:fontRef idx="minor">
                <a:schemeClr val="dk1"/>
              </a:fontRef>
            </p:style>
            <p:txBody>
              <a:bodyPr anchor="ctr"/>
              <a:lstStyle/>
              <a:p>
                <a:pPr>
                  <a:defRPr/>
                </a:pPr>
                <a:r>
                  <a:rPr lang="ja-JP" altLang="en-US" sz="1200" b="1" dirty="0">
                    <a:latin typeface="ＭＳ ゴシック" pitchFamily="49" charset="-128"/>
                    <a:ea typeface="ＭＳ ゴシック" pitchFamily="49" charset="-128"/>
                  </a:rPr>
                  <a:t>大阪府相談支援従事者初任者研修</a:t>
                </a:r>
                <a:r>
                  <a:rPr lang="en-US" altLang="ja-JP" sz="1200" b="1" dirty="0">
                    <a:latin typeface="ＭＳ ゴシック" pitchFamily="49" charset="-128"/>
                    <a:ea typeface="ＭＳ ゴシック" pitchFamily="49" charset="-128"/>
                  </a:rPr>
                  <a:t>(</a:t>
                </a:r>
                <a:r>
                  <a:rPr lang="ja-JP" altLang="en-US" sz="1200" b="1" dirty="0">
                    <a:latin typeface="ＭＳ ゴシック" pitchFamily="49" charset="-128"/>
                    <a:ea typeface="ＭＳ ゴシック" pitchFamily="49" charset="-128"/>
                  </a:rPr>
                  <a:t>２日課程</a:t>
                </a:r>
                <a:r>
                  <a:rPr lang="en-US" altLang="ja-JP" sz="1200" b="1" dirty="0">
                    <a:latin typeface="ＭＳ ゴシック" pitchFamily="49" charset="-128"/>
                    <a:ea typeface="ＭＳ ゴシック" pitchFamily="49" charset="-128"/>
                  </a:rPr>
                  <a:t>)</a:t>
                </a:r>
                <a:r>
                  <a:rPr lang="ja-JP" altLang="en-US" sz="1200" dirty="0">
                    <a:latin typeface="ＭＳ ゴシック" pitchFamily="49" charset="-128"/>
                    <a:ea typeface="ＭＳ ゴシック" pitchFamily="49" charset="-128"/>
                  </a:rPr>
                  <a:t>を修了</a:t>
                </a:r>
                <a:r>
                  <a:rPr lang="en-US" altLang="ja-JP" sz="1200" dirty="0">
                    <a:latin typeface="ＭＳ ゴシック" pitchFamily="49" charset="-128"/>
                    <a:ea typeface="ＭＳ ゴシック" pitchFamily="49" charset="-128"/>
                  </a:rPr>
                  <a:t> (</a:t>
                </a:r>
                <a:r>
                  <a:rPr lang="ja-JP" altLang="en-US" sz="1200" dirty="0">
                    <a:solidFill>
                      <a:schemeClr val="tx1"/>
                    </a:solidFill>
                    <a:latin typeface="ＭＳ ゴシック" pitchFamily="49" charset="-128"/>
                    <a:ea typeface="ＭＳ ゴシック" pitchFamily="49" charset="-128"/>
                  </a:rPr>
                  <a:t>１１</a:t>
                </a:r>
                <a:r>
                  <a:rPr lang="ja-JP" altLang="en-US" sz="1200" dirty="0">
                    <a:latin typeface="ＭＳ ゴシック" pitchFamily="49" charset="-128"/>
                    <a:ea typeface="ＭＳ ゴシック" pitchFamily="49" charset="-128"/>
                  </a:rPr>
                  <a:t>時間</a:t>
                </a:r>
                <a:r>
                  <a:rPr lang="en-US" altLang="ja-JP" sz="1200" dirty="0">
                    <a:latin typeface="ＭＳ ゴシック" pitchFamily="49" charset="-128"/>
                    <a:ea typeface="ＭＳ ゴシック" pitchFamily="49" charset="-128"/>
                  </a:rPr>
                  <a:t>)</a:t>
                </a:r>
              </a:p>
            </p:txBody>
          </p:sp>
          <p:sp>
            <p:nvSpPr>
              <p:cNvPr id="41" name="正方形/長方形 40"/>
              <p:cNvSpPr/>
              <p:nvPr/>
            </p:nvSpPr>
            <p:spPr bwMode="auto">
              <a:xfrm>
                <a:off x="4300471" y="4780508"/>
                <a:ext cx="1160360" cy="932465"/>
              </a:xfrm>
              <a:prstGeom prst="rect">
                <a:avLst/>
              </a:prstGeom>
              <a:ln/>
            </p:spPr>
            <p:style>
              <a:lnRef idx="1">
                <a:schemeClr val="accent5"/>
              </a:lnRef>
              <a:fillRef idx="2">
                <a:schemeClr val="accent5"/>
              </a:fillRef>
              <a:effectRef idx="1">
                <a:schemeClr val="accent5"/>
              </a:effectRef>
              <a:fontRef idx="minor">
                <a:schemeClr val="dk1"/>
              </a:fontRef>
            </p:style>
            <p:txBody>
              <a:bodyPr anchor="ctr"/>
              <a:lstStyle/>
              <a:p>
                <a:pPr>
                  <a:defRPr/>
                </a:pPr>
                <a:r>
                  <a:rPr lang="ja-JP" altLang="en-US" sz="1200" b="1" dirty="0">
                    <a:latin typeface="ＭＳ ゴシック" pitchFamily="49" charset="-128"/>
                    <a:ea typeface="ＭＳ ゴシック" pitchFamily="49" charset="-128"/>
                  </a:rPr>
                  <a:t>大阪府サービス管理責任者等基礎研</a:t>
                </a:r>
                <a:r>
                  <a:rPr lang="ja-JP" altLang="en-US" sz="1200" b="1" dirty="0">
                    <a:solidFill>
                      <a:schemeClr val="tx1"/>
                    </a:solidFill>
                    <a:latin typeface="ＭＳ ゴシック" pitchFamily="49" charset="-128"/>
                    <a:ea typeface="ＭＳ ゴシック" pitchFamily="49" charset="-128"/>
                  </a:rPr>
                  <a:t>修</a:t>
                </a: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分野統一</a:t>
                </a: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を修了</a:t>
                </a:r>
                <a:r>
                  <a:rPr lang="en-US" altLang="ja-JP" sz="1200" dirty="0">
                    <a:solidFill>
                      <a:schemeClr val="tx1"/>
                    </a:solidFill>
                    <a:latin typeface="ＭＳ ゴシック" pitchFamily="49" charset="-128"/>
                    <a:ea typeface="ＭＳ ゴシック" pitchFamily="49" charset="-128"/>
                  </a:rPr>
                  <a:t>(</a:t>
                </a:r>
                <a:r>
                  <a:rPr lang="ja-JP" altLang="en-US" sz="1200" dirty="0">
                    <a:solidFill>
                      <a:schemeClr val="tx1"/>
                    </a:solidFill>
                    <a:latin typeface="ＭＳ ゴシック" pitchFamily="49" charset="-128"/>
                    <a:ea typeface="ＭＳ ゴシック" pitchFamily="49" charset="-128"/>
                  </a:rPr>
                  <a:t>１５時間</a:t>
                </a:r>
                <a:r>
                  <a:rPr lang="en-US" altLang="ja-JP" sz="1200" dirty="0">
                    <a:solidFill>
                      <a:schemeClr val="tx1"/>
                    </a:solidFill>
                    <a:latin typeface="ＭＳ ゴシック" pitchFamily="49" charset="-128"/>
                    <a:ea typeface="ＭＳ ゴシック" pitchFamily="49" charset="-128"/>
                  </a:rPr>
                  <a:t>)</a:t>
                </a:r>
              </a:p>
            </p:txBody>
          </p:sp>
          <p:sp>
            <p:nvSpPr>
              <p:cNvPr id="43" name="正方形/長方形 42"/>
              <p:cNvSpPr/>
              <p:nvPr/>
            </p:nvSpPr>
            <p:spPr>
              <a:xfrm>
                <a:off x="2031158" y="4388049"/>
                <a:ext cx="1381672" cy="400110"/>
              </a:xfrm>
              <a:prstGeom prst="rect">
                <a:avLst/>
              </a:prstGeom>
              <a:noFill/>
            </p:spPr>
            <p:txBody>
              <a:bodyPr>
                <a:spAutoFit/>
              </a:bodyPr>
              <a:lstStyle/>
              <a:p>
                <a:pPr algn="ctr">
                  <a:defRPr/>
                </a:pPr>
                <a:r>
                  <a:rPr lang="en-US" altLang="ja-JP"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endParaRPr lang="ja-JP" alt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7" name="正方形/長方形 46"/>
              <p:cNvSpPr/>
              <p:nvPr/>
            </p:nvSpPr>
            <p:spPr>
              <a:xfrm>
                <a:off x="4145224" y="4391731"/>
                <a:ext cx="474213" cy="400110"/>
              </a:xfrm>
              <a:prstGeom prst="rect">
                <a:avLst/>
              </a:prstGeom>
              <a:noFill/>
            </p:spPr>
            <p:txBody>
              <a:bodyPr wrap="square">
                <a:spAutoFit/>
              </a:bodyPr>
              <a:lstStyle/>
              <a:p>
                <a:pPr algn="ctr">
                  <a:defRPr/>
                </a:pPr>
                <a:r>
                  <a:rPr lang="en-US" altLang="ja-JP"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t>
                </a:r>
                <a:endParaRPr lang="ja-JP" alt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9" name="正方形/長方形 48"/>
              <p:cNvSpPr/>
              <p:nvPr/>
            </p:nvSpPr>
            <p:spPr>
              <a:xfrm>
                <a:off x="6769573" y="3910971"/>
                <a:ext cx="1347857" cy="1847546"/>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a:defRPr/>
                </a:pPr>
                <a:r>
                  <a:rPr lang="ja-JP" altLang="en-US" sz="1400" b="1" dirty="0">
                    <a:solidFill>
                      <a:srgbClr val="FF0000"/>
                    </a:solidFill>
                  </a:rPr>
                  <a:t>実践研修</a:t>
                </a:r>
                <a:endParaRPr lang="en-US" altLang="ja-JP" sz="1400" b="1" dirty="0">
                  <a:solidFill>
                    <a:srgbClr val="FF0000"/>
                  </a:solidFill>
                </a:endParaRPr>
              </a:p>
              <a:p>
                <a:pPr algn="ctr">
                  <a:defRPr/>
                </a:pPr>
                <a:r>
                  <a:rPr lang="ja-JP" altLang="en-US" sz="1200" b="1" dirty="0">
                    <a:solidFill>
                      <a:schemeClr val="tx1"/>
                    </a:solidFill>
                  </a:rPr>
                  <a:t>令和３年度～</a:t>
                </a:r>
                <a:endParaRPr lang="en-US" altLang="ja-JP" sz="1200" b="1" dirty="0">
                  <a:solidFill>
                    <a:schemeClr val="tx1"/>
                  </a:solidFill>
                </a:endParaRPr>
              </a:p>
              <a:p>
                <a:pPr algn="ctr">
                  <a:defRPr/>
                </a:pPr>
                <a:r>
                  <a:rPr lang="ja-JP" altLang="en-US" sz="1200" b="1" dirty="0">
                    <a:solidFill>
                      <a:schemeClr val="tx1"/>
                    </a:solidFill>
                  </a:rPr>
                  <a:t>実施</a:t>
                </a:r>
                <a:endParaRPr lang="en-US" altLang="ja-JP" sz="1200" b="1" dirty="0">
                  <a:solidFill>
                    <a:schemeClr val="tx1"/>
                  </a:solidFill>
                </a:endParaRPr>
              </a:p>
              <a:p>
                <a:pPr algn="ctr">
                  <a:defRPr/>
                </a:pPr>
                <a:endParaRPr lang="en-US" altLang="ja-JP" sz="1100" b="1" dirty="0">
                  <a:solidFill>
                    <a:srgbClr val="FF0000"/>
                  </a:solidFill>
                </a:endParaRPr>
              </a:p>
            </p:txBody>
          </p:sp>
          <p:sp>
            <p:nvSpPr>
              <p:cNvPr id="37" name="正方形/長方形 2"/>
              <p:cNvSpPr>
                <a:spLocks noChangeArrowheads="1"/>
              </p:cNvSpPr>
              <p:nvPr/>
            </p:nvSpPr>
            <p:spPr bwMode="auto">
              <a:xfrm>
                <a:off x="2609892" y="5859563"/>
                <a:ext cx="5721925" cy="830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1200" b="1" dirty="0">
                    <a:latin typeface="ＭＳ ゴシック" panose="020B0609070205080204" pitchFamily="49" charset="-128"/>
                    <a:ea typeface="ＭＳ ゴシック" panose="020B0609070205080204" pitchFamily="49" charset="-128"/>
                  </a:rPr>
                  <a:t>　要件①：</a:t>
                </a:r>
                <a:r>
                  <a:rPr lang="ja-JP" altLang="en-US" sz="1200" dirty="0">
                    <a:solidFill>
                      <a:schemeClr val="dk1"/>
                    </a:solidFill>
                    <a:latin typeface="ＭＳ ゴシック" panose="020B0609070205080204" pitchFamily="49" charset="-128"/>
                    <a:ea typeface="ＭＳ ゴシック" panose="020B0609070205080204" pitchFamily="49" charset="-128"/>
                  </a:rPr>
                  <a:t>基礎研修講受講時にすでに配置に係る実務経験を満たしていること</a:t>
                </a:r>
                <a:endParaRPr lang="en-US" altLang="ja-JP" sz="1200" dirty="0">
                  <a:solidFill>
                    <a:schemeClr val="dk1"/>
                  </a:solidFill>
                  <a:latin typeface="ＭＳ ゴシック" panose="020B0609070205080204" pitchFamily="49" charset="-128"/>
                  <a:ea typeface="ＭＳ ゴシック" panose="020B0609070205080204" pitchFamily="49" charset="-128"/>
                </a:endParaRPr>
              </a:p>
              <a:p>
                <a:pPr>
                  <a:spcBef>
                    <a:spcPct val="0"/>
                  </a:spcBef>
                  <a:buNone/>
                </a:pPr>
                <a:r>
                  <a:rPr lang="ja-JP" altLang="en-US" sz="1200" b="1" dirty="0">
                    <a:latin typeface="ＭＳ ゴシック" panose="020B0609070205080204" pitchFamily="49" charset="-128"/>
                    <a:ea typeface="ＭＳ ゴシック" panose="020B0609070205080204" pitchFamily="49" charset="-128"/>
                  </a:rPr>
                  <a:t>　要件②：</a:t>
                </a:r>
                <a:r>
                  <a:rPr lang="ja-JP" altLang="en-US" sz="1200" dirty="0">
                    <a:solidFill>
                      <a:schemeClr val="dk1"/>
                    </a:solidFill>
                    <a:latin typeface="ＭＳ ゴシック" panose="020B0609070205080204" pitchFamily="49" charset="-128"/>
                    <a:ea typeface="ＭＳ ゴシック" panose="020B0609070205080204" pitchFamily="49" charset="-128"/>
                  </a:rPr>
                  <a:t>個別支援計画の業務に従事すること</a:t>
                </a:r>
                <a:endParaRPr lang="en-US" altLang="ja-JP" sz="1200" dirty="0">
                  <a:solidFill>
                    <a:schemeClr val="dk1"/>
                  </a:solidFill>
                  <a:latin typeface="ＭＳ ゴシック" panose="020B0609070205080204" pitchFamily="49" charset="-128"/>
                  <a:ea typeface="ＭＳ ゴシック" panose="020B0609070205080204" pitchFamily="49" charset="-128"/>
                </a:endParaRPr>
              </a:p>
              <a:p>
                <a:pPr>
                  <a:spcBef>
                    <a:spcPct val="0"/>
                  </a:spcBef>
                  <a:buNone/>
                </a:pPr>
                <a:r>
                  <a:rPr lang="ja-JP" altLang="en-US" sz="1200" dirty="0">
                    <a:solidFill>
                      <a:schemeClr val="dk1"/>
                    </a:solidFill>
                    <a:latin typeface="ＭＳ ゴシック" panose="020B0609070205080204" pitchFamily="49" charset="-128"/>
                    <a:ea typeface="ＭＳ ゴシック" panose="020B0609070205080204" pitchFamily="49" charset="-128"/>
                  </a:rPr>
                  <a:t>　</a:t>
                </a:r>
                <a:r>
                  <a:rPr lang="ja-JP" altLang="en-US" sz="1200" b="1" dirty="0">
                    <a:solidFill>
                      <a:schemeClr val="dk1"/>
                    </a:solidFill>
                    <a:latin typeface="ＭＳ ゴシック" panose="020B0609070205080204" pitchFamily="49" charset="-128"/>
                    <a:ea typeface="ＭＳ ゴシック" panose="020B0609070205080204" pitchFamily="49" charset="-128"/>
                  </a:rPr>
                  <a:t>要件③：</a:t>
                </a:r>
                <a:r>
                  <a:rPr lang="ja-JP" altLang="en-US" sz="1200" dirty="0">
                    <a:solidFill>
                      <a:schemeClr val="dk1"/>
                    </a:solidFill>
                    <a:latin typeface="ＭＳ ゴシック" panose="020B0609070205080204" pitchFamily="49" charset="-128"/>
                    <a:ea typeface="ＭＳ ゴシック" panose="020B0609070205080204" pitchFamily="49" charset="-128"/>
                  </a:rPr>
                  <a:t>個別支援計画の作成の業務に従事する旨を指定権者に届出をすること</a:t>
                </a:r>
                <a:endParaRPr lang="en-US" altLang="ja-JP" sz="1200" dirty="0">
                  <a:solidFill>
                    <a:schemeClr val="dk1"/>
                  </a:solidFill>
                  <a:latin typeface="ＭＳ ゴシック" panose="020B0609070205080204" pitchFamily="49" charset="-128"/>
                  <a:ea typeface="ＭＳ ゴシック" panose="020B0609070205080204" pitchFamily="49" charset="-128"/>
                </a:endParaRPr>
              </a:p>
              <a:p>
                <a:pPr algn="ctr">
                  <a:spcBef>
                    <a:spcPct val="0"/>
                  </a:spcBef>
                  <a:buNone/>
                </a:pPr>
                <a:endParaRPr lang="en-US" altLang="ja-JP" sz="1200" dirty="0">
                  <a:solidFill>
                    <a:schemeClr val="dk1"/>
                  </a:solidFill>
                  <a:latin typeface="ＭＳ ゴシック" panose="020B0609070205080204" pitchFamily="49" charset="-128"/>
                  <a:ea typeface="ＭＳ ゴシック" panose="020B0609070205080204" pitchFamily="49" charset="-128"/>
                </a:endParaRPr>
              </a:p>
            </p:txBody>
          </p:sp>
          <p:sp>
            <p:nvSpPr>
              <p:cNvPr id="50" name="正方形/長方形 49"/>
              <p:cNvSpPr/>
              <p:nvPr/>
            </p:nvSpPr>
            <p:spPr bwMode="auto">
              <a:xfrm>
                <a:off x="6859772" y="4773866"/>
                <a:ext cx="1160360" cy="932465"/>
              </a:xfrm>
              <a:prstGeom prst="rect">
                <a:avLst/>
              </a:prstGeom>
              <a:ln/>
            </p:spPr>
            <p:style>
              <a:lnRef idx="1">
                <a:schemeClr val="accent5"/>
              </a:lnRef>
              <a:fillRef idx="2">
                <a:schemeClr val="accent5"/>
              </a:fillRef>
              <a:effectRef idx="1">
                <a:schemeClr val="accent5"/>
              </a:effectRef>
              <a:fontRef idx="minor">
                <a:schemeClr val="dk1"/>
              </a:fontRef>
            </p:style>
            <p:txBody>
              <a:bodyPr/>
              <a:lstStyle/>
              <a:p>
                <a:pPr>
                  <a:defRPr/>
                </a:pPr>
                <a:r>
                  <a:rPr lang="ja-JP" altLang="en-US" sz="1200" b="1" dirty="0">
                    <a:solidFill>
                      <a:schemeClr val="tx1"/>
                    </a:solidFill>
                  </a:rPr>
                  <a:t>大阪府サービス管理責任者等実践研修</a:t>
                </a:r>
                <a:r>
                  <a:rPr lang="ja-JP" altLang="en-US" sz="1200" dirty="0">
                    <a:solidFill>
                      <a:schemeClr val="tx1"/>
                    </a:solidFill>
                  </a:rPr>
                  <a:t>を修了（</a:t>
                </a:r>
                <a:r>
                  <a:rPr lang="en-US" altLang="ja-JP" sz="1200" dirty="0">
                    <a:solidFill>
                      <a:schemeClr val="tx1"/>
                    </a:solidFill>
                  </a:rPr>
                  <a:t>14.5</a:t>
                </a:r>
                <a:r>
                  <a:rPr lang="ja-JP" altLang="en-US" sz="1200" dirty="0">
                    <a:solidFill>
                      <a:schemeClr val="tx1"/>
                    </a:solidFill>
                  </a:rPr>
                  <a:t>時間）</a:t>
                </a:r>
                <a:endParaRPr lang="en-US" altLang="ja-JP" sz="1200" dirty="0">
                  <a:solidFill>
                    <a:schemeClr val="tx1"/>
                  </a:solidFill>
                </a:endParaRPr>
              </a:p>
              <a:p>
                <a:pPr>
                  <a:defRPr/>
                </a:pPr>
                <a:endParaRPr lang="ja-JP" altLang="en-US" sz="1200" dirty="0">
                  <a:solidFill>
                    <a:schemeClr val="tx1"/>
                  </a:solidFill>
                </a:endParaRPr>
              </a:p>
              <a:p>
                <a:pPr>
                  <a:defRPr/>
                </a:pPr>
                <a:endParaRPr lang="en-US" altLang="ja-JP" sz="1200" dirty="0">
                  <a:latin typeface="ＭＳ ゴシック" pitchFamily="49" charset="-128"/>
                  <a:ea typeface="ＭＳ ゴシック" pitchFamily="49" charset="-128"/>
                </a:endParaRPr>
              </a:p>
            </p:txBody>
          </p:sp>
        </p:grpSp>
      </p:grpSp>
      <p:sp>
        <p:nvSpPr>
          <p:cNvPr id="46" name="等号 45"/>
          <p:cNvSpPr/>
          <p:nvPr/>
        </p:nvSpPr>
        <p:spPr>
          <a:xfrm>
            <a:off x="9008493" y="4030834"/>
            <a:ext cx="431800" cy="461963"/>
          </a:xfrm>
          <a:prstGeom prst="mathEqual">
            <a:avLst/>
          </a:prstGeom>
          <a:ln w="9525"/>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solidFill>
                <a:schemeClr val="tx1"/>
              </a:solidFill>
            </a:endParaRPr>
          </a:p>
        </p:txBody>
      </p:sp>
      <p:sp>
        <p:nvSpPr>
          <p:cNvPr id="51" name="テキスト ボックス 37"/>
          <p:cNvSpPr txBox="1">
            <a:spLocks noChangeArrowheads="1"/>
          </p:cNvSpPr>
          <p:nvPr/>
        </p:nvSpPr>
        <p:spPr bwMode="auto">
          <a:xfrm>
            <a:off x="168214" y="5803652"/>
            <a:ext cx="10006883" cy="996033"/>
          </a:xfrm>
          <a:prstGeom prst="rect">
            <a:avLst/>
          </a:prstGeom>
          <a:solidFill>
            <a:schemeClr val="bg1"/>
          </a:solidFill>
          <a:ln w="9525">
            <a:solidFill>
              <a:schemeClr val="tx1"/>
            </a:solidFill>
            <a:prstDash val="dash"/>
            <a:miter lim="800000"/>
            <a:headEnd/>
            <a:tailEnd/>
          </a:ln>
        </p:spPr>
        <p:txBody>
          <a:bodyPr wrap="square" lIns="36000" tIns="36000" rIns="36000" bIns="3600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t>（注）研修の受講要件</a:t>
            </a:r>
            <a:endParaRPr lang="en-US" altLang="ja-JP" sz="1200" dirty="0"/>
          </a:p>
          <a:p>
            <a:pPr>
              <a:spcBef>
                <a:spcPct val="0"/>
              </a:spcBef>
              <a:buFontTx/>
              <a:buNone/>
            </a:pPr>
            <a:r>
              <a:rPr lang="ja-JP" altLang="en-US" sz="1200" dirty="0"/>
              <a:t>・基礎研修：</a:t>
            </a:r>
            <a:r>
              <a:rPr lang="ja-JP" altLang="en-US" sz="1200" dirty="0" err="1"/>
              <a:t>障がい</a:t>
            </a:r>
            <a:r>
              <a:rPr lang="ja-JP" altLang="en-US" sz="1200" dirty="0"/>
              <a:t>児者等の保健・医療・福祉・就労・教育の分野における直接支援・相談支援などの業務における実務経験（１～６年）   がある</a:t>
            </a:r>
            <a:endParaRPr lang="en-US" altLang="ja-JP" sz="1200" dirty="0"/>
          </a:p>
          <a:p>
            <a:pPr>
              <a:spcBef>
                <a:spcPct val="0"/>
              </a:spcBef>
              <a:buFontTx/>
              <a:buNone/>
            </a:pPr>
            <a:r>
              <a:rPr lang="ja-JP" altLang="en-US" sz="1200" dirty="0"/>
              <a:t>・実践研修：</a:t>
            </a:r>
            <a:r>
              <a:rPr lang="ja-JP" altLang="en-US" sz="1200" u="sng" dirty="0"/>
              <a:t>基礎研修（</a:t>
            </a:r>
            <a:r>
              <a:rPr lang="en-US" altLang="ja-JP" sz="1200" u="sng" dirty="0"/>
              <a:t>A</a:t>
            </a:r>
            <a:r>
              <a:rPr lang="ja-JP" altLang="en-US" sz="1200" u="sng" dirty="0"/>
              <a:t>及び</a:t>
            </a:r>
            <a:r>
              <a:rPr lang="en-US" altLang="ja-JP" sz="1200" u="sng" dirty="0"/>
              <a:t>B</a:t>
            </a:r>
            <a:r>
              <a:rPr lang="ja-JP" altLang="en-US" sz="1200" u="sng" dirty="0"/>
              <a:t>）の研修修了後</a:t>
            </a:r>
            <a:r>
              <a:rPr lang="ja-JP" altLang="en-US" sz="1200" dirty="0"/>
              <a:t>、過去５年間に６ヶ月以上又は２年以上の相談支援又は直接支援業務の実務経験がある</a:t>
            </a:r>
            <a:endParaRPr lang="en-US" altLang="ja-JP" sz="1200" dirty="0"/>
          </a:p>
          <a:p>
            <a:pPr>
              <a:spcBef>
                <a:spcPct val="0"/>
              </a:spcBef>
              <a:buFontTx/>
              <a:buNone/>
            </a:pPr>
            <a:r>
              <a:rPr lang="ja-JP" altLang="en-US" sz="1200" dirty="0"/>
              <a:t>　　　　　　　</a:t>
            </a:r>
            <a:r>
              <a:rPr lang="en-US" altLang="ja-JP" sz="1200" dirty="0"/>
              <a:t>※</a:t>
            </a:r>
            <a:r>
              <a:rPr lang="ja-JP" altLang="en-US" sz="1200" dirty="0"/>
              <a:t>６ヶ月以上の対象者となる要件の詳細については、下記の「サービス管理責任者等研修の取扱い等に関する</a:t>
            </a:r>
            <a:r>
              <a:rPr lang="en-US" altLang="ja-JP" sz="1200" dirty="0"/>
              <a:t>Q</a:t>
            </a:r>
            <a:r>
              <a:rPr lang="ja-JP" altLang="en-US" sz="1200" dirty="0"/>
              <a:t>＆</a:t>
            </a:r>
            <a:r>
              <a:rPr lang="en-US" altLang="ja-JP" sz="1200" dirty="0"/>
              <a:t>A</a:t>
            </a:r>
            <a:r>
              <a:rPr lang="ja-JP" altLang="en-US" sz="1200" dirty="0"/>
              <a:t>について」をご確認ください</a:t>
            </a:r>
            <a:endParaRPr lang="en-US" altLang="ja-JP" sz="1200" dirty="0"/>
          </a:p>
          <a:p>
            <a:pPr>
              <a:spcBef>
                <a:spcPct val="0"/>
              </a:spcBef>
              <a:buFontTx/>
              <a:buNone/>
            </a:pPr>
            <a:r>
              <a:rPr lang="ja-JP" altLang="en-US" sz="1200" dirty="0"/>
              <a:t>・更新研修：①過去５年間に２年以上のサービス管理責任者等の実務経験がある又は②現にサービス管理責任者等として従事している</a:t>
            </a:r>
            <a:endParaRPr lang="en-US" altLang="ja-JP" sz="1200" dirty="0"/>
          </a:p>
        </p:txBody>
      </p:sp>
    </p:spTree>
    <p:extLst>
      <p:ext uri="{BB962C8B-B14F-4D97-AF65-F5344CB8AC3E}">
        <p14:creationId xmlns:p14="http://schemas.microsoft.com/office/powerpoint/2010/main" val="13845771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509</Words>
  <Application>Microsoft Office PowerPoint</Application>
  <PresentationFormat>ワイド画面</PresentationFormat>
  <Paragraphs>54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HG創英角ｺﾞｼｯｸUB</vt:lpstr>
      <vt:lpstr>ＭＳ ゴシック</vt:lpstr>
      <vt:lpstr>Arial</vt:lpstr>
      <vt:lpstr>Calibri</vt:lpstr>
      <vt:lpstr>Calibri Light</vt:lpstr>
      <vt:lpstr>Office テーマ</vt:lpstr>
      <vt:lpstr>サービス管理責任者・児童発達支援管理責任者の要件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2023-08-04T04:09:55Z</dcterms:created>
  <dcterms:modified xsi:type="dcterms:W3CDTF">2024-08-16T04:25:14Z</dcterms:modified>
</cp:coreProperties>
</file>