
<file path=[Content_Types].xml><?xml version="1.0" encoding="utf-8"?>
<Types xmlns="http://schemas.openxmlformats.org/package/2006/content-types">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6" r:id="rId2"/>
    <p:sldId id="257" r:id="rId3"/>
    <p:sldId id="279" r:id="rId4"/>
    <p:sldId id="280" r:id="rId5"/>
    <p:sldId id="271" r:id="rId6"/>
    <p:sldId id="285" r:id="rId7"/>
    <p:sldId id="264" r:id="rId8"/>
    <p:sldId id="281" r:id="rId9"/>
    <p:sldId id="282" r:id="rId10"/>
    <p:sldId id="274" r:id="rId11"/>
    <p:sldId id="283" r:id="rId12"/>
    <p:sldId id="284" r:id="rId13"/>
  </p:sldIdLst>
  <p:sldSz cx="9144000" cy="6858000" type="screen4x3"/>
  <p:notesSz cx="6807200" cy="9939338"/>
  <p:defaultTextStyle>
    <a:defPPr>
      <a:defRPr lang="ja-JP"/>
    </a:defPPr>
    <a:lvl1pPr algn="l" rtl="0" fontAlgn="base">
      <a:spcBef>
        <a:spcPct val="0"/>
      </a:spcBef>
      <a:spcAft>
        <a:spcPct val="0"/>
      </a:spcAft>
      <a:defRPr kumimoji="1" kern="1200">
        <a:solidFill>
          <a:schemeClr val="tx1"/>
        </a:solidFill>
        <a:latin typeface="Calibri" pitchFamily="34" charset="0"/>
        <a:ea typeface="ＭＳ Ｐゴシック" charset="-128"/>
        <a:cs typeface="+mn-cs"/>
      </a:defRPr>
    </a:lvl1pPr>
    <a:lvl2pPr marL="457200" algn="l" rtl="0" fontAlgn="base">
      <a:spcBef>
        <a:spcPct val="0"/>
      </a:spcBef>
      <a:spcAft>
        <a:spcPct val="0"/>
      </a:spcAft>
      <a:defRPr kumimoji="1" kern="1200">
        <a:solidFill>
          <a:schemeClr val="tx1"/>
        </a:solidFill>
        <a:latin typeface="Calibri" pitchFamily="34" charset="0"/>
        <a:ea typeface="ＭＳ Ｐゴシック" charset="-128"/>
        <a:cs typeface="+mn-cs"/>
      </a:defRPr>
    </a:lvl2pPr>
    <a:lvl3pPr marL="914400" algn="l" rtl="0" fontAlgn="base">
      <a:spcBef>
        <a:spcPct val="0"/>
      </a:spcBef>
      <a:spcAft>
        <a:spcPct val="0"/>
      </a:spcAft>
      <a:defRPr kumimoji="1" kern="1200">
        <a:solidFill>
          <a:schemeClr val="tx1"/>
        </a:solidFill>
        <a:latin typeface="Calibri" pitchFamily="34" charset="0"/>
        <a:ea typeface="ＭＳ Ｐゴシック" charset="-128"/>
        <a:cs typeface="+mn-cs"/>
      </a:defRPr>
    </a:lvl3pPr>
    <a:lvl4pPr marL="1371600" algn="l" rtl="0" fontAlgn="base">
      <a:spcBef>
        <a:spcPct val="0"/>
      </a:spcBef>
      <a:spcAft>
        <a:spcPct val="0"/>
      </a:spcAft>
      <a:defRPr kumimoji="1" kern="1200">
        <a:solidFill>
          <a:schemeClr val="tx1"/>
        </a:solidFill>
        <a:latin typeface="Calibri" pitchFamily="34" charset="0"/>
        <a:ea typeface="ＭＳ Ｐゴシック" charset="-128"/>
        <a:cs typeface="+mn-cs"/>
      </a:defRPr>
    </a:lvl4pPr>
    <a:lvl5pPr marL="1828800" algn="l" rtl="0" fontAlgn="base">
      <a:spcBef>
        <a:spcPct val="0"/>
      </a:spcBef>
      <a:spcAft>
        <a:spcPct val="0"/>
      </a:spcAft>
      <a:defRPr kumimoji="1" kern="1200">
        <a:solidFill>
          <a:schemeClr val="tx1"/>
        </a:solidFill>
        <a:latin typeface="Calibri" pitchFamily="34" charset="0"/>
        <a:ea typeface="ＭＳ Ｐゴシック" charset="-128"/>
        <a:cs typeface="+mn-cs"/>
      </a:defRPr>
    </a:lvl5pPr>
    <a:lvl6pPr marL="2286000" algn="l" defTabSz="914400" rtl="0" eaLnBrk="1" latinLnBrk="0" hangingPunct="1">
      <a:defRPr kumimoji="1" kern="1200">
        <a:solidFill>
          <a:schemeClr val="tx1"/>
        </a:solidFill>
        <a:latin typeface="Calibri" pitchFamily="34" charset="0"/>
        <a:ea typeface="ＭＳ Ｐゴシック" charset="-128"/>
        <a:cs typeface="+mn-cs"/>
      </a:defRPr>
    </a:lvl6pPr>
    <a:lvl7pPr marL="2743200" algn="l" defTabSz="914400" rtl="0" eaLnBrk="1" latinLnBrk="0" hangingPunct="1">
      <a:defRPr kumimoji="1" kern="1200">
        <a:solidFill>
          <a:schemeClr val="tx1"/>
        </a:solidFill>
        <a:latin typeface="Calibri" pitchFamily="34" charset="0"/>
        <a:ea typeface="ＭＳ Ｐゴシック" charset="-128"/>
        <a:cs typeface="+mn-cs"/>
      </a:defRPr>
    </a:lvl7pPr>
    <a:lvl8pPr marL="3200400" algn="l" defTabSz="914400" rtl="0" eaLnBrk="1" latinLnBrk="0" hangingPunct="1">
      <a:defRPr kumimoji="1" kern="1200">
        <a:solidFill>
          <a:schemeClr val="tx1"/>
        </a:solidFill>
        <a:latin typeface="Calibri" pitchFamily="34" charset="0"/>
        <a:ea typeface="ＭＳ Ｐゴシック" charset="-128"/>
        <a:cs typeface="+mn-cs"/>
      </a:defRPr>
    </a:lvl8pPr>
    <a:lvl9pPr marL="3657600" algn="l" defTabSz="914400" rtl="0" eaLnBrk="1" latinLnBrk="0" hangingPunct="1">
      <a:defRPr kumimoji="1" kern="1200">
        <a:solidFill>
          <a:schemeClr val="tx1"/>
        </a:solidFill>
        <a:latin typeface="Calibri"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25A4FB"/>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23" autoAdjust="0"/>
  </p:normalViewPr>
  <p:slideViewPr>
    <p:cSldViewPr>
      <p:cViewPr varScale="1">
        <p:scale>
          <a:sx n="61" d="100"/>
          <a:sy n="61" d="100"/>
        </p:scale>
        <p:origin x="77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___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______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______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______4.xlsx"/></Relationships>
</file>

<file path=ppt/charts/_rels/chart6.xml.rels><?xml version="1.0" encoding="UTF-8" standalone="yes"?>
<Relationships xmlns="http://schemas.openxmlformats.org/package/2006/relationships"><Relationship Id="rId1"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H31&#38556;&#12364;&#12356;&#20816;&#32773;&#30456;&#35527;&#25903;&#25588;&#23455;&#26045;&#29366;&#27841;&#35519;&#26619;&#65288;&#22823;&#38442;&#24220;&#12539;H30&#23455;&#26045;&#65289;\03&#24066;&#30010;&#26449;&#24773;&#22577;&#25552;&#20379;\&#32080;&#26524;&#27010;&#35201;&#20316;&#26989;&#20013;\R1&#12304;&#12464;&#12521;&#12501;&#20316;&#25104;&#29992;&#12305;&#12487;&#12540;&#12479;&#38598;&#35336;(0729&#20462;&#27491;).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10.19.12.25\tisui\&#12381;&#12288;&#30456;&#35527;&#25903;&#25588;&#38306;&#20418;\&#21508;&#31278;&#35519;&#26619;&#12539;&#29031;&#20250;&#38306;&#20418;\01&#12304;&#24220;&#35519;&#26619;&#12305;&#38556;&#12364;&#12356;&#20816;&#32773;&#30456;&#35527;&#25903;&#25588;&#23455;&#26045;&#29366;&#27841;&#35519;&#26619;&#31561;\H31&#38556;&#12364;&#12356;&#20816;&#32773;&#30456;&#35527;&#25903;&#25588;&#23455;&#26045;&#29366;&#27841;&#35519;&#26619;&#65288;&#22823;&#38442;&#24220;&#12539;H30&#23455;&#26045;&#65289;\03&#24066;&#30010;&#26449;&#24773;&#22577;&#25552;&#20379;\&#32080;&#26524;&#27010;&#35201;&#20316;&#26989;&#20013;\R1&#12304;&#12464;&#12521;&#12501;&#20316;&#25104;&#29992;&#12305;&#12487;&#12540;&#12479;&#38598;&#35336;(0729&#20462;&#2749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7515195107265403E-2"/>
          <c:y val="0.1161162612525163"/>
          <c:w val="0.7464474693894485"/>
          <c:h val="0.57452624625751547"/>
        </c:manualLayout>
      </c:layout>
      <c:barChart>
        <c:barDir val="col"/>
        <c:grouping val="clustered"/>
        <c:varyColors val="0"/>
        <c:ser>
          <c:idx val="0"/>
          <c:order val="0"/>
          <c:tx>
            <c:strRef>
              <c:f>'1相談支援専門員'!$D$3:$D$6</c:f>
              <c:strCache>
                <c:ptCount val="4"/>
                <c:pt idx="0">
                  <c:v>相談支援専門員１人あたりの受給者数</c:v>
                </c:pt>
              </c:strCache>
            </c:strRef>
          </c:tx>
          <c:spPr>
            <a:solidFill>
              <a:schemeClr val="accent1">
                <a:lumMod val="75000"/>
              </a:schemeClr>
            </a:solidFill>
            <a:ln>
              <a:solidFill>
                <a:schemeClr val="tx1"/>
              </a:solidFill>
            </a:ln>
          </c:spPr>
          <c:invertIfNegative val="0"/>
          <c:dLbls>
            <c:dLbl>
              <c:idx val="8"/>
              <c:layout>
                <c:manualLayout>
                  <c:x val="2.3494862672527681E-3"/>
                  <c:y val="-1.7551072584740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1F92-409A-88C4-EBFA1014C81E}"/>
                </c:ext>
              </c:extLst>
            </c:dLbl>
            <c:dLbl>
              <c:idx val="14"/>
              <c:layout>
                <c:manualLayout>
                  <c:x val="0"/>
                  <c:y val="-1.31633044385556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1F92-409A-88C4-EBFA1014C81E}"/>
                </c:ext>
              </c:extLst>
            </c:dLbl>
            <c:dLbl>
              <c:idx val="21"/>
              <c:layout>
                <c:manualLayout>
                  <c:x val="-7.0360617555695337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1F92-409A-88C4-EBFA1014C81E}"/>
                </c:ext>
              </c:extLst>
            </c:dLbl>
            <c:dLbl>
              <c:idx val="23"/>
              <c:layout>
                <c:manualLayout>
                  <c:x val="1.1747431336263841E-3"/>
                  <c:y val="-2.19388407309261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1F92-409A-88C4-EBFA1014C81E}"/>
                </c:ext>
              </c:extLst>
            </c:dLbl>
            <c:dLbl>
              <c:idx val="31"/>
              <c:layout>
                <c:manualLayout>
                  <c:x val="0"/>
                  <c:y val="-1.7551072584740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1F92-409A-88C4-EBFA1014C81E}"/>
                </c:ext>
              </c:extLst>
            </c:dLbl>
            <c:dLbl>
              <c:idx val="41"/>
              <c:layout>
                <c:manualLayout>
                  <c:x val="0"/>
                  <c:y val="-2.4132724804018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1F92-409A-88C4-EBFA1014C81E}"/>
                </c:ext>
              </c:extLst>
            </c:dLbl>
            <c:dLbl>
              <c:idx val="46"/>
              <c:layout>
                <c:manualLayout>
                  <c:x val="7.2959422611768091E-3"/>
                  <c:y val="-7.150027750428995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1F92-409A-88C4-EBFA1014C81E}"/>
                </c:ext>
              </c:extLst>
            </c:dLbl>
            <c:numFmt formatCode="0_);[Red]\(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('1相談支援専門員'!$D$7:$D$49,'1相談支援専門員'!$D$51:$D$54)</c:f>
              <c:numCache>
                <c:formatCode>0.0</c:formatCode>
                <c:ptCount val="47"/>
                <c:pt idx="0">
                  <c:v>43.261363636363633</c:v>
                </c:pt>
                <c:pt idx="1">
                  <c:v>42.657142857142858</c:v>
                </c:pt>
                <c:pt idx="2">
                  <c:v>37.716981132075475</c:v>
                </c:pt>
                <c:pt idx="3">
                  <c:v>52.333333333333336</c:v>
                </c:pt>
                <c:pt idx="4">
                  <c:v>65.461538461538467</c:v>
                </c:pt>
                <c:pt idx="5">
                  <c:v>44.615384615384613</c:v>
                </c:pt>
                <c:pt idx="6">
                  <c:v>36.352941176470587</c:v>
                </c:pt>
                <c:pt idx="7">
                  <c:v>74.666666666666671</c:v>
                </c:pt>
                <c:pt idx="8">
                  <c:v>21.46875</c:v>
                </c:pt>
                <c:pt idx="9">
                  <c:v>53.36</c:v>
                </c:pt>
                <c:pt idx="10">
                  <c:v>91.424242424242422</c:v>
                </c:pt>
                <c:pt idx="11">
                  <c:v>48.951219512195124</c:v>
                </c:pt>
                <c:pt idx="12">
                  <c:v>83.032258064516128</c:v>
                </c:pt>
                <c:pt idx="13">
                  <c:v>31.3</c:v>
                </c:pt>
                <c:pt idx="14">
                  <c:v>33.206896551724135</c:v>
                </c:pt>
                <c:pt idx="15">
                  <c:v>50.666666666666664</c:v>
                </c:pt>
                <c:pt idx="16">
                  <c:v>28.3125</c:v>
                </c:pt>
                <c:pt idx="17">
                  <c:v>65.470588235294116</c:v>
                </c:pt>
                <c:pt idx="18">
                  <c:v>36.551724137931032</c:v>
                </c:pt>
                <c:pt idx="19">
                  <c:v>46.545454545454547</c:v>
                </c:pt>
                <c:pt idx="20">
                  <c:v>45.047619047619051</c:v>
                </c:pt>
                <c:pt idx="21">
                  <c:v>56.363636363636367</c:v>
                </c:pt>
                <c:pt idx="22">
                  <c:v>36.159999999999997</c:v>
                </c:pt>
                <c:pt idx="23">
                  <c:v>37.483870967741936</c:v>
                </c:pt>
                <c:pt idx="24">
                  <c:v>49.5</c:v>
                </c:pt>
                <c:pt idx="25">
                  <c:v>32.4</c:v>
                </c:pt>
                <c:pt idx="26">
                  <c:v>75.428571428571431</c:v>
                </c:pt>
                <c:pt idx="27">
                  <c:v>49.301886792452834</c:v>
                </c:pt>
                <c:pt idx="28">
                  <c:v>26.782608695652176</c:v>
                </c:pt>
                <c:pt idx="29">
                  <c:v>53.7</c:v>
                </c:pt>
                <c:pt idx="30">
                  <c:v>36.941176470588232</c:v>
                </c:pt>
                <c:pt idx="31">
                  <c:v>16.208333333333332</c:v>
                </c:pt>
                <c:pt idx="32">
                  <c:v>22.90909090909091</c:v>
                </c:pt>
                <c:pt idx="33">
                  <c:v>60.75</c:v>
                </c:pt>
                <c:pt idx="34">
                  <c:v>106</c:v>
                </c:pt>
                <c:pt idx="35">
                  <c:v>0</c:v>
                </c:pt>
                <c:pt idx="36">
                  <c:v>16.399999999999999</c:v>
                </c:pt>
                <c:pt idx="37">
                  <c:v>23.923076923076923</c:v>
                </c:pt>
                <c:pt idx="38">
                  <c:v>0</c:v>
                </c:pt>
                <c:pt idx="39">
                  <c:v>21.375</c:v>
                </c:pt>
                <c:pt idx="40">
                  <c:v>41</c:v>
                </c:pt>
                <c:pt idx="41">
                  <c:v>40.666666666666664</c:v>
                </c:pt>
                <c:pt idx="42">
                  <c:v>0</c:v>
                </c:pt>
                <c:pt idx="43" formatCode="0.0_ ">
                  <c:v>74.785714285714292</c:v>
                </c:pt>
                <c:pt idx="44" formatCode="0.0_ ">
                  <c:v>28.962962962962962</c:v>
                </c:pt>
                <c:pt idx="45" formatCode="0.0_ ">
                  <c:v>33.966666666666669</c:v>
                </c:pt>
                <c:pt idx="46" formatCode="0.0_ ">
                  <c:v>48.333333333333336</c:v>
                </c:pt>
              </c:numCache>
            </c:numRef>
          </c:val>
          <c:extLst>
            <c:ext xmlns:c16="http://schemas.microsoft.com/office/drawing/2014/chart" uri="{C3380CC4-5D6E-409C-BE32-E72D297353CC}">
              <c16:uniqueId val="{00000007-1F92-409A-88C4-EBFA1014C81E}"/>
            </c:ext>
          </c:extLst>
        </c:ser>
        <c:ser>
          <c:idx val="1"/>
          <c:order val="1"/>
          <c:tx>
            <c:strRef>
              <c:f>'1相談支援専門員'!$E$3:$E$6</c:f>
              <c:strCache>
                <c:ptCount val="4"/>
                <c:pt idx="0">
                  <c:v>相談支援専門員１人あたりのサービス等利用計画作成済み数（延べ）</c:v>
                </c:pt>
              </c:strCache>
            </c:strRef>
          </c:tx>
          <c:spPr>
            <a:solidFill>
              <a:schemeClr val="accent6">
                <a:lumMod val="60000"/>
                <a:lumOff val="40000"/>
              </a:schemeClr>
            </a:solidFill>
            <a:ln>
              <a:solidFill>
                <a:schemeClr val="tx1"/>
              </a:solidFill>
            </a:ln>
          </c:spPr>
          <c:invertIfNegative val="0"/>
          <c:dLbls>
            <c:dLbl>
              <c:idx val="21"/>
              <c:layout>
                <c:manualLayout>
                  <c:x val="5.6288494044555446E-3"/>
                  <c:y val="0"/>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8-1F92-409A-88C4-EBFA1014C81E}"/>
                </c:ext>
              </c:extLst>
            </c:dLbl>
            <c:dLbl>
              <c:idx val="28"/>
              <c:layout>
                <c:manualLayout>
                  <c:x val="0"/>
                  <c:y val="7.8001215774854606E-3"/>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1F92-409A-88C4-EBFA1014C81E}"/>
                </c:ext>
              </c:extLst>
            </c:dLbl>
            <c:dLbl>
              <c:idx val="34"/>
              <c:layout>
                <c:manualLayout>
                  <c:x val="3.3917171596318358E-3"/>
                  <c:y val="-3.5647739461243332E-17"/>
                </c:manualLayout>
              </c:layout>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1F92-409A-88C4-EBFA1014C81E}"/>
                </c:ext>
              </c:extLst>
            </c:dLbl>
            <c:dLbl>
              <c:idx val="45"/>
              <c:layout/>
              <c:tx>
                <c:rich>
                  <a:bodyPr/>
                  <a:lstStyle/>
                  <a:p>
                    <a:r>
                      <a:rPr lang="en-US" altLang="en-US"/>
                      <a:t> </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1F92-409A-88C4-EBFA1014C81E}"/>
                </c:ext>
              </c:extLst>
            </c:dLbl>
            <c:numFmt formatCode="#,##0_);[Red]\(#,##0\)" sourceLinked="0"/>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('1相談支援専門員'!$E$7:$E$49,'1相談支援専門員'!$E$51:$E$54)</c:f>
              <c:numCache>
                <c:formatCode>0.0</c:formatCode>
                <c:ptCount val="47"/>
                <c:pt idx="0">
                  <c:v>22.646306818181817</c:v>
                </c:pt>
                <c:pt idx="1">
                  <c:v>21.461904761904762</c:v>
                </c:pt>
                <c:pt idx="2">
                  <c:v>27.754716981132077</c:v>
                </c:pt>
                <c:pt idx="3">
                  <c:v>24.637681159420289</c:v>
                </c:pt>
                <c:pt idx="4">
                  <c:v>42.92307692307692</c:v>
                </c:pt>
                <c:pt idx="5">
                  <c:v>18.061538461538461</c:v>
                </c:pt>
                <c:pt idx="6">
                  <c:v>20.823529411764707</c:v>
                </c:pt>
                <c:pt idx="7">
                  <c:v>35.861111111111114</c:v>
                </c:pt>
                <c:pt idx="8">
                  <c:v>13.3125</c:v>
                </c:pt>
                <c:pt idx="9">
                  <c:v>40.799999999999997</c:v>
                </c:pt>
                <c:pt idx="10">
                  <c:v>12</c:v>
                </c:pt>
                <c:pt idx="11">
                  <c:v>37.097560975609753</c:v>
                </c:pt>
                <c:pt idx="12">
                  <c:v>52.354838709677416</c:v>
                </c:pt>
                <c:pt idx="13">
                  <c:v>21.233333333333334</c:v>
                </c:pt>
                <c:pt idx="14">
                  <c:v>17.172413793103448</c:v>
                </c:pt>
                <c:pt idx="15">
                  <c:v>24.2</c:v>
                </c:pt>
                <c:pt idx="16">
                  <c:v>24.59375</c:v>
                </c:pt>
                <c:pt idx="17">
                  <c:v>30.235294117647058</c:v>
                </c:pt>
                <c:pt idx="18">
                  <c:v>27.482758620689655</c:v>
                </c:pt>
                <c:pt idx="19">
                  <c:v>29.818181818181817</c:v>
                </c:pt>
                <c:pt idx="20">
                  <c:v>31.238095238095237</c:v>
                </c:pt>
                <c:pt idx="21">
                  <c:v>42.545454545454547</c:v>
                </c:pt>
                <c:pt idx="22">
                  <c:v>29.6</c:v>
                </c:pt>
                <c:pt idx="23">
                  <c:v>34.193548387096776</c:v>
                </c:pt>
                <c:pt idx="24">
                  <c:v>49.5</c:v>
                </c:pt>
                <c:pt idx="25">
                  <c:v>21.666666666666668</c:v>
                </c:pt>
                <c:pt idx="26">
                  <c:v>43.714285714285715</c:v>
                </c:pt>
                <c:pt idx="27">
                  <c:v>20.915094339622641</c:v>
                </c:pt>
                <c:pt idx="28">
                  <c:v>17.260869565217391</c:v>
                </c:pt>
                <c:pt idx="29">
                  <c:v>20.2</c:v>
                </c:pt>
                <c:pt idx="30">
                  <c:v>18.705882352941178</c:v>
                </c:pt>
                <c:pt idx="31">
                  <c:v>14.791666666666666</c:v>
                </c:pt>
                <c:pt idx="32">
                  <c:v>17.136363636363637</c:v>
                </c:pt>
                <c:pt idx="33">
                  <c:v>23</c:v>
                </c:pt>
                <c:pt idx="34">
                  <c:v>99</c:v>
                </c:pt>
                <c:pt idx="35">
                  <c:v>0</c:v>
                </c:pt>
                <c:pt idx="36">
                  <c:v>9.4</c:v>
                </c:pt>
                <c:pt idx="37">
                  <c:v>19.53846153846154</c:v>
                </c:pt>
                <c:pt idx="38">
                  <c:v>0</c:v>
                </c:pt>
                <c:pt idx="39">
                  <c:v>17.75</c:v>
                </c:pt>
                <c:pt idx="40">
                  <c:v>13</c:v>
                </c:pt>
                <c:pt idx="41">
                  <c:v>22.666666666666668</c:v>
                </c:pt>
                <c:pt idx="42">
                  <c:v>0</c:v>
                </c:pt>
                <c:pt idx="43" formatCode="0.0_ ">
                  <c:v>53.214285714285715</c:v>
                </c:pt>
                <c:pt idx="44" formatCode="0.0_ ">
                  <c:v>16.592592592592592</c:v>
                </c:pt>
                <c:pt idx="45" formatCode="0.0_ ">
                  <c:v>23.1</c:v>
                </c:pt>
                <c:pt idx="46" formatCode="0.0_ ">
                  <c:v>20.333333333333332</c:v>
                </c:pt>
              </c:numCache>
            </c:numRef>
          </c:val>
          <c:extLst>
            <c:ext xmlns:c16="http://schemas.microsoft.com/office/drawing/2014/chart" uri="{C3380CC4-5D6E-409C-BE32-E72D297353CC}">
              <c16:uniqueId val="{0000000B-1F92-409A-88C4-EBFA1014C81E}"/>
            </c:ext>
          </c:extLst>
        </c:ser>
        <c:dLbls>
          <c:showLegendKey val="0"/>
          <c:showVal val="0"/>
          <c:showCatName val="0"/>
          <c:showSerName val="0"/>
          <c:showPercent val="0"/>
          <c:showBubbleSize val="0"/>
        </c:dLbls>
        <c:gapWidth val="50"/>
        <c:axId val="83945728"/>
        <c:axId val="89071616"/>
      </c:barChart>
      <c:catAx>
        <c:axId val="83945728"/>
        <c:scaling>
          <c:orientation val="minMax"/>
        </c:scaling>
        <c:delete val="0"/>
        <c:axPos val="b"/>
        <c:numFmt formatCode="General" sourceLinked="0"/>
        <c:majorTickMark val="out"/>
        <c:minorTickMark val="none"/>
        <c:tickLblPos val="nextTo"/>
        <c:txPr>
          <a:bodyPr rot="0" vert="eaVert"/>
          <a:lstStyle/>
          <a:p>
            <a:pPr>
              <a:defRPr sz="1100"/>
            </a:pPr>
            <a:endParaRPr lang="ja-JP"/>
          </a:p>
        </c:txPr>
        <c:crossAx val="89071616"/>
        <c:crosses val="autoZero"/>
        <c:auto val="1"/>
        <c:lblAlgn val="ctr"/>
        <c:lblOffset val="120"/>
        <c:noMultiLvlLbl val="0"/>
      </c:catAx>
      <c:valAx>
        <c:axId val="89071616"/>
        <c:scaling>
          <c:orientation val="minMax"/>
        </c:scaling>
        <c:delete val="0"/>
        <c:axPos val="l"/>
        <c:majorGridlines/>
        <c:numFmt formatCode="0_);[Red]\(0\)" sourceLinked="0"/>
        <c:majorTickMark val="out"/>
        <c:minorTickMark val="none"/>
        <c:tickLblPos val="nextTo"/>
        <c:crossAx val="83945728"/>
        <c:crosses val="autoZero"/>
        <c:crossBetween val="between"/>
      </c:valAx>
    </c:plotArea>
    <c:legend>
      <c:legendPos val="r"/>
      <c:layout>
        <c:manualLayout>
          <c:xMode val="edge"/>
          <c:yMode val="edge"/>
          <c:x val="4.4107634764228472E-2"/>
          <c:y val="0.87507295494951487"/>
          <c:w val="0.72195174539011331"/>
          <c:h val="9.7645288677139702E-2"/>
        </c:manualLayout>
      </c:layout>
      <c:overlay val="0"/>
      <c:txPr>
        <a:bodyPr/>
        <a:lstStyle/>
        <a:p>
          <a:pPr>
            <a:defRPr sz="1100"/>
          </a:pPr>
          <a:endParaRPr lang="ja-JP"/>
        </a:p>
      </c:txPr>
    </c:legend>
    <c:plotVisOnly val="1"/>
    <c:dispBlanksAs val="gap"/>
    <c:showDLblsOverMax val="0"/>
  </c:chart>
  <c:spPr>
    <a:ln w="0"/>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5354577171095705E-2"/>
          <c:y val="1.1505118891556337E-2"/>
          <c:w val="0.90590825496624972"/>
          <c:h val="0.57452624625751547"/>
        </c:manualLayout>
      </c:layout>
      <c:barChart>
        <c:barDir val="col"/>
        <c:grouping val="clustered"/>
        <c:varyColors val="0"/>
        <c:ser>
          <c:idx val="0"/>
          <c:order val="0"/>
          <c:tx>
            <c:strRef>
              <c:f>'1相談支援専門員'!$H$3:$H$6</c:f>
              <c:strCache>
                <c:ptCount val="4"/>
                <c:pt idx="0">
                  <c:v>相談支援専門員１人あたりの受給児童数</c:v>
                </c:pt>
              </c:strCache>
            </c:strRef>
          </c:tx>
          <c:spPr>
            <a:solidFill>
              <a:schemeClr val="accent1">
                <a:lumMod val="75000"/>
              </a:schemeClr>
            </a:solidFill>
            <a:ln>
              <a:solidFill>
                <a:schemeClr val="tx1"/>
              </a:solidFill>
            </a:ln>
          </c:spPr>
          <c:invertIfNegative val="0"/>
          <c:dLbls>
            <c:dLbl>
              <c:idx val="8"/>
              <c:layout>
                <c:manualLayout>
                  <c:x val="2.3494862672527681E-3"/>
                  <c:y val="-1.755107258474093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7EA6-4ACD-A98D-0CB443026BE4}"/>
                </c:ext>
              </c:extLst>
            </c:dLbl>
            <c:dLbl>
              <c:idx val="9"/>
              <c:layout>
                <c:manualLayout>
                  <c:x val="-7.0827801886495711E-3"/>
                  <c:y val="-1.1517695155025607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7EA6-4ACD-A98D-0CB443026BE4}"/>
                </c:ext>
              </c:extLst>
            </c:dLbl>
            <c:dLbl>
              <c:idx val="11"/>
              <c:layout>
                <c:manualLayout>
                  <c:x val="-4.249668113189743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7EA6-4ACD-A98D-0CB443026BE4}"/>
                </c:ext>
              </c:extLst>
            </c:dLbl>
            <c:dLbl>
              <c:idx val="14"/>
              <c:layout>
                <c:manualLayout>
                  <c:x val="0"/>
                  <c:y val="-1.3163304438555699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7EA6-4ACD-A98D-0CB443026BE4}"/>
                </c:ext>
              </c:extLst>
            </c:dLbl>
            <c:dLbl>
              <c:idx val="23"/>
              <c:layout>
                <c:manualLayout>
                  <c:x val="1.1747431336263841E-3"/>
                  <c:y val="-2.1938840730926164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4-7EA6-4ACD-A98D-0CB443026BE4}"/>
                </c:ext>
              </c:extLst>
            </c:dLbl>
            <c:dLbl>
              <c:idx val="24"/>
              <c:layout>
                <c:manualLayout>
                  <c:x val="-5.6362837318544674E-3"/>
                  <c:y val="5.850091183114149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5-7EA6-4ACD-A98D-0CB443026BE4}"/>
                </c:ext>
              </c:extLst>
            </c:dLbl>
            <c:dLbl>
              <c:idx val="27"/>
              <c:layout>
                <c:manualLayout>
                  <c:x val="3.7550230825506839E-3"/>
                  <c:y val="-3.69070497405318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3-7EA6-4ACD-A98D-0CB443026BE4}"/>
                </c:ext>
              </c:extLst>
            </c:dLbl>
            <c:dLbl>
              <c:idx val="31"/>
              <c:layout>
                <c:manualLayout>
                  <c:x val="0"/>
                  <c:y val="-1.75510725847408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6-7EA6-4ACD-A98D-0CB443026BE4}"/>
                </c:ext>
              </c:extLst>
            </c:dLbl>
            <c:dLbl>
              <c:idx val="41"/>
              <c:layout>
                <c:manualLayout>
                  <c:x val="0"/>
                  <c:y val="-2.413272480401878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7-7EA6-4ACD-A98D-0CB443026BE4}"/>
                </c:ext>
              </c:extLst>
            </c:dLbl>
            <c:numFmt formatCode="0_);[Red]\(0\)" sourceLinked="0"/>
            <c:spPr>
              <a:noFill/>
              <a:ln>
                <a:noFill/>
              </a:ln>
              <a:effectLst/>
            </c:spPr>
            <c:txPr>
              <a:bodyPr wrap="square" lIns="38100" tIns="19050" rIns="38100" bIns="19050" anchor="ctr">
                <a:spAutoFit/>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('1相談支援専門員'!$H$7:$H$49,'1相談支援専門員'!$H$51:$H$54)</c:f>
              <c:numCache>
                <c:formatCode>0.0</c:formatCode>
                <c:ptCount val="47"/>
                <c:pt idx="0">
                  <c:v>21.871853546910756</c:v>
                </c:pt>
                <c:pt idx="1">
                  <c:v>20.098360655737704</c:v>
                </c:pt>
                <c:pt idx="2">
                  <c:v>11.770833333333334</c:v>
                </c:pt>
                <c:pt idx="3">
                  <c:v>19.71875</c:v>
                </c:pt>
                <c:pt idx="4">
                  <c:v>28</c:v>
                </c:pt>
                <c:pt idx="5">
                  <c:v>22.396551724137932</c:v>
                </c:pt>
                <c:pt idx="6">
                  <c:v>17.923076923076923</c:v>
                </c:pt>
                <c:pt idx="7">
                  <c:v>101.125</c:v>
                </c:pt>
                <c:pt idx="8">
                  <c:v>10.703703703703704</c:v>
                </c:pt>
                <c:pt idx="9">
                  <c:v>33.307692307692307</c:v>
                </c:pt>
                <c:pt idx="10">
                  <c:v>54.89473684210526</c:v>
                </c:pt>
                <c:pt idx="11">
                  <c:v>30.585365853658537</c:v>
                </c:pt>
                <c:pt idx="12">
                  <c:v>45.578947368421055</c:v>
                </c:pt>
                <c:pt idx="13">
                  <c:v>8.7931034482758612</c:v>
                </c:pt>
                <c:pt idx="14">
                  <c:v>16.53846153846154</c:v>
                </c:pt>
                <c:pt idx="15">
                  <c:v>19.342857142857142</c:v>
                </c:pt>
                <c:pt idx="16">
                  <c:v>13.541666666666666</c:v>
                </c:pt>
                <c:pt idx="17">
                  <c:v>129</c:v>
                </c:pt>
                <c:pt idx="18">
                  <c:v>17.03448275862069</c:v>
                </c:pt>
                <c:pt idx="19">
                  <c:v>19.40625</c:v>
                </c:pt>
                <c:pt idx="20">
                  <c:v>38.058823529411768</c:v>
                </c:pt>
                <c:pt idx="21">
                  <c:v>20.6</c:v>
                </c:pt>
                <c:pt idx="22">
                  <c:v>36.5</c:v>
                </c:pt>
                <c:pt idx="23">
                  <c:v>14.875</c:v>
                </c:pt>
                <c:pt idx="24">
                  <c:v>88.5</c:v>
                </c:pt>
                <c:pt idx="25">
                  <c:v>10.533333333333333</c:v>
                </c:pt>
                <c:pt idx="26">
                  <c:v>38.799999999999997</c:v>
                </c:pt>
                <c:pt idx="27">
                  <c:v>18.803030303030305</c:v>
                </c:pt>
                <c:pt idx="28">
                  <c:v>9.25</c:v>
                </c:pt>
                <c:pt idx="29">
                  <c:v>24.454545454545453</c:v>
                </c:pt>
                <c:pt idx="30">
                  <c:v>20.357142857142858</c:v>
                </c:pt>
                <c:pt idx="31">
                  <c:v>18.727272727272727</c:v>
                </c:pt>
                <c:pt idx="32">
                  <c:v>4.5909090909090908</c:v>
                </c:pt>
                <c:pt idx="33">
                  <c:v>116</c:v>
                </c:pt>
                <c:pt idx="34">
                  <c:v>26</c:v>
                </c:pt>
                <c:pt idx="35">
                  <c:v>0</c:v>
                </c:pt>
                <c:pt idx="36">
                  <c:v>7.1111111111111107</c:v>
                </c:pt>
                <c:pt idx="37">
                  <c:v>8.8333333333333339</c:v>
                </c:pt>
                <c:pt idx="38">
                  <c:v>0</c:v>
                </c:pt>
                <c:pt idx="39">
                  <c:v>4.375</c:v>
                </c:pt>
                <c:pt idx="40">
                  <c:v>16.333333333333332</c:v>
                </c:pt>
                <c:pt idx="41">
                  <c:v>23</c:v>
                </c:pt>
                <c:pt idx="42">
                  <c:v>21</c:v>
                </c:pt>
                <c:pt idx="43" formatCode="0.0_ ">
                  <c:v>28.357142857142858</c:v>
                </c:pt>
                <c:pt idx="44" formatCode="0.0_ ">
                  <c:v>13.5</c:v>
                </c:pt>
                <c:pt idx="45" formatCode="0.0_ ">
                  <c:v>10.068965517241379</c:v>
                </c:pt>
                <c:pt idx="46" formatCode="0.0_ ">
                  <c:v>19.333333333333332</c:v>
                </c:pt>
              </c:numCache>
            </c:numRef>
          </c:val>
          <c:extLst>
            <c:ext xmlns:c16="http://schemas.microsoft.com/office/drawing/2014/chart" uri="{C3380CC4-5D6E-409C-BE32-E72D297353CC}">
              <c16:uniqueId val="{00000008-7EA6-4ACD-A98D-0CB443026BE4}"/>
            </c:ext>
          </c:extLst>
        </c:ser>
        <c:ser>
          <c:idx val="1"/>
          <c:order val="1"/>
          <c:tx>
            <c:strRef>
              <c:f>'1相談支援専門員'!$I$3:$I$6</c:f>
              <c:strCache>
                <c:ptCount val="4"/>
                <c:pt idx="0">
                  <c:v>相談支援専門員１人あたりの障がい児支援利用計画作成済み数</c:v>
                </c:pt>
              </c:strCache>
            </c:strRef>
          </c:tx>
          <c:spPr>
            <a:solidFill>
              <a:schemeClr val="accent6">
                <a:lumMod val="60000"/>
                <a:lumOff val="40000"/>
              </a:schemeClr>
            </a:solidFill>
            <a:ln>
              <a:solidFill>
                <a:schemeClr val="tx1"/>
              </a:solidFill>
            </a:ln>
          </c:spPr>
          <c:invertIfNegative val="0"/>
          <c:dLbls>
            <c:dLbl>
              <c:idx val="1"/>
              <c:layout>
                <c:manualLayout>
                  <c:x val="0"/>
                  <c:y val="5.758847577512874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9-7EA6-4ACD-A98D-0CB443026BE4}"/>
                </c:ext>
              </c:extLst>
            </c:dLbl>
            <c:dLbl>
              <c:idx val="7"/>
              <c:layout>
                <c:manualLayout>
                  <c:x val="8.7617205259515954E-3"/>
                  <c:y val="-6.7662142885459879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0-7EA6-4ACD-A98D-0CB443026BE4}"/>
                </c:ext>
              </c:extLst>
            </c:dLbl>
            <c:dLbl>
              <c:idx val="11"/>
              <c:layout>
                <c:manualLayout>
                  <c:x val="2.8331120754598285E-3"/>
                  <c:y val="0"/>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A-7EA6-4ACD-A98D-0CB443026BE4}"/>
                </c:ext>
              </c:extLst>
            </c:dLbl>
            <c:dLbl>
              <c:idx val="24"/>
              <c:layout>
                <c:manualLayout>
                  <c:x val="8.4544255977816486E-3"/>
                  <c:y val="5.8500911831141497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7EA6-4ACD-A98D-0CB443026BE4}"/>
                </c:ext>
              </c:extLst>
            </c:dLbl>
            <c:dLbl>
              <c:idx val="26"/>
              <c:layout>
                <c:manualLayout>
                  <c:x val="0"/>
                  <c:y val="-1.2917467409186135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2-7EA6-4ACD-A98D-0CB443026BE4}"/>
                </c:ext>
              </c:extLst>
            </c:dLbl>
            <c:dLbl>
              <c:idx val="27"/>
              <c:layout>
                <c:manualLayout>
                  <c:x val="3.7550230825506839E-3"/>
                  <c:y val="1.845352487026523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11-7EA6-4ACD-A98D-0CB443026BE4}"/>
                </c:ext>
              </c:extLst>
            </c:dLbl>
            <c:dLbl>
              <c:idx val="34"/>
              <c:layout>
                <c:manualLayout>
                  <c:x val="7.5100461651012758E-3"/>
                  <c:y val="-3.6907049740531818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F-7EA6-4ACD-A98D-0CB443026BE4}"/>
                </c:ext>
              </c:extLst>
            </c:dLbl>
            <c:dLbl>
              <c:idx val="38"/>
              <c:layout>
                <c:manualLayout>
                  <c:x val="5.8367538089413402E-3"/>
                  <c:y val="7.1500277504289951E-17"/>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C-7EA6-4ACD-A98D-0CB443026BE4}"/>
                </c:ext>
              </c:extLst>
            </c:dLbl>
            <c:dLbl>
              <c:idx val="41"/>
              <c:layout>
                <c:manualLayout>
                  <c:x val="-1.2516743608503196E-3"/>
                  <c:y val="2.2275002855203971E-4"/>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D-7EA6-4ACD-A98D-0CB443026BE4}"/>
                </c:ext>
              </c:extLst>
            </c:dLbl>
            <c:numFmt formatCode="0_);[Red]\(0\)" sourceLinked="0"/>
            <c:spPr>
              <a:noFill/>
              <a:ln>
                <a:noFill/>
              </a:ln>
              <a:effectLst/>
            </c:spPr>
            <c:txPr>
              <a:bodyPr wrap="square" lIns="38100" tIns="19050" rIns="38100" bIns="19050" anchor="ctr">
                <a:spAutoFit/>
              </a:bodyPr>
              <a:lstStyle/>
              <a:p>
                <a:pPr>
                  <a:defRPr sz="1100"/>
                </a:pPr>
                <a:endParaRPr lang="ja-JP"/>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('1相談支援専門員'!$A$7:$A$49,'1相談支援専門員'!$A$51:$A$54)</c:f>
              <c:strCache>
                <c:ptCount val="47"/>
                <c:pt idx="0">
                  <c:v>大阪市</c:v>
                </c:pt>
                <c:pt idx="1">
                  <c:v>堺市</c:v>
                </c:pt>
                <c:pt idx="2">
                  <c:v>岸和田市</c:v>
                </c:pt>
                <c:pt idx="3">
                  <c:v>豊中市</c:v>
                </c:pt>
                <c:pt idx="4">
                  <c:v>池田市</c:v>
                </c:pt>
                <c:pt idx="5">
                  <c:v>吹田市</c:v>
                </c:pt>
                <c:pt idx="6">
                  <c:v>泉大津市</c:v>
                </c:pt>
                <c:pt idx="7">
                  <c:v>高槻市</c:v>
                </c:pt>
                <c:pt idx="8">
                  <c:v>貝塚市</c:v>
                </c:pt>
                <c:pt idx="9">
                  <c:v>守口市</c:v>
                </c:pt>
                <c:pt idx="10">
                  <c:v>枚方市</c:v>
                </c:pt>
                <c:pt idx="11">
                  <c:v>茨木市</c:v>
                </c:pt>
                <c:pt idx="12">
                  <c:v>八尾市</c:v>
                </c:pt>
                <c:pt idx="13">
                  <c:v>泉佐野市</c:v>
                </c:pt>
                <c:pt idx="14">
                  <c:v>富田林市</c:v>
                </c:pt>
                <c:pt idx="15">
                  <c:v>寝屋川市</c:v>
                </c:pt>
                <c:pt idx="16">
                  <c:v>河内長野市</c:v>
                </c:pt>
                <c:pt idx="17">
                  <c:v>松原市</c:v>
                </c:pt>
                <c:pt idx="18">
                  <c:v>大東市</c:v>
                </c:pt>
                <c:pt idx="19">
                  <c:v>和泉市</c:v>
                </c:pt>
                <c:pt idx="20">
                  <c:v>箕面市</c:v>
                </c:pt>
                <c:pt idx="21">
                  <c:v>柏原市</c:v>
                </c:pt>
                <c:pt idx="22">
                  <c:v>羽曳野市</c:v>
                </c:pt>
                <c:pt idx="23">
                  <c:v>門真市</c:v>
                </c:pt>
                <c:pt idx="24">
                  <c:v>摂津市</c:v>
                </c:pt>
                <c:pt idx="25">
                  <c:v>高石市</c:v>
                </c:pt>
                <c:pt idx="26">
                  <c:v>藤井寺市</c:v>
                </c:pt>
                <c:pt idx="27">
                  <c:v>東大阪市</c:v>
                </c:pt>
                <c:pt idx="28">
                  <c:v>泉南市</c:v>
                </c:pt>
                <c:pt idx="29">
                  <c:v>四條畷市</c:v>
                </c:pt>
                <c:pt idx="30">
                  <c:v>交野市</c:v>
                </c:pt>
                <c:pt idx="31">
                  <c:v>大阪狭山市</c:v>
                </c:pt>
                <c:pt idx="32">
                  <c:v>阪南市</c:v>
                </c:pt>
                <c:pt idx="33">
                  <c:v>島本町</c:v>
                </c:pt>
                <c:pt idx="34">
                  <c:v>豊能町</c:v>
                </c:pt>
                <c:pt idx="35">
                  <c:v>能勢町</c:v>
                </c:pt>
                <c:pt idx="36">
                  <c:v>忠岡町</c:v>
                </c:pt>
                <c:pt idx="37">
                  <c:v>熊取町</c:v>
                </c:pt>
                <c:pt idx="38">
                  <c:v>田尻町</c:v>
                </c:pt>
                <c:pt idx="39">
                  <c:v>岬町</c:v>
                </c:pt>
                <c:pt idx="40">
                  <c:v>太子町</c:v>
                </c:pt>
                <c:pt idx="41">
                  <c:v>河南町</c:v>
                </c:pt>
                <c:pt idx="42">
                  <c:v>千早赤阪村</c:v>
                </c:pt>
                <c:pt idx="43">
                  <c:v>池田市・豊能町・能勢町</c:v>
                </c:pt>
                <c:pt idx="44">
                  <c:v>泉大津市・忠岡町</c:v>
                </c:pt>
                <c:pt idx="45">
                  <c:v>泉佐野市・田尻町</c:v>
                </c:pt>
                <c:pt idx="46">
                  <c:v>太子町・河南町・千早赤阪村</c:v>
                </c:pt>
              </c:strCache>
            </c:strRef>
          </c:cat>
          <c:val>
            <c:numRef>
              <c:f>('1相談支援専門員'!$I$7:$I$49,'1相談支援専門員'!$I$51:$I$54)</c:f>
              <c:numCache>
                <c:formatCode>0.0</c:formatCode>
                <c:ptCount val="47"/>
                <c:pt idx="0">
                  <c:v>11.041189931350115</c:v>
                </c:pt>
                <c:pt idx="1">
                  <c:v>9.8770491803278695</c:v>
                </c:pt>
                <c:pt idx="2">
                  <c:v>5.958333333333333</c:v>
                </c:pt>
                <c:pt idx="3">
                  <c:v>5.875</c:v>
                </c:pt>
                <c:pt idx="4">
                  <c:v>0.84615384615384615</c:v>
                </c:pt>
                <c:pt idx="5">
                  <c:v>13.344827586206897</c:v>
                </c:pt>
                <c:pt idx="6">
                  <c:v>8.9230769230769234</c:v>
                </c:pt>
                <c:pt idx="7">
                  <c:v>48.875</c:v>
                </c:pt>
                <c:pt idx="8">
                  <c:v>7.7777777777777777</c:v>
                </c:pt>
                <c:pt idx="9">
                  <c:v>33.307692307692307</c:v>
                </c:pt>
                <c:pt idx="10">
                  <c:v>10.473684210526315</c:v>
                </c:pt>
                <c:pt idx="11">
                  <c:v>30.585365853658537</c:v>
                </c:pt>
                <c:pt idx="12">
                  <c:v>6.5789473684210522</c:v>
                </c:pt>
                <c:pt idx="13">
                  <c:v>6.0344827586206895</c:v>
                </c:pt>
                <c:pt idx="14">
                  <c:v>4</c:v>
                </c:pt>
                <c:pt idx="15">
                  <c:v>8.4857142857142858</c:v>
                </c:pt>
                <c:pt idx="16">
                  <c:v>10.833333333333334</c:v>
                </c:pt>
                <c:pt idx="17">
                  <c:v>24.666666666666668</c:v>
                </c:pt>
                <c:pt idx="18">
                  <c:v>12.517241379310345</c:v>
                </c:pt>
                <c:pt idx="19">
                  <c:v>7.875</c:v>
                </c:pt>
                <c:pt idx="20">
                  <c:v>11.470588235294118</c:v>
                </c:pt>
                <c:pt idx="21">
                  <c:v>16.3</c:v>
                </c:pt>
                <c:pt idx="22">
                  <c:v>35.799999999999997</c:v>
                </c:pt>
                <c:pt idx="23">
                  <c:v>9.3333333333333339</c:v>
                </c:pt>
                <c:pt idx="24">
                  <c:v>88.5</c:v>
                </c:pt>
                <c:pt idx="25">
                  <c:v>4.5999999999999996</c:v>
                </c:pt>
                <c:pt idx="26">
                  <c:v>21.2</c:v>
                </c:pt>
                <c:pt idx="27">
                  <c:v>17.636363636363637</c:v>
                </c:pt>
                <c:pt idx="28">
                  <c:v>9.125</c:v>
                </c:pt>
                <c:pt idx="29">
                  <c:v>9.1818181818181817</c:v>
                </c:pt>
                <c:pt idx="30">
                  <c:v>1.0714285714285714</c:v>
                </c:pt>
                <c:pt idx="31">
                  <c:v>17.363636363636363</c:v>
                </c:pt>
                <c:pt idx="32">
                  <c:v>2.9545454545454546</c:v>
                </c:pt>
                <c:pt idx="33">
                  <c:v>2</c:v>
                </c:pt>
                <c:pt idx="34">
                  <c:v>26</c:v>
                </c:pt>
                <c:pt idx="35">
                  <c:v>0</c:v>
                </c:pt>
                <c:pt idx="36">
                  <c:v>4.7777777777777777</c:v>
                </c:pt>
                <c:pt idx="37">
                  <c:v>8.3333333333333339</c:v>
                </c:pt>
                <c:pt idx="38">
                  <c:v>0</c:v>
                </c:pt>
                <c:pt idx="39">
                  <c:v>3.625</c:v>
                </c:pt>
                <c:pt idx="40">
                  <c:v>6.666666666666667</c:v>
                </c:pt>
                <c:pt idx="41">
                  <c:v>19</c:v>
                </c:pt>
                <c:pt idx="42">
                  <c:v>16</c:v>
                </c:pt>
                <c:pt idx="43" formatCode="0.0_ ">
                  <c:v>3.1428571428571428</c:v>
                </c:pt>
                <c:pt idx="44" formatCode="0.0_ ">
                  <c:v>7.2272727272727275</c:v>
                </c:pt>
                <c:pt idx="45" formatCode="0.0_ ">
                  <c:v>7.2413793103448274</c:v>
                </c:pt>
                <c:pt idx="46" formatCode="0.0_ ">
                  <c:v>12.333333333333334</c:v>
                </c:pt>
              </c:numCache>
            </c:numRef>
          </c:val>
          <c:extLst>
            <c:ext xmlns:c16="http://schemas.microsoft.com/office/drawing/2014/chart" uri="{C3380CC4-5D6E-409C-BE32-E72D297353CC}">
              <c16:uniqueId val="{0000000E-7EA6-4ACD-A98D-0CB443026BE4}"/>
            </c:ext>
          </c:extLst>
        </c:ser>
        <c:dLbls>
          <c:showLegendKey val="0"/>
          <c:showVal val="0"/>
          <c:showCatName val="0"/>
          <c:showSerName val="0"/>
          <c:showPercent val="0"/>
          <c:showBubbleSize val="0"/>
        </c:dLbls>
        <c:gapWidth val="50"/>
        <c:axId val="194712320"/>
        <c:axId val="194713856"/>
      </c:barChart>
      <c:catAx>
        <c:axId val="194712320"/>
        <c:scaling>
          <c:orientation val="minMax"/>
        </c:scaling>
        <c:delete val="0"/>
        <c:axPos val="b"/>
        <c:numFmt formatCode="General" sourceLinked="0"/>
        <c:majorTickMark val="out"/>
        <c:minorTickMark val="none"/>
        <c:tickLblPos val="nextTo"/>
        <c:txPr>
          <a:bodyPr rot="0" vert="eaVert"/>
          <a:lstStyle/>
          <a:p>
            <a:pPr>
              <a:defRPr sz="1100"/>
            </a:pPr>
            <a:endParaRPr lang="ja-JP"/>
          </a:p>
        </c:txPr>
        <c:crossAx val="194713856"/>
        <c:crosses val="autoZero"/>
        <c:auto val="1"/>
        <c:lblAlgn val="ctr"/>
        <c:lblOffset val="100"/>
        <c:noMultiLvlLbl val="0"/>
      </c:catAx>
      <c:valAx>
        <c:axId val="194713856"/>
        <c:scaling>
          <c:orientation val="minMax"/>
        </c:scaling>
        <c:delete val="0"/>
        <c:axPos val="l"/>
        <c:majorGridlines/>
        <c:numFmt formatCode="0_);[Red]\(0\)" sourceLinked="0"/>
        <c:majorTickMark val="out"/>
        <c:minorTickMark val="none"/>
        <c:tickLblPos val="nextTo"/>
        <c:crossAx val="194712320"/>
        <c:crosses val="autoZero"/>
        <c:crossBetween val="between"/>
      </c:valAx>
    </c:plotArea>
    <c:legend>
      <c:legendPos val="r"/>
      <c:layout>
        <c:manualLayout>
          <c:xMode val="edge"/>
          <c:yMode val="edge"/>
          <c:x val="3.1685003039006218E-2"/>
          <c:y val="0.74042748825440408"/>
          <c:w val="0.7519890041885755"/>
          <c:h val="7.0524461442294684E-2"/>
        </c:manualLayout>
      </c:layout>
      <c:overlay val="0"/>
      <c:txPr>
        <a:bodyPr/>
        <a:lstStyle/>
        <a:p>
          <a:pPr>
            <a:defRPr sz="1100"/>
          </a:pPr>
          <a:endParaRPr lang="ja-JP"/>
        </a:p>
      </c:txPr>
    </c:legend>
    <c:plotVisOnly val="1"/>
    <c:dispBlanksAs val="gap"/>
    <c:showDLblsOverMax val="0"/>
  </c:chart>
  <c:spPr>
    <a:ln w="0"/>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92585091076546"/>
          <c:y val="0.15934613790983332"/>
          <c:w val="0.45363549612527598"/>
          <c:h val="0.70155901244051799"/>
        </c:manualLayout>
      </c:layout>
      <c:pieChart>
        <c:varyColors val="1"/>
        <c:ser>
          <c:idx val="0"/>
          <c:order val="0"/>
          <c:spPr>
            <a:ln>
              <a:solidFill>
                <a:schemeClr val="tx1"/>
              </a:solidFill>
            </a:ln>
          </c:spPr>
          <c:dPt>
            <c:idx val="0"/>
            <c:bubble3D val="0"/>
            <c:spPr>
              <a:pattFill prst="smCheck">
                <a:fgClr>
                  <a:schemeClr val="accent1"/>
                </a:fgClr>
                <a:bgClr>
                  <a:schemeClr val="bg1"/>
                </a:bgClr>
              </a:pattFill>
              <a:ln>
                <a:solidFill>
                  <a:schemeClr val="tx1"/>
                </a:solidFill>
              </a:ln>
            </c:spPr>
            <c:extLst>
              <c:ext xmlns:c16="http://schemas.microsoft.com/office/drawing/2014/chart" uri="{C3380CC4-5D6E-409C-BE32-E72D297353CC}">
                <c16:uniqueId val="{00000001-FE3B-4D69-AD43-D58B5571D5B8}"/>
              </c:ext>
            </c:extLst>
          </c:dPt>
          <c:dPt>
            <c:idx val="2"/>
            <c:bubble3D val="0"/>
            <c:spPr>
              <a:solidFill>
                <a:schemeClr val="accent3">
                  <a:lumMod val="60000"/>
                  <a:lumOff val="40000"/>
                </a:schemeClr>
              </a:solidFill>
              <a:ln>
                <a:solidFill>
                  <a:schemeClr val="tx1"/>
                </a:solidFill>
              </a:ln>
            </c:spPr>
            <c:extLst>
              <c:ext xmlns:c16="http://schemas.microsoft.com/office/drawing/2014/chart" uri="{C3380CC4-5D6E-409C-BE32-E72D297353CC}">
                <c16:uniqueId val="{00000003-FE3B-4D69-AD43-D58B5571D5B8}"/>
              </c:ext>
            </c:extLst>
          </c:dPt>
          <c:dLbls>
            <c:dLbl>
              <c:idx val="0"/>
              <c:layout>
                <c:manualLayout>
                  <c:x val="3.1266757822936801E-2"/>
                  <c:y val="1.6482604211214811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1-FE3B-4D69-AD43-D58B5571D5B8}"/>
                </c:ext>
              </c:extLst>
            </c:dLbl>
            <c:dLbl>
              <c:idx val="1"/>
              <c:layout>
                <c:manualLayout>
                  <c:x val="-2.707152623886086E-2"/>
                  <c:y val="5.9607724753255684E-3"/>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2-FE3B-4D69-AD43-D58B5571D5B8}"/>
                </c:ext>
              </c:extLst>
            </c:dLbl>
            <c:dLbl>
              <c:idx val="2"/>
              <c:layout>
                <c:manualLayout>
                  <c:x val="1.9256919232401339E-2"/>
                  <c:y val="-2.6887709323874451E-2"/>
                </c:manualLayout>
              </c:layou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3-FE3B-4D69-AD43-D58B5571D5B8}"/>
                </c:ext>
              </c:extLst>
            </c:dLbl>
            <c:spPr>
              <a:noFill/>
              <a:ln>
                <a:noFill/>
              </a:ln>
              <a:effectLst/>
            </c:spPr>
            <c:txPr>
              <a:bodyPr wrap="square" lIns="38100" tIns="19050" rIns="38100" bIns="19050" anchor="ctr">
                <a:spAutoFit/>
              </a:bodyPr>
              <a:lstStyle/>
              <a:p>
                <a:pPr>
                  <a:defRPr sz="1100"/>
                </a:pPr>
                <a:endParaRPr lang="ja-JP"/>
              </a:p>
            </c:txPr>
            <c:showLegendKey val="0"/>
            <c:showVal val="1"/>
            <c:showCatName val="0"/>
            <c:showSerName val="0"/>
            <c:showPercent val="0"/>
            <c:showBubbleSize val="0"/>
            <c:showLeaderLines val="1"/>
            <c:extLst>
              <c:ext xmlns:c15="http://schemas.microsoft.com/office/drawing/2012/chart" uri="{CE6537A1-D6FC-4f65-9D91-7224C49458BB}"/>
            </c:extLst>
          </c:dLbls>
          <c:cat>
            <c:strRef>
              <c:f>セルフプラン!$A$2:$C$2</c:f>
              <c:strCache>
                <c:ptCount val="3"/>
                <c:pt idx="0">
                  <c:v>実施</c:v>
                </c:pt>
                <c:pt idx="1">
                  <c:v>未実施</c:v>
                </c:pt>
                <c:pt idx="2">
                  <c:v>セルフプラン作成者なし</c:v>
                </c:pt>
              </c:strCache>
            </c:strRef>
          </c:cat>
          <c:val>
            <c:numRef>
              <c:f>セルフプラン!$A$3:$C$3</c:f>
              <c:numCache>
                <c:formatCode>General</c:formatCode>
                <c:ptCount val="3"/>
                <c:pt idx="0">
                  <c:v>35</c:v>
                </c:pt>
                <c:pt idx="1">
                  <c:v>6</c:v>
                </c:pt>
                <c:pt idx="2">
                  <c:v>2</c:v>
                </c:pt>
              </c:numCache>
            </c:numRef>
          </c:val>
          <c:extLst>
            <c:ext xmlns:c16="http://schemas.microsoft.com/office/drawing/2014/chart" uri="{C3380CC4-5D6E-409C-BE32-E72D297353CC}">
              <c16:uniqueId val="{00000004-FE3B-4D69-AD43-D58B5571D5B8}"/>
            </c:ext>
          </c:extLst>
        </c:ser>
        <c:dLbls>
          <c:showLegendKey val="0"/>
          <c:showVal val="0"/>
          <c:showCatName val="0"/>
          <c:showSerName val="0"/>
          <c:showPercent val="0"/>
          <c:showBubbleSize val="0"/>
          <c:showLeaderLines val="1"/>
        </c:dLbls>
        <c:firstSliceAng val="0"/>
      </c:pieChart>
    </c:plotArea>
    <c:legend>
      <c:legendPos val="r"/>
      <c:layout/>
      <c:overlay val="0"/>
      <c:txPr>
        <a:bodyPr/>
        <a:lstStyle/>
        <a:p>
          <a:pPr>
            <a:defRPr sz="1200"/>
          </a:pPr>
          <a:endParaRPr lang="ja-JP"/>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0FA-4711-9476-ED34DCB400DB}"/>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0FA-4711-9476-ED34DCB400DB}"/>
                </c:ext>
              </c:extLst>
            </c:dLbl>
            <c:dLbl>
              <c:idx val="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0FA-4711-9476-ED34DCB400DB}"/>
                </c:ext>
              </c:extLst>
            </c:dLbl>
            <c:dLbl>
              <c:idx val="3"/>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0FA-4711-9476-ED34DCB400DB}"/>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cat>
            <c:strRef>
              <c:f>ツールの活用状況!$A$7:$A$10</c:f>
              <c:strCache>
                <c:ptCount val="4"/>
                <c:pt idx="0">
                  <c:v>その他</c:v>
                </c:pt>
                <c:pt idx="1">
                  <c:v>事業所に配布</c:v>
                </c:pt>
                <c:pt idx="2">
                  <c:v>研修で活用</c:v>
                </c:pt>
                <c:pt idx="3">
                  <c:v>協議会等で活用</c:v>
                </c:pt>
              </c:strCache>
            </c:strRef>
          </c:cat>
          <c:val>
            <c:numRef>
              <c:f>ツールの活用状況!$B$7:$B$10</c:f>
              <c:numCache>
                <c:formatCode>General</c:formatCode>
                <c:ptCount val="4"/>
                <c:pt idx="0">
                  <c:v>16</c:v>
                </c:pt>
                <c:pt idx="1">
                  <c:v>6</c:v>
                </c:pt>
                <c:pt idx="2">
                  <c:v>4</c:v>
                </c:pt>
                <c:pt idx="3">
                  <c:v>7</c:v>
                </c:pt>
              </c:numCache>
            </c:numRef>
          </c:val>
          <c:extLst>
            <c:ext xmlns:c16="http://schemas.microsoft.com/office/drawing/2014/chart" uri="{C3380CC4-5D6E-409C-BE32-E72D297353CC}">
              <c16:uniqueId val="{00000004-60FA-4711-9476-ED34DCB400DB}"/>
            </c:ext>
          </c:extLst>
        </c:ser>
        <c:dLbls>
          <c:showLegendKey val="0"/>
          <c:showVal val="0"/>
          <c:showCatName val="0"/>
          <c:showSerName val="0"/>
          <c:showPercent val="0"/>
          <c:showBubbleSize val="0"/>
        </c:dLbls>
        <c:gapWidth val="150"/>
        <c:axId val="224209152"/>
        <c:axId val="224215040"/>
      </c:barChart>
      <c:catAx>
        <c:axId val="224209152"/>
        <c:scaling>
          <c:orientation val="minMax"/>
        </c:scaling>
        <c:delete val="0"/>
        <c:axPos val="l"/>
        <c:numFmt formatCode="General" sourceLinked="0"/>
        <c:majorTickMark val="out"/>
        <c:minorTickMark val="none"/>
        <c:tickLblPos val="nextTo"/>
        <c:txPr>
          <a:bodyPr/>
          <a:lstStyle/>
          <a:p>
            <a:pPr>
              <a:defRPr sz="1100"/>
            </a:pPr>
            <a:endParaRPr lang="ja-JP"/>
          </a:p>
        </c:txPr>
        <c:crossAx val="224215040"/>
        <c:crosses val="autoZero"/>
        <c:auto val="1"/>
        <c:lblAlgn val="ctr"/>
        <c:lblOffset val="100"/>
        <c:noMultiLvlLbl val="0"/>
      </c:catAx>
      <c:valAx>
        <c:axId val="224215040"/>
        <c:scaling>
          <c:orientation val="minMax"/>
        </c:scaling>
        <c:delete val="0"/>
        <c:axPos val="b"/>
        <c:majorGridlines/>
        <c:numFmt formatCode="General" sourceLinked="1"/>
        <c:majorTickMark val="out"/>
        <c:minorTickMark val="none"/>
        <c:tickLblPos val="nextTo"/>
        <c:crossAx val="22420915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ツールの活用状況!$A$28:$A$31</c:f>
              <c:strCache>
                <c:ptCount val="4"/>
                <c:pt idx="0">
                  <c:v>その他</c:v>
                </c:pt>
                <c:pt idx="1">
                  <c:v>事業所に配布</c:v>
                </c:pt>
                <c:pt idx="2">
                  <c:v>研修で活用</c:v>
                </c:pt>
                <c:pt idx="3">
                  <c:v>協議会等で活用</c:v>
                </c:pt>
              </c:strCache>
            </c:strRef>
          </c:cat>
          <c:val>
            <c:numRef>
              <c:f>ツールの活用状況!$B$28:$B$31</c:f>
              <c:numCache>
                <c:formatCode>General</c:formatCode>
                <c:ptCount val="4"/>
                <c:pt idx="0">
                  <c:v>11</c:v>
                </c:pt>
                <c:pt idx="1">
                  <c:v>2</c:v>
                </c:pt>
                <c:pt idx="2">
                  <c:v>4</c:v>
                </c:pt>
                <c:pt idx="3">
                  <c:v>3</c:v>
                </c:pt>
              </c:numCache>
            </c:numRef>
          </c:val>
          <c:extLst>
            <c:ext xmlns:c16="http://schemas.microsoft.com/office/drawing/2014/chart" uri="{C3380CC4-5D6E-409C-BE32-E72D297353CC}">
              <c16:uniqueId val="{00000000-CA39-40DA-946A-9AC59EEE1602}"/>
            </c:ext>
          </c:extLst>
        </c:ser>
        <c:dLbls>
          <c:showLegendKey val="0"/>
          <c:showVal val="0"/>
          <c:showCatName val="0"/>
          <c:showSerName val="0"/>
          <c:showPercent val="0"/>
          <c:showBubbleSize val="0"/>
        </c:dLbls>
        <c:gapWidth val="150"/>
        <c:axId val="224304128"/>
        <c:axId val="224310016"/>
      </c:barChart>
      <c:catAx>
        <c:axId val="224304128"/>
        <c:scaling>
          <c:orientation val="minMax"/>
        </c:scaling>
        <c:delete val="0"/>
        <c:axPos val="l"/>
        <c:numFmt formatCode="General" sourceLinked="0"/>
        <c:majorTickMark val="out"/>
        <c:minorTickMark val="none"/>
        <c:tickLblPos val="nextTo"/>
        <c:txPr>
          <a:bodyPr/>
          <a:lstStyle/>
          <a:p>
            <a:pPr>
              <a:defRPr sz="1100"/>
            </a:pPr>
            <a:endParaRPr lang="ja-JP"/>
          </a:p>
        </c:txPr>
        <c:crossAx val="224310016"/>
        <c:crosses val="autoZero"/>
        <c:auto val="1"/>
        <c:lblAlgn val="ctr"/>
        <c:lblOffset val="100"/>
        <c:noMultiLvlLbl val="0"/>
      </c:catAx>
      <c:valAx>
        <c:axId val="224310016"/>
        <c:scaling>
          <c:orientation val="minMax"/>
        </c:scaling>
        <c:delete val="0"/>
        <c:axPos val="b"/>
        <c:majorGridlines/>
        <c:numFmt formatCode="General" sourceLinked="1"/>
        <c:majorTickMark val="out"/>
        <c:minorTickMark val="none"/>
        <c:tickLblPos val="nextTo"/>
        <c:crossAx val="224304128"/>
        <c:crosses val="autoZero"/>
        <c:crossBetween val="between"/>
      </c:valAx>
    </c:plotArea>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ツールの活用状況!$A$16:$A$19</c:f>
              <c:strCache>
                <c:ptCount val="4"/>
                <c:pt idx="0">
                  <c:v>その他</c:v>
                </c:pt>
                <c:pt idx="1">
                  <c:v>事業所に配布</c:v>
                </c:pt>
                <c:pt idx="2">
                  <c:v>研修で活用</c:v>
                </c:pt>
                <c:pt idx="3">
                  <c:v>協議会等で活用</c:v>
                </c:pt>
              </c:strCache>
            </c:strRef>
          </c:cat>
          <c:val>
            <c:numRef>
              <c:f>ツールの活用状況!$B$16:$B$19</c:f>
              <c:numCache>
                <c:formatCode>General</c:formatCode>
                <c:ptCount val="4"/>
                <c:pt idx="0">
                  <c:v>10</c:v>
                </c:pt>
                <c:pt idx="1">
                  <c:v>1</c:v>
                </c:pt>
                <c:pt idx="2">
                  <c:v>0</c:v>
                </c:pt>
                <c:pt idx="3">
                  <c:v>1</c:v>
                </c:pt>
              </c:numCache>
            </c:numRef>
          </c:val>
          <c:extLst>
            <c:ext xmlns:c16="http://schemas.microsoft.com/office/drawing/2014/chart" uri="{C3380CC4-5D6E-409C-BE32-E72D297353CC}">
              <c16:uniqueId val="{00000000-3BA0-458B-994B-71968B93FFB6}"/>
            </c:ext>
          </c:extLst>
        </c:ser>
        <c:dLbls>
          <c:showLegendKey val="0"/>
          <c:showVal val="0"/>
          <c:showCatName val="0"/>
          <c:showSerName val="0"/>
          <c:showPercent val="0"/>
          <c:showBubbleSize val="0"/>
        </c:dLbls>
        <c:gapWidth val="150"/>
        <c:axId val="224254592"/>
        <c:axId val="224264576"/>
      </c:barChart>
      <c:catAx>
        <c:axId val="224254592"/>
        <c:scaling>
          <c:orientation val="minMax"/>
        </c:scaling>
        <c:delete val="0"/>
        <c:axPos val="l"/>
        <c:numFmt formatCode="General" sourceLinked="0"/>
        <c:majorTickMark val="out"/>
        <c:minorTickMark val="none"/>
        <c:tickLblPos val="nextTo"/>
        <c:crossAx val="224264576"/>
        <c:crosses val="autoZero"/>
        <c:auto val="1"/>
        <c:lblAlgn val="ctr"/>
        <c:lblOffset val="100"/>
        <c:noMultiLvlLbl val="0"/>
      </c:catAx>
      <c:valAx>
        <c:axId val="224264576"/>
        <c:scaling>
          <c:orientation val="minMax"/>
        </c:scaling>
        <c:delete val="0"/>
        <c:axPos val="b"/>
        <c:majorGridlines/>
        <c:numFmt formatCode="General" sourceLinked="1"/>
        <c:majorTickMark val="out"/>
        <c:minorTickMark val="none"/>
        <c:tickLblPos val="nextTo"/>
        <c:crossAx val="224254592"/>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clustered"/>
        <c:varyColors val="0"/>
        <c:ser>
          <c:idx val="0"/>
          <c:order val="0"/>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ツールの活用状況!$A$40:$A$43</c:f>
              <c:strCache>
                <c:ptCount val="4"/>
                <c:pt idx="0">
                  <c:v>その他</c:v>
                </c:pt>
                <c:pt idx="1">
                  <c:v>事業所に配布</c:v>
                </c:pt>
                <c:pt idx="2">
                  <c:v>研修で活用</c:v>
                </c:pt>
                <c:pt idx="3">
                  <c:v>協議会等で活用</c:v>
                </c:pt>
              </c:strCache>
            </c:strRef>
          </c:cat>
          <c:val>
            <c:numRef>
              <c:f>ツールの活用状況!$B$40:$B$43</c:f>
              <c:numCache>
                <c:formatCode>General</c:formatCode>
                <c:ptCount val="4"/>
                <c:pt idx="0">
                  <c:v>9</c:v>
                </c:pt>
                <c:pt idx="1">
                  <c:v>1</c:v>
                </c:pt>
                <c:pt idx="2">
                  <c:v>0</c:v>
                </c:pt>
                <c:pt idx="3">
                  <c:v>3</c:v>
                </c:pt>
              </c:numCache>
            </c:numRef>
          </c:val>
          <c:extLst>
            <c:ext xmlns:c16="http://schemas.microsoft.com/office/drawing/2014/chart" uri="{C3380CC4-5D6E-409C-BE32-E72D297353CC}">
              <c16:uniqueId val="{00000000-12B5-4C8D-8657-5A5BC73608C9}"/>
            </c:ext>
          </c:extLst>
        </c:ser>
        <c:dLbls>
          <c:showLegendKey val="0"/>
          <c:showVal val="0"/>
          <c:showCatName val="0"/>
          <c:showSerName val="0"/>
          <c:showPercent val="0"/>
          <c:showBubbleSize val="0"/>
        </c:dLbls>
        <c:gapWidth val="150"/>
        <c:axId val="224561792"/>
        <c:axId val="224575872"/>
      </c:barChart>
      <c:catAx>
        <c:axId val="224561792"/>
        <c:scaling>
          <c:orientation val="minMax"/>
        </c:scaling>
        <c:delete val="0"/>
        <c:axPos val="l"/>
        <c:numFmt formatCode="General" sourceLinked="0"/>
        <c:majorTickMark val="out"/>
        <c:minorTickMark val="none"/>
        <c:tickLblPos val="nextTo"/>
        <c:crossAx val="224575872"/>
        <c:crosses val="autoZero"/>
        <c:auto val="1"/>
        <c:lblAlgn val="ctr"/>
        <c:lblOffset val="100"/>
        <c:noMultiLvlLbl val="0"/>
      </c:catAx>
      <c:valAx>
        <c:axId val="224575872"/>
        <c:scaling>
          <c:orientation val="minMax"/>
        </c:scaling>
        <c:delete val="0"/>
        <c:axPos val="b"/>
        <c:majorGridlines/>
        <c:numFmt formatCode="General" sourceLinked="1"/>
        <c:majorTickMark val="out"/>
        <c:minorTickMark val="none"/>
        <c:tickLblPos val="nextTo"/>
        <c:crossAx val="224561792"/>
        <c:crosses val="autoZero"/>
        <c:crossBetween val="between"/>
      </c:val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6888"/>
          </a:xfrm>
          <a:prstGeom prst="rect">
            <a:avLst/>
          </a:prstGeom>
        </p:spPr>
        <p:txBody>
          <a:bodyPr vert="horz" lIns="91440" tIns="45720" rIns="91440" bIns="45720" rtlCol="0"/>
          <a:lstStyle>
            <a:lvl1pPr algn="r">
              <a:defRPr sz="1200"/>
            </a:lvl1pPr>
          </a:lstStyle>
          <a:p>
            <a:fld id="{B31414DC-197C-4EB1-B722-45629AB4F9DF}" type="datetimeFigureOut">
              <a:rPr kumimoji="1" lang="ja-JP" altLang="en-US" smtClean="0"/>
              <a:t>2020/10/7</a:t>
            </a:fld>
            <a:endParaRPr kumimoji="1" lang="ja-JP" altLang="en-US"/>
          </a:p>
        </p:txBody>
      </p:sp>
      <p:sp>
        <p:nvSpPr>
          <p:cNvPr id="4" name="フッター プレースホルダー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6887"/>
          </a:xfrm>
          <a:prstGeom prst="rect">
            <a:avLst/>
          </a:prstGeom>
        </p:spPr>
        <p:txBody>
          <a:bodyPr vert="horz" lIns="91440" tIns="45720" rIns="91440" bIns="45720" rtlCol="0" anchor="b"/>
          <a:lstStyle>
            <a:lvl1pPr algn="r">
              <a:defRPr sz="1200"/>
            </a:lvl1pPr>
          </a:lstStyle>
          <a:p>
            <a:fld id="{1CDC62BC-C12A-47AB-A49A-E6B747114AF9}" type="slidenum">
              <a:rPr kumimoji="1" lang="ja-JP" altLang="en-US" smtClean="0"/>
              <a:t>‹#›</a:t>
            </a:fld>
            <a:endParaRPr kumimoji="1" lang="ja-JP" altLang="en-US"/>
          </a:p>
        </p:txBody>
      </p:sp>
    </p:spTree>
    <p:extLst>
      <p:ext uri="{BB962C8B-B14F-4D97-AF65-F5344CB8AC3E}">
        <p14:creationId xmlns:p14="http://schemas.microsoft.com/office/powerpoint/2010/main" val="192215093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68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ja-JP" altLang="en-US"/>
          </a:p>
        </p:txBody>
      </p:sp>
      <p:sp>
        <p:nvSpPr>
          <p:cNvPr id="3" name="日付プレースホルダー 2"/>
          <p:cNvSpPr>
            <a:spLocks noGrp="1"/>
          </p:cNvSpPr>
          <p:nvPr>
            <p:ph type="dt" idx="1"/>
          </p:nvPr>
        </p:nvSpPr>
        <p:spPr>
          <a:xfrm>
            <a:off x="3856038" y="0"/>
            <a:ext cx="2949575" cy="496888"/>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DAD24428-EEFA-470A-B549-309B8629BC52}" type="datetimeFigureOut">
              <a:rPr lang="ja-JP" altLang="en-US"/>
              <a:pPr>
                <a:defRPr/>
              </a:pPr>
              <a:t>2020/10/7</a:t>
            </a:fld>
            <a:endParaRPr lang="ja-JP" altLang="en-US"/>
          </a:p>
        </p:txBody>
      </p:sp>
      <p:sp>
        <p:nvSpPr>
          <p:cNvPr id="4" name="スライド イメージ プレースホルダー 3"/>
          <p:cNvSpPr>
            <a:spLocks noGrp="1" noRot="1" noChangeAspect="1"/>
          </p:cNvSpPr>
          <p:nvPr>
            <p:ph type="sldImg" idx="2"/>
          </p:nvPr>
        </p:nvSpPr>
        <p:spPr>
          <a:xfrm>
            <a:off x="920750" y="746125"/>
            <a:ext cx="4965700" cy="37258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ー 4"/>
          <p:cNvSpPr>
            <a:spLocks noGrp="1"/>
          </p:cNvSpPr>
          <p:nvPr>
            <p:ph type="body" sz="quarter" idx="3"/>
          </p:nvPr>
        </p:nvSpPr>
        <p:spPr>
          <a:xfrm>
            <a:off x="681038" y="4721225"/>
            <a:ext cx="5445125" cy="4471988"/>
          </a:xfrm>
          <a:prstGeom prst="rect">
            <a:avLst/>
          </a:prstGeom>
        </p:spPr>
        <p:txBody>
          <a:bodyPr vert="horz" lIns="91440" tIns="45720" rIns="91440" bIns="45720" rtlCol="0"/>
          <a:lstStyle/>
          <a:p>
            <a:pPr lvl="0"/>
            <a:r>
              <a:rPr lang="ja-JP" altLang="en-US" noProof="0" smtClean="0"/>
              <a:t>マスター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6" name="フッター プレースホルダー 5"/>
          <p:cNvSpPr>
            <a:spLocks noGrp="1"/>
          </p:cNvSpPr>
          <p:nvPr>
            <p:ph type="ftr" sz="quarter" idx="4"/>
          </p:nvPr>
        </p:nvSpPr>
        <p:spPr>
          <a:xfrm>
            <a:off x="0" y="9440863"/>
            <a:ext cx="2949575" cy="4968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ja-JP" altLang="en-US"/>
          </a:p>
        </p:txBody>
      </p:sp>
      <p:sp>
        <p:nvSpPr>
          <p:cNvPr id="7" name="スライド番号プレースホルダー 6"/>
          <p:cNvSpPr>
            <a:spLocks noGrp="1"/>
          </p:cNvSpPr>
          <p:nvPr>
            <p:ph type="sldNum" sz="quarter" idx="5"/>
          </p:nvPr>
        </p:nvSpPr>
        <p:spPr>
          <a:xfrm>
            <a:off x="3856038" y="9440863"/>
            <a:ext cx="2949575" cy="496887"/>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605FB73C-CC88-4CB9-97C4-1A2D747433F3}" type="slidenum">
              <a:rPr lang="ja-JP" altLang="en-US"/>
              <a:pPr>
                <a:defRPr/>
              </a:pPr>
              <a:t>‹#›</a:t>
            </a:fld>
            <a:endParaRPr lang="ja-JP" altLang="en-US"/>
          </a:p>
        </p:txBody>
      </p:sp>
    </p:spTree>
    <p:extLst>
      <p:ext uri="{BB962C8B-B14F-4D97-AF65-F5344CB8AC3E}">
        <p14:creationId xmlns:p14="http://schemas.microsoft.com/office/powerpoint/2010/main" val="2432692559"/>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1</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381542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スライド イメージ プレースホルダー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ノート プレースホルダー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ja-JP" altLang="en-US" dirty="0" smtClean="0"/>
          </a:p>
        </p:txBody>
      </p:sp>
      <p:sp>
        <p:nvSpPr>
          <p:cNvPr id="17412" name="スライド番号プレースホルダー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fontAlgn="base" hangingPunct="1">
              <a:spcBef>
                <a:spcPct val="0"/>
              </a:spcBef>
              <a:spcAft>
                <a:spcPct val="0"/>
              </a:spcAft>
            </a:pPr>
            <a:fld id="{D92DE4B2-860F-41FA-8CC7-422AD3497FEF}" type="slidenum">
              <a:rPr lang="ja-JP" altLang="en-US" smtClean="0"/>
              <a:pPr eaLnBrk="1" fontAlgn="base" hangingPunct="1">
                <a:spcBef>
                  <a:spcPct val="0"/>
                </a:spcBef>
                <a:spcAft>
                  <a:spcPct val="0"/>
                </a:spcAft>
              </a:pPr>
              <a:t>2</a:t>
            </a:fld>
            <a:endParaRPr lang="ja-JP" altLang="en-US" smtClean="0"/>
          </a:p>
        </p:txBody>
      </p:sp>
      <p:sp>
        <p:nvSpPr>
          <p:cNvPr id="3" name="フッター プレースホルダー 2"/>
          <p:cNvSpPr>
            <a:spLocks noGrp="1"/>
          </p:cNvSpPr>
          <p:nvPr>
            <p:ph type="ftr" sz="quarter" idx="10"/>
          </p:nvPr>
        </p:nvSpPr>
        <p:spPr/>
        <p:txBody>
          <a:bodyPr/>
          <a:lstStyle/>
          <a:p>
            <a:pPr>
              <a:defRPr/>
            </a:pPr>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4</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3967112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5</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216335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7</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2636152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8</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2636152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a:defRPr/>
            </a:pPr>
            <a:fld id="{605FB73C-CC88-4CB9-97C4-1A2D747433F3}" type="slidenum">
              <a:rPr lang="ja-JP" altLang="en-US" smtClean="0"/>
              <a:pPr>
                <a:defRPr/>
              </a:pPr>
              <a:t>10</a:t>
            </a:fld>
            <a:endParaRPr lang="ja-JP" altLang="en-US"/>
          </a:p>
        </p:txBody>
      </p:sp>
      <p:sp>
        <p:nvSpPr>
          <p:cNvPr id="6" name="フッター プレースホルダー 5"/>
          <p:cNvSpPr>
            <a:spLocks noGrp="1"/>
          </p:cNvSpPr>
          <p:nvPr>
            <p:ph type="ftr" sz="quarter" idx="11"/>
          </p:nvPr>
        </p:nvSpPr>
        <p:spPr/>
        <p:txBody>
          <a:bodyPr/>
          <a:lstStyle/>
          <a:p>
            <a:pPr>
              <a:defRPr/>
            </a:pPr>
            <a:endParaRPr lang="ja-JP" altLang="en-US"/>
          </a:p>
        </p:txBody>
      </p:sp>
    </p:spTree>
    <p:extLst>
      <p:ext uri="{BB962C8B-B14F-4D97-AF65-F5344CB8AC3E}">
        <p14:creationId xmlns:p14="http://schemas.microsoft.com/office/powerpoint/2010/main" val="4148734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10"/>
          </p:nvPr>
        </p:nvSpPr>
        <p:spPr/>
        <p:txBody>
          <a:bodyPr/>
          <a:lstStyle/>
          <a:p>
            <a:pPr>
              <a:defRPr/>
            </a:pPr>
            <a:endParaRPr lang="ja-JP" altLang="en-US"/>
          </a:p>
        </p:txBody>
      </p:sp>
      <p:sp>
        <p:nvSpPr>
          <p:cNvPr id="5" name="スライド番号プレースホルダー 4"/>
          <p:cNvSpPr>
            <a:spLocks noGrp="1"/>
          </p:cNvSpPr>
          <p:nvPr>
            <p:ph type="sldNum" sz="quarter" idx="11"/>
          </p:nvPr>
        </p:nvSpPr>
        <p:spPr/>
        <p:txBody>
          <a:bodyPr/>
          <a:lstStyle/>
          <a:p>
            <a:pPr>
              <a:defRPr/>
            </a:pPr>
            <a:fld id="{605FB73C-CC88-4CB9-97C4-1A2D747433F3}" type="slidenum">
              <a:rPr lang="ja-JP" altLang="en-US" smtClean="0"/>
              <a:pPr>
                <a:defRPr/>
              </a:pPr>
              <a:t>11</a:t>
            </a:fld>
            <a:endParaRPr lang="ja-JP" altLang="en-US"/>
          </a:p>
        </p:txBody>
      </p:sp>
    </p:spTree>
    <p:extLst>
      <p:ext uri="{BB962C8B-B14F-4D97-AF65-F5344CB8AC3E}">
        <p14:creationId xmlns:p14="http://schemas.microsoft.com/office/powerpoint/2010/main" val="35359565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マスター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マスター サブタイトルの書式設定</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3480496B-3C2E-45A8-8AA7-8219BAFF242D}" type="datetime1">
              <a:rPr lang="ja-JP" altLang="en-US" smtClean="0"/>
              <a:t>2020/10/7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D7F2F8A-F942-470C-94BE-0D69FF6CC7B7}" type="slidenum">
              <a:rPr lang="ja-JP" altLang="en-US"/>
              <a:pPr>
                <a:defRPr/>
              </a:pPr>
              <a:t>‹#›</a:t>
            </a:fld>
            <a:endParaRPr lang="ja-JP" altLang="en-US"/>
          </a:p>
        </p:txBody>
      </p:sp>
    </p:spTree>
    <p:extLst>
      <p:ext uri="{BB962C8B-B14F-4D97-AF65-F5344CB8AC3E}">
        <p14:creationId xmlns:p14="http://schemas.microsoft.com/office/powerpoint/2010/main" val="3474006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A2D1B5B0-1154-47A3-8BC1-B92BDC90E4EB}" type="datetime1">
              <a:rPr lang="ja-JP" altLang="en-US" smtClean="0"/>
              <a:t>2020/10/7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B654FB82-8148-45B8-85F1-F63AA0FD68C0}" type="slidenum">
              <a:rPr lang="ja-JP" altLang="en-US"/>
              <a:pPr>
                <a:defRPr/>
              </a:pPr>
              <a:t>‹#›</a:t>
            </a:fld>
            <a:endParaRPr lang="ja-JP" altLang="en-US"/>
          </a:p>
        </p:txBody>
      </p:sp>
    </p:spTree>
    <p:extLst>
      <p:ext uri="{BB962C8B-B14F-4D97-AF65-F5344CB8AC3E}">
        <p14:creationId xmlns:p14="http://schemas.microsoft.com/office/powerpoint/2010/main" val="1294334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smtClean="0"/>
              <a:t>マスター タイトルの書式設定</a:t>
            </a:r>
            <a:endParaRPr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17087D1E-CE24-4B65-B808-83C501E708EB}" type="datetime1">
              <a:rPr lang="ja-JP" altLang="en-US" smtClean="0"/>
              <a:t>2020/10/7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32C41053-0034-4DB3-B605-F64046230797}" type="slidenum">
              <a:rPr lang="ja-JP" altLang="en-US"/>
              <a:pPr>
                <a:defRPr/>
              </a:pPr>
              <a:t>‹#›</a:t>
            </a:fld>
            <a:endParaRPr lang="ja-JP" altLang="en-US"/>
          </a:p>
        </p:txBody>
      </p:sp>
    </p:spTree>
    <p:extLst>
      <p:ext uri="{BB962C8B-B14F-4D97-AF65-F5344CB8AC3E}">
        <p14:creationId xmlns:p14="http://schemas.microsoft.com/office/powerpoint/2010/main" val="23068204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日付プレースホルダー 3"/>
          <p:cNvSpPr>
            <a:spLocks noGrp="1"/>
          </p:cNvSpPr>
          <p:nvPr>
            <p:ph type="dt" sz="half" idx="10"/>
          </p:nvPr>
        </p:nvSpPr>
        <p:spPr/>
        <p:txBody>
          <a:bodyPr/>
          <a:lstStyle>
            <a:lvl1pPr>
              <a:defRPr/>
            </a:lvl1pPr>
          </a:lstStyle>
          <a:p>
            <a:pPr>
              <a:defRPr/>
            </a:pPr>
            <a:fld id="{F29E2FC9-5784-4070-A052-9463B42C62E5}" type="datetime1">
              <a:rPr lang="ja-JP" altLang="en-US" smtClean="0"/>
              <a:t>2020/10/7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8B41D3C4-A2EC-4EFD-8937-68FC89820670}" type="slidenum">
              <a:rPr lang="ja-JP" altLang="en-US"/>
              <a:pPr>
                <a:defRPr/>
              </a:pPr>
              <a:t>‹#›</a:t>
            </a:fld>
            <a:endParaRPr lang="ja-JP" altLang="en-US"/>
          </a:p>
        </p:txBody>
      </p:sp>
    </p:spTree>
    <p:extLst>
      <p:ext uri="{BB962C8B-B14F-4D97-AF65-F5344CB8AC3E}">
        <p14:creationId xmlns:p14="http://schemas.microsoft.com/office/powerpoint/2010/main" val="35462635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マスター テキストの書式設定</a:t>
            </a:r>
          </a:p>
        </p:txBody>
      </p:sp>
      <p:sp>
        <p:nvSpPr>
          <p:cNvPr id="4" name="日付プレースホルダー 3"/>
          <p:cNvSpPr>
            <a:spLocks noGrp="1"/>
          </p:cNvSpPr>
          <p:nvPr>
            <p:ph type="dt" sz="half" idx="10"/>
          </p:nvPr>
        </p:nvSpPr>
        <p:spPr/>
        <p:txBody>
          <a:bodyPr/>
          <a:lstStyle>
            <a:lvl1pPr>
              <a:defRPr/>
            </a:lvl1pPr>
          </a:lstStyle>
          <a:p>
            <a:pPr>
              <a:defRPr/>
            </a:pPr>
            <a:fld id="{DB33816F-3D5E-44E0-8969-6DF313EC1B67}" type="datetime1">
              <a:rPr lang="ja-JP" altLang="en-US" smtClean="0"/>
              <a:t>2020/10/7</a:t>
            </a:fld>
            <a:endParaRPr lang="ja-JP" altLang="en-US"/>
          </a:p>
        </p:txBody>
      </p:sp>
      <p:sp>
        <p:nvSpPr>
          <p:cNvPr id="5"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ー 5"/>
          <p:cNvSpPr>
            <a:spLocks noGrp="1"/>
          </p:cNvSpPr>
          <p:nvPr>
            <p:ph type="sldNum" sz="quarter" idx="12"/>
          </p:nvPr>
        </p:nvSpPr>
        <p:spPr/>
        <p:txBody>
          <a:bodyPr/>
          <a:lstStyle>
            <a:lvl1pPr>
              <a:defRPr/>
            </a:lvl1pPr>
          </a:lstStyle>
          <a:p>
            <a:pPr>
              <a:defRPr/>
            </a:pPr>
            <a:fld id="{C6D2F633-4BCE-4840-8877-743CE4AE617A}" type="slidenum">
              <a:rPr lang="ja-JP" altLang="en-US"/>
              <a:pPr>
                <a:defRPr/>
              </a:pPr>
              <a:t>‹#›</a:t>
            </a:fld>
            <a:endParaRPr lang="ja-JP" altLang="en-US"/>
          </a:p>
        </p:txBody>
      </p:sp>
    </p:spTree>
    <p:extLst>
      <p:ext uri="{BB962C8B-B14F-4D97-AF65-F5344CB8AC3E}">
        <p14:creationId xmlns:p14="http://schemas.microsoft.com/office/powerpoint/2010/main" val="2253003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日付プレースホルダー 3"/>
          <p:cNvSpPr>
            <a:spLocks noGrp="1"/>
          </p:cNvSpPr>
          <p:nvPr>
            <p:ph type="dt" sz="half" idx="10"/>
          </p:nvPr>
        </p:nvSpPr>
        <p:spPr/>
        <p:txBody>
          <a:bodyPr/>
          <a:lstStyle>
            <a:lvl1pPr>
              <a:defRPr/>
            </a:lvl1pPr>
          </a:lstStyle>
          <a:p>
            <a:pPr>
              <a:defRPr/>
            </a:pPr>
            <a:fld id="{268FD0EE-B8E5-4E88-961E-407457A36510}" type="datetime1">
              <a:rPr lang="ja-JP" altLang="en-US" smtClean="0"/>
              <a:t>2020/10/7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D0D811B8-F14A-4063-AC79-681C344143E4}" type="slidenum">
              <a:rPr lang="ja-JP" altLang="en-US"/>
              <a:pPr>
                <a:defRPr/>
              </a:pPr>
              <a:t>‹#›</a:t>
            </a:fld>
            <a:endParaRPr lang="ja-JP" altLang="en-US"/>
          </a:p>
        </p:txBody>
      </p:sp>
    </p:spTree>
    <p:extLst>
      <p:ext uri="{BB962C8B-B14F-4D97-AF65-F5344CB8AC3E}">
        <p14:creationId xmlns:p14="http://schemas.microsoft.com/office/powerpoint/2010/main" val="23231175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日付プレースホルダー 3"/>
          <p:cNvSpPr>
            <a:spLocks noGrp="1"/>
          </p:cNvSpPr>
          <p:nvPr>
            <p:ph type="dt" sz="half" idx="10"/>
          </p:nvPr>
        </p:nvSpPr>
        <p:spPr/>
        <p:txBody>
          <a:bodyPr/>
          <a:lstStyle>
            <a:lvl1pPr>
              <a:defRPr/>
            </a:lvl1pPr>
          </a:lstStyle>
          <a:p>
            <a:pPr>
              <a:defRPr/>
            </a:pPr>
            <a:fld id="{500F7384-09FE-4658-A8C6-B5E1FF1557AF}" type="datetime1">
              <a:rPr lang="ja-JP" altLang="en-US" smtClean="0"/>
              <a:t>2020/10/7</a:t>
            </a:fld>
            <a:endParaRPr lang="ja-JP" altLang="en-US"/>
          </a:p>
        </p:txBody>
      </p:sp>
      <p:sp>
        <p:nvSpPr>
          <p:cNvPr id="8"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ー 5"/>
          <p:cNvSpPr>
            <a:spLocks noGrp="1"/>
          </p:cNvSpPr>
          <p:nvPr>
            <p:ph type="sldNum" sz="quarter" idx="12"/>
          </p:nvPr>
        </p:nvSpPr>
        <p:spPr/>
        <p:txBody>
          <a:bodyPr/>
          <a:lstStyle>
            <a:lvl1pPr>
              <a:defRPr/>
            </a:lvl1pPr>
          </a:lstStyle>
          <a:p>
            <a:pPr>
              <a:defRPr/>
            </a:pPr>
            <a:fld id="{10D1782B-791D-4623-9E55-053CC334B8BB}" type="slidenum">
              <a:rPr lang="ja-JP" altLang="en-US"/>
              <a:pPr>
                <a:defRPr/>
              </a:pPr>
              <a:t>‹#›</a:t>
            </a:fld>
            <a:endParaRPr lang="ja-JP" altLang="en-US"/>
          </a:p>
        </p:txBody>
      </p:sp>
    </p:spTree>
    <p:extLst>
      <p:ext uri="{BB962C8B-B14F-4D97-AF65-F5344CB8AC3E}">
        <p14:creationId xmlns:p14="http://schemas.microsoft.com/office/powerpoint/2010/main" val="3406862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3" name="日付プレースホルダー 3"/>
          <p:cNvSpPr>
            <a:spLocks noGrp="1"/>
          </p:cNvSpPr>
          <p:nvPr>
            <p:ph type="dt" sz="half" idx="10"/>
          </p:nvPr>
        </p:nvSpPr>
        <p:spPr/>
        <p:txBody>
          <a:bodyPr/>
          <a:lstStyle>
            <a:lvl1pPr>
              <a:defRPr/>
            </a:lvl1pPr>
          </a:lstStyle>
          <a:p>
            <a:pPr>
              <a:defRPr/>
            </a:pPr>
            <a:fld id="{2D1C7BDD-C2A9-4F60-BF99-681951670F24}" type="datetime1">
              <a:rPr lang="ja-JP" altLang="en-US" smtClean="0"/>
              <a:t>2020/10/7</a:t>
            </a:fld>
            <a:endParaRPr lang="ja-JP" altLang="en-US"/>
          </a:p>
        </p:txBody>
      </p:sp>
      <p:sp>
        <p:nvSpPr>
          <p:cNvPr id="4"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ー 5"/>
          <p:cNvSpPr>
            <a:spLocks noGrp="1"/>
          </p:cNvSpPr>
          <p:nvPr>
            <p:ph type="sldNum" sz="quarter" idx="12"/>
          </p:nvPr>
        </p:nvSpPr>
        <p:spPr/>
        <p:txBody>
          <a:bodyPr/>
          <a:lstStyle>
            <a:lvl1pPr>
              <a:defRPr/>
            </a:lvl1pPr>
          </a:lstStyle>
          <a:p>
            <a:pPr>
              <a:defRPr/>
            </a:pPr>
            <a:fld id="{6F6B27D3-3769-47CF-9909-8FA570782457}" type="slidenum">
              <a:rPr lang="ja-JP" altLang="en-US"/>
              <a:pPr>
                <a:defRPr/>
              </a:pPr>
              <a:t>‹#›</a:t>
            </a:fld>
            <a:endParaRPr lang="ja-JP" altLang="en-US"/>
          </a:p>
        </p:txBody>
      </p:sp>
    </p:spTree>
    <p:extLst>
      <p:ext uri="{BB962C8B-B14F-4D97-AF65-F5344CB8AC3E}">
        <p14:creationId xmlns:p14="http://schemas.microsoft.com/office/powerpoint/2010/main" val="3578289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3"/>
          <p:cNvSpPr>
            <a:spLocks noGrp="1"/>
          </p:cNvSpPr>
          <p:nvPr>
            <p:ph type="dt" sz="half" idx="10"/>
          </p:nvPr>
        </p:nvSpPr>
        <p:spPr/>
        <p:txBody>
          <a:bodyPr/>
          <a:lstStyle>
            <a:lvl1pPr>
              <a:defRPr/>
            </a:lvl1pPr>
          </a:lstStyle>
          <a:p>
            <a:pPr>
              <a:defRPr/>
            </a:pPr>
            <a:fld id="{CFC245D1-19B5-4F05-9758-A445A8A455CC}" type="datetime1">
              <a:rPr lang="ja-JP" altLang="en-US" smtClean="0"/>
              <a:t>2020/10/7</a:t>
            </a:fld>
            <a:endParaRPr lang="ja-JP" altLang="en-US"/>
          </a:p>
        </p:txBody>
      </p:sp>
      <p:sp>
        <p:nvSpPr>
          <p:cNvPr id="3"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ー 5"/>
          <p:cNvSpPr>
            <a:spLocks noGrp="1"/>
          </p:cNvSpPr>
          <p:nvPr>
            <p:ph type="sldNum" sz="quarter" idx="12"/>
          </p:nvPr>
        </p:nvSpPr>
        <p:spPr/>
        <p:txBody>
          <a:bodyPr/>
          <a:lstStyle>
            <a:lvl1pPr>
              <a:defRPr/>
            </a:lvl1pPr>
          </a:lstStyle>
          <a:p>
            <a:pPr>
              <a:defRPr/>
            </a:pPr>
            <a:fld id="{99F2CD65-A533-4E65-B40A-4F69D0C4A280}" type="slidenum">
              <a:rPr lang="ja-JP" altLang="en-US"/>
              <a:pPr>
                <a:defRPr/>
              </a:pPr>
              <a:t>‹#›</a:t>
            </a:fld>
            <a:endParaRPr lang="ja-JP" altLang="en-US"/>
          </a:p>
        </p:txBody>
      </p:sp>
    </p:spTree>
    <p:extLst>
      <p:ext uri="{BB962C8B-B14F-4D97-AF65-F5344CB8AC3E}">
        <p14:creationId xmlns:p14="http://schemas.microsoft.com/office/powerpoint/2010/main" val="2235538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4E1EF808-F32E-4B62-8B0C-C1D0FC155026}" type="datetime1">
              <a:rPr lang="ja-JP" altLang="en-US" smtClean="0"/>
              <a:t>2020/10/7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AD7FFE99-EDF9-4BA3-A804-4AE29303175E}" type="slidenum">
              <a:rPr lang="ja-JP" altLang="en-US"/>
              <a:pPr>
                <a:defRPr/>
              </a:pPr>
              <a:t>‹#›</a:t>
            </a:fld>
            <a:endParaRPr lang="ja-JP" altLang="en-US"/>
          </a:p>
        </p:txBody>
      </p:sp>
    </p:spTree>
    <p:extLst>
      <p:ext uri="{BB962C8B-B14F-4D97-AF65-F5344CB8AC3E}">
        <p14:creationId xmlns:p14="http://schemas.microsoft.com/office/powerpoint/2010/main" val="2054770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ー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日付プレースホルダー 3"/>
          <p:cNvSpPr>
            <a:spLocks noGrp="1"/>
          </p:cNvSpPr>
          <p:nvPr>
            <p:ph type="dt" sz="half" idx="10"/>
          </p:nvPr>
        </p:nvSpPr>
        <p:spPr/>
        <p:txBody>
          <a:bodyPr/>
          <a:lstStyle>
            <a:lvl1pPr>
              <a:defRPr/>
            </a:lvl1pPr>
          </a:lstStyle>
          <a:p>
            <a:pPr>
              <a:defRPr/>
            </a:pPr>
            <a:fld id="{3F9B21C4-E992-4EC0-9FF7-15A992603958}" type="datetime1">
              <a:rPr lang="ja-JP" altLang="en-US" smtClean="0"/>
              <a:t>2020/10/7</a:t>
            </a:fld>
            <a:endParaRPr lang="ja-JP" altLang="en-US"/>
          </a:p>
        </p:txBody>
      </p:sp>
      <p:sp>
        <p:nvSpPr>
          <p:cNvPr id="6" name="フッター プレースホルダー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ー 5"/>
          <p:cNvSpPr>
            <a:spLocks noGrp="1"/>
          </p:cNvSpPr>
          <p:nvPr>
            <p:ph type="sldNum" sz="quarter" idx="12"/>
          </p:nvPr>
        </p:nvSpPr>
        <p:spPr/>
        <p:txBody>
          <a:bodyPr/>
          <a:lstStyle>
            <a:lvl1pPr>
              <a:defRPr/>
            </a:lvl1pPr>
          </a:lstStyle>
          <a:p>
            <a:pPr>
              <a:defRPr/>
            </a:pPr>
            <a:fld id="{825A4C0C-F526-4DBB-BC69-76B37BF3E3E9}" type="slidenum">
              <a:rPr lang="ja-JP" altLang="en-US"/>
              <a:pPr>
                <a:defRPr/>
              </a:pPr>
              <a:t>‹#›</a:t>
            </a:fld>
            <a:endParaRPr lang="ja-JP" altLang="en-US"/>
          </a:p>
        </p:txBody>
      </p:sp>
    </p:spTree>
    <p:extLst>
      <p:ext uri="{BB962C8B-B14F-4D97-AF65-F5344CB8AC3E}">
        <p14:creationId xmlns:p14="http://schemas.microsoft.com/office/powerpoint/2010/main" val="689890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ー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マスター タイトルの書式設定</a:t>
            </a:r>
          </a:p>
        </p:txBody>
      </p:sp>
      <p:sp>
        <p:nvSpPr>
          <p:cNvPr id="1027" name="テキスト プレースホルダー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defRPr>
            </a:lvl1pPr>
          </a:lstStyle>
          <a:p>
            <a:pPr>
              <a:defRPr/>
            </a:pPr>
            <a:fld id="{18DFAD4D-50DB-4DCB-8410-0EB2DB468D0B}" type="datetime1">
              <a:rPr lang="ja-JP" altLang="en-US" smtClean="0"/>
              <a:t>2020/10/7</a:t>
            </a:fld>
            <a:endParaRPr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defRPr>
            </a:lvl1pPr>
          </a:lstStyle>
          <a:p>
            <a:pPr>
              <a:defRPr/>
            </a:pPr>
            <a:fld id="{6EB2708C-B99B-4068-A443-CA2541100222}" type="slidenum">
              <a:rPr lang="ja-JP" altLang="en-US"/>
              <a:pPr>
                <a:defRPr/>
              </a:pPr>
              <a:t>‹#›</a:t>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2pPr>
      <a:lvl3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3pPr>
      <a:lvl4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4pPr>
      <a:lvl5pPr algn="ctr" rtl="0" eaLnBrk="0" fontAlgn="base" hangingPunct="0">
        <a:spcBef>
          <a:spcPct val="0"/>
        </a:spcBef>
        <a:spcAft>
          <a:spcPct val="0"/>
        </a:spcAft>
        <a:defRPr kumimoji="1" sz="4400">
          <a:solidFill>
            <a:schemeClr val="tx1"/>
          </a:solidFill>
          <a:latin typeface="Calibri" pitchFamily="34" charset="0"/>
          <a:ea typeface="ＭＳ Ｐゴシック" charset="-128"/>
        </a:defRPr>
      </a:lvl5pPr>
      <a:lvl6pPr marL="457200" algn="ctr" rtl="0" fontAlgn="base">
        <a:spcBef>
          <a:spcPct val="0"/>
        </a:spcBef>
        <a:spcAft>
          <a:spcPct val="0"/>
        </a:spcAft>
        <a:defRPr kumimoji="1" sz="4400">
          <a:solidFill>
            <a:schemeClr val="tx1"/>
          </a:solidFill>
          <a:latin typeface="Calibri" pitchFamily="34" charset="0"/>
          <a:ea typeface="ＭＳ Ｐゴシック" charset="-128"/>
        </a:defRPr>
      </a:lvl6pPr>
      <a:lvl7pPr marL="914400" algn="ctr" rtl="0" fontAlgn="base">
        <a:spcBef>
          <a:spcPct val="0"/>
        </a:spcBef>
        <a:spcAft>
          <a:spcPct val="0"/>
        </a:spcAft>
        <a:defRPr kumimoji="1" sz="4400">
          <a:solidFill>
            <a:schemeClr val="tx1"/>
          </a:solidFill>
          <a:latin typeface="Calibri" pitchFamily="34" charset="0"/>
          <a:ea typeface="ＭＳ Ｐゴシック" charset="-128"/>
        </a:defRPr>
      </a:lvl7pPr>
      <a:lvl8pPr marL="1371600" algn="ctr" rtl="0" fontAlgn="base">
        <a:spcBef>
          <a:spcPct val="0"/>
        </a:spcBef>
        <a:spcAft>
          <a:spcPct val="0"/>
        </a:spcAft>
        <a:defRPr kumimoji="1" sz="4400">
          <a:solidFill>
            <a:schemeClr val="tx1"/>
          </a:solidFill>
          <a:latin typeface="Calibri" pitchFamily="34" charset="0"/>
          <a:ea typeface="ＭＳ Ｐゴシック" charset="-128"/>
        </a:defRPr>
      </a:lvl8pPr>
      <a:lvl9pPr marL="1828800" algn="ctr" rtl="0" fontAlgn="base">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0" fontAlgn="base" hangingPunct="0">
        <a:spcBef>
          <a:spcPct val="20000"/>
        </a:spcBef>
        <a:spcAft>
          <a:spcPct val="0"/>
        </a:spcAft>
        <a:buFont typeface="Arial"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7.xml"/><Relationship Id="rId5" Type="http://schemas.openxmlformats.org/officeDocument/2006/relationships/chart" Target="../charts/chart7.xml"/><Relationship Id="rId4" Type="http://schemas.openxmlformats.org/officeDocument/2006/relationships/chart" Target="../charts/char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03438"/>
            <a:ext cx="7772400" cy="1254125"/>
          </a:xfrm>
          <a:prstGeom prst="roundRect">
            <a:avLst/>
          </a:prstGeom>
        </p:spPr>
        <p:style>
          <a:lnRef idx="1">
            <a:schemeClr val="accent5"/>
          </a:lnRef>
          <a:fillRef idx="2">
            <a:schemeClr val="accent5"/>
          </a:fillRef>
          <a:effectRef idx="1">
            <a:schemeClr val="accent5"/>
          </a:effectRef>
          <a:fontRef idx="minor">
            <a:schemeClr val="dk1"/>
          </a:fontRef>
        </p:style>
        <p:txBody>
          <a:bodyPr rtlCol="0">
            <a:normAutofit/>
          </a:bodyPr>
          <a:lstStyle/>
          <a:p>
            <a:pPr eaLnBrk="1" fontAlgn="auto" hangingPunct="1">
              <a:spcAft>
                <a:spcPts val="0"/>
              </a:spcAft>
              <a:defRPr/>
            </a:pPr>
            <a:r>
              <a:rPr lang="ja-JP" altLang="en-US" sz="3200" dirty="0" smtClean="0">
                <a:solidFill>
                  <a:schemeClr val="tx1"/>
                </a:solidFill>
              </a:rPr>
              <a:t>令和元年</a:t>
            </a:r>
            <a:r>
              <a:rPr lang="ja-JP" altLang="en-US" sz="3200" dirty="0" err="1" smtClean="0">
                <a:solidFill>
                  <a:schemeClr val="tx1"/>
                </a:solidFill>
              </a:rPr>
              <a:t>度障</a:t>
            </a:r>
            <a:r>
              <a:rPr lang="ja-JP" altLang="en-US" sz="3200" dirty="0" err="1" smtClean="0"/>
              <a:t>がい</a:t>
            </a:r>
            <a:r>
              <a:rPr lang="ja-JP" altLang="en-US" sz="3200" dirty="0" smtClean="0"/>
              <a:t>児者の相談支援に</a:t>
            </a:r>
            <a:r>
              <a:rPr lang="en-US" altLang="ja-JP" sz="3200" dirty="0" smtClean="0"/>
              <a:t/>
            </a:r>
            <a:br>
              <a:rPr lang="en-US" altLang="ja-JP" sz="3200" dirty="0" smtClean="0"/>
            </a:br>
            <a:r>
              <a:rPr lang="ja-JP" altLang="en-US" sz="3200" dirty="0" smtClean="0"/>
              <a:t>関する実施状況調査結果概要</a:t>
            </a:r>
          </a:p>
        </p:txBody>
      </p:sp>
      <p:sp>
        <p:nvSpPr>
          <p:cNvPr id="2051" name="サブタイトル 2"/>
          <p:cNvSpPr>
            <a:spLocks noGrp="1"/>
          </p:cNvSpPr>
          <p:nvPr>
            <p:ph type="subTitle" idx="1"/>
          </p:nvPr>
        </p:nvSpPr>
        <p:spPr>
          <a:xfrm>
            <a:off x="1371600" y="4437063"/>
            <a:ext cx="6400800" cy="1989137"/>
          </a:xfrm>
        </p:spPr>
        <p:txBody>
          <a:bodyPr/>
          <a:lstStyle/>
          <a:p>
            <a:pPr eaLnBrk="1" hangingPunct="1"/>
            <a:r>
              <a:rPr lang="ja-JP" altLang="en-US" sz="2400" dirty="0" smtClean="0">
                <a:solidFill>
                  <a:schemeClr val="tx1"/>
                </a:solidFill>
              </a:rPr>
              <a:t>令和元</a:t>
            </a:r>
            <a:r>
              <a:rPr lang="ja-JP" altLang="en-US" sz="2400" dirty="0" smtClean="0">
                <a:solidFill>
                  <a:schemeClr val="tx1"/>
                </a:solidFill>
                <a:latin typeface="+mn-ea"/>
              </a:rPr>
              <a:t>年</a:t>
            </a:r>
            <a:r>
              <a:rPr lang="en-US" altLang="ja-JP" sz="2400" dirty="0">
                <a:solidFill>
                  <a:schemeClr val="tx1"/>
                </a:solidFill>
              </a:rPr>
              <a:t>7</a:t>
            </a:r>
            <a:r>
              <a:rPr lang="ja-JP" altLang="en-US" sz="2400" dirty="0" smtClean="0">
                <a:solidFill>
                  <a:schemeClr val="tx1"/>
                </a:solidFill>
              </a:rPr>
              <a:t>月</a:t>
            </a:r>
            <a:endParaRPr lang="en-US" altLang="ja-JP" dirty="0" smtClean="0">
              <a:solidFill>
                <a:schemeClr val="tx1"/>
              </a:solidFill>
            </a:endParaRPr>
          </a:p>
          <a:p>
            <a:pPr lvl="4" algn="l" eaLnBrk="1" hangingPunct="1"/>
            <a:endParaRPr lang="en-US" altLang="ja-JP" sz="1600" dirty="0" smtClean="0">
              <a:solidFill>
                <a:schemeClr val="tx1"/>
              </a:solidFill>
            </a:endParaRPr>
          </a:p>
          <a:p>
            <a:pPr eaLnBrk="1" hangingPunct="1"/>
            <a:r>
              <a:rPr lang="ja-JP" altLang="en-US" sz="2400" dirty="0" err="1" smtClean="0">
                <a:solidFill>
                  <a:schemeClr val="tx1"/>
                </a:solidFill>
              </a:rPr>
              <a:t>大阪府福祉部障がい</a:t>
            </a:r>
            <a:r>
              <a:rPr lang="ja-JP" altLang="en-US" sz="2400" dirty="0" smtClean="0">
                <a:solidFill>
                  <a:schemeClr val="tx1"/>
                </a:solidFill>
              </a:rPr>
              <a:t>福祉室地域生活支援課</a:t>
            </a:r>
            <a:endParaRPr lang="en-US" altLang="ja-JP" sz="2400" dirty="0" smtClean="0">
              <a:solidFill>
                <a:schemeClr val="tx1"/>
              </a:solidFill>
            </a:endParaRPr>
          </a:p>
        </p:txBody>
      </p:sp>
      <p:sp>
        <p:nvSpPr>
          <p:cNvPr id="5" name="スライド番号プレースホルダー 4"/>
          <p:cNvSpPr>
            <a:spLocks noGrp="1"/>
          </p:cNvSpPr>
          <p:nvPr>
            <p:ph type="sldNum" sz="quarter" idx="12"/>
          </p:nvPr>
        </p:nvSpPr>
        <p:spPr/>
        <p:txBody>
          <a:bodyPr/>
          <a:lstStyle/>
          <a:p>
            <a:pPr>
              <a:defRPr/>
            </a:pPr>
            <a:fld id="{3D7F2F8A-F942-470C-94BE-0D69FF6CC7B7}" type="slidenum">
              <a:rPr lang="ja-JP" altLang="en-US" smtClean="0"/>
              <a:pPr>
                <a:defRPr/>
              </a:pPr>
              <a:t>1</a:t>
            </a:fld>
            <a:endParaRPr lang="ja-JP" altLang="en-US"/>
          </a:p>
        </p:txBody>
      </p:sp>
      <p:sp>
        <p:nvSpPr>
          <p:cNvPr id="3" name="正方形/長方形 2"/>
          <p:cNvSpPr/>
          <p:nvPr/>
        </p:nvSpPr>
        <p:spPr>
          <a:xfrm>
            <a:off x="685800" y="332656"/>
            <a:ext cx="7486600"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smtClean="0">
                <a:solidFill>
                  <a:schemeClr val="tx1"/>
                </a:solidFill>
              </a:rPr>
              <a:t>　</a:t>
            </a:r>
            <a:r>
              <a:rPr lang="en-US" altLang="ja-JP" sz="1600" dirty="0" smtClean="0">
                <a:solidFill>
                  <a:schemeClr val="tx1"/>
                </a:solidFill>
                <a:latin typeface="Meiryo UI" panose="020B0604030504040204" pitchFamily="50" charset="-128"/>
                <a:ea typeface="Meiryo UI" panose="020B0604030504040204" pitchFamily="50" charset="-128"/>
              </a:rPr>
              <a:t>《</a:t>
            </a:r>
            <a:r>
              <a:rPr lang="ja-JP" altLang="ja-JP" sz="1600" dirty="0" smtClean="0">
                <a:solidFill>
                  <a:schemeClr val="tx1"/>
                </a:solidFill>
                <a:latin typeface="Meiryo UI" panose="020B0604030504040204" pitchFamily="50" charset="-128"/>
                <a:ea typeface="Meiryo UI" panose="020B0604030504040204" pitchFamily="50" charset="-128"/>
              </a:rPr>
              <a:t>参照》</a:t>
            </a:r>
            <a:r>
              <a:rPr lang="ja-JP" altLang="en-US" sz="1600" dirty="0">
                <a:solidFill>
                  <a:schemeClr val="tx1"/>
                </a:solidFill>
                <a:latin typeface="Meiryo UI" panose="020B0604030504040204" pitchFamily="50" charset="-128"/>
                <a:ea typeface="Meiryo UI" panose="020B0604030504040204" pitchFamily="50" charset="-128"/>
              </a:rPr>
              <a:t>　</a:t>
            </a:r>
            <a:r>
              <a:rPr lang="ja-JP" altLang="ja-JP" sz="1600" dirty="0" smtClean="0">
                <a:solidFill>
                  <a:schemeClr val="tx1"/>
                </a:solidFill>
                <a:latin typeface="Meiryo UI" panose="020B0604030504040204" pitchFamily="50" charset="-128"/>
                <a:ea typeface="Meiryo UI" panose="020B0604030504040204" pitchFamily="50" charset="-128"/>
              </a:rPr>
              <a:t>「</a:t>
            </a:r>
            <a:r>
              <a:rPr lang="ja-JP" altLang="ja-JP" sz="1600" dirty="0">
                <a:solidFill>
                  <a:schemeClr val="tx1"/>
                </a:solidFill>
                <a:latin typeface="Meiryo UI" panose="020B0604030504040204" pitchFamily="50" charset="-128"/>
                <a:ea typeface="Meiryo UI" panose="020B0604030504040204" pitchFamily="50" charset="-128"/>
              </a:rPr>
              <a:t>令和元年</a:t>
            </a:r>
            <a:r>
              <a:rPr lang="ja-JP" altLang="ja-JP" sz="1600" dirty="0" err="1">
                <a:solidFill>
                  <a:schemeClr val="tx1"/>
                </a:solidFill>
                <a:latin typeface="Meiryo UI" panose="020B0604030504040204" pitchFamily="50" charset="-128"/>
                <a:ea typeface="Meiryo UI" panose="020B0604030504040204" pitchFamily="50" charset="-128"/>
              </a:rPr>
              <a:t>度障がい</a:t>
            </a:r>
            <a:r>
              <a:rPr lang="ja-JP" altLang="ja-JP" sz="1600" dirty="0">
                <a:solidFill>
                  <a:schemeClr val="tx1"/>
                </a:solidFill>
                <a:latin typeface="Meiryo UI" panose="020B0604030504040204" pitchFamily="50" charset="-128"/>
                <a:ea typeface="Meiryo UI" panose="020B0604030504040204" pitchFamily="50" charset="-128"/>
              </a:rPr>
              <a:t>児者の相談支援に関する実施状況調査」</a:t>
            </a:r>
            <a:endParaRPr kumimoji="1" lang="ja-JP" altLang="en-US" sz="1600"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259798857"/>
              </p:ext>
            </p:extLst>
          </p:nvPr>
        </p:nvGraphicFramePr>
        <p:xfrm>
          <a:off x="179512" y="849949"/>
          <a:ext cx="8784976" cy="5882590"/>
        </p:xfrm>
        <a:graphic>
          <a:graphicData uri="http://schemas.openxmlformats.org/drawingml/2006/table">
            <a:tbl>
              <a:tblPr firstRow="1" bandRow="1">
                <a:tableStyleId>{FABFCF23-3B69-468F-B69F-88F6DE6A72F2}</a:tableStyleId>
              </a:tblPr>
              <a:tblGrid>
                <a:gridCol w="3424652">
                  <a:extLst>
                    <a:ext uri="{9D8B030D-6E8A-4147-A177-3AD203B41FA5}">
                      <a16:colId xmlns:a16="http://schemas.microsoft.com/office/drawing/2014/main" val="20000"/>
                    </a:ext>
                  </a:extLst>
                </a:gridCol>
                <a:gridCol w="5360324">
                  <a:extLst>
                    <a:ext uri="{9D8B030D-6E8A-4147-A177-3AD203B41FA5}">
                      <a16:colId xmlns:a16="http://schemas.microsoft.com/office/drawing/2014/main" val="20001"/>
                    </a:ext>
                  </a:extLst>
                </a:gridCol>
              </a:tblGrid>
              <a:tr h="294636">
                <a:tc>
                  <a:txBody>
                    <a:bodyPr/>
                    <a:lstStyle/>
                    <a:p>
                      <a:pPr algn="ctr"/>
                      <a:r>
                        <a:rPr kumimoji="1" lang="ja-JP" altLang="en-US" sz="1400" dirty="0" smtClean="0"/>
                        <a:t>課題</a:t>
                      </a:r>
                      <a:endParaRPr kumimoji="1" lang="ja-JP" altLang="en-US" sz="1400" dirty="0"/>
                    </a:p>
                  </a:txBody>
                  <a:tcPr>
                    <a:lnR w="12700" cap="flat" cmpd="sng" algn="ctr">
                      <a:solidFill>
                        <a:srgbClr val="0099FF"/>
                      </a:solidFill>
                      <a:prstDash val="solid"/>
                      <a:round/>
                      <a:headEnd type="none" w="med" len="med"/>
                      <a:tailEnd type="none" w="med" len="med"/>
                    </a:lnR>
                  </a:tcPr>
                </a:tc>
                <a:tc>
                  <a:txBody>
                    <a:bodyPr/>
                    <a:lstStyle/>
                    <a:p>
                      <a:pPr algn="ctr"/>
                      <a:r>
                        <a:rPr kumimoji="1" lang="ja-JP" altLang="en-US" sz="1400" dirty="0" smtClean="0"/>
                        <a:t>市町村における対応策</a:t>
                      </a:r>
                      <a:endParaRPr kumimoji="1" lang="ja-JP" altLang="en-US" sz="1400" dirty="0"/>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0"/>
                  </a:ext>
                </a:extLst>
              </a:tr>
              <a:tr h="1149079">
                <a:tc>
                  <a:txBody>
                    <a:bodyPr/>
                    <a:lstStyle/>
                    <a:p>
                      <a:r>
                        <a:rPr kumimoji="1" lang="ja-JP" altLang="en-US" sz="1200" dirty="0" smtClean="0">
                          <a:solidFill>
                            <a:schemeClr val="tx1"/>
                          </a:solidFill>
                        </a:rPr>
                        <a:t>相談支援事業所・相談支援専門員の量の不足</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15</a:t>
                      </a:r>
                      <a:r>
                        <a:rPr kumimoji="1" lang="ja-JP" altLang="en-US" sz="1200" dirty="0" smtClean="0">
                          <a:solidFill>
                            <a:schemeClr val="tx1"/>
                          </a:solidFill>
                        </a:rPr>
                        <a:t>市町村）</a:t>
                      </a:r>
                      <a:endParaRPr kumimoji="1" lang="ja-JP" altLang="en-US" sz="1200" dirty="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・法人、事業所等に対し新規申請の働きかけ</a:t>
                      </a:r>
                      <a:endParaRPr kumimoji="1" lang="en-US" altLang="ja-JP" sz="1200" dirty="0" smtClean="0">
                        <a:solidFill>
                          <a:schemeClr val="tx1"/>
                        </a:solidFill>
                      </a:endParaRPr>
                    </a:p>
                    <a:p>
                      <a:r>
                        <a:rPr kumimoji="1" lang="ja-JP" altLang="en-US" sz="1200" dirty="0" smtClean="0">
                          <a:solidFill>
                            <a:schemeClr val="tx1"/>
                          </a:solidFill>
                        </a:rPr>
                        <a:t>・指定特定相談支援事業所新規開設補助金、相談支援専門員初任者研修受講補助金。各相談支援事業所の計画作成数の把握</a:t>
                      </a:r>
                      <a:endParaRPr kumimoji="1" lang="en-US" altLang="ja-JP" sz="1200" dirty="0" smtClean="0">
                        <a:solidFill>
                          <a:schemeClr val="tx1"/>
                        </a:solidFill>
                      </a:endParaRPr>
                    </a:p>
                    <a:p>
                      <a:r>
                        <a:rPr kumimoji="1" lang="ja-JP" altLang="en-US" sz="1200" dirty="0" smtClean="0">
                          <a:solidFill>
                            <a:schemeClr val="tx1"/>
                          </a:solidFill>
                        </a:rPr>
                        <a:t>・基幹相談支援センターと連携し、</a:t>
                      </a:r>
                      <a:r>
                        <a:rPr kumimoji="1" lang="ja-JP" altLang="en-US" sz="1200" dirty="0" err="1" smtClean="0">
                          <a:solidFill>
                            <a:schemeClr val="tx1"/>
                          </a:solidFill>
                        </a:rPr>
                        <a:t>障がい</a:t>
                      </a:r>
                      <a:r>
                        <a:rPr kumimoji="1" lang="ja-JP" altLang="en-US" sz="1200" dirty="0" smtClean="0">
                          <a:solidFill>
                            <a:schemeClr val="tx1"/>
                          </a:solidFill>
                        </a:rPr>
                        <a:t>福祉サービス事業所や精神科病院にたいし相談支援事業所の新規申請の働きかけを行っている</a:t>
                      </a:r>
                      <a:endParaRPr kumimoji="1" lang="en-US" altLang="ja-JP" sz="1200" dirty="0" smtClean="0">
                        <a:solidFill>
                          <a:schemeClr val="tx1"/>
                        </a:solidFill>
                      </a:endParaRPr>
                    </a:p>
                    <a:p>
                      <a:r>
                        <a:rPr kumimoji="1" lang="ja-JP" altLang="en-US" sz="1200" dirty="0" smtClean="0">
                          <a:solidFill>
                            <a:schemeClr val="tx1"/>
                          </a:solidFill>
                        </a:rPr>
                        <a:t>・相談支援専門員のバックアップ体制を作ることで定着を図る</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1"/>
                  </a:ext>
                </a:extLst>
              </a:tr>
              <a:tr h="795516">
                <a:tc>
                  <a:txBody>
                    <a:bodyPr/>
                    <a:lstStyle/>
                    <a:p>
                      <a:r>
                        <a:rPr kumimoji="1" lang="ja-JP" altLang="en-US" sz="1200" dirty="0" smtClean="0">
                          <a:solidFill>
                            <a:schemeClr val="tx1"/>
                          </a:solidFill>
                        </a:rPr>
                        <a:t>相談支援の質の向上・スキルアップ</a:t>
                      </a:r>
                      <a:endParaRPr kumimoji="1" lang="en-US" altLang="ja-JP" sz="1200" dirty="0" smtClean="0">
                        <a:solidFill>
                          <a:schemeClr val="tx1"/>
                        </a:solidFill>
                      </a:endParaRPr>
                    </a:p>
                    <a:p>
                      <a:r>
                        <a:rPr kumimoji="1" lang="ja-JP" altLang="en-US" sz="1200" dirty="0" smtClean="0">
                          <a:solidFill>
                            <a:schemeClr val="tx1"/>
                          </a:solidFill>
                        </a:rPr>
                        <a:t>計画相談の質の向上</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12</a:t>
                      </a:r>
                      <a:r>
                        <a:rPr kumimoji="1" lang="ja-JP" altLang="en-US" sz="1200" dirty="0" smtClean="0">
                          <a:solidFill>
                            <a:schemeClr val="tx1"/>
                          </a:solidFill>
                        </a:rPr>
                        <a:t>市町村）</a:t>
                      </a:r>
                      <a:endParaRPr kumimoji="1" lang="ja-JP" altLang="en-US" sz="1200" dirty="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・相談支援専門員のスキルアップのための研修・勉強会の開催</a:t>
                      </a:r>
                      <a:endParaRPr kumimoji="1" lang="en-US" altLang="ja-JP" sz="1200" dirty="0" smtClean="0">
                        <a:solidFill>
                          <a:schemeClr val="tx1"/>
                        </a:solidFill>
                      </a:endParaRPr>
                    </a:p>
                    <a:p>
                      <a:r>
                        <a:rPr kumimoji="1" lang="ja-JP" altLang="en-US" sz="1200" dirty="0" smtClean="0">
                          <a:solidFill>
                            <a:schemeClr val="tx1"/>
                          </a:solidFill>
                        </a:rPr>
                        <a:t>・部会や事業所連絡会による事例検討・研修会の開催</a:t>
                      </a:r>
                      <a:endParaRPr kumimoji="1" lang="en-US" altLang="ja-JP" sz="1200" dirty="0" smtClean="0">
                        <a:solidFill>
                          <a:schemeClr val="tx1"/>
                        </a:solidFill>
                      </a:endParaRPr>
                    </a:p>
                    <a:p>
                      <a:r>
                        <a:rPr kumimoji="1" lang="ja-JP" altLang="en-US" sz="1200" dirty="0" smtClean="0">
                          <a:solidFill>
                            <a:schemeClr val="tx1"/>
                          </a:solidFill>
                        </a:rPr>
                        <a:t>・新任相談員向け研修会の開催</a:t>
                      </a:r>
                      <a:endParaRPr kumimoji="1" lang="en-US" altLang="ja-JP" sz="1200" dirty="0" smtClean="0">
                        <a:solidFill>
                          <a:schemeClr val="tx1"/>
                        </a:solidFill>
                      </a:endParaRPr>
                    </a:p>
                    <a:p>
                      <a:r>
                        <a:rPr kumimoji="1" lang="ja-JP" altLang="en-US" sz="1200" dirty="0" smtClean="0">
                          <a:solidFill>
                            <a:schemeClr val="tx1"/>
                          </a:solidFill>
                        </a:rPr>
                        <a:t>・連絡会等にオブザーバーが出席し、事業所間での差がでないよう助言を行う</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2"/>
                  </a:ext>
                </a:extLst>
              </a:tr>
              <a:tr h="473496">
                <a:tc>
                  <a:txBody>
                    <a:bodyPr/>
                    <a:lstStyle/>
                    <a:p>
                      <a:r>
                        <a:rPr kumimoji="1" lang="ja-JP" altLang="en-US" sz="1200" dirty="0" smtClean="0">
                          <a:solidFill>
                            <a:schemeClr val="tx1"/>
                          </a:solidFill>
                        </a:rPr>
                        <a:t>委託相談支援の役割について</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pPr algn="l"/>
                      <a:r>
                        <a:rPr kumimoji="1" lang="ja-JP" altLang="en-US" sz="1200" dirty="0" smtClean="0">
                          <a:solidFill>
                            <a:schemeClr val="tx1"/>
                          </a:solidFill>
                        </a:rPr>
                        <a:t>・自立支援協議会で協議</a:t>
                      </a:r>
                      <a:endParaRPr kumimoji="1" lang="en-US" altLang="ja-JP" sz="1200" dirty="0" smtClean="0">
                        <a:solidFill>
                          <a:schemeClr val="tx1"/>
                        </a:solidFill>
                      </a:endParaRPr>
                    </a:p>
                    <a:p>
                      <a:pPr algn="l"/>
                      <a:r>
                        <a:rPr kumimoji="1" lang="ja-JP" altLang="en-US" sz="1200" dirty="0" smtClean="0">
                          <a:solidFill>
                            <a:schemeClr val="tx1"/>
                          </a:solidFill>
                        </a:rPr>
                        <a:t>・各相談内容を確認</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3"/>
                  </a:ext>
                </a:extLst>
              </a:tr>
              <a:tr h="441953">
                <a:tc>
                  <a:txBody>
                    <a:bodyPr/>
                    <a:lstStyle/>
                    <a:p>
                      <a:r>
                        <a:rPr kumimoji="1" lang="ja-JP" altLang="en-US" sz="1200" dirty="0" smtClean="0">
                          <a:solidFill>
                            <a:schemeClr val="tx1"/>
                          </a:solidFill>
                        </a:rPr>
                        <a:t>事業所の廃止等によるケース引継ぎ</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endParaRPr kumimoji="1" lang="ja-JP" altLang="en-US" sz="1200" dirty="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pPr algn="l"/>
                      <a:r>
                        <a:rPr kumimoji="1" lang="ja-JP" altLang="en-US" sz="1200" dirty="0" smtClean="0">
                          <a:solidFill>
                            <a:schemeClr val="tx1"/>
                          </a:solidFill>
                        </a:rPr>
                        <a:t>・ケースの引継ぎが事業所同士での手に余る場合は、基幹と市がフォローする</a:t>
                      </a:r>
                      <a:endParaRPr kumimoji="1" lang="ja-JP" altLang="en-US" sz="1200" dirty="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4"/>
                  </a:ext>
                </a:extLst>
              </a:tr>
              <a:tr h="792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関係機関相互の連携、情報共有の場の確保</a:t>
                      </a:r>
                      <a:endParaRPr kumimoji="1" lang="en-US" altLang="ja-JP" sz="120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smtClean="0">
                          <a:solidFill>
                            <a:schemeClr val="tx1"/>
                          </a:solidFill>
                        </a:rPr>
                        <a:t>（</a:t>
                      </a:r>
                      <a:r>
                        <a:rPr kumimoji="1" lang="en-US" altLang="ja-JP" sz="1200" dirty="0" smtClean="0">
                          <a:solidFill>
                            <a:schemeClr val="tx1"/>
                          </a:solidFill>
                        </a:rPr>
                        <a:t>4</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・部会での情報交換</a:t>
                      </a:r>
                      <a:endParaRPr kumimoji="1" lang="en-US" altLang="ja-JP" sz="1200" dirty="0" smtClean="0">
                        <a:solidFill>
                          <a:schemeClr val="tx1"/>
                        </a:solidFill>
                      </a:endParaRPr>
                    </a:p>
                    <a:p>
                      <a:r>
                        <a:rPr kumimoji="1" lang="ja-JP" altLang="en-US" sz="1200" dirty="0" smtClean="0">
                          <a:solidFill>
                            <a:schemeClr val="tx1"/>
                          </a:solidFill>
                        </a:rPr>
                        <a:t>・個別に意見交換会の実施</a:t>
                      </a:r>
                      <a:endParaRPr kumimoji="1" lang="en-US" altLang="ja-JP" sz="1200" dirty="0" smtClean="0">
                        <a:solidFill>
                          <a:schemeClr val="tx1"/>
                        </a:solidFill>
                      </a:endParaRPr>
                    </a:p>
                    <a:p>
                      <a:r>
                        <a:rPr kumimoji="1" lang="ja-JP" altLang="en-US" sz="1200" dirty="0" smtClean="0">
                          <a:solidFill>
                            <a:schemeClr val="tx1"/>
                          </a:solidFill>
                        </a:rPr>
                        <a:t>・日常生活圏域での相談支援体制の構築</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5"/>
                  </a:ext>
                </a:extLst>
              </a:tr>
              <a:tr h="795516">
                <a:tc>
                  <a:txBody>
                    <a:bodyPr/>
                    <a:lstStyle/>
                    <a:p>
                      <a:r>
                        <a:rPr kumimoji="1" lang="ja-JP" altLang="en-US" sz="1200" dirty="0" smtClean="0">
                          <a:solidFill>
                            <a:schemeClr val="tx1"/>
                          </a:solidFill>
                        </a:rPr>
                        <a:t>相談支援事業の安定的な継続運営の確保</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5</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pPr algn="l"/>
                      <a:r>
                        <a:rPr kumimoji="1" lang="ja-JP" altLang="en-US" sz="1200" dirty="0" smtClean="0">
                          <a:solidFill>
                            <a:schemeClr val="tx1"/>
                          </a:solidFill>
                        </a:rPr>
                        <a:t>・国に対して、計画相談支援、障がい児相談支援が単独の事業として安定的に運営可能となるような報酬水準及び簡潔明瞭な報酬体系となるよう要望</a:t>
                      </a:r>
                      <a:endParaRPr kumimoji="1" lang="en-US" altLang="ja-JP" sz="1200" dirty="0" smtClean="0">
                        <a:solidFill>
                          <a:schemeClr val="tx1"/>
                        </a:solidFill>
                      </a:endParaRPr>
                    </a:p>
                    <a:p>
                      <a:pPr algn="l"/>
                      <a:r>
                        <a:rPr kumimoji="1" lang="ja-JP" altLang="en-US" sz="1200" dirty="0" smtClean="0">
                          <a:solidFill>
                            <a:schemeClr val="tx1"/>
                          </a:solidFill>
                        </a:rPr>
                        <a:t>・国、府に対する要望</a:t>
                      </a:r>
                      <a:endParaRPr kumimoji="1" lang="en-US" altLang="ja-JP" sz="1200" dirty="0" smtClean="0">
                        <a:solidFill>
                          <a:schemeClr val="tx1"/>
                        </a:solidFill>
                      </a:endParaRPr>
                    </a:p>
                    <a:p>
                      <a:pPr algn="l"/>
                      <a:r>
                        <a:rPr kumimoji="1" lang="ja-JP" altLang="en-US" sz="1200" dirty="0" smtClean="0">
                          <a:solidFill>
                            <a:schemeClr val="tx1"/>
                          </a:solidFill>
                        </a:rPr>
                        <a:t>・計画相談（障がい児相談支援含む）に対する補助金給付事業の実施</a:t>
                      </a: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6"/>
                  </a:ext>
                </a:extLst>
              </a:tr>
              <a:tr h="441953">
                <a:tc>
                  <a:txBody>
                    <a:bodyPr/>
                    <a:lstStyle/>
                    <a:p>
                      <a:r>
                        <a:rPr kumimoji="1" lang="ja-JP" altLang="en-US" sz="1200" dirty="0" smtClean="0">
                          <a:solidFill>
                            <a:schemeClr val="tx1"/>
                          </a:solidFill>
                        </a:rPr>
                        <a:t>基幹相談支援センターの設置</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・設置についての検討</a:t>
                      </a:r>
                      <a:endParaRPr kumimoji="1" lang="en-US" altLang="ja-JP" sz="1200" dirty="0" smtClean="0">
                        <a:solidFill>
                          <a:schemeClr val="tx1"/>
                        </a:solidFill>
                      </a:endParaRPr>
                    </a:p>
                    <a:p>
                      <a:r>
                        <a:rPr kumimoji="1" lang="ja-JP" altLang="en-US" sz="1200" dirty="0" smtClean="0">
                          <a:solidFill>
                            <a:schemeClr val="tx1"/>
                          </a:solidFill>
                        </a:rPr>
                        <a:t>・自立支援協議会の場で課題についての連絡調整を密に行う</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7"/>
                  </a:ext>
                </a:extLst>
              </a:tr>
              <a:tr h="562902">
                <a:tc>
                  <a:txBody>
                    <a:bodyPr/>
                    <a:lstStyle/>
                    <a:p>
                      <a:r>
                        <a:rPr kumimoji="1" lang="ja-JP" altLang="en-US" sz="1200" dirty="0" smtClean="0">
                          <a:solidFill>
                            <a:schemeClr val="tx1"/>
                          </a:solidFill>
                        </a:rPr>
                        <a:t>受け皿となる利用可能な社会資源の拡充</a:t>
                      </a:r>
                      <a:endParaRPr kumimoji="1" lang="en-US" altLang="ja-JP" sz="1200" dirty="0" smtClean="0">
                        <a:solidFill>
                          <a:schemeClr val="tx1"/>
                        </a:solidFill>
                      </a:endParaRPr>
                    </a:p>
                    <a:p>
                      <a:r>
                        <a:rPr kumimoji="1" lang="ja-JP" altLang="en-US" sz="1200" dirty="0" smtClean="0">
                          <a:solidFill>
                            <a:schemeClr val="tx1"/>
                          </a:solidFill>
                        </a:rPr>
                        <a:t>（</a:t>
                      </a:r>
                      <a:r>
                        <a:rPr kumimoji="1" lang="en-US" altLang="ja-JP" sz="1200" dirty="0" smtClean="0">
                          <a:solidFill>
                            <a:schemeClr val="tx1"/>
                          </a:solidFill>
                        </a:rPr>
                        <a:t>2</a:t>
                      </a:r>
                      <a:r>
                        <a:rPr kumimoji="1" lang="ja-JP" altLang="en-US" sz="1200" dirty="0" smtClean="0">
                          <a:solidFill>
                            <a:schemeClr val="tx1"/>
                          </a:solidFill>
                        </a:rPr>
                        <a:t>市町村）</a:t>
                      </a:r>
                      <a:endParaRPr kumimoji="1" lang="en-US" altLang="ja-JP" sz="1200" dirty="0" smtClean="0">
                        <a:solidFill>
                          <a:schemeClr val="tx1"/>
                        </a:solidFill>
                      </a:endParaRPr>
                    </a:p>
                  </a:txBody>
                  <a:tcPr>
                    <a:lnR w="12700" cap="flat" cmpd="sng" algn="ctr">
                      <a:solidFill>
                        <a:srgbClr val="0099FF"/>
                      </a:solidFill>
                      <a:prstDash val="solid"/>
                      <a:round/>
                      <a:headEnd type="none" w="med" len="med"/>
                      <a:tailEnd type="none" w="med" len="med"/>
                    </a:lnR>
                  </a:tcPr>
                </a:tc>
                <a:tc>
                  <a:txBody>
                    <a:bodyPr/>
                    <a:lstStyle/>
                    <a:p>
                      <a:r>
                        <a:rPr kumimoji="1" lang="ja-JP" altLang="en-US" sz="1200" dirty="0" smtClean="0">
                          <a:solidFill>
                            <a:schemeClr val="tx1"/>
                          </a:solidFill>
                        </a:rPr>
                        <a:t>・地域自立支援協議会などを通じた社会資源開発・改善の取組み</a:t>
                      </a:r>
                      <a:endParaRPr kumimoji="1" lang="en-US" altLang="ja-JP" sz="1200" dirty="0" smtClean="0">
                        <a:solidFill>
                          <a:schemeClr val="tx1"/>
                        </a:solidFill>
                      </a:endParaRPr>
                    </a:p>
                  </a:txBody>
                  <a:tcPr>
                    <a:lnL w="12700" cap="flat" cmpd="sng" algn="ctr">
                      <a:solidFill>
                        <a:srgbClr val="0099FF"/>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
        <p:nvSpPr>
          <p:cNvPr id="4" name="タイトル 1"/>
          <p:cNvSpPr>
            <a:spLocks noGrp="1"/>
          </p:cNvSpPr>
          <p:nvPr>
            <p:ph type="title"/>
          </p:nvPr>
        </p:nvSpPr>
        <p:spPr>
          <a:xfrm>
            <a:off x="457200" y="260648"/>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a:lstStyle/>
          <a:p>
            <a:r>
              <a:rPr kumimoji="1" lang="ja-JP" altLang="en-US" sz="2400" dirty="0" smtClean="0"/>
              <a:t>計画相談支援を実施するにあたっての課題と対応策</a:t>
            </a:r>
            <a:endParaRPr kumimoji="1" lang="ja-JP" altLang="en-US" sz="2400" dirty="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10</a:t>
            </a:fld>
            <a:endParaRPr lang="ja-JP" altLang="en-US"/>
          </a:p>
        </p:txBody>
      </p:sp>
    </p:spTree>
    <p:extLst>
      <p:ext uri="{BB962C8B-B14F-4D97-AF65-F5344CB8AC3E}">
        <p14:creationId xmlns:p14="http://schemas.microsoft.com/office/powerpoint/2010/main" val="15021469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テキスト ボックス 7"/>
          <p:cNvSpPr txBox="1">
            <a:spLocks noChangeArrowheads="1"/>
          </p:cNvSpPr>
          <p:nvPr/>
        </p:nvSpPr>
        <p:spPr bwMode="auto">
          <a:xfrm>
            <a:off x="683568" y="1700808"/>
            <a:ext cx="194468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①設置状況</a:t>
            </a:r>
          </a:p>
        </p:txBody>
      </p:sp>
      <p:sp>
        <p:nvSpPr>
          <p:cNvPr id="15363" name="テキスト ボックス 8"/>
          <p:cNvSpPr txBox="1">
            <a:spLocks noChangeArrowheads="1"/>
          </p:cNvSpPr>
          <p:nvPr/>
        </p:nvSpPr>
        <p:spPr bwMode="auto">
          <a:xfrm>
            <a:off x="5003626" y="1700808"/>
            <a:ext cx="29527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②設置済市町村</a:t>
            </a:r>
            <a:r>
              <a:rPr lang="ja-JP" altLang="en-US" dirty="0" smtClean="0"/>
              <a:t>の設置形態</a:t>
            </a:r>
            <a:endParaRPr lang="ja-JP" altLang="en-US" dirty="0"/>
          </a:p>
        </p:txBody>
      </p:sp>
      <p:graphicFrame>
        <p:nvGraphicFramePr>
          <p:cNvPr id="10" name="表 9"/>
          <p:cNvGraphicFramePr>
            <a:graphicFrameLocks noGrp="1"/>
          </p:cNvGraphicFramePr>
          <p:nvPr>
            <p:extLst>
              <p:ext uri="{D42A27DB-BD31-4B8C-83A1-F6EECF244321}">
                <p14:modId xmlns:p14="http://schemas.microsoft.com/office/powerpoint/2010/main" val="1721515368"/>
              </p:ext>
            </p:extLst>
          </p:nvPr>
        </p:nvGraphicFramePr>
        <p:xfrm>
          <a:off x="5220071" y="2070695"/>
          <a:ext cx="3006353" cy="2160270"/>
        </p:xfrm>
        <a:graphic>
          <a:graphicData uri="http://schemas.openxmlformats.org/drawingml/2006/table">
            <a:tbl>
              <a:tblPr firstRow="1" bandRow="1">
                <a:tableStyleId>{5940675A-B579-460E-94D1-54222C63F5DA}</a:tableStyleId>
              </a:tblPr>
              <a:tblGrid>
                <a:gridCol w="925134">
                  <a:extLst>
                    <a:ext uri="{9D8B030D-6E8A-4147-A177-3AD203B41FA5}">
                      <a16:colId xmlns:a16="http://schemas.microsoft.com/office/drawing/2014/main" val="20000"/>
                    </a:ext>
                  </a:extLst>
                </a:gridCol>
                <a:gridCol w="1307115">
                  <a:extLst>
                    <a:ext uri="{9D8B030D-6E8A-4147-A177-3AD203B41FA5}">
                      <a16:colId xmlns:a16="http://schemas.microsoft.com/office/drawing/2014/main" val="20001"/>
                    </a:ext>
                  </a:extLst>
                </a:gridCol>
                <a:gridCol w="774104">
                  <a:extLst>
                    <a:ext uri="{9D8B030D-6E8A-4147-A177-3AD203B41FA5}">
                      <a16:colId xmlns:a16="http://schemas.microsoft.com/office/drawing/2014/main" val="20002"/>
                    </a:ext>
                  </a:extLst>
                </a:gridCol>
              </a:tblGrid>
              <a:tr h="360045">
                <a:tc gridSpan="2">
                  <a:txBody>
                    <a:bodyPr/>
                    <a:lstStyle/>
                    <a:p>
                      <a:pPr algn="ctr"/>
                      <a:r>
                        <a:rPr kumimoji="1" lang="ja-JP" altLang="en-US" sz="1600" dirty="0" smtClean="0"/>
                        <a:t>設置形態</a:t>
                      </a:r>
                      <a:endParaRPr kumimoji="1" lang="ja-JP" altLang="en-US" sz="1600" dirty="0"/>
                    </a:p>
                  </a:txBody>
                  <a:tcPr marL="91432" marR="91432" marT="45737" marB="45737">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sz="1600" dirty="0" smtClean="0">
                          <a:solidFill>
                            <a:schemeClr val="tx1"/>
                          </a:solidFill>
                        </a:rPr>
                        <a:t>H31</a:t>
                      </a:r>
                      <a:endParaRPr kumimoji="1" lang="ja-JP" altLang="en-US" sz="1600" dirty="0">
                        <a:solidFill>
                          <a:schemeClr val="tx1"/>
                        </a:solidFill>
                      </a:endParaRPr>
                    </a:p>
                  </a:txBody>
                  <a:tcPr marL="91432" marR="91432" marT="45737" marB="45737">
                    <a:solidFill>
                      <a:schemeClr val="accent5">
                        <a:lumMod val="20000"/>
                        <a:lumOff val="80000"/>
                      </a:schemeClr>
                    </a:solidFill>
                  </a:tcPr>
                </a:tc>
                <a:extLst>
                  <a:ext uri="{0D108BD9-81ED-4DB2-BD59-A6C34878D82A}">
                    <a16:rowId xmlns:a16="http://schemas.microsoft.com/office/drawing/2014/main" val="10000"/>
                  </a:ext>
                </a:extLst>
              </a:tr>
              <a:tr h="360045">
                <a:tc rowSpan="3">
                  <a:txBody>
                    <a:bodyPr/>
                    <a:lstStyle/>
                    <a:p>
                      <a:pPr algn="ctr"/>
                      <a:r>
                        <a:rPr kumimoji="1" lang="ja-JP" altLang="en-US" sz="1600" dirty="0" smtClean="0"/>
                        <a:t>単独</a:t>
                      </a: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t>8</a:t>
                      </a:r>
                      <a:endParaRPr kumimoji="1" lang="ja-JP" altLang="en-US" sz="1600" dirty="0"/>
                    </a:p>
                  </a:txBody>
                  <a:tcPr marL="91432" marR="91432" marT="45737" marB="4573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45">
                <a:tc vMerge="1">
                  <a:txBody>
                    <a:bodyPr/>
                    <a:lstStyle/>
                    <a:p>
                      <a:endParaRPr kumimoji="1" lang="ja-JP" altLang="en-US"/>
                    </a:p>
                  </a:txBody>
                  <a:tcPr/>
                </a:tc>
                <a:tc>
                  <a:txBody>
                    <a:bodyPr/>
                    <a:lstStyle/>
                    <a:p>
                      <a:pPr algn="ctr"/>
                      <a:r>
                        <a:rPr kumimoji="1" lang="ja-JP" altLang="en-US" sz="1600" dirty="0" smtClean="0"/>
                        <a:t>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t>17</a:t>
                      </a:r>
                      <a:endParaRPr kumimoji="1" lang="ja-JP" altLang="en-US" sz="1600" dirty="0"/>
                    </a:p>
                  </a:txBody>
                  <a:tcPr marL="91432" marR="91432" marT="45737" marB="4573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360045">
                <a:tc vMerge="1">
                  <a:txBody>
                    <a:bodyPr/>
                    <a:lstStyle/>
                    <a:p>
                      <a:pPr algn="ct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noFill/>
                  </a:tcPr>
                </a:tc>
                <a:tc>
                  <a:txBody>
                    <a:bodyPr/>
                    <a:lstStyle/>
                    <a:p>
                      <a:pPr algn="r"/>
                      <a:r>
                        <a:rPr kumimoji="1" lang="en-US" altLang="ja-JP" sz="1600" dirty="0" smtClean="0"/>
                        <a:t>2</a:t>
                      </a:r>
                      <a:endParaRPr kumimoji="1" lang="ja-JP" altLang="en-US" sz="1600" dirty="0"/>
                    </a:p>
                  </a:txBody>
                  <a:tcPr marL="91432" marR="91432" marT="45737" marB="45737"/>
                </a:tc>
                <a:extLst>
                  <a:ext uri="{0D108BD9-81ED-4DB2-BD59-A6C34878D82A}">
                    <a16:rowId xmlns:a16="http://schemas.microsoft.com/office/drawing/2014/main" val="1533784316"/>
                  </a:ext>
                </a:extLst>
              </a:tr>
              <a:tr h="360045">
                <a:tc rowSpan="2">
                  <a:txBody>
                    <a:bodyPr/>
                    <a:lstStyle/>
                    <a:p>
                      <a:pPr algn="ctr"/>
                      <a:r>
                        <a:rPr kumimoji="1" lang="ja-JP" altLang="en-US" sz="1600" dirty="0" smtClean="0"/>
                        <a:t>共同</a:t>
                      </a:r>
                      <a:endParaRPr kumimoji="1" lang="ja-JP" altLang="en-US" sz="1600" dirty="0"/>
                    </a:p>
                  </a:txBody>
                  <a:tcPr marL="91432" marR="91432" marT="45737" marB="45737" anchor="ctr">
                    <a:lnR w="12700" cap="flat" cmpd="sng" algn="ctr">
                      <a:solidFill>
                        <a:schemeClr val="tx1"/>
                      </a:solidFill>
                      <a:prstDash val="solid"/>
                      <a:round/>
                      <a:headEnd type="none" w="med" len="med"/>
                      <a:tailEnd type="none" w="med" len="med"/>
                    </a:lnR>
                    <a:noFill/>
                  </a:tcPr>
                </a:tc>
                <a:tc>
                  <a:txBody>
                    <a:bodyPr/>
                    <a:lstStyle/>
                    <a:p>
                      <a:pPr algn="ctr"/>
                      <a:r>
                        <a:rPr kumimoji="1" lang="ja-JP" altLang="en-US" sz="1600" dirty="0" smtClean="0"/>
                        <a:t>直営</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r"/>
                      <a:r>
                        <a:rPr kumimoji="1" lang="en-US" altLang="ja-JP" sz="1600" dirty="0" smtClean="0"/>
                        <a:t>0</a:t>
                      </a:r>
                      <a:endParaRPr kumimoji="1" lang="ja-JP" altLang="en-US" sz="1600" dirty="0"/>
                    </a:p>
                  </a:txBody>
                  <a:tcPr marL="91432" marR="91432" marT="45737" marB="4573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60045">
                <a:tc vMerge="1">
                  <a:txBody>
                    <a:bodyPr/>
                    <a:lstStyle/>
                    <a:p>
                      <a:endParaRPr kumimoji="1" lang="ja-JP" altLang="en-US"/>
                    </a:p>
                  </a:txBody>
                  <a:tcPr/>
                </a:tc>
                <a:tc>
                  <a:txBody>
                    <a:bodyPr/>
                    <a:lstStyle/>
                    <a:p>
                      <a:pPr algn="ctr"/>
                      <a:r>
                        <a:rPr kumimoji="1" lang="ja-JP" altLang="en-US" sz="1600" dirty="0" smtClean="0"/>
                        <a:t>委託</a:t>
                      </a:r>
                      <a:endParaRPr kumimoji="1" lang="ja-JP" altLang="en-US" sz="1600" dirty="0"/>
                    </a:p>
                  </a:txBody>
                  <a:tcPr marL="91432" marR="91432" marT="45737" marB="45737">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noFill/>
                  </a:tcPr>
                </a:tc>
                <a:tc>
                  <a:txBody>
                    <a:bodyPr/>
                    <a:lstStyle/>
                    <a:p>
                      <a:pPr algn="r"/>
                      <a:r>
                        <a:rPr kumimoji="1" lang="en-US" altLang="ja-JP" sz="1600" dirty="0" smtClean="0"/>
                        <a:t>5</a:t>
                      </a:r>
                      <a:endParaRPr kumimoji="1" lang="ja-JP" altLang="en-US" sz="1600" dirty="0"/>
                    </a:p>
                  </a:txBody>
                  <a:tcPr marL="91432" marR="91432" marT="45737" marB="4573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graphicFrame>
        <p:nvGraphicFramePr>
          <p:cNvPr id="3" name="表 2"/>
          <p:cNvGraphicFramePr>
            <a:graphicFrameLocks noGrp="1"/>
          </p:cNvGraphicFramePr>
          <p:nvPr>
            <p:extLst>
              <p:ext uri="{D42A27DB-BD31-4B8C-83A1-F6EECF244321}">
                <p14:modId xmlns:p14="http://schemas.microsoft.com/office/powerpoint/2010/main" val="638639602"/>
              </p:ext>
            </p:extLst>
          </p:nvPr>
        </p:nvGraphicFramePr>
        <p:xfrm>
          <a:off x="792274" y="2070695"/>
          <a:ext cx="4211352" cy="2150408"/>
        </p:xfrm>
        <a:graphic>
          <a:graphicData uri="http://schemas.openxmlformats.org/drawingml/2006/table">
            <a:tbl>
              <a:tblPr firstRow="1" bandRow="1">
                <a:tableStyleId>{5940675A-B579-460E-94D1-54222C63F5DA}</a:tableStyleId>
              </a:tblPr>
              <a:tblGrid>
                <a:gridCol w="2250442">
                  <a:extLst>
                    <a:ext uri="{9D8B030D-6E8A-4147-A177-3AD203B41FA5}">
                      <a16:colId xmlns:a16="http://schemas.microsoft.com/office/drawing/2014/main" val="20000"/>
                    </a:ext>
                  </a:extLst>
                </a:gridCol>
                <a:gridCol w="980455">
                  <a:extLst>
                    <a:ext uri="{9D8B030D-6E8A-4147-A177-3AD203B41FA5}">
                      <a16:colId xmlns:a16="http://schemas.microsoft.com/office/drawing/2014/main" val="20001"/>
                    </a:ext>
                  </a:extLst>
                </a:gridCol>
                <a:gridCol w="980455">
                  <a:extLst>
                    <a:ext uri="{9D8B030D-6E8A-4147-A177-3AD203B41FA5}">
                      <a16:colId xmlns:a16="http://schemas.microsoft.com/office/drawing/2014/main" val="20002"/>
                    </a:ext>
                  </a:extLst>
                </a:gridCol>
              </a:tblGrid>
              <a:tr h="360045">
                <a:tc>
                  <a:txBody>
                    <a:bodyPr/>
                    <a:lstStyle/>
                    <a:p>
                      <a:pPr algn="ctr"/>
                      <a:r>
                        <a:rPr kumimoji="1" lang="ja-JP" altLang="en-US" sz="1600" dirty="0" smtClean="0"/>
                        <a:t>設置状況</a:t>
                      </a:r>
                      <a:endParaRPr kumimoji="1" lang="ja-JP" altLang="en-US" sz="1600" dirty="0"/>
                    </a:p>
                  </a:txBody>
                  <a:tcPr marL="91423" marR="91423" marT="45726" marB="45726">
                    <a:solidFill>
                      <a:schemeClr val="accent5">
                        <a:lumMod val="20000"/>
                        <a:lumOff val="80000"/>
                      </a:schemeClr>
                    </a:solidFill>
                  </a:tcPr>
                </a:tc>
                <a:tc>
                  <a:txBody>
                    <a:bodyPr/>
                    <a:lstStyle/>
                    <a:p>
                      <a:pPr algn="ctr"/>
                      <a:r>
                        <a:rPr kumimoji="1" lang="en-US" altLang="ja-JP" sz="1600" dirty="0" smtClean="0">
                          <a:solidFill>
                            <a:schemeClr val="tx1"/>
                          </a:solidFill>
                        </a:rPr>
                        <a:t>H31</a:t>
                      </a:r>
                      <a:endParaRPr kumimoji="1" lang="ja-JP" altLang="en-US" sz="1600" dirty="0">
                        <a:solidFill>
                          <a:schemeClr val="tx1"/>
                        </a:solidFill>
                      </a:endParaRPr>
                    </a:p>
                  </a:txBody>
                  <a:tcPr marL="91423" marR="91423" marT="45726" marB="45726">
                    <a:solidFill>
                      <a:schemeClr val="accent5">
                        <a:lumMod val="20000"/>
                        <a:lumOff val="80000"/>
                      </a:schemeClr>
                    </a:solidFill>
                  </a:tcPr>
                </a:tc>
                <a:tc>
                  <a:txBody>
                    <a:bodyPr/>
                    <a:lstStyle/>
                    <a:p>
                      <a:pPr algn="ctr"/>
                      <a:r>
                        <a:rPr kumimoji="1" lang="en-US" altLang="ja-JP" sz="1600" dirty="0" smtClean="0">
                          <a:solidFill>
                            <a:schemeClr val="tx1"/>
                          </a:solidFill>
                        </a:rPr>
                        <a:t>H30</a:t>
                      </a:r>
                      <a:endParaRPr kumimoji="1" lang="ja-JP" altLang="en-US" sz="1600" dirty="0">
                        <a:solidFill>
                          <a:schemeClr val="tx1"/>
                        </a:solidFill>
                      </a:endParaRPr>
                    </a:p>
                  </a:txBody>
                  <a:tcPr marL="91423" marR="91423" marT="45726" marB="45726">
                    <a:solidFill>
                      <a:schemeClr val="accent5">
                        <a:lumMod val="20000"/>
                        <a:lumOff val="80000"/>
                      </a:schemeClr>
                    </a:solidFill>
                  </a:tcPr>
                </a:tc>
                <a:extLst>
                  <a:ext uri="{0D108BD9-81ED-4DB2-BD59-A6C34878D82A}">
                    <a16:rowId xmlns:a16="http://schemas.microsoft.com/office/drawing/2014/main" val="10000"/>
                  </a:ext>
                </a:extLst>
              </a:tr>
              <a:tr h="7102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設置済市町村</a:t>
                      </a:r>
                    </a:p>
                  </a:txBody>
                  <a:tcPr marL="91423" marR="91423" marT="45726" marB="45726"/>
                </a:tc>
                <a:tc>
                  <a:txBody>
                    <a:bodyPr/>
                    <a:lstStyle/>
                    <a:p>
                      <a:pPr algn="r"/>
                      <a:r>
                        <a:rPr kumimoji="1" lang="en-US" altLang="ja-JP" sz="1600" dirty="0" smtClean="0">
                          <a:solidFill>
                            <a:schemeClr val="tx1"/>
                          </a:solidFill>
                        </a:rPr>
                        <a:t>32</a:t>
                      </a:r>
                    </a:p>
                    <a:p>
                      <a:pPr algn="r"/>
                      <a:r>
                        <a:rPr kumimoji="1" lang="ja-JP" altLang="en-US" sz="1600" dirty="0" smtClean="0">
                          <a:solidFill>
                            <a:schemeClr val="tx1"/>
                          </a:solidFill>
                        </a:rPr>
                        <a:t>（</a:t>
                      </a:r>
                      <a:r>
                        <a:rPr kumimoji="1" lang="en-US" altLang="ja-JP" sz="1600" dirty="0" smtClean="0">
                          <a:solidFill>
                            <a:schemeClr val="tx1"/>
                          </a:solidFill>
                        </a:rPr>
                        <a:t>74.4%</a:t>
                      </a:r>
                      <a:r>
                        <a:rPr kumimoji="1" lang="ja-JP" altLang="en-US" sz="1600" dirty="0" smtClean="0">
                          <a:solidFill>
                            <a:schemeClr val="tx1"/>
                          </a:solidFill>
                        </a:rPr>
                        <a:t>）</a:t>
                      </a:r>
                      <a:endParaRPr kumimoji="1" lang="en-US" altLang="ja-JP" sz="1600" dirty="0" smtClean="0">
                        <a:solidFill>
                          <a:schemeClr val="tx1"/>
                        </a:solidFill>
                      </a:endParaRPr>
                    </a:p>
                  </a:txBody>
                  <a:tcPr marL="91423" marR="91423" marT="45726" marB="45726"/>
                </a:tc>
                <a:tc>
                  <a:txBody>
                    <a:bodyPr/>
                    <a:lstStyle/>
                    <a:p>
                      <a:pPr algn="r"/>
                      <a:r>
                        <a:rPr kumimoji="1" lang="en-US" altLang="ja-JP" sz="1600" dirty="0" smtClean="0">
                          <a:solidFill>
                            <a:schemeClr val="tx1"/>
                          </a:solidFill>
                        </a:rPr>
                        <a:t>33</a:t>
                      </a:r>
                    </a:p>
                    <a:p>
                      <a:pPr algn="r"/>
                      <a:r>
                        <a:rPr kumimoji="1" lang="ja-JP" altLang="en-US" sz="1600" dirty="0" smtClean="0">
                          <a:solidFill>
                            <a:schemeClr val="tx1"/>
                          </a:solidFill>
                        </a:rPr>
                        <a:t>（</a:t>
                      </a:r>
                      <a:r>
                        <a:rPr kumimoji="1" lang="en-US" altLang="ja-JP" sz="1600" dirty="0" smtClean="0">
                          <a:solidFill>
                            <a:schemeClr val="tx1"/>
                          </a:solidFill>
                        </a:rPr>
                        <a:t>76.7%</a:t>
                      </a:r>
                      <a:r>
                        <a:rPr kumimoji="1" lang="ja-JP" altLang="en-US" sz="1600" dirty="0" smtClean="0">
                          <a:solidFill>
                            <a:schemeClr val="tx1"/>
                          </a:solidFill>
                        </a:rPr>
                        <a:t>）</a:t>
                      </a:r>
                      <a:endParaRPr kumimoji="1" lang="en-US" altLang="ja-JP" sz="1600" dirty="0" smtClean="0">
                        <a:solidFill>
                          <a:schemeClr val="tx1"/>
                        </a:solidFill>
                      </a:endParaRPr>
                    </a:p>
                  </a:txBody>
                  <a:tcPr marL="91423" marR="91423" marT="45726" marB="45726">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60045">
                <a:tc>
                  <a:txBody>
                    <a:bodyPr/>
                    <a:lstStyle/>
                    <a:p>
                      <a:pPr algn="l"/>
                      <a:r>
                        <a:rPr kumimoji="1" lang="en-US" altLang="ja-JP" sz="1600" dirty="0" smtClean="0">
                          <a:solidFill>
                            <a:schemeClr val="tx1"/>
                          </a:solidFill>
                        </a:rPr>
                        <a:t>R1</a:t>
                      </a:r>
                      <a:r>
                        <a:rPr kumimoji="1" lang="ja-JP" altLang="en-US" sz="1600" dirty="0" smtClean="0">
                          <a:solidFill>
                            <a:schemeClr val="tx1"/>
                          </a:solidFill>
                        </a:rPr>
                        <a:t>年度中に設置予定</a:t>
                      </a:r>
                      <a:endParaRPr kumimoji="1" lang="en-US" altLang="ja-JP" sz="1600" dirty="0" smtClean="0">
                        <a:solidFill>
                          <a:schemeClr val="tx1"/>
                        </a:solidFill>
                      </a:endParaRPr>
                    </a:p>
                  </a:txBody>
                  <a:tcPr marL="91423" marR="91423" marT="45726" marB="45726"/>
                </a:tc>
                <a:tc>
                  <a:txBody>
                    <a:bodyPr/>
                    <a:lstStyle/>
                    <a:p>
                      <a:pPr algn="r"/>
                      <a:r>
                        <a:rPr kumimoji="1" lang="en-US" altLang="ja-JP" sz="1600" dirty="0" smtClean="0">
                          <a:solidFill>
                            <a:schemeClr val="tx1"/>
                          </a:solidFill>
                        </a:rPr>
                        <a:t>1</a:t>
                      </a:r>
                      <a:endParaRPr kumimoji="1" lang="ja-JP" altLang="en-US" sz="1600" dirty="0">
                        <a:solidFill>
                          <a:schemeClr val="tx1"/>
                        </a:solidFill>
                      </a:endParaRPr>
                    </a:p>
                  </a:txBody>
                  <a:tcPr marL="91423" marR="91423" marT="45726" marB="45726">
                    <a:lnR w="12700" cap="flat" cmpd="sng" algn="ctr">
                      <a:solidFill>
                        <a:schemeClr val="tx1"/>
                      </a:solidFill>
                      <a:prstDash val="solid"/>
                      <a:round/>
                      <a:headEnd type="none" w="med" len="med"/>
                      <a:tailEnd type="none" w="med" len="med"/>
                    </a:lnR>
                  </a:tcPr>
                </a:tc>
                <a:tc rowSpan="3">
                  <a:txBody>
                    <a:bodyPr/>
                    <a:lstStyle/>
                    <a:p>
                      <a:pPr algn="r"/>
                      <a:endParaRPr kumimoji="1" lang="ja-JP" altLang="en-US" sz="1600" dirty="0">
                        <a:solidFill>
                          <a:schemeClr val="tx1"/>
                        </a:solidFill>
                      </a:endParaRPr>
                    </a:p>
                  </a:txBody>
                  <a:tcPr marL="91423" marR="9142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noFill/>
                      <a:prstDash val="solid"/>
                      <a:round/>
                      <a:headEnd type="none" w="med" len="med"/>
                      <a:tailEnd type="none" w="med" len="med"/>
                    </a:lnTlToBr>
                    <a:lnBlToTr w="12700" cap="flat" cmpd="sng" algn="ctr">
                      <a:noFill/>
                      <a:prstDash val="solid"/>
                      <a:round/>
                      <a:headEnd type="none" w="med" len="med"/>
                      <a:tailEnd type="none" w="med" len="med"/>
                    </a:lnBlToTr>
                  </a:tcPr>
                </a:tc>
                <a:extLst>
                  <a:ext uri="{0D108BD9-81ED-4DB2-BD59-A6C34878D82A}">
                    <a16:rowId xmlns:a16="http://schemas.microsoft.com/office/drawing/2014/main" val="10002"/>
                  </a:ext>
                </a:extLst>
              </a:tr>
              <a:tr h="360045">
                <a:tc>
                  <a:txBody>
                    <a:bodyPr/>
                    <a:lstStyle/>
                    <a:p>
                      <a:pPr algn="l"/>
                      <a:r>
                        <a:rPr kumimoji="1" lang="en-US" altLang="ja-JP" sz="1600" dirty="0" smtClean="0">
                          <a:solidFill>
                            <a:schemeClr val="tx1"/>
                          </a:solidFill>
                        </a:rPr>
                        <a:t>R2</a:t>
                      </a:r>
                      <a:r>
                        <a:rPr kumimoji="1" lang="ja-JP" altLang="en-US" sz="1600" dirty="0" smtClean="0">
                          <a:solidFill>
                            <a:schemeClr val="tx1"/>
                          </a:solidFill>
                        </a:rPr>
                        <a:t>年度中に設置予定</a:t>
                      </a:r>
                    </a:p>
                  </a:txBody>
                  <a:tcPr marL="91423" marR="91423" marT="45726" marB="45726"/>
                </a:tc>
                <a:tc>
                  <a:txBody>
                    <a:bodyPr/>
                    <a:lstStyle/>
                    <a:p>
                      <a:pPr algn="r"/>
                      <a:r>
                        <a:rPr kumimoji="1" lang="en-US" altLang="ja-JP" sz="1600" dirty="0" smtClean="0"/>
                        <a:t>2</a:t>
                      </a:r>
                      <a:endParaRPr kumimoji="1" lang="ja-JP" altLang="en-US" sz="1600" dirty="0"/>
                    </a:p>
                  </a:txBody>
                  <a:tcPr marL="91423" marR="91423" marT="45726" marB="45726">
                    <a:lnR w="12700" cap="flat" cmpd="sng" algn="ctr">
                      <a:solidFill>
                        <a:schemeClr val="tx1"/>
                      </a:solidFill>
                      <a:prstDash val="solid"/>
                      <a:round/>
                      <a:headEnd type="none" w="med" len="med"/>
                      <a:tailEnd type="none" w="med" len="med"/>
                    </a:lnR>
                  </a:tcPr>
                </a:tc>
                <a:tc vMerge="1">
                  <a:txBody>
                    <a:bodyPr/>
                    <a:lstStyle/>
                    <a:p>
                      <a:pPr algn="r"/>
                      <a:endParaRPr kumimoji="1" lang="ja-JP" altLang="en-US" sz="1600" dirty="0"/>
                    </a:p>
                  </a:txBody>
                  <a:tcPr marL="91423" marR="9142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60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t>設置予定なし</a:t>
                      </a:r>
                    </a:p>
                  </a:txBody>
                  <a:tcPr marL="91423" marR="91423" marT="45726" marB="45726"/>
                </a:tc>
                <a:tc>
                  <a:txBody>
                    <a:bodyPr/>
                    <a:lstStyle/>
                    <a:p>
                      <a:pPr algn="r"/>
                      <a:r>
                        <a:rPr kumimoji="1" lang="en-US" altLang="ja-JP" sz="1600" dirty="0" smtClean="0"/>
                        <a:t>8</a:t>
                      </a:r>
                      <a:endParaRPr kumimoji="1" lang="ja-JP" altLang="en-US" sz="1600" dirty="0"/>
                    </a:p>
                  </a:txBody>
                  <a:tcPr marL="91423" marR="91423" marT="45726" marB="45726">
                    <a:lnR w="12700" cap="flat" cmpd="sng" algn="ctr">
                      <a:solidFill>
                        <a:schemeClr val="tx1"/>
                      </a:solidFill>
                      <a:prstDash val="solid"/>
                      <a:round/>
                      <a:headEnd type="none" w="med" len="med"/>
                      <a:tailEnd type="none" w="med" len="med"/>
                    </a:lnR>
                  </a:tcPr>
                </a:tc>
                <a:tc vMerge="1">
                  <a:txBody>
                    <a:bodyPr/>
                    <a:lstStyle/>
                    <a:p>
                      <a:pPr algn="r"/>
                      <a:endParaRPr kumimoji="1" lang="ja-JP" altLang="en-US" sz="1600" dirty="0"/>
                    </a:p>
                  </a:txBody>
                  <a:tcPr marL="91423" marR="91423" marT="45726" marB="45726">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15407" name="テキスト ボックス 5"/>
          <p:cNvSpPr txBox="1">
            <a:spLocks noChangeArrowheads="1"/>
          </p:cNvSpPr>
          <p:nvPr/>
        </p:nvSpPr>
        <p:spPr bwMode="auto">
          <a:xfrm>
            <a:off x="917575" y="908050"/>
            <a:ext cx="7308850"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　</a:t>
            </a:r>
            <a:r>
              <a:rPr lang="ja-JP" altLang="en-US" dirty="0" smtClean="0"/>
              <a:t>平成</a:t>
            </a:r>
            <a:r>
              <a:rPr lang="en-US" altLang="ja-JP" dirty="0" smtClean="0"/>
              <a:t>31</a:t>
            </a:r>
            <a:r>
              <a:rPr lang="ja-JP" altLang="en-US" dirty="0" smtClean="0"/>
              <a:t>年</a:t>
            </a:r>
            <a:r>
              <a:rPr lang="en-US" altLang="ja-JP" dirty="0"/>
              <a:t>4</a:t>
            </a:r>
            <a:r>
              <a:rPr lang="ja-JP" altLang="en-US" dirty="0"/>
              <a:t>月</a:t>
            </a:r>
            <a:r>
              <a:rPr lang="en-US" altLang="ja-JP" dirty="0"/>
              <a:t>1</a:t>
            </a:r>
            <a:r>
              <a:rPr lang="ja-JP" altLang="en-US" dirty="0"/>
              <a:t>日現在、基幹相談支援センターを設置している市町村は</a:t>
            </a:r>
            <a:endParaRPr lang="en-US" altLang="ja-JP" dirty="0"/>
          </a:p>
          <a:p>
            <a:pPr eaLnBrk="1" hangingPunct="1"/>
            <a:r>
              <a:rPr lang="ja-JP" altLang="en-US" dirty="0"/>
              <a:t>　</a:t>
            </a:r>
            <a:r>
              <a:rPr lang="en-US" altLang="ja-JP" dirty="0" smtClean="0"/>
              <a:t>32</a:t>
            </a:r>
            <a:r>
              <a:rPr lang="ja-JP" altLang="en-US" dirty="0" smtClean="0"/>
              <a:t>市町村（</a:t>
            </a:r>
            <a:r>
              <a:rPr lang="en-US" altLang="ja-JP" dirty="0" smtClean="0"/>
              <a:t>61</a:t>
            </a:r>
            <a:r>
              <a:rPr lang="ja-JP" altLang="en-US" dirty="0" smtClean="0"/>
              <a:t>か所）と</a:t>
            </a:r>
            <a:r>
              <a:rPr lang="ja-JP" altLang="en-US" dirty="0"/>
              <a:t>なっている。</a:t>
            </a:r>
          </a:p>
        </p:txBody>
      </p:sp>
      <p:sp>
        <p:nvSpPr>
          <p:cNvPr id="7" name="角丸四角形 6"/>
          <p:cNvSpPr/>
          <p:nvPr/>
        </p:nvSpPr>
        <p:spPr>
          <a:xfrm>
            <a:off x="845307" y="4365104"/>
            <a:ext cx="7453386" cy="2303016"/>
          </a:xfrm>
          <a:prstGeom prst="roundRect">
            <a:avLst/>
          </a:prstGeom>
        </p:spPr>
        <p:style>
          <a:lnRef idx="2">
            <a:schemeClr val="accent1"/>
          </a:lnRef>
          <a:fillRef idx="1">
            <a:schemeClr val="lt1"/>
          </a:fillRef>
          <a:effectRef idx="0">
            <a:schemeClr val="accent1"/>
          </a:effectRef>
          <a:fontRef idx="minor">
            <a:schemeClr val="dk1"/>
          </a:fontRef>
        </p:style>
        <p:txBody>
          <a:bodyPr anchor="ctr"/>
          <a:lstStyle/>
          <a:p>
            <a:pPr>
              <a:defRPr/>
            </a:pPr>
            <a:r>
              <a:rPr lang="ja-JP" altLang="en-US" sz="1400" dirty="0"/>
              <a:t>●基幹相談支援センター設置市町村（</a:t>
            </a:r>
            <a:r>
              <a:rPr lang="en-US" altLang="ja-JP" sz="1400" dirty="0" smtClean="0">
                <a:solidFill>
                  <a:schemeClr val="tx1"/>
                </a:solidFill>
              </a:rPr>
              <a:t>H31.</a:t>
            </a:r>
            <a:r>
              <a:rPr lang="en-US" altLang="ja-JP" sz="1400" dirty="0" smtClean="0"/>
              <a:t>4.1</a:t>
            </a:r>
            <a:r>
              <a:rPr lang="ja-JP" altLang="en-US" sz="1400" dirty="0"/>
              <a:t>現在）</a:t>
            </a:r>
            <a:endParaRPr lang="en-US" altLang="ja-JP" sz="1400" dirty="0"/>
          </a:p>
          <a:p>
            <a:pPr>
              <a:defRPr/>
            </a:pPr>
            <a:r>
              <a:rPr lang="en-US" altLang="ja-JP" sz="1400" dirty="0"/>
              <a:t>【</a:t>
            </a:r>
            <a:r>
              <a:rPr lang="ja-JP" altLang="en-US" sz="1400" dirty="0"/>
              <a:t>単独設置・直営</a:t>
            </a:r>
            <a:r>
              <a:rPr lang="ja-JP" altLang="en-US" sz="1400" dirty="0" smtClean="0"/>
              <a:t>（</a:t>
            </a:r>
            <a:r>
              <a:rPr lang="en-US" altLang="ja-JP" sz="1400" dirty="0"/>
              <a:t>8</a:t>
            </a:r>
            <a:r>
              <a:rPr lang="ja-JP" altLang="en-US" sz="1400" dirty="0" smtClean="0"/>
              <a:t>市町）</a:t>
            </a:r>
            <a:r>
              <a:rPr lang="en-US" altLang="ja-JP" sz="1400" dirty="0"/>
              <a:t>】</a:t>
            </a:r>
          </a:p>
          <a:p>
            <a:pPr>
              <a:defRPr/>
            </a:pPr>
            <a:r>
              <a:rPr lang="ja-JP" altLang="en-US" sz="1400" dirty="0"/>
              <a:t>　</a:t>
            </a:r>
            <a:r>
              <a:rPr lang="ja-JP" altLang="en-US" sz="1400" dirty="0" smtClean="0"/>
              <a:t>岸和田市</a:t>
            </a:r>
            <a:r>
              <a:rPr lang="ja-JP" altLang="en-US" sz="1400" dirty="0"/>
              <a:t>、</a:t>
            </a:r>
            <a:r>
              <a:rPr lang="ja-JP" altLang="en-US" sz="1400" dirty="0" smtClean="0"/>
              <a:t>吹田市、高槻市、八尾市、</a:t>
            </a:r>
            <a:r>
              <a:rPr lang="ja-JP" altLang="en-US" sz="1400" dirty="0" smtClean="0">
                <a:solidFill>
                  <a:schemeClr val="tx1"/>
                </a:solidFill>
              </a:rPr>
              <a:t>富田林市</a:t>
            </a:r>
            <a:r>
              <a:rPr lang="ja-JP" altLang="en-US" sz="1400" dirty="0" smtClean="0"/>
              <a:t>、寝屋川市、箕面市、島本町</a:t>
            </a:r>
            <a:endParaRPr lang="en-US" altLang="ja-JP" sz="1400" dirty="0"/>
          </a:p>
          <a:p>
            <a:pPr>
              <a:defRPr/>
            </a:pPr>
            <a:r>
              <a:rPr lang="en-US" altLang="ja-JP" sz="1400" dirty="0"/>
              <a:t>【</a:t>
            </a:r>
            <a:r>
              <a:rPr lang="ja-JP" altLang="en-US" sz="1400" dirty="0"/>
              <a:t>単独設置・委託</a:t>
            </a:r>
            <a:r>
              <a:rPr lang="ja-JP" altLang="en-US" sz="1400" dirty="0" smtClean="0"/>
              <a:t>（</a:t>
            </a:r>
            <a:r>
              <a:rPr lang="en-US" altLang="ja-JP" sz="1400" dirty="0"/>
              <a:t>17</a:t>
            </a:r>
            <a:r>
              <a:rPr lang="ja-JP" altLang="en-US" sz="1400" dirty="0" smtClean="0"/>
              <a:t>市町）</a:t>
            </a:r>
            <a:r>
              <a:rPr lang="en-US" altLang="ja-JP" sz="1400" dirty="0"/>
              <a:t>】</a:t>
            </a:r>
          </a:p>
          <a:p>
            <a:pPr>
              <a:defRPr/>
            </a:pPr>
            <a:r>
              <a:rPr lang="ja-JP" altLang="en-US" sz="1400" dirty="0"/>
              <a:t>　</a:t>
            </a:r>
            <a:r>
              <a:rPr lang="ja-JP" altLang="en-US" sz="1400" dirty="0" smtClean="0"/>
              <a:t>大阪市（</a:t>
            </a:r>
            <a:r>
              <a:rPr lang="en-US" altLang="ja-JP" sz="1400" dirty="0" smtClean="0"/>
              <a:t>24</a:t>
            </a:r>
            <a:r>
              <a:rPr lang="ja-JP" altLang="en-US" sz="1400" dirty="0" smtClean="0"/>
              <a:t>か所）、</a:t>
            </a:r>
            <a:r>
              <a:rPr lang="ja-JP" altLang="en-US" sz="1400" dirty="0"/>
              <a:t>堺市（</a:t>
            </a:r>
            <a:r>
              <a:rPr lang="en-US" altLang="ja-JP" sz="1400" dirty="0"/>
              <a:t>8</a:t>
            </a:r>
            <a:r>
              <a:rPr lang="ja-JP" altLang="en-US" sz="1400" dirty="0"/>
              <a:t>か所）</a:t>
            </a:r>
            <a:r>
              <a:rPr lang="ja-JP" altLang="en-US" sz="1400" dirty="0" smtClean="0"/>
              <a:t>、池田市、貝塚市、守口市、枚方市（</a:t>
            </a:r>
            <a:r>
              <a:rPr lang="en-US" altLang="ja-JP" sz="1400" dirty="0" smtClean="0"/>
              <a:t>3</a:t>
            </a:r>
            <a:r>
              <a:rPr lang="ja-JP" altLang="en-US" sz="1400" dirty="0" smtClean="0"/>
              <a:t>か所）、河内長野市、松原市、大東市、和泉市、柏原市、門真市、摂津市、東大阪市、四條畷市、大阪狭山市、能勢町</a:t>
            </a:r>
            <a:endParaRPr lang="en-US" altLang="ja-JP" sz="1400" dirty="0" smtClean="0"/>
          </a:p>
          <a:p>
            <a:pPr>
              <a:defRPr/>
            </a:pPr>
            <a:r>
              <a:rPr lang="en-US" altLang="ja-JP" sz="1400" dirty="0" smtClean="0"/>
              <a:t>【</a:t>
            </a:r>
            <a:r>
              <a:rPr lang="ja-JP" altLang="en-US" sz="1400" dirty="0" smtClean="0"/>
              <a:t>単独設置・直営及び委託（</a:t>
            </a:r>
            <a:r>
              <a:rPr lang="en-US" altLang="ja-JP" sz="1400" dirty="0" smtClean="0"/>
              <a:t>2</a:t>
            </a:r>
            <a:r>
              <a:rPr lang="ja-JP" altLang="en-US" sz="1400" dirty="0" smtClean="0"/>
              <a:t>市）</a:t>
            </a:r>
            <a:r>
              <a:rPr lang="en-US" altLang="ja-JP" sz="1400" dirty="0" smtClean="0"/>
              <a:t>】</a:t>
            </a:r>
          </a:p>
          <a:p>
            <a:pPr>
              <a:defRPr/>
            </a:pPr>
            <a:r>
              <a:rPr lang="ja-JP" altLang="en-US" sz="1400" dirty="0" smtClean="0"/>
              <a:t>　茨木市、豊中市</a:t>
            </a:r>
            <a:endParaRPr lang="en-US" altLang="ja-JP" sz="1400" dirty="0"/>
          </a:p>
          <a:p>
            <a:pPr>
              <a:defRPr/>
            </a:pPr>
            <a:r>
              <a:rPr lang="en-US" altLang="ja-JP" sz="1400" dirty="0"/>
              <a:t>【</a:t>
            </a:r>
            <a:r>
              <a:rPr lang="ja-JP" altLang="en-US" sz="1400" dirty="0"/>
              <a:t>共同設置・委託（</a:t>
            </a:r>
            <a:r>
              <a:rPr lang="en-US" altLang="ja-JP" sz="1400" dirty="0"/>
              <a:t>5</a:t>
            </a:r>
            <a:r>
              <a:rPr lang="ja-JP" altLang="en-US" sz="1400" dirty="0"/>
              <a:t>市町村）</a:t>
            </a:r>
            <a:r>
              <a:rPr lang="en-US" altLang="ja-JP" sz="1400" dirty="0"/>
              <a:t>】</a:t>
            </a:r>
          </a:p>
          <a:p>
            <a:pPr>
              <a:defRPr/>
            </a:pPr>
            <a:r>
              <a:rPr lang="ja-JP" altLang="en-US" sz="1400" dirty="0"/>
              <a:t>　泉佐野市・田尻町、太子町・河南町・</a:t>
            </a:r>
            <a:r>
              <a:rPr lang="ja-JP" altLang="en-US" sz="1400" dirty="0" smtClean="0"/>
              <a:t>千早赤阪村</a:t>
            </a:r>
            <a:r>
              <a:rPr lang="ja-JP" altLang="en-US" sz="1400" dirty="0"/>
              <a:t>　</a:t>
            </a:r>
            <a:endParaRPr lang="en-US" altLang="ja-JP" sz="1400" dirty="0" smtClean="0"/>
          </a:p>
        </p:txBody>
      </p:sp>
      <p:sp>
        <p:nvSpPr>
          <p:cNvPr id="11" name="タイトル 1"/>
          <p:cNvSpPr txBox="1">
            <a:spLocks noGrp="1"/>
          </p:cNvSpPr>
          <p:nvPr>
            <p:ph type="title"/>
          </p:nvPr>
        </p:nvSpPr>
        <p:spPr>
          <a:xfrm>
            <a:off x="457200" y="188913"/>
            <a:ext cx="8229600" cy="633412"/>
          </a:xfr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lnRef>
          <a:fillRef idx="1">
            <a:schemeClr val="lt1"/>
          </a:fillRef>
          <a:effectRef idx="0">
            <a:schemeClr val="dk1"/>
          </a:effectRef>
          <a:fontRef idx="minor">
            <a:schemeClr val="dk1"/>
          </a:fontRef>
        </p:style>
        <p:txBody>
          <a:bodyPr/>
          <a:lstStyle>
            <a:lvl1pPr algn="ctr" defTabSz="914400" rtl="0" eaLnBrk="1" latinLnBrk="0" hangingPunct="1">
              <a:spcBef>
                <a:spcPct val="0"/>
              </a:spcBef>
              <a:buNone/>
              <a:defRPr kumimoji="1"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fontAlgn="auto">
              <a:spcAft>
                <a:spcPts val="0"/>
              </a:spcAft>
              <a:defRPr/>
            </a:pPr>
            <a:r>
              <a:rPr lang="ja-JP" altLang="en-US" sz="3200" dirty="0" smtClean="0">
                <a:solidFill>
                  <a:schemeClr val="tx1"/>
                </a:solidFill>
                <a:latin typeface="HGSｺﾞｼｯｸE" panose="020B0900000000000000" pitchFamily="50" charset="-128"/>
                <a:ea typeface="HGSｺﾞｼｯｸE" panose="020B0900000000000000" pitchFamily="50" charset="-128"/>
              </a:rPr>
              <a:t>基幹相談支援センター</a:t>
            </a:r>
          </a:p>
        </p:txBody>
      </p:sp>
      <p:sp>
        <p:nvSpPr>
          <p:cNvPr id="4" name="スライド番号プレースホルダー 3"/>
          <p:cNvSpPr>
            <a:spLocks noGrp="1"/>
          </p:cNvSpPr>
          <p:nvPr>
            <p:ph type="sldNum" sz="quarter" idx="12"/>
          </p:nvPr>
        </p:nvSpPr>
        <p:spPr/>
        <p:txBody>
          <a:bodyPr/>
          <a:lstStyle/>
          <a:p>
            <a:pPr>
              <a:defRPr/>
            </a:pPr>
            <a:fld id="{8B41D3C4-A2EC-4EFD-8937-68FC89820670}" type="slidenum">
              <a:rPr lang="ja-JP" altLang="en-US" smtClean="0"/>
              <a:pPr>
                <a:defRPr/>
              </a:pPr>
              <a:t>11</a:t>
            </a:fld>
            <a:endParaRPr lang="ja-JP" altLang="en-US"/>
          </a:p>
        </p:txBody>
      </p:sp>
    </p:spTree>
    <p:extLst>
      <p:ext uri="{BB962C8B-B14F-4D97-AF65-F5344CB8AC3E}">
        <p14:creationId xmlns:p14="http://schemas.microsoft.com/office/powerpoint/2010/main" val="1676665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pPr>
              <a:defRPr/>
            </a:pPr>
            <a:fld id="{99F2CD65-A533-4E65-B40A-4F69D0C4A280}" type="slidenum">
              <a:rPr lang="ja-JP" altLang="en-US" smtClean="0"/>
              <a:pPr>
                <a:defRPr/>
              </a:pPr>
              <a:t>12</a:t>
            </a:fld>
            <a:endParaRPr lang="ja-JP" altLang="en-US"/>
          </a:p>
        </p:txBody>
      </p:sp>
      <p:sp>
        <p:nvSpPr>
          <p:cNvPr id="3" name="タイトル 1"/>
          <p:cNvSpPr txBox="1">
            <a:spLocks/>
          </p:cNvSpPr>
          <p:nvPr/>
        </p:nvSpPr>
        <p:spPr bwMode="auto">
          <a:xfrm>
            <a:off x="510282" y="188640"/>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r>
              <a:rPr lang="ja-JP" altLang="en-US" sz="2400" dirty="0" smtClean="0"/>
              <a:t>相談支援にかかるツールの活用状況について</a:t>
            </a:r>
            <a:endParaRPr lang="ja-JP" altLang="en-US" sz="2400" dirty="0"/>
          </a:p>
        </p:txBody>
      </p:sp>
      <p:sp>
        <p:nvSpPr>
          <p:cNvPr id="4" name="テキスト ボックス 3"/>
          <p:cNvSpPr txBox="1"/>
          <p:nvPr/>
        </p:nvSpPr>
        <p:spPr>
          <a:xfrm>
            <a:off x="90495" y="839014"/>
            <a:ext cx="4277742" cy="338554"/>
          </a:xfrm>
          <a:prstGeom prst="rect">
            <a:avLst/>
          </a:prstGeom>
          <a:noFill/>
        </p:spPr>
        <p:txBody>
          <a:bodyPr wrap="square" rtlCol="0">
            <a:spAutoFit/>
          </a:bodyPr>
          <a:lstStyle/>
          <a:p>
            <a:r>
              <a:rPr lang="en-US" altLang="ja-JP" sz="1600" b="1" dirty="0"/>
              <a:t>『</a:t>
            </a:r>
            <a:r>
              <a:rPr kumimoji="1" lang="ja-JP" altLang="en-US" sz="1600" b="1" dirty="0" smtClean="0"/>
              <a:t>大阪府相談支援ハンドブック（Ｈ</a:t>
            </a:r>
            <a:r>
              <a:rPr kumimoji="1" lang="en-US" altLang="ja-JP" sz="1600" b="1" dirty="0" smtClean="0"/>
              <a:t>26</a:t>
            </a:r>
            <a:r>
              <a:rPr kumimoji="1" lang="ja-JP" altLang="en-US" sz="1600" b="1" dirty="0" smtClean="0"/>
              <a:t>改訂）</a:t>
            </a:r>
            <a:r>
              <a:rPr kumimoji="1" lang="en-US" altLang="ja-JP" sz="1600" b="1" dirty="0" smtClean="0"/>
              <a:t>』</a:t>
            </a:r>
            <a:endParaRPr kumimoji="1" lang="ja-JP" altLang="en-US" sz="1600" b="1" dirty="0"/>
          </a:p>
        </p:txBody>
      </p:sp>
      <p:sp>
        <p:nvSpPr>
          <p:cNvPr id="5" name="テキスト ボックス 4"/>
          <p:cNvSpPr txBox="1"/>
          <p:nvPr/>
        </p:nvSpPr>
        <p:spPr>
          <a:xfrm>
            <a:off x="179512" y="1170192"/>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28</a:t>
            </a:r>
            <a:r>
              <a:rPr kumimoji="1" lang="ja-JP" altLang="en-US" sz="1400" dirty="0" smtClean="0"/>
              <a:t>　、利用無　</a:t>
            </a:r>
            <a:r>
              <a:rPr kumimoji="1" lang="en-US" altLang="ja-JP" sz="1400" dirty="0" smtClean="0"/>
              <a:t>15</a:t>
            </a:r>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sp>
        <p:nvSpPr>
          <p:cNvPr id="8" name="テキスト ボックス 7"/>
          <p:cNvSpPr txBox="1"/>
          <p:nvPr/>
        </p:nvSpPr>
        <p:spPr>
          <a:xfrm>
            <a:off x="15917" y="3606342"/>
            <a:ext cx="4277742" cy="584775"/>
          </a:xfrm>
          <a:prstGeom prst="rect">
            <a:avLst/>
          </a:prstGeom>
          <a:noFill/>
        </p:spPr>
        <p:txBody>
          <a:bodyPr wrap="square" rtlCol="0">
            <a:spAutoFit/>
          </a:bodyPr>
          <a:lstStyle/>
          <a:p>
            <a:r>
              <a:rPr lang="en-US" altLang="ja-JP" sz="1600" b="1" dirty="0"/>
              <a:t>『</a:t>
            </a:r>
            <a:r>
              <a:rPr lang="ja-JP" altLang="en-US" sz="1600" b="1" dirty="0" smtClean="0"/>
              <a:t>相談</a:t>
            </a:r>
            <a:r>
              <a:rPr lang="ja-JP" altLang="en-US" sz="1600" b="1" dirty="0"/>
              <a:t>支援体制における人材育成と定着支援に</a:t>
            </a:r>
            <a:r>
              <a:rPr lang="ja-JP" altLang="en-US" sz="1600" b="1" dirty="0" smtClean="0"/>
              <a:t>向けて（</a:t>
            </a:r>
            <a:r>
              <a:rPr lang="ja-JP" altLang="en-US" sz="1600" b="1" dirty="0"/>
              <a:t>Ｈ</a:t>
            </a:r>
            <a:r>
              <a:rPr lang="en-US" altLang="ja-JP" sz="1600" b="1" dirty="0"/>
              <a:t>27</a:t>
            </a:r>
            <a:r>
              <a:rPr lang="ja-JP" altLang="en-US" sz="1600" b="1" dirty="0"/>
              <a:t>年度</a:t>
            </a:r>
            <a:r>
              <a:rPr lang="ja-JP" altLang="en-US" sz="1600" b="1" dirty="0" smtClean="0"/>
              <a:t>）</a:t>
            </a:r>
            <a:r>
              <a:rPr lang="en-US" altLang="ja-JP" sz="1600" b="1" dirty="0" smtClean="0"/>
              <a:t>』</a:t>
            </a:r>
            <a:endParaRPr kumimoji="1" lang="ja-JP" altLang="en-US" sz="1600" b="1" dirty="0"/>
          </a:p>
        </p:txBody>
      </p:sp>
      <p:sp>
        <p:nvSpPr>
          <p:cNvPr id="9" name="テキスト ボックス 8"/>
          <p:cNvSpPr txBox="1"/>
          <p:nvPr/>
        </p:nvSpPr>
        <p:spPr>
          <a:xfrm>
            <a:off x="179512" y="4151430"/>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13</a:t>
            </a:r>
            <a:r>
              <a:rPr kumimoji="1" lang="ja-JP" altLang="en-US" sz="1400" dirty="0" smtClean="0"/>
              <a:t>　、利用無　</a:t>
            </a:r>
            <a:r>
              <a:rPr kumimoji="1" lang="en-US" altLang="ja-JP" sz="1400" dirty="0" smtClean="0"/>
              <a:t>30</a:t>
            </a:r>
            <a:r>
              <a:rPr kumimoji="1" lang="ja-JP" altLang="en-US" sz="1400" dirty="0" smtClean="0"/>
              <a:t>　</a:t>
            </a:r>
            <a:endParaRPr kumimoji="1" lang="en-US" altLang="ja-JP" sz="1400" dirty="0" smtClean="0"/>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sp>
        <p:nvSpPr>
          <p:cNvPr id="11" name="テキスト ボックス 10"/>
          <p:cNvSpPr txBox="1"/>
          <p:nvPr/>
        </p:nvSpPr>
        <p:spPr>
          <a:xfrm>
            <a:off x="4449526" y="807476"/>
            <a:ext cx="4277742" cy="584775"/>
          </a:xfrm>
          <a:prstGeom prst="rect">
            <a:avLst/>
          </a:prstGeom>
          <a:noFill/>
        </p:spPr>
        <p:txBody>
          <a:bodyPr wrap="square" rtlCol="0">
            <a:spAutoFit/>
          </a:bodyPr>
          <a:lstStyle/>
          <a:p>
            <a:r>
              <a:rPr lang="en-US" altLang="ja-JP" sz="1600" b="1" dirty="0" smtClean="0"/>
              <a:t>『</a:t>
            </a:r>
            <a:r>
              <a:rPr lang="ja-JP" altLang="en-US" sz="1600" b="1" dirty="0"/>
              <a:t>大阪府サービス等利用計画</a:t>
            </a:r>
            <a:r>
              <a:rPr lang="ja-JP" altLang="en-US" sz="1600" b="1" dirty="0" smtClean="0"/>
              <a:t>サポートツール</a:t>
            </a:r>
            <a:endParaRPr lang="en-US" altLang="ja-JP" sz="1600" b="1" dirty="0"/>
          </a:p>
          <a:p>
            <a:r>
              <a:rPr kumimoji="1" lang="ja-JP" altLang="en-US" sz="1600" b="1" dirty="0" smtClean="0"/>
              <a:t>（Ｈ</a:t>
            </a:r>
            <a:r>
              <a:rPr kumimoji="1" lang="en-US" altLang="ja-JP" sz="1600" b="1" dirty="0" smtClean="0"/>
              <a:t>28</a:t>
            </a:r>
            <a:r>
              <a:rPr kumimoji="1" lang="ja-JP" altLang="en-US" sz="1600" b="1" dirty="0" smtClean="0"/>
              <a:t>年度）</a:t>
            </a:r>
            <a:r>
              <a:rPr kumimoji="1" lang="en-US" altLang="ja-JP" sz="1600" b="1" dirty="0" smtClean="0"/>
              <a:t>』</a:t>
            </a:r>
            <a:endParaRPr kumimoji="1" lang="ja-JP" altLang="en-US" sz="1600" b="1" dirty="0"/>
          </a:p>
        </p:txBody>
      </p:sp>
      <p:sp>
        <p:nvSpPr>
          <p:cNvPr id="12" name="テキスト ボックス 11"/>
          <p:cNvSpPr txBox="1"/>
          <p:nvPr/>
        </p:nvSpPr>
        <p:spPr>
          <a:xfrm>
            <a:off x="4517001" y="1279159"/>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17</a:t>
            </a:r>
            <a:r>
              <a:rPr kumimoji="1" lang="ja-JP" altLang="en-US" sz="1400" dirty="0" smtClean="0"/>
              <a:t>　、利用無　</a:t>
            </a:r>
            <a:r>
              <a:rPr kumimoji="1" lang="en-US" altLang="ja-JP" sz="1400" dirty="0" smtClean="0"/>
              <a:t>26</a:t>
            </a:r>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sp>
        <p:nvSpPr>
          <p:cNvPr id="14" name="テキスト ボックス 13"/>
          <p:cNvSpPr txBox="1"/>
          <p:nvPr/>
        </p:nvSpPr>
        <p:spPr>
          <a:xfrm>
            <a:off x="4487731" y="3724921"/>
            <a:ext cx="4277742" cy="338554"/>
          </a:xfrm>
          <a:prstGeom prst="rect">
            <a:avLst/>
          </a:prstGeom>
          <a:noFill/>
        </p:spPr>
        <p:txBody>
          <a:bodyPr wrap="square" rtlCol="0">
            <a:spAutoFit/>
          </a:bodyPr>
          <a:lstStyle/>
          <a:p>
            <a:r>
              <a:rPr lang="en-US" altLang="ja-JP" sz="1600" b="1" dirty="0" smtClean="0"/>
              <a:t>『</a:t>
            </a:r>
            <a:r>
              <a:rPr lang="ja-JP" altLang="en-US" sz="1600" b="1" dirty="0"/>
              <a:t>地域の相談支援体制について</a:t>
            </a:r>
            <a:r>
              <a:rPr kumimoji="1" lang="ja-JP" altLang="en-US" sz="1600" b="1" dirty="0" smtClean="0"/>
              <a:t>（Ｈ</a:t>
            </a:r>
            <a:r>
              <a:rPr kumimoji="1" lang="en-US" altLang="ja-JP" sz="1600" b="1" dirty="0" smtClean="0"/>
              <a:t>29</a:t>
            </a:r>
            <a:r>
              <a:rPr kumimoji="1" lang="ja-JP" altLang="en-US" sz="1600" b="1" dirty="0" smtClean="0"/>
              <a:t>年度）</a:t>
            </a:r>
            <a:r>
              <a:rPr kumimoji="1" lang="en-US" altLang="ja-JP" sz="1600" b="1" dirty="0" smtClean="0"/>
              <a:t>』</a:t>
            </a:r>
            <a:endParaRPr kumimoji="1" lang="ja-JP" altLang="en-US" sz="1600" b="1" dirty="0"/>
          </a:p>
        </p:txBody>
      </p:sp>
      <p:sp>
        <p:nvSpPr>
          <p:cNvPr id="15" name="テキスト ボックス 14"/>
          <p:cNvSpPr txBox="1"/>
          <p:nvPr/>
        </p:nvSpPr>
        <p:spPr>
          <a:xfrm>
            <a:off x="4613381" y="4063475"/>
            <a:ext cx="4248472" cy="523220"/>
          </a:xfrm>
          <a:prstGeom prst="rect">
            <a:avLst/>
          </a:prstGeom>
          <a:noFill/>
        </p:spPr>
        <p:txBody>
          <a:bodyPr wrap="square" rtlCol="0">
            <a:spAutoFit/>
          </a:bodyPr>
          <a:lstStyle/>
          <a:p>
            <a:r>
              <a:rPr kumimoji="1" lang="ja-JP" altLang="en-US" sz="1400" dirty="0" smtClean="0"/>
              <a:t>①利用状況　　利用有　</a:t>
            </a:r>
            <a:r>
              <a:rPr kumimoji="1" lang="en-US" altLang="ja-JP" sz="1400" dirty="0" smtClean="0"/>
              <a:t>13</a:t>
            </a:r>
            <a:r>
              <a:rPr kumimoji="1" lang="ja-JP" altLang="en-US" sz="1400" dirty="0" smtClean="0"/>
              <a:t>　、利用無　</a:t>
            </a:r>
            <a:r>
              <a:rPr lang="en-US" altLang="ja-JP" sz="1400" dirty="0" smtClean="0"/>
              <a:t>30</a:t>
            </a:r>
            <a:r>
              <a:rPr kumimoji="1" lang="ja-JP" altLang="en-US" sz="1400" dirty="0" smtClean="0"/>
              <a:t>　</a:t>
            </a:r>
            <a:endParaRPr kumimoji="1" lang="en-US" altLang="ja-JP" sz="1400" dirty="0" smtClean="0"/>
          </a:p>
          <a:p>
            <a:r>
              <a:rPr lang="ja-JP" altLang="en-US" sz="1400" dirty="0" smtClean="0"/>
              <a:t>②活用方法（</a:t>
            </a:r>
            <a:r>
              <a:rPr lang="ja-JP" altLang="en-US" sz="1400" dirty="0"/>
              <a:t>重複</a:t>
            </a:r>
            <a:r>
              <a:rPr lang="ja-JP" altLang="en-US" sz="1400" dirty="0" smtClean="0"/>
              <a:t>回答あり）</a:t>
            </a:r>
            <a:r>
              <a:rPr kumimoji="1" lang="ja-JP" altLang="en-US" sz="1400" dirty="0" smtClean="0"/>
              <a:t>　</a:t>
            </a:r>
            <a:endParaRPr kumimoji="1" lang="en-US" altLang="ja-JP" sz="1400" dirty="0" smtClean="0"/>
          </a:p>
        </p:txBody>
      </p:sp>
      <p:graphicFrame>
        <p:nvGraphicFramePr>
          <p:cNvPr id="17" name="グラフ 16"/>
          <p:cNvGraphicFramePr>
            <a:graphicFrameLocks/>
          </p:cNvGraphicFramePr>
          <p:nvPr>
            <p:extLst>
              <p:ext uri="{D42A27DB-BD31-4B8C-83A1-F6EECF244321}">
                <p14:modId xmlns:p14="http://schemas.microsoft.com/office/powerpoint/2010/main" val="472482300"/>
              </p:ext>
            </p:extLst>
          </p:nvPr>
        </p:nvGraphicFramePr>
        <p:xfrm>
          <a:off x="246576" y="1761534"/>
          <a:ext cx="4010025" cy="17907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9" name="グラフ 18"/>
          <p:cNvGraphicFramePr>
            <a:graphicFrameLocks/>
          </p:cNvGraphicFramePr>
          <p:nvPr>
            <p:extLst>
              <p:ext uri="{D42A27DB-BD31-4B8C-83A1-F6EECF244321}">
                <p14:modId xmlns:p14="http://schemas.microsoft.com/office/powerpoint/2010/main" val="3776990186"/>
              </p:ext>
            </p:extLst>
          </p:nvPr>
        </p:nvGraphicFramePr>
        <p:xfrm>
          <a:off x="4613380" y="1810390"/>
          <a:ext cx="4073420" cy="1761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1" name="グラフ 20"/>
          <p:cNvGraphicFramePr>
            <a:graphicFrameLocks/>
          </p:cNvGraphicFramePr>
          <p:nvPr>
            <p:extLst>
              <p:ext uri="{D42A27DB-BD31-4B8C-83A1-F6EECF244321}">
                <p14:modId xmlns:p14="http://schemas.microsoft.com/office/powerpoint/2010/main" val="2924386908"/>
              </p:ext>
            </p:extLst>
          </p:nvPr>
        </p:nvGraphicFramePr>
        <p:xfrm>
          <a:off x="395535" y="4726479"/>
          <a:ext cx="3861065" cy="17988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2" name="グラフ 21"/>
          <p:cNvGraphicFramePr>
            <a:graphicFrameLocks/>
          </p:cNvGraphicFramePr>
          <p:nvPr>
            <p:extLst>
              <p:ext uri="{D42A27DB-BD31-4B8C-83A1-F6EECF244321}">
                <p14:modId xmlns:p14="http://schemas.microsoft.com/office/powerpoint/2010/main" val="255135140"/>
              </p:ext>
            </p:extLst>
          </p:nvPr>
        </p:nvGraphicFramePr>
        <p:xfrm>
          <a:off x="4716996" y="4586696"/>
          <a:ext cx="3887452" cy="193864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5241071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12775" y="260350"/>
            <a:ext cx="7918450" cy="490538"/>
          </a:xfrm>
          <a:prstGeom prst="roundRect">
            <a:avLst/>
          </a:prstGeo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ja-JP" altLang="en-US" sz="2400" dirty="0" smtClean="0"/>
              <a:t>相談支援事業所数・相談支援専門員数（</a:t>
            </a:r>
            <a:r>
              <a:rPr lang="en-US" altLang="ja-JP" sz="2400" dirty="0" smtClean="0">
                <a:solidFill>
                  <a:schemeClr val="tx1"/>
                </a:solidFill>
              </a:rPr>
              <a:t>H31.4.1</a:t>
            </a:r>
            <a:r>
              <a:rPr lang="ja-JP" altLang="en-US" sz="2400" dirty="0" smtClean="0"/>
              <a:t>現在）</a:t>
            </a:r>
          </a:p>
        </p:txBody>
      </p:sp>
      <p:sp>
        <p:nvSpPr>
          <p:cNvPr id="3075" name="テキスト ボックス 4"/>
          <p:cNvSpPr txBox="1">
            <a:spLocks noChangeArrowheads="1"/>
          </p:cNvSpPr>
          <p:nvPr/>
        </p:nvSpPr>
        <p:spPr bwMode="auto">
          <a:xfrm>
            <a:off x="827584" y="1487488"/>
            <a:ext cx="78488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　</a:t>
            </a:r>
            <a:r>
              <a:rPr lang="ja-JP" altLang="en-US" dirty="0" smtClean="0"/>
              <a:t>地域生活支援事業（交付税）による障</a:t>
            </a:r>
            <a:r>
              <a:rPr lang="ja-JP" altLang="en-US" dirty="0"/>
              <a:t>がい者相談支援事業を実施する事業所は府内</a:t>
            </a:r>
            <a:r>
              <a:rPr lang="ja-JP" altLang="en-US" dirty="0" smtClean="0"/>
              <a:t>で</a:t>
            </a:r>
            <a:r>
              <a:rPr lang="en-US" altLang="ja-JP" b="1" u="sng" dirty="0" smtClean="0"/>
              <a:t>186</a:t>
            </a:r>
            <a:r>
              <a:rPr lang="ja-JP" altLang="en-US" b="1" u="sng" dirty="0" smtClean="0"/>
              <a:t>事業所</a:t>
            </a:r>
            <a:r>
              <a:rPr lang="ja-JP" altLang="en-US" dirty="0"/>
              <a:t>（重複あり）。</a:t>
            </a:r>
            <a:endParaRPr lang="en-US" altLang="ja-JP" dirty="0"/>
          </a:p>
          <a:p>
            <a:pPr eaLnBrk="1" hangingPunct="1"/>
            <a:r>
              <a:rPr lang="ja-JP" altLang="en-US" dirty="0"/>
              <a:t>　</a:t>
            </a:r>
            <a:r>
              <a:rPr lang="ja-JP" altLang="en-US" dirty="0" smtClean="0"/>
              <a:t>１</a:t>
            </a:r>
            <a:r>
              <a:rPr lang="ja-JP" altLang="en-US" dirty="0"/>
              <a:t>市町村当たり、</a:t>
            </a:r>
            <a:r>
              <a:rPr lang="ja-JP" altLang="en-US" b="1" u="sng" dirty="0" smtClean="0"/>
              <a:t>平均</a:t>
            </a:r>
            <a:r>
              <a:rPr lang="en-US" altLang="ja-JP" b="1" u="sng" dirty="0" smtClean="0"/>
              <a:t>4.3</a:t>
            </a:r>
            <a:r>
              <a:rPr lang="ja-JP" altLang="en-US" b="1" u="sng" dirty="0" smtClean="0"/>
              <a:t>か所</a:t>
            </a:r>
            <a:r>
              <a:rPr lang="ja-JP" altLang="en-US" dirty="0"/>
              <a:t>。</a:t>
            </a:r>
          </a:p>
        </p:txBody>
      </p:sp>
      <p:sp>
        <p:nvSpPr>
          <p:cNvPr id="6" name="テキスト ボックス 5"/>
          <p:cNvSpPr txBox="1"/>
          <p:nvPr/>
        </p:nvSpPr>
        <p:spPr>
          <a:xfrm>
            <a:off x="684213" y="2411413"/>
            <a:ext cx="3887787"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ja-JP" altLang="en-US" dirty="0"/>
              <a:t>②指定相談支援事業</a:t>
            </a:r>
          </a:p>
        </p:txBody>
      </p:sp>
      <p:graphicFrame>
        <p:nvGraphicFramePr>
          <p:cNvPr id="7" name="表 6"/>
          <p:cNvGraphicFramePr>
            <a:graphicFrameLocks noGrp="1"/>
          </p:cNvGraphicFramePr>
          <p:nvPr>
            <p:extLst>
              <p:ext uri="{D42A27DB-BD31-4B8C-83A1-F6EECF244321}">
                <p14:modId xmlns:p14="http://schemas.microsoft.com/office/powerpoint/2010/main" val="464675120"/>
              </p:ext>
            </p:extLst>
          </p:nvPr>
        </p:nvGraphicFramePr>
        <p:xfrm>
          <a:off x="1116013" y="2824163"/>
          <a:ext cx="6265862" cy="2133600"/>
        </p:xfrm>
        <a:graphic>
          <a:graphicData uri="http://schemas.openxmlformats.org/drawingml/2006/table">
            <a:tbl>
              <a:tblPr firstRow="1" bandRow="1">
                <a:tableStyleId>{5940675A-B579-460E-94D1-54222C63F5DA}</a:tableStyleId>
              </a:tblPr>
              <a:tblGrid>
                <a:gridCol w="2448728">
                  <a:extLst>
                    <a:ext uri="{9D8B030D-6E8A-4147-A177-3AD203B41FA5}">
                      <a16:colId xmlns:a16="http://schemas.microsoft.com/office/drawing/2014/main" val="20000"/>
                    </a:ext>
                  </a:extLst>
                </a:gridCol>
                <a:gridCol w="1908567">
                  <a:extLst>
                    <a:ext uri="{9D8B030D-6E8A-4147-A177-3AD203B41FA5}">
                      <a16:colId xmlns:a16="http://schemas.microsoft.com/office/drawing/2014/main" val="20001"/>
                    </a:ext>
                  </a:extLst>
                </a:gridCol>
                <a:gridCol w="1908567">
                  <a:extLst>
                    <a:ext uri="{9D8B030D-6E8A-4147-A177-3AD203B41FA5}">
                      <a16:colId xmlns:a16="http://schemas.microsoft.com/office/drawing/2014/main" val="20002"/>
                    </a:ext>
                  </a:extLst>
                </a:gridCol>
              </a:tblGrid>
              <a:tr h="175920">
                <a:tc rowSpan="2">
                  <a:txBody>
                    <a:bodyPr/>
                    <a:lstStyle/>
                    <a:p>
                      <a:pPr algn="ctr"/>
                      <a:r>
                        <a:rPr kumimoji="1" lang="ja-JP" altLang="en-US" sz="1600" dirty="0" smtClean="0"/>
                        <a:t>指定の種類</a:t>
                      </a:r>
                      <a:endParaRPr kumimoji="1" lang="ja-JP" altLang="en-US" sz="1600" dirty="0"/>
                    </a:p>
                  </a:txBody>
                  <a:tcPr marL="91457" marR="91457"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ja-JP" altLang="en-US" sz="1600" dirty="0" smtClean="0"/>
                        <a:t>事業所数（重複あり）</a:t>
                      </a:r>
                      <a:endParaRPr kumimoji="1" lang="en-US" altLang="ja-JP" sz="1600" dirty="0" smtClean="0"/>
                    </a:p>
                  </a:txBody>
                  <a:tcPr marL="91457" marR="91457"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43912">
                <a:tc vMerge="1">
                  <a:txBody>
                    <a:bodyPr/>
                    <a:lstStyle/>
                    <a:p>
                      <a:endParaRPr kumimoji="1" lang="ja-JP" altLang="en-US"/>
                    </a:p>
                  </a:txBody>
                  <a:tcPr/>
                </a:tc>
                <a:tc>
                  <a:txBody>
                    <a:bodyPr/>
                    <a:lstStyle/>
                    <a:p>
                      <a:pPr algn="ctr"/>
                      <a:r>
                        <a:rPr kumimoji="1" lang="en-US" altLang="ja-JP" sz="1600" dirty="0" smtClean="0">
                          <a:solidFill>
                            <a:schemeClr val="tx1"/>
                          </a:solidFill>
                        </a:rPr>
                        <a:t>H31.4.1</a:t>
                      </a:r>
                      <a:endParaRPr kumimoji="1" lang="ja-JP" altLang="en-US" sz="1600" dirty="0">
                        <a:solidFill>
                          <a:schemeClr val="tx1"/>
                        </a:solidFill>
                      </a:endParaRPr>
                    </a:p>
                  </a:txBody>
                  <a:tcPr marL="91457" marR="9145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ja-JP" altLang="en-US" sz="1600" dirty="0" smtClean="0"/>
                        <a:t>（参考）</a:t>
                      </a:r>
                      <a:r>
                        <a:rPr kumimoji="1" lang="en-US" altLang="ja-JP" sz="1600" dirty="0" smtClean="0"/>
                        <a:t>H30.4.1</a:t>
                      </a:r>
                      <a:endParaRPr kumimoji="1" lang="ja-JP" altLang="en-US" sz="1600" dirty="0"/>
                    </a:p>
                  </a:txBody>
                  <a:tcPr marL="91457" marR="91457"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1"/>
                  </a:ext>
                </a:extLst>
              </a:tr>
              <a:tr h="199152">
                <a:tc>
                  <a:txBody>
                    <a:bodyPr/>
                    <a:lstStyle/>
                    <a:p>
                      <a:r>
                        <a:rPr kumimoji="1" lang="ja-JP" altLang="en-US" sz="1800" dirty="0" smtClean="0"/>
                        <a:t>計画相談支援</a:t>
                      </a:r>
                      <a:endParaRPr kumimoji="1" lang="ja-JP" altLang="en-US" sz="1800" dirty="0"/>
                    </a:p>
                  </a:txBody>
                  <a:tcPr marL="91457" marR="91457">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990</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922</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188352">
                <a:tc>
                  <a:txBody>
                    <a:bodyPr/>
                    <a:lstStyle/>
                    <a:p>
                      <a:r>
                        <a:rPr kumimoji="1" lang="ja-JP" altLang="en-US" sz="1800" dirty="0" err="1" smtClean="0"/>
                        <a:t>障がい</a:t>
                      </a:r>
                      <a:r>
                        <a:rPr kumimoji="1" lang="ja-JP" altLang="en-US" sz="1800" dirty="0" smtClean="0"/>
                        <a:t>児相談支援</a:t>
                      </a:r>
                      <a:endParaRPr kumimoji="1" lang="en-US" altLang="ja-JP" sz="1800" dirty="0" smtClean="0"/>
                    </a:p>
                  </a:txBody>
                  <a:tcPr marL="91457" marR="91457"/>
                </a:tc>
                <a:tc>
                  <a:txBody>
                    <a:bodyPr/>
                    <a:lstStyle/>
                    <a:p>
                      <a:pPr algn="ctr"/>
                      <a:r>
                        <a:rPr lang="en-US" altLang="ja-JP" dirty="0" smtClean="0">
                          <a:solidFill>
                            <a:schemeClr val="tx1"/>
                          </a:solidFill>
                        </a:rPr>
                        <a:t>703</a:t>
                      </a:r>
                      <a:endParaRPr lang="ja-JP" altLang="en-US" dirty="0">
                        <a:solidFill>
                          <a:schemeClr val="tx1"/>
                        </a:solidFill>
                      </a:endParaRPr>
                    </a:p>
                  </a:txBody>
                  <a:tcPr marL="91457" marR="91457"/>
                </a:tc>
                <a:tc>
                  <a:txBody>
                    <a:bodyPr/>
                    <a:lstStyle/>
                    <a:p>
                      <a:pPr algn="ctr"/>
                      <a:r>
                        <a:rPr lang="en-US" altLang="ja-JP" dirty="0" smtClean="0">
                          <a:solidFill>
                            <a:schemeClr val="tx1"/>
                          </a:solidFill>
                        </a:rPr>
                        <a:t>649</a:t>
                      </a:r>
                      <a:endParaRPr lang="ja-JP" altLang="en-US" dirty="0">
                        <a:solidFill>
                          <a:schemeClr val="tx1"/>
                        </a:solidFill>
                      </a:endParaRPr>
                    </a:p>
                  </a:txBody>
                  <a:tcPr marL="91457" marR="91457"/>
                </a:tc>
                <a:extLst>
                  <a:ext uri="{0D108BD9-81ED-4DB2-BD59-A6C34878D82A}">
                    <a16:rowId xmlns:a16="http://schemas.microsoft.com/office/drawing/2014/main" val="10003"/>
                  </a:ext>
                </a:extLst>
              </a:tr>
              <a:tr h="0">
                <a:tc>
                  <a:txBody>
                    <a:bodyPr/>
                    <a:lstStyle/>
                    <a:p>
                      <a:r>
                        <a:rPr kumimoji="1" lang="ja-JP" altLang="en-US" sz="1800" dirty="0" smtClean="0"/>
                        <a:t>地域移行支援</a:t>
                      </a:r>
                      <a:endParaRPr kumimoji="1" lang="ja-JP" altLang="en-US" sz="1800" dirty="0"/>
                    </a:p>
                  </a:txBody>
                  <a:tcPr marL="91457" marR="91457" anchor="ctr">
                    <a:lnB w="12700" cap="flat" cmpd="sng" algn="ctr">
                      <a:solidFill>
                        <a:schemeClr val="tx1"/>
                      </a:solidFill>
                      <a:prstDash val="solid"/>
                      <a:round/>
                      <a:headEnd type="none" w="med" len="med"/>
                      <a:tailEnd type="none" w="med" len="med"/>
                    </a:lnB>
                  </a:tcPr>
                </a:tc>
                <a:tc>
                  <a:txBody>
                    <a:bodyPr/>
                    <a:lstStyle/>
                    <a:p>
                      <a:pPr algn="ctr"/>
                      <a:r>
                        <a:rPr lang="en-US" altLang="ja-JP" dirty="0" smtClean="0">
                          <a:solidFill>
                            <a:schemeClr val="tx1"/>
                          </a:solidFill>
                        </a:rPr>
                        <a:t>400</a:t>
                      </a:r>
                      <a:endParaRPr lang="ja-JP" altLang="en-US" dirty="0">
                        <a:solidFill>
                          <a:schemeClr val="tx1"/>
                        </a:solidFill>
                      </a:endParaRPr>
                    </a:p>
                  </a:txBody>
                  <a:tcPr marL="91457" marR="91457">
                    <a:lnB w="12700" cap="flat" cmpd="sng" algn="ctr">
                      <a:solidFill>
                        <a:schemeClr val="tx1"/>
                      </a:solidFill>
                      <a:prstDash val="solid"/>
                      <a:round/>
                      <a:headEnd type="none" w="med" len="med"/>
                      <a:tailEnd type="none" w="med" len="med"/>
                    </a:lnB>
                  </a:tcPr>
                </a:tc>
                <a:tc>
                  <a:txBody>
                    <a:bodyPr/>
                    <a:lstStyle/>
                    <a:p>
                      <a:pPr algn="ctr"/>
                      <a:r>
                        <a:rPr lang="en-US" altLang="ja-JP" dirty="0" smtClean="0">
                          <a:solidFill>
                            <a:schemeClr val="tx1"/>
                          </a:solidFill>
                        </a:rPr>
                        <a:t>395</a:t>
                      </a:r>
                      <a:endParaRPr lang="ja-JP" altLang="en-US" dirty="0">
                        <a:solidFill>
                          <a:schemeClr val="tx1"/>
                        </a:solidFill>
                      </a:endParaRPr>
                    </a:p>
                  </a:txBody>
                  <a:tcPr marL="91457" marR="91457">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r>
                        <a:rPr kumimoji="1" lang="ja-JP" altLang="en-US" sz="1800" dirty="0" smtClean="0"/>
                        <a:t>地域定着支援</a:t>
                      </a:r>
                      <a:endParaRPr kumimoji="1" lang="ja-JP" altLang="en-US" sz="1800" dirty="0"/>
                    </a:p>
                  </a:txBody>
                  <a:tcPr marL="91457" marR="91457" anchor="ctr">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397</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tc>
                  <a:txBody>
                    <a:bodyPr/>
                    <a:lstStyle/>
                    <a:p>
                      <a:pPr algn="ctr"/>
                      <a:r>
                        <a:rPr lang="en-US" altLang="ja-JP" dirty="0" smtClean="0">
                          <a:solidFill>
                            <a:schemeClr val="tx1"/>
                          </a:solidFill>
                        </a:rPr>
                        <a:t>391</a:t>
                      </a:r>
                      <a:endParaRPr lang="ja-JP" altLang="en-US" dirty="0">
                        <a:solidFill>
                          <a:schemeClr val="tx1"/>
                        </a:solidFill>
                      </a:endParaRPr>
                    </a:p>
                  </a:txBody>
                  <a:tcPr marL="91457" marR="91457">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5"/>
                  </a:ext>
                </a:extLst>
              </a:tr>
            </a:tbl>
          </a:graphicData>
        </a:graphic>
      </p:graphicFrame>
      <p:sp>
        <p:nvSpPr>
          <p:cNvPr id="8" name="テキスト ボックス 7"/>
          <p:cNvSpPr txBox="1"/>
          <p:nvPr/>
        </p:nvSpPr>
        <p:spPr>
          <a:xfrm>
            <a:off x="719138" y="5291138"/>
            <a:ext cx="2339975"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dirty="0"/>
              <a:t>③相談支援専門員数</a:t>
            </a:r>
          </a:p>
        </p:txBody>
      </p:sp>
      <p:sp>
        <p:nvSpPr>
          <p:cNvPr id="10" name="テキスト ボックス 9"/>
          <p:cNvSpPr txBox="1"/>
          <p:nvPr/>
        </p:nvSpPr>
        <p:spPr>
          <a:xfrm>
            <a:off x="684213" y="1042988"/>
            <a:ext cx="4824412" cy="369887"/>
          </a:xfrm>
          <a:prstGeom prst="rect">
            <a:avLst/>
          </a:prstGeom>
          <a:noFill/>
          <a:ln>
            <a:noFill/>
          </a:ln>
        </p:spPr>
        <p:style>
          <a:lnRef idx="2">
            <a:schemeClr val="dk1"/>
          </a:lnRef>
          <a:fillRef idx="1">
            <a:schemeClr val="lt1"/>
          </a:fillRef>
          <a:effectRef idx="0">
            <a:schemeClr val="dk1"/>
          </a:effectRef>
          <a:fontRef idx="minor">
            <a:schemeClr val="dk1"/>
          </a:fontRef>
        </p:style>
        <p:txBody>
          <a:bodyPr>
            <a:spAutoFit/>
          </a:bodyPr>
          <a:lstStyle/>
          <a:p>
            <a:pPr fontAlgn="auto">
              <a:spcBef>
                <a:spcPts val="0"/>
              </a:spcBef>
              <a:spcAft>
                <a:spcPts val="0"/>
              </a:spcAft>
              <a:defRPr/>
            </a:pPr>
            <a:r>
              <a:rPr lang="ja-JP" altLang="en-US" dirty="0"/>
              <a:t>①</a:t>
            </a:r>
            <a:r>
              <a:rPr lang="ja-JP" altLang="en-US" dirty="0" err="1"/>
              <a:t>障がい</a:t>
            </a:r>
            <a:r>
              <a:rPr lang="ja-JP" altLang="en-US" dirty="0"/>
              <a:t>者相談支援事業（地域生活支援事業）</a:t>
            </a:r>
          </a:p>
        </p:txBody>
      </p:sp>
      <p:sp>
        <p:nvSpPr>
          <p:cNvPr id="3107" name="テキスト ボックス 10"/>
          <p:cNvSpPr txBox="1">
            <a:spLocks noChangeArrowheads="1"/>
          </p:cNvSpPr>
          <p:nvPr/>
        </p:nvSpPr>
        <p:spPr bwMode="auto">
          <a:xfrm>
            <a:off x="1042988" y="5724525"/>
            <a:ext cx="705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r>
              <a:rPr lang="ja-JP" altLang="en-US" dirty="0"/>
              <a:t>府内合計　</a:t>
            </a:r>
            <a:r>
              <a:rPr lang="ja-JP" altLang="en-US" b="1" u="sng" dirty="0"/>
              <a:t>　</a:t>
            </a:r>
            <a:r>
              <a:rPr lang="en-US" altLang="ja-JP" b="1" u="sng" dirty="0" smtClean="0"/>
              <a:t>1,949</a:t>
            </a:r>
            <a:r>
              <a:rPr lang="ja-JP" altLang="en-US" b="1" u="sng" dirty="0" smtClean="0"/>
              <a:t>人　</a:t>
            </a:r>
            <a:r>
              <a:rPr lang="ja-JP" altLang="en-US" b="1" dirty="0"/>
              <a:t>　</a:t>
            </a:r>
            <a:r>
              <a:rPr lang="ja-JP" altLang="en-US" b="1" dirty="0" smtClean="0"/>
              <a:t>　　</a:t>
            </a:r>
            <a:r>
              <a:rPr lang="ja-JP" altLang="en-US" dirty="0" smtClean="0"/>
              <a:t>（</a:t>
            </a:r>
            <a:r>
              <a:rPr lang="ja-JP" altLang="en-US" dirty="0"/>
              <a:t>参考）</a:t>
            </a:r>
            <a:r>
              <a:rPr lang="en-US" altLang="ja-JP" dirty="0" smtClean="0"/>
              <a:t>H30.4.1</a:t>
            </a:r>
            <a:r>
              <a:rPr lang="ja-JP" altLang="en-US" dirty="0"/>
              <a:t>時点　</a:t>
            </a:r>
            <a:r>
              <a:rPr lang="en-US" altLang="ja-JP" dirty="0" smtClean="0"/>
              <a:t>1,792</a:t>
            </a:r>
            <a:r>
              <a:rPr lang="ja-JP" altLang="en-US" dirty="0" smtClean="0"/>
              <a:t>人</a:t>
            </a:r>
            <a:endParaRPr lang="en-US" altLang="ja-JP" dirty="0" smtClean="0"/>
          </a:p>
        </p:txBody>
      </p:sp>
      <p:sp>
        <p:nvSpPr>
          <p:cNvPr id="4" name="スライド番号プレースホルダー 3"/>
          <p:cNvSpPr>
            <a:spLocks noGrp="1"/>
          </p:cNvSpPr>
          <p:nvPr>
            <p:ph type="sldNum" sz="quarter" idx="12"/>
          </p:nvPr>
        </p:nvSpPr>
        <p:spPr/>
        <p:txBody>
          <a:bodyPr/>
          <a:lstStyle/>
          <a:p>
            <a:pPr>
              <a:defRPr/>
            </a:pPr>
            <a:fld id="{8B41D3C4-A2EC-4EFD-8937-68FC89820670}" type="slidenum">
              <a:rPr lang="ja-JP" altLang="en-US" smtClean="0"/>
              <a:pPr>
                <a:defRPr/>
              </a:pPr>
              <a:t>2</a:t>
            </a:fld>
            <a:endParaRPr lang="ja-JP" altLang="en-US" dirty="0"/>
          </a:p>
        </p:txBody>
      </p:sp>
      <p:sp>
        <p:nvSpPr>
          <p:cNvPr id="3" name="テキスト ボックス 2"/>
          <p:cNvSpPr txBox="1"/>
          <p:nvPr/>
        </p:nvSpPr>
        <p:spPr>
          <a:xfrm>
            <a:off x="1115616" y="6093857"/>
            <a:ext cx="7200800" cy="369332"/>
          </a:xfrm>
          <a:prstGeom prst="rect">
            <a:avLst/>
          </a:prstGeom>
          <a:noFill/>
        </p:spPr>
        <p:txBody>
          <a:bodyPr wrap="square" rtlCol="0">
            <a:spAutoFit/>
          </a:bodyPr>
          <a:lstStyle/>
          <a:p>
            <a:r>
              <a:rPr kumimoji="1" lang="ja-JP" altLang="en-US" dirty="0" smtClean="0"/>
              <a:t>（うち現任研修修了者数　　</a:t>
            </a:r>
            <a:r>
              <a:rPr kumimoji="1" lang="en-US" altLang="ja-JP" u="sng" dirty="0" smtClean="0"/>
              <a:t>235</a:t>
            </a:r>
            <a:r>
              <a:rPr kumimoji="1" lang="ja-JP" altLang="en-US" u="sng" dirty="0" smtClean="0"/>
              <a:t>名</a:t>
            </a:r>
            <a:r>
              <a:rPr kumimoji="1" lang="ja-JP" altLang="en-US" dirty="0" smtClean="0"/>
              <a:t>　（回答有：</a:t>
            </a:r>
            <a:r>
              <a:rPr lang="en-US" altLang="ja-JP" dirty="0"/>
              <a:t>20</a:t>
            </a:r>
            <a:r>
              <a:rPr kumimoji="1" lang="ja-JP" altLang="en-US" dirty="0" smtClean="0"/>
              <a:t>市町村））　</a:t>
            </a:r>
            <a:endParaRPr kumimoji="1" lang="ja-JP"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a:xfrm>
            <a:off x="6228184" y="6309320"/>
            <a:ext cx="2133600" cy="365125"/>
          </a:xfrm>
        </p:spPr>
        <p:txBody>
          <a:bodyPr/>
          <a:lstStyle/>
          <a:p>
            <a:pPr>
              <a:defRPr/>
            </a:pPr>
            <a:fld id="{8B41D3C4-A2EC-4EFD-8937-68FC89820670}" type="slidenum">
              <a:rPr lang="ja-JP" altLang="en-US" smtClean="0"/>
              <a:pPr>
                <a:defRPr/>
              </a:pPr>
              <a:t>3</a:t>
            </a:fld>
            <a:endParaRPr lang="ja-JP" altLang="en-US" dirty="0"/>
          </a:p>
        </p:txBody>
      </p:sp>
      <p:sp>
        <p:nvSpPr>
          <p:cNvPr id="5" name="タイトル 1"/>
          <p:cNvSpPr txBox="1">
            <a:spLocks/>
          </p:cNvSpPr>
          <p:nvPr/>
        </p:nvSpPr>
        <p:spPr bwMode="auto">
          <a:xfrm>
            <a:off x="395536" y="237480"/>
            <a:ext cx="8207375" cy="4905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r>
              <a:rPr lang="ja-JP" altLang="en-US" sz="1800" dirty="0"/>
              <a:t>相談支援専門員１人あたりの受給者数</a:t>
            </a:r>
            <a:r>
              <a:rPr lang="ja-JP" altLang="en-US" sz="1800" u="sng" dirty="0"/>
              <a:t>・サービス等利用計画</a:t>
            </a:r>
            <a:r>
              <a:rPr lang="ja-JP" altLang="en-US" sz="1800" dirty="0"/>
              <a:t>作成済み数</a:t>
            </a:r>
          </a:p>
        </p:txBody>
      </p:sp>
      <p:sp>
        <p:nvSpPr>
          <p:cNvPr id="6" name="テキスト ボックス 1"/>
          <p:cNvSpPr txBox="1"/>
          <p:nvPr/>
        </p:nvSpPr>
        <p:spPr>
          <a:xfrm>
            <a:off x="6341356" y="6584827"/>
            <a:ext cx="1990662"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kumimoji="1" lang="en-US" altLang="ja-JP" sz="1050" dirty="0" smtClean="0"/>
              <a:t>※</a:t>
            </a:r>
            <a:r>
              <a:rPr kumimoji="1" lang="ja-JP" altLang="en-US" sz="1050" dirty="0" smtClean="0"/>
              <a:t>小数点以下は四捨五入</a:t>
            </a:r>
            <a:endParaRPr kumimoji="1" lang="ja-JP" altLang="en-US" sz="1050" dirty="0"/>
          </a:p>
        </p:txBody>
      </p:sp>
      <p:graphicFrame>
        <p:nvGraphicFramePr>
          <p:cNvPr id="8" name="グラフ 7"/>
          <p:cNvGraphicFramePr>
            <a:graphicFrameLocks/>
          </p:cNvGraphicFramePr>
          <p:nvPr>
            <p:extLst>
              <p:ext uri="{D42A27DB-BD31-4B8C-83A1-F6EECF244321}">
                <p14:modId xmlns:p14="http://schemas.microsoft.com/office/powerpoint/2010/main" val="4150604339"/>
              </p:ext>
            </p:extLst>
          </p:nvPr>
        </p:nvGraphicFramePr>
        <p:xfrm>
          <a:off x="-252536" y="282771"/>
          <a:ext cx="11233248" cy="6531428"/>
        </p:xfrm>
        <a:graphic>
          <a:graphicData uri="http://schemas.openxmlformats.org/drawingml/2006/chart">
            <c:chart xmlns:c="http://schemas.openxmlformats.org/drawingml/2006/chart" xmlns:r="http://schemas.openxmlformats.org/officeDocument/2006/relationships" r:id="rId2"/>
          </a:graphicData>
        </a:graphic>
      </p:graphicFrame>
      <p:sp>
        <p:nvSpPr>
          <p:cNvPr id="10" name="角丸四角形 9"/>
          <p:cNvSpPr/>
          <p:nvPr/>
        </p:nvSpPr>
        <p:spPr>
          <a:xfrm>
            <a:off x="6732240" y="908720"/>
            <a:ext cx="23034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smtClean="0"/>
              <a:t>大阪府内で計画相談支援に携わる相談支援専門員は</a:t>
            </a:r>
            <a:r>
              <a:rPr kumimoji="1" lang="en-US" altLang="ja-JP" sz="1100" dirty="0" smtClean="0"/>
              <a:t>1,910</a:t>
            </a:r>
            <a:r>
              <a:rPr kumimoji="1" lang="ja-JP" altLang="en-US" sz="1100" dirty="0" smtClean="0"/>
              <a:t>人</a:t>
            </a:r>
            <a:endParaRPr kumimoji="1" lang="ja-JP" altLang="en-US" sz="1100" dirty="0"/>
          </a:p>
        </p:txBody>
      </p:sp>
    </p:spTree>
    <p:extLst>
      <p:ext uri="{BB962C8B-B14F-4D97-AF65-F5344CB8AC3E}">
        <p14:creationId xmlns:p14="http://schemas.microsoft.com/office/powerpoint/2010/main" val="29573642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txBox="1">
            <a:spLocks/>
          </p:cNvSpPr>
          <p:nvPr/>
        </p:nvSpPr>
        <p:spPr bwMode="auto">
          <a:xfrm>
            <a:off x="468313" y="333375"/>
            <a:ext cx="8207375" cy="490538"/>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eaLnBrk="1" fontAlgn="auto" hangingPunct="1">
              <a:spcAft>
                <a:spcPts val="0"/>
              </a:spcAft>
              <a:defRPr/>
            </a:pPr>
            <a:r>
              <a:rPr lang="ja-JP" altLang="en-US" sz="1800" dirty="0"/>
              <a:t>相談支援専門員１人あたりの受給者数・</a:t>
            </a:r>
            <a:r>
              <a:rPr lang="ja-JP" altLang="en-US" sz="1800" u="sng" dirty="0" err="1"/>
              <a:t>障がい</a:t>
            </a:r>
            <a:r>
              <a:rPr lang="ja-JP" altLang="en-US" sz="1800" u="sng" dirty="0"/>
              <a:t>児支援利用計画</a:t>
            </a:r>
            <a:r>
              <a:rPr lang="ja-JP" altLang="en-US" sz="1800" dirty="0"/>
              <a:t>作成済み</a:t>
            </a:r>
            <a:r>
              <a:rPr lang="ja-JP" altLang="en-US" sz="1800" dirty="0" smtClean="0"/>
              <a:t>数</a:t>
            </a:r>
            <a:endParaRPr lang="ja-JP" altLang="en-US" sz="1800" dirty="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4</a:t>
            </a:fld>
            <a:endParaRPr lang="ja-JP" altLang="en-US"/>
          </a:p>
        </p:txBody>
      </p:sp>
      <p:sp>
        <p:nvSpPr>
          <p:cNvPr id="2" name="テキスト ボックス 1"/>
          <p:cNvSpPr txBox="1"/>
          <p:nvPr/>
        </p:nvSpPr>
        <p:spPr>
          <a:xfrm>
            <a:off x="6701898" y="6538912"/>
            <a:ext cx="1836204" cy="253916"/>
          </a:xfrm>
          <a:prstGeom prst="rect">
            <a:avLst/>
          </a:prstGeom>
          <a:noFill/>
        </p:spPr>
        <p:txBody>
          <a:bodyPr wrap="square" rtlCol="0">
            <a:spAutoFit/>
          </a:bodyPr>
          <a:lstStyle/>
          <a:p>
            <a:r>
              <a:rPr kumimoji="1" lang="en-US" altLang="ja-JP" sz="1050" dirty="0" smtClean="0"/>
              <a:t>※</a:t>
            </a:r>
            <a:r>
              <a:rPr kumimoji="1" lang="ja-JP" altLang="en-US" sz="1050" dirty="0" smtClean="0"/>
              <a:t>小数点以下は四捨五入</a:t>
            </a:r>
            <a:endParaRPr kumimoji="1" lang="ja-JP" altLang="en-US" sz="1050" dirty="0"/>
          </a:p>
        </p:txBody>
      </p:sp>
      <p:graphicFrame>
        <p:nvGraphicFramePr>
          <p:cNvPr id="7" name="グラフ 6"/>
          <p:cNvGraphicFramePr>
            <a:graphicFrameLocks/>
          </p:cNvGraphicFramePr>
          <p:nvPr>
            <p:extLst>
              <p:ext uri="{D42A27DB-BD31-4B8C-83A1-F6EECF244321}">
                <p14:modId xmlns:p14="http://schemas.microsoft.com/office/powerpoint/2010/main" val="3573745316"/>
              </p:ext>
            </p:extLst>
          </p:nvPr>
        </p:nvGraphicFramePr>
        <p:xfrm>
          <a:off x="68870" y="981447"/>
          <a:ext cx="10146409" cy="6882154"/>
        </p:xfrm>
        <a:graphic>
          <a:graphicData uri="http://schemas.openxmlformats.org/drawingml/2006/chart">
            <c:chart xmlns:c="http://schemas.openxmlformats.org/drawingml/2006/chart" xmlns:r="http://schemas.openxmlformats.org/officeDocument/2006/relationships" r:id="rId3"/>
          </a:graphicData>
        </a:graphic>
      </p:graphicFrame>
      <p:sp>
        <p:nvSpPr>
          <p:cNvPr id="5" name="角丸四角形 4"/>
          <p:cNvSpPr/>
          <p:nvPr/>
        </p:nvSpPr>
        <p:spPr>
          <a:xfrm>
            <a:off x="6553200" y="1196752"/>
            <a:ext cx="2411288"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100" dirty="0" smtClean="0"/>
              <a:t>大阪府内で障がい児相談支援に携わる相談支援専門員は</a:t>
            </a:r>
            <a:r>
              <a:rPr kumimoji="1" lang="en-US" altLang="ja-JP" sz="1100" dirty="0" smtClean="0"/>
              <a:t>1,346</a:t>
            </a:r>
            <a:r>
              <a:rPr kumimoji="1" lang="ja-JP" altLang="en-US" sz="1100" dirty="0" smtClean="0"/>
              <a:t>人</a:t>
            </a:r>
            <a:endParaRPr kumimoji="1" lang="ja-JP" altLang="en-US" sz="1100" dirty="0"/>
          </a:p>
        </p:txBody>
      </p:sp>
    </p:spTree>
    <p:extLst>
      <p:ext uri="{BB962C8B-B14F-4D97-AF65-F5344CB8AC3E}">
        <p14:creationId xmlns:p14="http://schemas.microsoft.com/office/powerpoint/2010/main" val="21342420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a:lstStyle/>
          <a:p>
            <a:r>
              <a:rPr kumimoji="1" lang="ja-JP" altLang="en-US" sz="2400" dirty="0" smtClean="0"/>
              <a:t>自立支援協議会等での相談支援体制の検討状況</a:t>
            </a:r>
            <a:endParaRPr kumimoji="1" lang="ja-JP" altLang="en-US" sz="2400" dirty="0"/>
          </a:p>
        </p:txBody>
      </p:sp>
      <p:graphicFrame>
        <p:nvGraphicFramePr>
          <p:cNvPr id="3" name="表 2"/>
          <p:cNvGraphicFramePr>
            <a:graphicFrameLocks noGrp="1"/>
          </p:cNvGraphicFramePr>
          <p:nvPr>
            <p:extLst>
              <p:ext uri="{D42A27DB-BD31-4B8C-83A1-F6EECF244321}">
                <p14:modId xmlns:p14="http://schemas.microsoft.com/office/powerpoint/2010/main" val="3225501422"/>
              </p:ext>
            </p:extLst>
          </p:nvPr>
        </p:nvGraphicFramePr>
        <p:xfrm>
          <a:off x="467544" y="1052736"/>
          <a:ext cx="8208912" cy="3744416"/>
        </p:xfrm>
        <a:graphic>
          <a:graphicData uri="http://schemas.openxmlformats.org/drawingml/2006/table">
            <a:tbl>
              <a:tblPr firstRow="1" bandRow="1">
                <a:tableStyleId>{FABFCF23-3B69-468F-B69F-88F6DE6A72F2}</a:tableStyleId>
              </a:tblPr>
              <a:tblGrid>
                <a:gridCol w="3075284">
                  <a:extLst>
                    <a:ext uri="{9D8B030D-6E8A-4147-A177-3AD203B41FA5}">
                      <a16:colId xmlns:a16="http://schemas.microsoft.com/office/drawing/2014/main" val="20000"/>
                    </a:ext>
                  </a:extLst>
                </a:gridCol>
                <a:gridCol w="1283407">
                  <a:extLst>
                    <a:ext uri="{9D8B030D-6E8A-4147-A177-3AD203B41FA5}">
                      <a16:colId xmlns:a16="http://schemas.microsoft.com/office/drawing/2014/main" val="20001"/>
                    </a:ext>
                  </a:extLst>
                </a:gridCol>
                <a:gridCol w="1283407">
                  <a:extLst>
                    <a:ext uri="{9D8B030D-6E8A-4147-A177-3AD203B41FA5}">
                      <a16:colId xmlns:a16="http://schemas.microsoft.com/office/drawing/2014/main" val="20002"/>
                    </a:ext>
                  </a:extLst>
                </a:gridCol>
                <a:gridCol w="1283407">
                  <a:extLst>
                    <a:ext uri="{9D8B030D-6E8A-4147-A177-3AD203B41FA5}">
                      <a16:colId xmlns:a16="http://schemas.microsoft.com/office/drawing/2014/main" val="20003"/>
                    </a:ext>
                  </a:extLst>
                </a:gridCol>
                <a:gridCol w="1283407">
                  <a:extLst>
                    <a:ext uri="{9D8B030D-6E8A-4147-A177-3AD203B41FA5}">
                      <a16:colId xmlns:a16="http://schemas.microsoft.com/office/drawing/2014/main" val="20004"/>
                    </a:ext>
                  </a:extLst>
                </a:gridCol>
              </a:tblGrid>
              <a:tr h="936104">
                <a:tc>
                  <a:txBody>
                    <a:bodyPr/>
                    <a:lstStyle/>
                    <a:p>
                      <a:pPr algn="r"/>
                      <a:r>
                        <a:rPr kumimoji="1" lang="ja-JP" altLang="en-US" dirty="0" smtClean="0"/>
                        <a:t>協議の場</a:t>
                      </a:r>
                      <a:endParaRPr kumimoji="1" lang="en-US" altLang="ja-JP" dirty="0" smtClean="0"/>
                    </a:p>
                    <a:p>
                      <a:pPr algn="l"/>
                      <a:r>
                        <a:rPr kumimoji="1" lang="ja-JP" altLang="en-US" dirty="0" smtClean="0"/>
                        <a:t>　項目</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lnTlToBr w="12700" cap="flat" cmpd="sng" algn="ctr">
                      <a:solidFill>
                        <a:schemeClr val="accent5">
                          <a:lumMod val="60000"/>
                          <a:lumOff val="40000"/>
                        </a:schemeClr>
                      </a:solidFill>
                      <a:prstDash val="solid"/>
                      <a:round/>
                      <a:headEnd type="none" w="med" len="med"/>
                      <a:tailEnd type="none" w="med" len="med"/>
                    </a:lnTlToBr>
                    <a:lnBlToTr w="12700" cmpd="sng">
                      <a:noFill/>
                      <a:prstDash val="solid"/>
                    </a:lnBlToTr>
                  </a:tcPr>
                </a:tc>
                <a:tc>
                  <a:txBody>
                    <a:bodyPr/>
                    <a:lstStyle/>
                    <a:p>
                      <a:pPr algn="ctr"/>
                      <a:r>
                        <a:rPr kumimoji="1" lang="zh-TW" altLang="en-US" dirty="0" smtClean="0">
                          <a:latin typeface="ＭＳ ゴシック" panose="020B0609070205080204" pitchFamily="49" charset="-128"/>
                          <a:ea typeface="ＭＳ ゴシック" panose="020B0609070205080204" pitchFamily="49" charset="-128"/>
                        </a:rPr>
                        <a:t>自立支援協議会</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zh-TW" altLang="en-US" dirty="0" smtClean="0">
                          <a:latin typeface="ＭＳ ゴシック" panose="020B0609070205080204" pitchFamily="49" charset="-128"/>
                          <a:ea typeface="ＭＳ ゴシック" panose="020B0609070205080204" pitchFamily="49" charset="-128"/>
                        </a:rPr>
                        <a:t>相談支援事業所</a:t>
                      </a:r>
                      <a:endParaRPr kumimoji="1" lang="en-US" altLang="zh-TW" dirty="0" smtClean="0">
                        <a:latin typeface="ＭＳ ゴシック" panose="020B0609070205080204" pitchFamily="49" charset="-128"/>
                        <a:ea typeface="ＭＳ ゴシック" panose="020B0609070205080204" pitchFamily="49" charset="-128"/>
                      </a:endParaRPr>
                    </a:p>
                    <a:p>
                      <a:pPr algn="ctr"/>
                      <a:r>
                        <a:rPr kumimoji="1" lang="zh-TW" altLang="en-US" dirty="0" smtClean="0">
                          <a:latin typeface="ＭＳ ゴシック" panose="020B0609070205080204" pitchFamily="49" charset="-128"/>
                          <a:ea typeface="ＭＳ ゴシック" panose="020B0609070205080204" pitchFamily="49" charset="-128"/>
                        </a:rPr>
                        <a:t>連絡会</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その他</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ja-JP" altLang="en-US" dirty="0" smtClean="0">
                          <a:latin typeface="ＭＳ ゴシック" panose="020B0609070205080204" pitchFamily="49" charset="-128"/>
                          <a:ea typeface="ＭＳ ゴシック" panose="020B0609070205080204" pitchFamily="49" charset="-128"/>
                        </a:rPr>
                        <a:t>検討していない</a:t>
                      </a:r>
                      <a:endParaRPr kumimoji="1" lang="ja-JP" altLang="en-US" dirty="0">
                        <a:latin typeface="ＭＳ ゴシック" panose="020B0609070205080204" pitchFamily="49" charset="-128"/>
                        <a:ea typeface="ＭＳ ゴシック" panose="020B0609070205080204" pitchFamily="49" charset="-128"/>
                      </a:endParaRPr>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0"/>
                  </a:ext>
                </a:extLst>
              </a:tr>
              <a:tr h="936104">
                <a:tc>
                  <a:txBody>
                    <a:bodyPr/>
                    <a:lstStyle/>
                    <a:p>
                      <a:r>
                        <a:rPr kumimoji="1" lang="ja-JP" altLang="en-US" dirty="0" smtClean="0"/>
                        <a:t>①管内の相談支援体制の強化・充実方策について</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33</a:t>
                      </a:r>
                    </a:p>
                    <a:p>
                      <a:pPr algn="ctr"/>
                      <a:r>
                        <a:rPr kumimoji="1" lang="ja-JP" altLang="en-US" dirty="0" smtClean="0"/>
                        <a:t>（</a:t>
                      </a:r>
                      <a:r>
                        <a:rPr kumimoji="1" lang="en-US" altLang="ja-JP" dirty="0" smtClean="0"/>
                        <a:t>76.7%</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16</a:t>
                      </a:r>
                    </a:p>
                    <a:p>
                      <a:pPr algn="ctr"/>
                      <a:r>
                        <a:rPr kumimoji="1" lang="ja-JP" altLang="en-US" dirty="0" smtClean="0"/>
                        <a:t>（</a:t>
                      </a:r>
                      <a:r>
                        <a:rPr kumimoji="1" lang="en-US" altLang="ja-JP" dirty="0" smtClean="0"/>
                        <a:t>37.2%</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6</a:t>
                      </a:r>
                    </a:p>
                    <a:p>
                      <a:pPr algn="ctr"/>
                      <a:r>
                        <a:rPr kumimoji="1" lang="ja-JP" altLang="en-US" dirty="0" smtClean="0"/>
                        <a:t>（</a:t>
                      </a:r>
                      <a:r>
                        <a:rPr kumimoji="1" lang="en-US" altLang="ja-JP" dirty="0" smtClean="0"/>
                        <a:t>14.0%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0</a:t>
                      </a:r>
                    </a:p>
                    <a:p>
                      <a:pPr algn="ctr"/>
                      <a:r>
                        <a:rPr kumimoji="1" lang="ja-JP" altLang="en-US" dirty="0" smtClean="0"/>
                        <a:t>（</a:t>
                      </a:r>
                      <a:r>
                        <a:rPr kumimoji="1" lang="en-US" altLang="ja-JP" dirty="0" smtClean="0"/>
                        <a:t>0.0%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1"/>
                  </a:ext>
                </a:extLst>
              </a:tr>
              <a:tr h="936104">
                <a:tc>
                  <a:txBody>
                    <a:bodyPr/>
                    <a:lstStyle/>
                    <a:p>
                      <a:r>
                        <a:rPr kumimoji="1" lang="ja-JP" altLang="en-US" dirty="0" smtClean="0"/>
                        <a:t>②計画相談支援・障がい児相談支援の推進策について</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30</a:t>
                      </a:r>
                    </a:p>
                    <a:p>
                      <a:pPr algn="ctr"/>
                      <a:r>
                        <a:rPr kumimoji="1" lang="ja-JP" altLang="en-US" dirty="0" smtClean="0"/>
                        <a:t>（</a:t>
                      </a:r>
                      <a:r>
                        <a:rPr kumimoji="1" lang="en-US" altLang="ja-JP" dirty="0" smtClean="0"/>
                        <a:t>69.8%</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17</a:t>
                      </a:r>
                    </a:p>
                    <a:p>
                      <a:pPr algn="ctr"/>
                      <a:r>
                        <a:rPr kumimoji="1" lang="ja-JP" altLang="en-US" dirty="0" smtClean="0"/>
                        <a:t>（</a:t>
                      </a:r>
                      <a:r>
                        <a:rPr kumimoji="1" lang="en-US" altLang="ja-JP" dirty="0" smtClean="0"/>
                        <a:t>39.5%</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7</a:t>
                      </a:r>
                    </a:p>
                    <a:p>
                      <a:pPr algn="ctr"/>
                      <a:r>
                        <a:rPr kumimoji="1" lang="ja-JP" altLang="en-US" dirty="0" smtClean="0"/>
                        <a:t>（</a:t>
                      </a:r>
                      <a:r>
                        <a:rPr kumimoji="1" lang="en-US" altLang="ja-JP" dirty="0" smtClean="0"/>
                        <a:t>16.3%</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3</a:t>
                      </a:r>
                    </a:p>
                    <a:p>
                      <a:pPr algn="ctr"/>
                      <a:r>
                        <a:rPr kumimoji="1" lang="ja-JP" altLang="en-US" dirty="0" smtClean="0"/>
                        <a:t>（</a:t>
                      </a:r>
                      <a:r>
                        <a:rPr kumimoji="1" lang="en-US" altLang="ja-JP" dirty="0" smtClean="0"/>
                        <a:t>7.0%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2"/>
                  </a:ext>
                </a:extLst>
              </a:tr>
              <a:tr h="936104">
                <a:tc>
                  <a:txBody>
                    <a:bodyPr/>
                    <a:lstStyle/>
                    <a:p>
                      <a:r>
                        <a:rPr kumimoji="1" lang="ja-JP" altLang="en-US" dirty="0" smtClean="0"/>
                        <a:t>③関係機関（基幹Ｃ、委託、指定特定事業所）の役割分担について</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20</a:t>
                      </a:r>
                    </a:p>
                    <a:p>
                      <a:pPr algn="ctr"/>
                      <a:r>
                        <a:rPr kumimoji="1" lang="ja-JP" altLang="en-US" dirty="0" smtClean="0"/>
                        <a:t>（</a:t>
                      </a:r>
                      <a:r>
                        <a:rPr kumimoji="1" lang="en-US" altLang="ja-JP" dirty="0" smtClean="0"/>
                        <a:t>46.5%</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9</a:t>
                      </a:r>
                    </a:p>
                    <a:p>
                      <a:pPr algn="ctr"/>
                      <a:r>
                        <a:rPr kumimoji="1" lang="ja-JP" altLang="en-US" dirty="0" smtClean="0"/>
                        <a:t>（</a:t>
                      </a:r>
                      <a:r>
                        <a:rPr kumimoji="1" lang="en-US" altLang="ja-JP" dirty="0" smtClean="0"/>
                        <a:t>20.9%</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6</a:t>
                      </a:r>
                    </a:p>
                    <a:p>
                      <a:pPr algn="ctr"/>
                      <a:r>
                        <a:rPr kumimoji="1" lang="ja-JP" altLang="en-US" dirty="0" smtClean="0"/>
                        <a:t>（</a:t>
                      </a:r>
                      <a:r>
                        <a:rPr kumimoji="1" lang="en-US" altLang="ja-JP" dirty="0" smtClean="0"/>
                        <a:t>14.0%</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tc>
                  <a:txBody>
                    <a:bodyPr/>
                    <a:lstStyle/>
                    <a:p>
                      <a:pPr algn="ctr"/>
                      <a:r>
                        <a:rPr kumimoji="1" lang="en-US" altLang="ja-JP" dirty="0" smtClean="0"/>
                        <a:t>17</a:t>
                      </a:r>
                    </a:p>
                    <a:p>
                      <a:pPr algn="ctr"/>
                      <a:r>
                        <a:rPr kumimoji="1" lang="ja-JP" altLang="en-US" dirty="0" smtClean="0"/>
                        <a:t>（</a:t>
                      </a:r>
                      <a:r>
                        <a:rPr kumimoji="1" lang="en-US" altLang="ja-JP" dirty="0" smtClean="0"/>
                        <a:t>39.5%</a:t>
                      </a:r>
                      <a:r>
                        <a:rPr kumimoji="1" lang="ja-JP" altLang="en-US" dirty="0" smtClean="0"/>
                        <a:t>）</a:t>
                      </a:r>
                      <a:endParaRPr kumimoji="1" lang="ja-JP" altLang="en-US" dirty="0"/>
                    </a:p>
                  </a:txBody>
                  <a:tcPr anchor="ctr">
                    <a:lnL w="12700" cap="flat" cmpd="sng" algn="ctr">
                      <a:solidFill>
                        <a:schemeClr val="accent5">
                          <a:lumMod val="60000"/>
                          <a:lumOff val="40000"/>
                        </a:schemeClr>
                      </a:solidFill>
                      <a:prstDash val="solid"/>
                      <a:round/>
                      <a:headEnd type="none" w="med" len="med"/>
                      <a:tailEnd type="none" w="med" len="med"/>
                    </a:lnL>
                    <a:lnR w="12700" cap="flat" cmpd="sng" algn="ctr">
                      <a:solidFill>
                        <a:schemeClr val="accent5">
                          <a:lumMod val="60000"/>
                          <a:lumOff val="40000"/>
                        </a:schemeClr>
                      </a:solidFill>
                      <a:prstDash val="solid"/>
                      <a:round/>
                      <a:headEnd type="none" w="med" len="med"/>
                      <a:tailEnd type="none" w="med" len="med"/>
                    </a:lnR>
                    <a:lnT w="12700" cap="flat" cmpd="sng" algn="ctr">
                      <a:solidFill>
                        <a:schemeClr val="accent5">
                          <a:lumMod val="60000"/>
                          <a:lumOff val="40000"/>
                        </a:schemeClr>
                      </a:solidFill>
                      <a:prstDash val="solid"/>
                      <a:round/>
                      <a:headEnd type="none" w="med" len="med"/>
                      <a:tailEnd type="none" w="med" len="med"/>
                    </a:lnT>
                    <a:lnB w="12700"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7" name="テキスト ボックス 6"/>
          <p:cNvSpPr txBox="1"/>
          <p:nvPr/>
        </p:nvSpPr>
        <p:spPr>
          <a:xfrm>
            <a:off x="359532" y="5013176"/>
            <a:ext cx="8424936" cy="1477328"/>
          </a:xfrm>
          <a:prstGeom prst="rect">
            <a:avLst/>
          </a:prstGeom>
          <a:noFill/>
        </p:spPr>
        <p:txBody>
          <a:bodyPr wrap="square" rtlCol="0">
            <a:spAutoFit/>
          </a:bodyPr>
          <a:lstStyle/>
          <a:p>
            <a:pPr marL="285750" indent="-285750">
              <a:buFont typeface="Arial" panose="020B0604020202020204" pitchFamily="34" charset="0"/>
              <a:buChar char="•"/>
            </a:pPr>
            <a:r>
              <a:rPr lang="ja-JP" altLang="en-US" dirty="0" smtClean="0"/>
              <a:t>①、②において「その他」は、「市職員と関係機関との個別の協議」等の意見が挙げられた。</a:t>
            </a:r>
            <a:endParaRPr lang="en-US" altLang="ja-JP" dirty="0" smtClean="0"/>
          </a:p>
          <a:p>
            <a:pPr marL="285750" indent="-285750">
              <a:buFont typeface="Arial" panose="020B0604020202020204" pitchFamily="34" charset="0"/>
              <a:buChar char="•"/>
            </a:pPr>
            <a:r>
              <a:rPr lang="ja-JP" altLang="en-US" dirty="0" smtClean="0"/>
              <a:t>③</a:t>
            </a:r>
            <a:r>
              <a:rPr kumimoji="1" lang="ja-JP" altLang="en-US" dirty="0" smtClean="0"/>
              <a:t>において、「その他」</a:t>
            </a:r>
            <a:r>
              <a:rPr lang="ja-JP" altLang="en-US" dirty="0"/>
              <a:t>は</a:t>
            </a:r>
            <a:r>
              <a:rPr lang="ja-JP" altLang="en-US" dirty="0" smtClean="0"/>
              <a:t>、「市職員と関係機関との個別の協議」や「委託</a:t>
            </a:r>
            <a:r>
              <a:rPr lang="ja-JP" altLang="en-US" dirty="0"/>
              <a:t>相談支援事業所と基幹相談支援センターとの</a:t>
            </a:r>
            <a:r>
              <a:rPr lang="ja-JP" altLang="en-US" dirty="0" smtClean="0"/>
              <a:t>会議」が挙げられた。</a:t>
            </a:r>
            <a:endParaRPr lang="en-US" altLang="ja-JP" dirty="0" smtClean="0"/>
          </a:p>
          <a:p>
            <a:endParaRPr kumimoji="1" lang="ja-JP" altLang="en-US" dirty="0"/>
          </a:p>
        </p:txBody>
      </p:sp>
      <p:sp>
        <p:nvSpPr>
          <p:cNvPr id="5" name="スライド番号プレースホルダー 4"/>
          <p:cNvSpPr>
            <a:spLocks noGrp="1"/>
          </p:cNvSpPr>
          <p:nvPr>
            <p:ph type="sldNum" sz="quarter" idx="12"/>
          </p:nvPr>
        </p:nvSpPr>
        <p:spPr/>
        <p:txBody>
          <a:bodyPr/>
          <a:lstStyle/>
          <a:p>
            <a:pPr>
              <a:defRPr/>
            </a:pPr>
            <a:fld id="{8B41D3C4-A2EC-4EFD-8937-68FC89820670}" type="slidenum">
              <a:rPr lang="ja-JP" altLang="en-US" smtClean="0"/>
              <a:pPr>
                <a:defRPr/>
              </a:pPr>
              <a:t>5</a:t>
            </a:fld>
            <a:endParaRPr lang="ja-JP" altLang="en-US"/>
          </a:p>
        </p:txBody>
      </p:sp>
      <p:sp>
        <p:nvSpPr>
          <p:cNvPr id="4" name="テキスト ボックス 3"/>
          <p:cNvSpPr txBox="1"/>
          <p:nvPr/>
        </p:nvSpPr>
        <p:spPr>
          <a:xfrm>
            <a:off x="6948264" y="739639"/>
            <a:ext cx="2016224" cy="369332"/>
          </a:xfrm>
          <a:prstGeom prst="rect">
            <a:avLst/>
          </a:prstGeom>
          <a:noFill/>
        </p:spPr>
        <p:txBody>
          <a:bodyPr wrap="square" rtlCol="0">
            <a:spAutoFit/>
          </a:bodyPr>
          <a:lstStyle/>
          <a:p>
            <a:r>
              <a:rPr kumimoji="1" lang="ja-JP" altLang="en-US" dirty="0" smtClean="0"/>
              <a:t>（重複回答あり）</a:t>
            </a:r>
            <a:endParaRPr kumimoji="1" lang="ja-JP" altLang="en-US" dirty="0"/>
          </a:p>
        </p:txBody>
      </p:sp>
    </p:spTree>
    <p:extLst>
      <p:ext uri="{BB962C8B-B14F-4D97-AF65-F5344CB8AC3E}">
        <p14:creationId xmlns:p14="http://schemas.microsoft.com/office/powerpoint/2010/main" val="8923305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コンテンツ プレースホルダー 5"/>
          <p:cNvGraphicFramePr>
            <a:graphicFrameLocks noGrp="1"/>
          </p:cNvGraphicFramePr>
          <p:nvPr>
            <p:ph idx="1"/>
            <p:extLst>
              <p:ext uri="{D42A27DB-BD31-4B8C-83A1-F6EECF244321}">
                <p14:modId xmlns:p14="http://schemas.microsoft.com/office/powerpoint/2010/main" val="3795506560"/>
              </p:ext>
            </p:extLst>
          </p:nvPr>
        </p:nvGraphicFramePr>
        <p:xfrm>
          <a:off x="433049" y="1064023"/>
          <a:ext cx="8316000" cy="4548887"/>
        </p:xfrm>
        <a:graphic>
          <a:graphicData uri="http://schemas.openxmlformats.org/drawingml/2006/table">
            <a:tbl>
              <a:tblPr firstRow="1" bandRow="1">
                <a:tableStyleId>{5940675A-B579-460E-94D1-54222C63F5DA}</a:tableStyleId>
              </a:tblPr>
              <a:tblGrid>
                <a:gridCol w="900000">
                  <a:extLst>
                    <a:ext uri="{9D8B030D-6E8A-4147-A177-3AD203B41FA5}">
                      <a16:colId xmlns:a16="http://schemas.microsoft.com/office/drawing/2014/main" val="20000"/>
                    </a:ext>
                  </a:extLst>
                </a:gridCol>
                <a:gridCol w="1006703">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901185">
                  <a:extLst>
                    <a:ext uri="{9D8B030D-6E8A-4147-A177-3AD203B41FA5}">
                      <a16:colId xmlns:a16="http://schemas.microsoft.com/office/drawing/2014/main" val="20003"/>
                    </a:ext>
                  </a:extLst>
                </a:gridCol>
                <a:gridCol w="792000">
                  <a:extLst>
                    <a:ext uri="{9D8B030D-6E8A-4147-A177-3AD203B41FA5}">
                      <a16:colId xmlns:a16="http://schemas.microsoft.com/office/drawing/2014/main" val="20004"/>
                    </a:ext>
                  </a:extLst>
                </a:gridCol>
                <a:gridCol w="1043119">
                  <a:extLst>
                    <a:ext uri="{9D8B030D-6E8A-4147-A177-3AD203B41FA5}">
                      <a16:colId xmlns:a16="http://schemas.microsoft.com/office/drawing/2014/main" val="20005"/>
                    </a:ext>
                  </a:extLst>
                </a:gridCol>
                <a:gridCol w="936104">
                  <a:extLst>
                    <a:ext uri="{9D8B030D-6E8A-4147-A177-3AD203B41FA5}">
                      <a16:colId xmlns:a16="http://schemas.microsoft.com/office/drawing/2014/main" val="20006"/>
                    </a:ext>
                  </a:extLst>
                </a:gridCol>
                <a:gridCol w="936777">
                  <a:extLst>
                    <a:ext uri="{9D8B030D-6E8A-4147-A177-3AD203B41FA5}">
                      <a16:colId xmlns:a16="http://schemas.microsoft.com/office/drawing/2014/main" val="20007"/>
                    </a:ext>
                  </a:extLst>
                </a:gridCol>
                <a:gridCol w="792000">
                  <a:extLst>
                    <a:ext uri="{9D8B030D-6E8A-4147-A177-3AD203B41FA5}">
                      <a16:colId xmlns:a16="http://schemas.microsoft.com/office/drawing/2014/main" val="20008"/>
                    </a:ext>
                  </a:extLst>
                </a:gridCol>
              </a:tblGrid>
              <a:tr h="452083">
                <a:tc rowSpan="2">
                  <a:txBody>
                    <a:bodyPr/>
                    <a:lstStyle/>
                    <a:p>
                      <a:endParaRPr kumimoji="1" lang="ja-JP" altLang="en-US" sz="1400" dirty="0"/>
                    </a:p>
                  </a:txBody>
                  <a:tcPr marL="91455" marR="91455" marT="45732" marB="45732">
                    <a:solidFill>
                      <a:schemeClr val="accent5">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障害者総合支援法分</a:t>
                      </a:r>
                    </a:p>
                  </a:txBody>
                  <a:tcPr marL="91455" marR="91455" marT="45732" marB="4573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児童福祉法分</a:t>
                      </a:r>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dirty="0" smtClean="0"/>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0"/>
                  </a:ext>
                </a:extLst>
              </a:tr>
              <a:tr h="918570">
                <a:tc vMerge="1">
                  <a:txBody>
                    <a:bodyPr/>
                    <a:lstStyle/>
                    <a:p>
                      <a:endParaRPr kumimoji="1" lang="ja-JP" altLang="en-US"/>
                    </a:p>
                  </a:txBody>
                  <a:tcPr/>
                </a:tc>
                <a:tc>
                  <a:txBody>
                    <a:bodyPr/>
                    <a:lstStyle/>
                    <a:p>
                      <a:pPr algn="ctr"/>
                      <a:r>
                        <a:rPr kumimoji="1" lang="ja-JP" altLang="en-US" sz="1400" dirty="0" err="1" smtClean="0"/>
                        <a:t>障がい</a:t>
                      </a:r>
                      <a:r>
                        <a:rPr kumimoji="1" lang="ja-JP" altLang="en-US" sz="1400" dirty="0" smtClean="0"/>
                        <a:t>福祉</a:t>
                      </a:r>
                      <a:endParaRPr kumimoji="1" lang="en-US" altLang="ja-JP" sz="1400" dirty="0" smtClean="0"/>
                    </a:p>
                    <a:p>
                      <a:pPr algn="ctr"/>
                      <a:r>
                        <a:rPr kumimoji="1" lang="ja-JP" altLang="en-US" sz="1400" dirty="0" smtClean="0"/>
                        <a:t>サービス等</a:t>
                      </a:r>
                      <a:endParaRPr kumimoji="1" lang="en-US" altLang="ja-JP" sz="1400" dirty="0" smtClean="0"/>
                    </a:p>
                    <a:p>
                      <a:pPr algn="ctr"/>
                      <a:r>
                        <a:rPr kumimoji="1" lang="ja-JP" altLang="en-US" sz="1400" dirty="0" smtClean="0"/>
                        <a:t>受給者数</a:t>
                      </a:r>
                      <a:endParaRPr kumimoji="1" lang="ja-JP" altLang="en-US" sz="1400" dirty="0"/>
                    </a:p>
                  </a:txBody>
                  <a:tcPr marL="91455" marR="91455" marT="45732" marB="45732" anchor="ctr">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smtClean="0"/>
                        <a:t>計画作成済人数</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smtClean="0"/>
                        <a:t>達成率</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en-US" altLang="ja-JP" sz="1400" dirty="0" smtClean="0"/>
                        <a:t>【</a:t>
                      </a:r>
                      <a:r>
                        <a:rPr kumimoji="1" lang="ja-JP" altLang="en-US" sz="1400" dirty="0" smtClean="0"/>
                        <a:t>全国</a:t>
                      </a:r>
                      <a:r>
                        <a:rPr kumimoji="1" lang="en-US" altLang="ja-JP" sz="1400" dirty="0" smtClean="0"/>
                        <a:t>】</a:t>
                      </a:r>
                    </a:p>
                    <a:p>
                      <a:pPr algn="ctr"/>
                      <a:r>
                        <a:rPr kumimoji="1" lang="ja-JP" altLang="en-US" sz="1400" dirty="0" smtClean="0"/>
                        <a:t>達成率</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err="1" smtClean="0"/>
                        <a:t>障がい</a:t>
                      </a:r>
                      <a:r>
                        <a:rPr kumimoji="1" lang="ja-JP" altLang="en-US" sz="1400" dirty="0" smtClean="0"/>
                        <a:t>児</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通所支援</a:t>
                      </a:r>
                      <a:endParaRPr kumimoji="1" lang="en-US" altLang="ja-JP" sz="14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受給者数</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1400" dirty="0" smtClean="0"/>
                        <a:t>計画作成済人数</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ja-JP" altLang="en-US" sz="1400" dirty="0" smtClean="0"/>
                        <a:t>達成率</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accent5">
                        <a:lumMod val="20000"/>
                        <a:lumOff val="80000"/>
                      </a:schemeClr>
                    </a:solidFill>
                  </a:tcPr>
                </a:tc>
                <a:tc>
                  <a:txBody>
                    <a:bodyPr/>
                    <a:lstStyle/>
                    <a:p>
                      <a:pPr algn="ctr"/>
                      <a:r>
                        <a:rPr kumimoji="1" lang="en-US" altLang="ja-JP" sz="1400" dirty="0" smtClean="0"/>
                        <a:t>【</a:t>
                      </a:r>
                      <a:r>
                        <a:rPr kumimoji="1" lang="ja-JP" altLang="en-US" sz="1400" dirty="0" smtClean="0"/>
                        <a:t>全国</a:t>
                      </a:r>
                      <a:r>
                        <a:rPr kumimoji="1" lang="en-US" altLang="ja-JP" sz="1400" dirty="0" smtClean="0"/>
                        <a:t>】</a:t>
                      </a:r>
                    </a:p>
                    <a:p>
                      <a:pPr algn="ctr"/>
                      <a:r>
                        <a:rPr kumimoji="1" lang="ja-JP" altLang="en-US" sz="1400" dirty="0" smtClean="0"/>
                        <a:t>達成率</a:t>
                      </a:r>
                    </a:p>
                  </a:txBody>
                  <a:tcPr marL="91455" marR="91455" marT="45732" marB="45732" anchor="ctr">
                    <a:lnL w="12700" cap="flat" cmpd="sng" algn="ctr">
                      <a:solidFill>
                        <a:schemeClr val="tx1"/>
                      </a:solidFill>
                      <a:prstDash val="solid"/>
                      <a:round/>
                      <a:headEnd type="none" w="med" len="med"/>
                      <a:tailEnd type="none" w="med" len="med"/>
                    </a:lnL>
                    <a:solidFill>
                      <a:schemeClr val="accent5">
                        <a:lumMod val="20000"/>
                        <a:lumOff val="80000"/>
                      </a:schemeClr>
                    </a:solidFill>
                  </a:tcPr>
                </a:tc>
                <a:extLst>
                  <a:ext uri="{0D108BD9-81ED-4DB2-BD59-A6C34878D82A}">
                    <a16:rowId xmlns:a16="http://schemas.microsoft.com/office/drawing/2014/main" val="10001"/>
                  </a:ext>
                </a:extLst>
              </a:tr>
              <a:tr h="587708">
                <a:tc>
                  <a:txBody>
                    <a:bodyPr/>
                    <a:lstStyle/>
                    <a:p>
                      <a:r>
                        <a:rPr kumimoji="1" lang="en-US" altLang="ja-JP" sz="1400" dirty="0" smtClean="0"/>
                        <a:t>H29.3</a:t>
                      </a:r>
                      <a:r>
                        <a:rPr kumimoji="1" lang="ja-JP" altLang="en-US" sz="1400" dirty="0" smtClean="0"/>
                        <a:t>末</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dirty="0" smtClean="0">
                          <a:solidFill>
                            <a:schemeClr val="tx1"/>
                          </a:solidFill>
                        </a:rPr>
                        <a:t>76,369</a:t>
                      </a:r>
                      <a:endParaRPr kumimoji="1" lang="ja-JP" altLang="en-US" sz="1600" dirty="0">
                        <a:solidFill>
                          <a:schemeClr val="tx1"/>
                        </a:solidFill>
                      </a:endParaRPr>
                    </a:p>
                  </a:txBody>
                  <a:tcPr marL="91455" marR="91455" marT="45732" marB="45732" anchor="ctr"/>
                </a:tc>
                <a:tc>
                  <a:txBody>
                    <a:bodyPr/>
                    <a:lstStyle/>
                    <a:p>
                      <a:pPr algn="ctr"/>
                      <a:r>
                        <a:rPr kumimoji="1" lang="en-US" altLang="ja-JP" sz="1600" dirty="0" smtClean="0">
                          <a:solidFill>
                            <a:schemeClr val="tx1"/>
                          </a:solidFill>
                        </a:rPr>
                        <a:t>74,939</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98.1%</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97.6%</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21,971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21,901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99.7%</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99.3%</a:t>
                      </a:r>
                    </a:p>
                  </a:txBody>
                  <a:tcPr marL="91455" marR="91455" marT="45732" marB="45732"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87708">
                <a:tc>
                  <a:txBody>
                    <a:bodyPr/>
                    <a:lstStyle/>
                    <a:p>
                      <a:r>
                        <a:rPr kumimoji="1" lang="en-US" altLang="ja-JP" sz="1400" dirty="0" smtClean="0"/>
                        <a:t>H30.3</a:t>
                      </a:r>
                      <a:r>
                        <a:rPr kumimoji="1" lang="ja-JP" altLang="en-US" sz="1400" dirty="0" smtClean="0"/>
                        <a:t>末</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tcPr>
                </a:tc>
                <a:tc>
                  <a:txBody>
                    <a:bodyPr/>
                    <a:lstStyle/>
                    <a:p>
                      <a:pPr algn="ctr"/>
                      <a:r>
                        <a:rPr kumimoji="1" lang="en-US" altLang="ja-JP" sz="1600" dirty="0" smtClean="0">
                          <a:solidFill>
                            <a:schemeClr val="tx1"/>
                          </a:solidFill>
                        </a:rPr>
                        <a:t>80,168</a:t>
                      </a:r>
                    </a:p>
                  </a:txBody>
                  <a:tcPr marL="91455" marR="91455" marT="45732" marB="45732" anchor="ctr"/>
                </a:tc>
                <a:tc>
                  <a:txBody>
                    <a:bodyPr/>
                    <a:lstStyle/>
                    <a:p>
                      <a:pPr algn="ctr"/>
                      <a:r>
                        <a:rPr kumimoji="1" lang="en-US" altLang="ja-JP" sz="1600" dirty="0" smtClean="0">
                          <a:solidFill>
                            <a:schemeClr val="tx1"/>
                          </a:solidFill>
                        </a:rPr>
                        <a:t>79,894</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99.7%</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25,780</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25,774</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99.9%</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99.6%</a:t>
                      </a:r>
                    </a:p>
                  </a:txBody>
                  <a:tcPr marL="91455" marR="91455" marT="45732" marB="45732"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587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H30.6</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81,900</a:t>
                      </a:r>
                      <a:endParaRPr kumimoji="1" lang="ja-JP" altLang="en-US" sz="1600" dirty="0">
                        <a:solidFill>
                          <a:schemeClr val="tx1"/>
                        </a:solidFill>
                      </a:endParaRPr>
                    </a:p>
                  </a:txBody>
                  <a:tcPr marL="91455" marR="91455" marT="45732" marB="45732" anchor="ct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81,855</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99.9%</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99.2%</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26,202</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26.202</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100.0%</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99.6%</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58770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smtClean="0"/>
                        <a:t>H30.9</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83,025</a:t>
                      </a:r>
                      <a:endParaRPr kumimoji="1" lang="ja-JP" altLang="en-US" sz="1600" dirty="0">
                        <a:solidFill>
                          <a:schemeClr val="tx1"/>
                        </a:solidFill>
                      </a:endParaRPr>
                    </a:p>
                  </a:txBody>
                  <a:tcPr marL="91455" marR="91455" marT="45732" marB="45732"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83,002</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100.0%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99.3%</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27,461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27,461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100.0%</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kumimoji="1" lang="en-US" altLang="ja-JP" sz="1600" dirty="0" smtClean="0">
                          <a:solidFill>
                            <a:schemeClr val="tx1"/>
                          </a:solidFill>
                        </a:rPr>
                        <a:t>99.7%</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587708">
                <a:tc>
                  <a:txBody>
                    <a:bodyPr/>
                    <a:lstStyle/>
                    <a:p>
                      <a:r>
                        <a:rPr kumimoji="1" lang="en-US" altLang="ja-JP" sz="1400" dirty="0" smtClean="0"/>
                        <a:t>H31.3</a:t>
                      </a:r>
                      <a:r>
                        <a:rPr kumimoji="1" lang="ja-JP" altLang="en-US" sz="1400" dirty="0" smtClean="0"/>
                        <a:t>末</a:t>
                      </a:r>
                      <a:endParaRPr kumimoji="1" lang="ja-JP" altLang="en-US" sz="1400" dirty="0"/>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85,092</a:t>
                      </a:r>
                    </a:p>
                  </a:txBody>
                  <a:tcPr marL="91455" marR="91455" marT="45732" marB="45732" anchor="ct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85,086</a:t>
                      </a:r>
                      <a:endParaRPr kumimoji="1" lang="ja-JP" altLang="en-US" sz="1600" dirty="0">
                        <a:solidFill>
                          <a:schemeClr val="tx1"/>
                        </a:solidFill>
                      </a:endParaRPr>
                    </a:p>
                  </a:txBody>
                  <a:tcPr marL="91455" marR="91455" marT="45732" marB="45732"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100.0%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29,611</a:t>
                      </a:r>
                      <a:endParaRPr kumimoji="1" lang="ja-JP" altLang="en-US" sz="1600" dirty="0">
                        <a:solidFill>
                          <a:schemeClr val="tx1"/>
                        </a:solidFill>
                      </a:endParaRP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29,611</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100.0%</a:t>
                      </a:r>
                    </a:p>
                  </a:txBody>
                  <a:tcPr marL="91455" marR="91455" marT="45732" marB="457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r>
                        <a:rPr kumimoji="1" lang="en-US" altLang="ja-JP" sz="1600" dirty="0" smtClean="0">
                          <a:solidFill>
                            <a:schemeClr val="tx1"/>
                          </a:solidFill>
                        </a:rPr>
                        <a:t>―</a:t>
                      </a:r>
                    </a:p>
                  </a:txBody>
                  <a:tcPr marL="91455" marR="91455" marT="45732" marB="45732"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6"/>
                  </a:ext>
                </a:extLst>
              </a:tr>
            </a:tbl>
          </a:graphicData>
        </a:graphic>
      </p:graphicFrame>
      <p:sp>
        <p:nvSpPr>
          <p:cNvPr id="5" name="タイトル 1"/>
          <p:cNvSpPr txBox="1">
            <a:spLocks/>
          </p:cNvSpPr>
          <p:nvPr/>
        </p:nvSpPr>
        <p:spPr bwMode="auto">
          <a:xfrm>
            <a:off x="612775" y="404664"/>
            <a:ext cx="7918450" cy="468313"/>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pPr eaLnBrk="1" fontAlgn="auto" hangingPunct="1">
              <a:spcAft>
                <a:spcPts val="0"/>
              </a:spcAft>
              <a:defRPr/>
            </a:pPr>
            <a:r>
              <a:rPr lang="ja-JP" altLang="en-US" sz="2000" dirty="0"/>
              <a:t>計画相談</a:t>
            </a:r>
            <a:r>
              <a:rPr lang="ja-JP" altLang="en-US" sz="2000" dirty="0" smtClean="0"/>
              <a:t>支援・</a:t>
            </a:r>
            <a:r>
              <a:rPr lang="ja-JP" altLang="en-US" sz="2000" dirty="0" err="1" smtClean="0"/>
              <a:t>障がい</a:t>
            </a:r>
            <a:r>
              <a:rPr lang="ja-JP" altLang="en-US" sz="2000" dirty="0" smtClean="0"/>
              <a:t>児相談支援　実績</a:t>
            </a:r>
          </a:p>
        </p:txBody>
      </p:sp>
      <p:sp>
        <p:nvSpPr>
          <p:cNvPr id="12" name="テキスト ボックス 1"/>
          <p:cNvSpPr txBox="1">
            <a:spLocks noChangeArrowheads="1"/>
          </p:cNvSpPr>
          <p:nvPr/>
        </p:nvSpPr>
        <p:spPr bwMode="auto">
          <a:xfrm>
            <a:off x="549275" y="5908331"/>
            <a:ext cx="813752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Calibri" pitchFamily="34" charset="0"/>
                <a:ea typeface="ＭＳ Ｐゴシック" charset="-128"/>
              </a:defRPr>
            </a:lvl1pPr>
            <a:lvl2pPr marL="742950" indent="-285750" eaLnBrk="0" hangingPunct="0">
              <a:defRPr kumimoji="1">
                <a:solidFill>
                  <a:schemeClr val="tx1"/>
                </a:solidFill>
                <a:latin typeface="Calibri" pitchFamily="34" charset="0"/>
                <a:ea typeface="ＭＳ Ｐゴシック" charset="-128"/>
              </a:defRPr>
            </a:lvl2pPr>
            <a:lvl3pPr marL="1143000" indent="-228600" eaLnBrk="0" hangingPunct="0">
              <a:defRPr kumimoji="1">
                <a:solidFill>
                  <a:schemeClr val="tx1"/>
                </a:solidFill>
                <a:latin typeface="Calibri" pitchFamily="34" charset="0"/>
                <a:ea typeface="ＭＳ Ｐゴシック" charset="-128"/>
              </a:defRPr>
            </a:lvl3pPr>
            <a:lvl4pPr marL="1600200" indent="-228600" eaLnBrk="0" hangingPunct="0">
              <a:defRPr kumimoji="1">
                <a:solidFill>
                  <a:schemeClr val="tx1"/>
                </a:solidFill>
                <a:latin typeface="Calibri" pitchFamily="34" charset="0"/>
                <a:ea typeface="ＭＳ Ｐゴシック" charset="-128"/>
              </a:defRPr>
            </a:lvl4pPr>
            <a:lvl5pPr marL="2057400" indent="-228600" eaLnBrk="0" hangingPunct="0">
              <a:defRPr kumimoji="1">
                <a:solidFill>
                  <a:schemeClr val="tx1"/>
                </a:solidFill>
                <a:latin typeface="Calibri" pitchFamily="34" charset="0"/>
                <a:ea typeface="ＭＳ Ｐゴシック" charset="-128"/>
              </a:defRPr>
            </a:lvl5pPr>
            <a:lvl6pPr marL="2514600" indent="-228600" eaLnBrk="0" fontAlgn="base" hangingPunct="0">
              <a:spcBef>
                <a:spcPct val="0"/>
              </a:spcBef>
              <a:spcAft>
                <a:spcPct val="0"/>
              </a:spcAft>
              <a:defRPr kumimoji="1">
                <a:solidFill>
                  <a:schemeClr val="tx1"/>
                </a:solidFill>
                <a:latin typeface="Calibri" pitchFamily="34" charset="0"/>
                <a:ea typeface="ＭＳ Ｐゴシック" charset="-128"/>
              </a:defRPr>
            </a:lvl6pPr>
            <a:lvl7pPr marL="2971800" indent="-228600" eaLnBrk="0" fontAlgn="base" hangingPunct="0">
              <a:spcBef>
                <a:spcPct val="0"/>
              </a:spcBef>
              <a:spcAft>
                <a:spcPct val="0"/>
              </a:spcAft>
              <a:defRPr kumimoji="1">
                <a:solidFill>
                  <a:schemeClr val="tx1"/>
                </a:solidFill>
                <a:latin typeface="Calibri" pitchFamily="34" charset="0"/>
                <a:ea typeface="ＭＳ Ｐゴシック" charset="-128"/>
              </a:defRPr>
            </a:lvl7pPr>
            <a:lvl8pPr marL="3429000" indent="-228600" eaLnBrk="0" fontAlgn="base" hangingPunct="0">
              <a:spcBef>
                <a:spcPct val="0"/>
              </a:spcBef>
              <a:spcAft>
                <a:spcPct val="0"/>
              </a:spcAft>
              <a:defRPr kumimoji="1">
                <a:solidFill>
                  <a:schemeClr val="tx1"/>
                </a:solidFill>
                <a:latin typeface="Calibri" pitchFamily="34" charset="0"/>
                <a:ea typeface="ＭＳ Ｐゴシック" charset="-128"/>
              </a:defRPr>
            </a:lvl8pPr>
            <a:lvl9pPr marL="3886200" indent="-228600" eaLnBrk="0" fontAlgn="base" hangingPunct="0">
              <a:spcBef>
                <a:spcPct val="0"/>
              </a:spcBef>
              <a:spcAft>
                <a:spcPct val="0"/>
              </a:spcAft>
              <a:defRPr kumimoji="1">
                <a:solidFill>
                  <a:schemeClr val="tx1"/>
                </a:solidFill>
                <a:latin typeface="Calibri" pitchFamily="34" charset="0"/>
                <a:ea typeface="ＭＳ Ｐゴシック" charset="-128"/>
              </a:defRPr>
            </a:lvl9pPr>
          </a:lstStyle>
          <a:p>
            <a:pPr eaLnBrk="1" hangingPunct="1">
              <a:defRPr/>
            </a:pPr>
            <a:r>
              <a:rPr lang="en-US" altLang="ja-JP" sz="1100" dirty="0" smtClean="0"/>
              <a:t>※</a:t>
            </a:r>
            <a:r>
              <a:rPr lang="ja-JP" altLang="en-US" sz="1100" dirty="0" err="1" smtClean="0"/>
              <a:t>障がい</a:t>
            </a:r>
            <a:r>
              <a:rPr lang="ja-JP" altLang="en-US" sz="1100" dirty="0" smtClean="0"/>
              <a:t>福祉サービスと障がい児通所支援の両方を利用している場合は、障害者総合支援法分・児童福祉法分それぞれに計上。</a:t>
            </a:r>
            <a:endParaRPr lang="en-US" altLang="ja-JP" sz="1100" dirty="0" smtClean="0"/>
          </a:p>
          <a:p>
            <a:pPr eaLnBrk="1" hangingPunct="1">
              <a:defRPr/>
            </a:pPr>
            <a:r>
              <a:rPr lang="en-US" altLang="ja-JP" sz="1100" dirty="0" smtClean="0"/>
              <a:t>※</a:t>
            </a:r>
            <a:r>
              <a:rPr lang="ja-JP" altLang="en-US" sz="1100" dirty="0" smtClean="0"/>
              <a:t>計画作成済人数には、セルフプランや介護保険法のケアプランにより支給要否決定を行っている者を含む。</a:t>
            </a:r>
            <a:endParaRPr lang="ja-JP" altLang="en-US" sz="1600" dirty="0" smtClean="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6</a:t>
            </a:fld>
            <a:endParaRPr lang="ja-JP" altLang="en-US"/>
          </a:p>
        </p:txBody>
      </p:sp>
    </p:spTree>
    <p:extLst>
      <p:ext uri="{BB962C8B-B14F-4D97-AF65-F5344CB8AC3E}">
        <p14:creationId xmlns:p14="http://schemas.microsoft.com/office/powerpoint/2010/main" val="1006476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407224" y="113665"/>
            <a:ext cx="8229600" cy="490537"/>
          </a:xfrm>
          <a:prstGeom prst="roundRect">
            <a:avLst/>
          </a:prstGeo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ja-JP" altLang="en-US" sz="2000" dirty="0"/>
              <a:t>市町村における</a:t>
            </a:r>
            <a:r>
              <a:rPr lang="ja-JP" altLang="en-US" sz="2000" dirty="0" smtClean="0"/>
              <a:t>計画</a:t>
            </a:r>
            <a:r>
              <a:rPr lang="ja-JP" altLang="en-US" sz="2000" dirty="0"/>
              <a:t>相談</a:t>
            </a:r>
            <a:r>
              <a:rPr lang="ja-JP" altLang="en-US" sz="2000" dirty="0" smtClean="0"/>
              <a:t>支援等を推進するための取組み</a:t>
            </a:r>
          </a:p>
        </p:txBody>
      </p:sp>
      <p:graphicFrame>
        <p:nvGraphicFramePr>
          <p:cNvPr id="5" name="表 4"/>
          <p:cNvGraphicFramePr>
            <a:graphicFrameLocks noGrp="1"/>
          </p:cNvGraphicFramePr>
          <p:nvPr>
            <p:extLst>
              <p:ext uri="{D42A27DB-BD31-4B8C-83A1-F6EECF244321}">
                <p14:modId xmlns:p14="http://schemas.microsoft.com/office/powerpoint/2010/main" val="2209705471"/>
              </p:ext>
            </p:extLst>
          </p:nvPr>
        </p:nvGraphicFramePr>
        <p:xfrm>
          <a:off x="395536" y="789680"/>
          <a:ext cx="8423277" cy="5096997"/>
        </p:xfrm>
        <a:graphic>
          <a:graphicData uri="http://schemas.openxmlformats.org/drawingml/2006/table">
            <a:tbl>
              <a:tblPr firstRow="1" bandRow="1">
                <a:tableStyleId>{5940675A-B579-460E-94D1-54222C63F5DA}</a:tableStyleId>
              </a:tblPr>
              <a:tblGrid>
                <a:gridCol w="4139629">
                  <a:extLst>
                    <a:ext uri="{9D8B030D-6E8A-4147-A177-3AD203B41FA5}">
                      <a16:colId xmlns:a16="http://schemas.microsoft.com/office/drawing/2014/main" val="20000"/>
                    </a:ext>
                  </a:extLst>
                </a:gridCol>
                <a:gridCol w="2141824">
                  <a:extLst>
                    <a:ext uri="{9D8B030D-6E8A-4147-A177-3AD203B41FA5}">
                      <a16:colId xmlns:a16="http://schemas.microsoft.com/office/drawing/2014/main" val="20001"/>
                    </a:ext>
                  </a:extLst>
                </a:gridCol>
                <a:gridCol w="2141824">
                  <a:extLst>
                    <a:ext uri="{9D8B030D-6E8A-4147-A177-3AD203B41FA5}">
                      <a16:colId xmlns:a16="http://schemas.microsoft.com/office/drawing/2014/main" val="20002"/>
                    </a:ext>
                  </a:extLst>
                </a:gridCol>
              </a:tblGrid>
              <a:tr h="216023">
                <a:tc rowSpan="2">
                  <a:txBody>
                    <a:bodyPr/>
                    <a:lstStyle/>
                    <a:p>
                      <a:pPr algn="ctr"/>
                      <a:r>
                        <a:rPr kumimoji="1" lang="ja-JP" altLang="en-US" sz="1400" dirty="0" smtClean="0"/>
                        <a:t>取組内容</a:t>
                      </a:r>
                      <a:endParaRPr kumimoji="1" lang="en-US" altLang="ja-JP" sz="1400" dirty="0" smtClean="0"/>
                    </a:p>
                  </a:txBody>
                  <a:tcPr marL="91432" marR="91432" marT="45715" marB="45715" anchor="ctr">
                    <a:solidFill>
                      <a:schemeClr val="accent5">
                        <a:lumMod val="20000"/>
                        <a:lumOff val="80000"/>
                      </a:schemeClr>
                    </a:solidFill>
                  </a:tcPr>
                </a:tc>
                <a:tc gridSpan="2">
                  <a:txBody>
                    <a:bodyPr/>
                    <a:lstStyle/>
                    <a:p>
                      <a:pPr algn="ctr"/>
                      <a:r>
                        <a:rPr kumimoji="1" lang="ja-JP" altLang="en-US" sz="1400" dirty="0" smtClean="0"/>
                        <a:t>実施市町村数（割合）</a:t>
                      </a:r>
                      <a:endParaRPr kumimoji="1" lang="ja-JP" altLang="en-US" sz="1400" dirty="0"/>
                    </a:p>
                  </a:txBody>
                  <a:tcPr marL="91432" marR="91432" marT="45715" marB="45715">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441227">
                <a:tc vMerge="1">
                  <a:txBody>
                    <a:bodyPr/>
                    <a:lstStyle/>
                    <a:p>
                      <a:endParaRPr kumimoji="1" lang="ja-JP" altLang="en-US"/>
                    </a:p>
                  </a:txBody>
                  <a:tcPr/>
                </a:tc>
                <a:tc>
                  <a:txBody>
                    <a:bodyPr/>
                    <a:lstStyle/>
                    <a:p>
                      <a:pPr algn="ctr"/>
                      <a:r>
                        <a:rPr kumimoji="1" lang="en-US" altLang="ja-JP" sz="1400" dirty="0" smtClean="0">
                          <a:solidFill>
                            <a:schemeClr val="tx1"/>
                          </a:solidFill>
                        </a:rPr>
                        <a:t>H31.4</a:t>
                      </a:r>
                      <a:r>
                        <a:rPr kumimoji="1" lang="ja-JP" altLang="en-US" sz="1400" dirty="0" smtClean="0"/>
                        <a:t>時点</a:t>
                      </a:r>
                      <a:endParaRPr kumimoji="1" lang="ja-JP" altLang="en-US" sz="1400" dirty="0"/>
                    </a:p>
                  </a:txBody>
                  <a:tcPr marL="91432" marR="91432" marT="45715" marB="4571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kumimoji="1" lang="en-US" altLang="ja-JP" sz="1400" dirty="0" smtClean="0"/>
                        <a:t>H30.4</a:t>
                      </a:r>
                      <a:r>
                        <a:rPr kumimoji="1" lang="ja-JP" altLang="en-US" sz="1400" dirty="0" smtClean="0"/>
                        <a:t>時点</a:t>
                      </a:r>
                      <a:endParaRPr kumimoji="1" lang="ja-JP" altLang="en-US" sz="1400" dirty="0"/>
                    </a:p>
                  </a:txBody>
                  <a:tcPr marL="91432" marR="91432" marT="45715" marB="4571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4012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管内の</a:t>
                      </a:r>
                      <a:r>
                        <a:rPr kumimoji="1" lang="ja-JP" altLang="en-US" sz="1300" dirty="0" err="1" smtClean="0">
                          <a:solidFill>
                            <a:schemeClr val="tx1"/>
                          </a:solidFill>
                        </a:rPr>
                        <a:t>障がい</a:t>
                      </a:r>
                      <a:r>
                        <a:rPr kumimoji="1" lang="ja-JP" altLang="en-US" sz="1300" dirty="0" smtClean="0">
                          <a:solidFill>
                            <a:schemeClr val="tx1"/>
                          </a:solidFill>
                        </a:rPr>
                        <a:t>福祉サービス事業所等に相談支援事業所の</a:t>
                      </a:r>
                      <a:r>
                        <a:rPr kumimoji="1" lang="ja-JP" altLang="en-US" sz="1300" u="sng" dirty="0" smtClean="0">
                          <a:solidFill>
                            <a:schemeClr val="tx1"/>
                          </a:solidFill>
                        </a:rPr>
                        <a:t>新規指定を働きかけている</a:t>
                      </a:r>
                    </a:p>
                  </a:txBody>
                  <a:tcPr marL="91432" marR="91432" marT="45715" marB="45715" anchor="ctr"/>
                </a:tc>
                <a:tc>
                  <a:txBody>
                    <a:bodyPr/>
                    <a:lstStyle/>
                    <a:p>
                      <a:pPr algn="ctr"/>
                      <a:r>
                        <a:rPr kumimoji="1" lang="en-US" altLang="ja-JP" sz="1600" dirty="0" smtClean="0">
                          <a:solidFill>
                            <a:schemeClr val="tx1"/>
                          </a:solidFill>
                        </a:rPr>
                        <a:t>20(46.5</a:t>
                      </a:r>
                      <a:r>
                        <a:rPr kumimoji="1" lang="en-US" altLang="ja-JP" sz="1600" dirty="0" smtClean="0">
                          <a:solidFill>
                            <a:schemeClr val="tx1"/>
                          </a:solidFill>
                        </a:rPr>
                        <a:t>%)</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20(46.5%)</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3760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管内の相談支援事業所に相談支援専門員の</a:t>
                      </a:r>
                      <a:r>
                        <a:rPr kumimoji="1" lang="ja-JP" altLang="en-US" sz="1300" u="sng" dirty="0" smtClean="0">
                          <a:solidFill>
                            <a:schemeClr val="tx1"/>
                          </a:solidFill>
                        </a:rPr>
                        <a:t>増員を働きかけ</a:t>
                      </a:r>
                      <a:r>
                        <a:rPr kumimoji="1" lang="ja-JP" altLang="en-US" sz="1300" u="sng" dirty="0">
                          <a:solidFill>
                            <a:schemeClr val="tx1"/>
                          </a:solidFill>
                        </a:rPr>
                        <a:t>ている</a:t>
                      </a:r>
                      <a:endParaRPr kumimoji="1" lang="ja-JP" altLang="en-US" sz="1300" u="sng" dirty="0" smtClean="0">
                        <a:solidFill>
                          <a:schemeClr val="tx1"/>
                        </a:solidFill>
                      </a:endParaRPr>
                    </a:p>
                  </a:txBody>
                  <a:tcPr marL="91432" marR="91432" marT="45715" marB="45715" anchor="ctr"/>
                </a:tc>
                <a:tc>
                  <a:txBody>
                    <a:bodyPr/>
                    <a:lstStyle/>
                    <a:p>
                      <a:pPr algn="ctr"/>
                      <a:r>
                        <a:rPr kumimoji="1" lang="en-US" altLang="ja-JP" sz="1600" dirty="0" smtClean="0">
                          <a:solidFill>
                            <a:schemeClr val="tx1"/>
                          </a:solidFill>
                        </a:rPr>
                        <a:t>18(41.9%)</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21(48.8%)</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5092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u="sng" dirty="0" smtClean="0">
                          <a:solidFill>
                            <a:schemeClr val="tx1"/>
                          </a:solidFill>
                        </a:rPr>
                        <a:t>自立支援協議会等で計画相談の進め方、事業所への働きかけの方法等について協議している</a:t>
                      </a:r>
                    </a:p>
                  </a:txBody>
                  <a:tcPr marL="91432" marR="91432" marT="45715" marB="45715" anchor="ctr"/>
                </a:tc>
                <a:tc>
                  <a:txBody>
                    <a:bodyPr/>
                    <a:lstStyle/>
                    <a:p>
                      <a:pPr algn="ctr"/>
                      <a:r>
                        <a:rPr kumimoji="1" lang="en-US" altLang="ja-JP" sz="1600" dirty="0" smtClean="0">
                          <a:solidFill>
                            <a:schemeClr val="tx1"/>
                          </a:solidFill>
                        </a:rPr>
                        <a:t>20(46.5%)</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21(48.8%)</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449620">
                <a:tc>
                  <a:txBody>
                    <a:bodyPr/>
                    <a:lstStyle/>
                    <a:p>
                      <a:r>
                        <a:rPr kumimoji="1" lang="ja-JP" altLang="en-US" sz="1300" u="sng" dirty="0" smtClean="0">
                          <a:solidFill>
                            <a:schemeClr val="tx1"/>
                          </a:solidFill>
                        </a:rPr>
                        <a:t>自立支援協議会等で事業所の実態把握等についての情報交換を実施している</a:t>
                      </a:r>
                      <a:endParaRPr kumimoji="1" lang="ja-JP" altLang="en-US" sz="1300" u="sng" dirty="0">
                        <a:solidFill>
                          <a:schemeClr val="tx1"/>
                        </a:solidFill>
                      </a:endParaRPr>
                    </a:p>
                  </a:txBody>
                  <a:tcPr marL="91432" marR="91432" marT="45715" marB="45715" anchor="c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32(74.4%)</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25(58.1%)</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4496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特定の指定相談支援事業所に</a:t>
                      </a:r>
                      <a:r>
                        <a:rPr kumimoji="1" lang="ja-JP" altLang="en-US" sz="1300" u="sng" dirty="0" smtClean="0">
                          <a:solidFill>
                            <a:schemeClr val="tx1"/>
                          </a:solidFill>
                        </a:rPr>
                        <a:t>業務が集中しないよう配慮</a:t>
                      </a:r>
                      <a:r>
                        <a:rPr kumimoji="1" lang="ja-JP" altLang="en-US" sz="1300" dirty="0" smtClean="0">
                          <a:solidFill>
                            <a:schemeClr val="tx1"/>
                          </a:solidFill>
                        </a:rPr>
                        <a:t>している</a:t>
                      </a:r>
                    </a:p>
                  </a:txBody>
                  <a:tcPr marL="91432" marR="91432" marT="45715" marB="45715" anchor="ctr">
                    <a:noFill/>
                  </a:tcPr>
                </a:tc>
                <a:tc>
                  <a:txBody>
                    <a:bodyPr/>
                    <a:lstStyle/>
                    <a:p>
                      <a:pPr algn="ctr"/>
                      <a:r>
                        <a:rPr kumimoji="1" lang="en-US" altLang="ja-JP" sz="1600" dirty="0" smtClean="0">
                          <a:solidFill>
                            <a:schemeClr val="tx1"/>
                          </a:solidFill>
                        </a:rPr>
                        <a:t>29(67.4%)</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30(69.7%)</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46306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300" dirty="0" smtClean="0">
                          <a:solidFill>
                            <a:schemeClr val="tx1"/>
                          </a:solidFill>
                        </a:rPr>
                        <a:t>支給決定に当たって、年間を通して</a:t>
                      </a:r>
                      <a:r>
                        <a:rPr kumimoji="1" lang="ja-JP" altLang="en-US" sz="1300" u="sng" dirty="0" smtClean="0">
                          <a:solidFill>
                            <a:schemeClr val="tx1"/>
                          </a:solidFill>
                        </a:rPr>
                        <a:t>業務量が分散するよう配慮</a:t>
                      </a:r>
                      <a:r>
                        <a:rPr kumimoji="1" lang="ja-JP" altLang="en-US" sz="1300" dirty="0" smtClean="0">
                          <a:solidFill>
                            <a:schemeClr val="tx1"/>
                          </a:solidFill>
                        </a:rPr>
                        <a:t>している</a:t>
                      </a:r>
                    </a:p>
                  </a:txBody>
                  <a:tcPr marL="91432" marR="91432" marT="45715" marB="45715" anchor="ctr">
                    <a:noFill/>
                  </a:tcPr>
                </a:tc>
                <a:tc>
                  <a:txBody>
                    <a:bodyPr/>
                    <a:lstStyle/>
                    <a:p>
                      <a:pPr algn="ctr"/>
                      <a:r>
                        <a:rPr kumimoji="1" lang="en-US" altLang="ja-JP" sz="1600" dirty="0" smtClean="0">
                          <a:solidFill>
                            <a:schemeClr val="tx1"/>
                          </a:solidFill>
                        </a:rPr>
                        <a:t>23(53.5%)</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27(62.7%)</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449620">
                <a:tc>
                  <a:txBody>
                    <a:bodyPr/>
                    <a:lstStyle/>
                    <a:p>
                      <a:r>
                        <a:rPr kumimoji="1" lang="ja-JP" altLang="en-US" sz="1300" dirty="0" smtClean="0">
                          <a:solidFill>
                            <a:schemeClr val="tx1"/>
                          </a:solidFill>
                        </a:rPr>
                        <a:t>モニタリング期間について</a:t>
                      </a:r>
                      <a:r>
                        <a:rPr kumimoji="1" lang="ja-JP" altLang="en-US" sz="1300" u="sng" dirty="0" smtClean="0">
                          <a:solidFill>
                            <a:schemeClr val="tx1"/>
                          </a:solidFill>
                        </a:rPr>
                        <a:t>市町村独自の基準（ガイドライン等を含む）を設けている</a:t>
                      </a:r>
                      <a:endParaRPr kumimoji="1" lang="ja-JP" altLang="en-US" sz="1300" u="sng" dirty="0">
                        <a:solidFill>
                          <a:schemeClr val="tx1"/>
                        </a:solidFill>
                      </a:endParaRPr>
                    </a:p>
                  </a:txBody>
                  <a:tcPr marL="91432" marR="91432" marT="45715" marB="45715" anchor="ctr">
                    <a:noFill/>
                  </a:tcPr>
                </a:tc>
                <a:tc>
                  <a:txBody>
                    <a:bodyPr/>
                    <a:lstStyle/>
                    <a:p>
                      <a:pPr algn="ctr"/>
                      <a:r>
                        <a:rPr kumimoji="1" lang="en-US" altLang="ja-JP" sz="1600" dirty="0" smtClean="0">
                          <a:solidFill>
                            <a:schemeClr val="tx1"/>
                          </a:solidFill>
                        </a:rPr>
                        <a:t>5(11.6%)</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4(9.3%)</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r h="449620">
                <a:tc>
                  <a:txBody>
                    <a:bodyPr/>
                    <a:lstStyle/>
                    <a:p>
                      <a:r>
                        <a:rPr kumimoji="1" lang="ja-JP" altLang="en-US" sz="1300" dirty="0" smtClean="0">
                          <a:solidFill>
                            <a:schemeClr val="tx1"/>
                          </a:solidFill>
                        </a:rPr>
                        <a:t>相談支援事業所の</a:t>
                      </a:r>
                      <a:r>
                        <a:rPr kumimoji="1" lang="ja-JP" altLang="en-US" sz="1300" u="sng" dirty="0" smtClean="0">
                          <a:solidFill>
                            <a:schemeClr val="tx1"/>
                          </a:solidFill>
                        </a:rPr>
                        <a:t>事務の効率化策について検討</a:t>
                      </a:r>
                      <a:r>
                        <a:rPr kumimoji="1" lang="ja-JP" altLang="en-US" sz="1300" dirty="0" smtClean="0">
                          <a:solidFill>
                            <a:schemeClr val="tx1"/>
                          </a:solidFill>
                        </a:rPr>
                        <a:t>している</a:t>
                      </a:r>
                      <a:endParaRPr kumimoji="1" lang="ja-JP" altLang="en-US" sz="1300" dirty="0">
                        <a:solidFill>
                          <a:schemeClr val="tx1"/>
                        </a:solidFill>
                      </a:endParaRPr>
                    </a:p>
                  </a:txBody>
                  <a:tcPr marL="91432" marR="91432" marT="45715" marB="45715" anchor="ctr"/>
                </a:tc>
                <a:tc>
                  <a:txBody>
                    <a:bodyPr/>
                    <a:lstStyle/>
                    <a:p>
                      <a:pPr algn="ctr"/>
                      <a:r>
                        <a:rPr kumimoji="1" lang="en-US" altLang="ja-JP" sz="1600" dirty="0" smtClean="0">
                          <a:solidFill>
                            <a:schemeClr val="tx1"/>
                          </a:solidFill>
                        </a:rPr>
                        <a:t>12(27.9%)</a:t>
                      </a:r>
                      <a:endParaRPr kumimoji="1" lang="ja-JP" altLang="en-US" sz="16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tcPr>
                </a:tc>
                <a:tc>
                  <a:txBody>
                    <a:bodyPr/>
                    <a:lstStyle/>
                    <a:p>
                      <a:pPr algn="ctr"/>
                      <a:r>
                        <a:rPr kumimoji="1" lang="en-US" altLang="ja-JP" sz="1600" dirty="0" smtClean="0">
                          <a:solidFill>
                            <a:schemeClr val="tx1"/>
                          </a:solidFill>
                        </a:rPr>
                        <a:t>12(27.9%)</a:t>
                      </a:r>
                      <a:endParaRPr kumimoji="1" lang="ja-JP" altLang="en-US" sz="1600"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9"/>
                  </a:ext>
                </a:extLst>
              </a:tr>
              <a:tr h="449620">
                <a:tc>
                  <a:txBody>
                    <a:bodyPr/>
                    <a:lstStyle/>
                    <a:p>
                      <a:r>
                        <a:rPr kumimoji="1" lang="ja-JP" altLang="en-US" sz="1300" dirty="0" smtClean="0">
                          <a:solidFill>
                            <a:schemeClr val="tx1"/>
                          </a:solidFill>
                        </a:rPr>
                        <a:t>その他</a:t>
                      </a:r>
                      <a:endParaRPr kumimoji="1" lang="ja-JP" altLang="en-US" sz="1300" dirty="0">
                        <a:solidFill>
                          <a:schemeClr val="tx1"/>
                        </a:solidFill>
                      </a:endParaRPr>
                    </a:p>
                  </a:txBody>
                  <a:tcPr marL="91432" marR="91432" marT="45715" marB="45715" anchor="ctr"/>
                </a:tc>
                <a:tc>
                  <a:txBody>
                    <a:bodyPr/>
                    <a:lstStyle/>
                    <a:p>
                      <a:pPr algn="ctr"/>
                      <a:r>
                        <a:rPr kumimoji="1" lang="en-US" altLang="ja-JP" sz="1600" dirty="0" smtClean="0">
                          <a:solidFill>
                            <a:schemeClr val="tx1"/>
                          </a:solidFill>
                        </a:rPr>
                        <a:t>9(20.9%)</a:t>
                      </a:r>
                      <a:endParaRPr kumimoji="1" lang="ja-JP" altLang="en-US" sz="1600" dirty="0" smtClean="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tcPr>
                </a:tc>
                <a:tc>
                  <a:txBody>
                    <a:bodyPr/>
                    <a:lstStyle/>
                    <a:p>
                      <a:pPr algn="ctr"/>
                      <a:r>
                        <a:rPr kumimoji="1" lang="en-US" altLang="ja-JP" sz="1600" dirty="0" smtClean="0">
                          <a:solidFill>
                            <a:schemeClr val="tx1"/>
                          </a:solidFill>
                        </a:rPr>
                        <a:t>6(14.0%)</a:t>
                      </a:r>
                      <a:endParaRPr kumimoji="1" lang="ja-JP" altLang="en-US" sz="1600" dirty="0" smtClean="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lnBlToTr w="12700" cap="flat" cmpd="sng" algn="ctr">
                      <a:noFill/>
                      <a:prstDash val="solid"/>
                      <a:round/>
                      <a:headEnd type="none" w="med" len="med"/>
                      <a:tailEnd type="none" w="med" len="med"/>
                    </a:lnBlToTr>
                  </a:tcPr>
                </a:tc>
                <a:extLst>
                  <a:ext uri="{0D108BD9-81ED-4DB2-BD59-A6C34878D82A}">
                    <a16:rowId xmlns:a16="http://schemas.microsoft.com/office/drawing/2014/main" val="10010"/>
                  </a:ext>
                </a:extLst>
              </a:tr>
            </a:tbl>
          </a:graphicData>
        </a:graphic>
      </p:graphicFrame>
      <p:sp>
        <p:nvSpPr>
          <p:cNvPr id="3" name="スライド番号プレースホルダー 2"/>
          <p:cNvSpPr>
            <a:spLocks noGrp="1"/>
          </p:cNvSpPr>
          <p:nvPr>
            <p:ph type="sldNum" sz="quarter" idx="12"/>
          </p:nvPr>
        </p:nvSpPr>
        <p:spPr>
          <a:xfrm>
            <a:off x="6985694" y="6309320"/>
            <a:ext cx="2133600" cy="365125"/>
          </a:xfrm>
        </p:spPr>
        <p:txBody>
          <a:bodyPr/>
          <a:lstStyle/>
          <a:p>
            <a:pPr>
              <a:defRPr/>
            </a:pPr>
            <a:fld id="{8B41D3C4-A2EC-4EFD-8937-68FC89820670}" type="slidenum">
              <a:rPr lang="ja-JP" altLang="en-US" smtClean="0"/>
              <a:pPr>
                <a:defRPr/>
              </a:pPr>
              <a:t>7</a:t>
            </a:fld>
            <a:endParaRPr lang="ja-JP" altLang="en-US" dirty="0"/>
          </a:p>
        </p:txBody>
      </p:sp>
      <p:sp>
        <p:nvSpPr>
          <p:cNvPr id="6" name="テキスト ボックス 5"/>
          <p:cNvSpPr txBox="1"/>
          <p:nvPr/>
        </p:nvSpPr>
        <p:spPr>
          <a:xfrm>
            <a:off x="395535" y="5916905"/>
            <a:ext cx="8423277" cy="784830"/>
          </a:xfrm>
          <a:prstGeom prst="rect">
            <a:avLst/>
          </a:prstGeom>
          <a:noFill/>
        </p:spPr>
        <p:txBody>
          <a:bodyPr wrap="square" rtlCol="0">
            <a:spAutoFit/>
          </a:bodyPr>
          <a:lstStyle/>
          <a:p>
            <a:r>
              <a:rPr lang="en-US" altLang="ja-JP" sz="1100" dirty="0" smtClean="0"/>
              <a:t>※</a:t>
            </a:r>
            <a:r>
              <a:rPr lang="ja-JP" altLang="en-US" sz="1100" dirty="0" smtClean="0"/>
              <a:t>「その他」は、「ワーキングで人材育成について協議」、「高齢</a:t>
            </a:r>
            <a:r>
              <a:rPr lang="ja-JP" altLang="en-US" sz="1100" dirty="0"/>
              <a:t>福祉事業所への</a:t>
            </a:r>
            <a:r>
              <a:rPr lang="ja-JP" altLang="en-US" sz="1100" dirty="0" smtClean="0"/>
              <a:t>働きかけ」、</a:t>
            </a:r>
            <a:r>
              <a:rPr lang="ja-JP" altLang="en-US" sz="1100" dirty="0"/>
              <a:t>「補助金交付</a:t>
            </a:r>
            <a:r>
              <a:rPr lang="ja-JP" altLang="en-US" sz="1200" dirty="0"/>
              <a:t>事業</a:t>
            </a:r>
            <a:r>
              <a:rPr lang="ja-JP" altLang="en-US" sz="1100" dirty="0"/>
              <a:t>の</a:t>
            </a:r>
            <a:r>
              <a:rPr lang="ja-JP" altLang="en-US" sz="1100" dirty="0" smtClean="0"/>
              <a:t>実施</a:t>
            </a:r>
            <a:r>
              <a:rPr lang="ja-JP" altLang="en-US" sz="1100" dirty="0"/>
              <a:t>」、「相談支援専門員への研修実施」、「障がい児相談支援事業所への実態把握調査の実施」、「補助事業の検討」、「協議会内の相談支援事業所連絡会</a:t>
            </a:r>
            <a:r>
              <a:rPr lang="ja-JP" altLang="en-US" sz="1100" dirty="0" smtClean="0"/>
              <a:t>で制度改正等の情報</a:t>
            </a:r>
            <a:r>
              <a:rPr lang="ja-JP" altLang="en-US" sz="1100" dirty="0"/>
              <a:t>提供」、「サービス開始までの流れをフローにしてケアマネ部会で</a:t>
            </a:r>
            <a:r>
              <a:rPr lang="ja-JP" altLang="en-US" sz="1100" dirty="0" smtClean="0"/>
              <a:t>共有」「基幹センターによる後方支援」、「交流会の実施」等が挙げられた。</a:t>
            </a:r>
            <a:endParaRPr kumimoji="1" lang="en-US" altLang="ja-JP" sz="11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601216" y="116632"/>
            <a:ext cx="8229600" cy="490537"/>
          </a:xfrm>
          <a:prstGeom prst="roundRect">
            <a:avLst/>
          </a:prstGeom>
        </p:spPr>
        <p:style>
          <a:lnRef idx="1">
            <a:schemeClr val="accent5"/>
          </a:lnRef>
          <a:fillRef idx="2">
            <a:schemeClr val="accent5"/>
          </a:fillRef>
          <a:effectRef idx="1">
            <a:schemeClr val="accent5"/>
          </a:effectRef>
          <a:fontRef idx="minor">
            <a:schemeClr val="dk1"/>
          </a:fontRef>
        </p:style>
        <p:txBody>
          <a:bodyPr rtlCol="0">
            <a:noAutofit/>
          </a:bodyPr>
          <a:lstStyle/>
          <a:p>
            <a:pPr eaLnBrk="1" fontAlgn="auto" hangingPunct="1">
              <a:spcAft>
                <a:spcPts val="0"/>
              </a:spcAft>
              <a:defRPr/>
            </a:pPr>
            <a:r>
              <a:rPr lang="ja-JP" altLang="en-US" sz="2000" dirty="0"/>
              <a:t>市町村に</a:t>
            </a:r>
            <a:r>
              <a:rPr lang="ja-JP" altLang="en-US" sz="2000" dirty="0" smtClean="0"/>
              <a:t>おけるセルフプラン作成者への取組み</a:t>
            </a:r>
          </a:p>
        </p:txBody>
      </p:sp>
      <p:graphicFrame>
        <p:nvGraphicFramePr>
          <p:cNvPr id="5" name="表 4"/>
          <p:cNvGraphicFramePr>
            <a:graphicFrameLocks noGrp="1"/>
          </p:cNvGraphicFramePr>
          <p:nvPr>
            <p:extLst>
              <p:ext uri="{D42A27DB-BD31-4B8C-83A1-F6EECF244321}">
                <p14:modId xmlns:p14="http://schemas.microsoft.com/office/powerpoint/2010/main" val="3387616845"/>
              </p:ext>
            </p:extLst>
          </p:nvPr>
        </p:nvGraphicFramePr>
        <p:xfrm>
          <a:off x="395535" y="3284197"/>
          <a:ext cx="8423277" cy="3019817"/>
        </p:xfrm>
        <a:graphic>
          <a:graphicData uri="http://schemas.openxmlformats.org/drawingml/2006/table">
            <a:tbl>
              <a:tblPr firstRow="1" bandRow="1">
                <a:tableStyleId>{5940675A-B579-460E-94D1-54222C63F5DA}</a:tableStyleId>
              </a:tblPr>
              <a:tblGrid>
                <a:gridCol w="5472608">
                  <a:extLst>
                    <a:ext uri="{9D8B030D-6E8A-4147-A177-3AD203B41FA5}">
                      <a16:colId xmlns:a16="http://schemas.microsoft.com/office/drawing/2014/main" val="20000"/>
                    </a:ext>
                  </a:extLst>
                </a:gridCol>
                <a:gridCol w="2950669">
                  <a:extLst>
                    <a:ext uri="{9D8B030D-6E8A-4147-A177-3AD203B41FA5}">
                      <a16:colId xmlns:a16="http://schemas.microsoft.com/office/drawing/2014/main" val="20001"/>
                    </a:ext>
                  </a:extLst>
                </a:gridCol>
              </a:tblGrid>
              <a:tr h="296178">
                <a:tc rowSpan="2">
                  <a:txBody>
                    <a:bodyPr/>
                    <a:lstStyle/>
                    <a:p>
                      <a:pPr algn="ctr"/>
                      <a:r>
                        <a:rPr kumimoji="1" lang="ja-JP" altLang="en-US" sz="1400" dirty="0" smtClean="0"/>
                        <a:t>セルフプラン作成者への取組内容</a:t>
                      </a:r>
                      <a:endParaRPr kumimoji="1" lang="en-US" altLang="ja-JP" sz="1400" dirty="0" smtClean="0"/>
                    </a:p>
                  </a:txBody>
                  <a:tcPr marL="91432" marR="91432" marT="45715" marB="45715" anchor="ctr">
                    <a:solidFill>
                      <a:schemeClr val="accent5">
                        <a:lumMod val="20000"/>
                        <a:lumOff val="80000"/>
                      </a:schemeClr>
                    </a:solidFill>
                  </a:tcPr>
                </a:tc>
                <a:tc>
                  <a:txBody>
                    <a:bodyPr/>
                    <a:lstStyle/>
                    <a:p>
                      <a:pPr algn="ctr"/>
                      <a:r>
                        <a:rPr kumimoji="1" lang="ja-JP" altLang="en-US" sz="1400" dirty="0" smtClean="0"/>
                        <a:t>実施市町村数（割合）</a:t>
                      </a:r>
                      <a:endParaRPr kumimoji="1" lang="ja-JP" altLang="en-US" sz="1400" dirty="0"/>
                    </a:p>
                  </a:txBody>
                  <a:tcPr marL="91432" marR="91432" marT="45715" marB="45715">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000"/>
                  </a:ext>
                </a:extLst>
              </a:tr>
              <a:tr h="296178">
                <a:tc vMerge="1">
                  <a:txBody>
                    <a:bodyPr/>
                    <a:lstStyle/>
                    <a:p>
                      <a:endParaRPr kumimoji="1" lang="ja-JP" altLang="en-US"/>
                    </a:p>
                  </a:txBody>
                  <a:tcPr/>
                </a:tc>
                <a:tc>
                  <a:txBody>
                    <a:bodyPr/>
                    <a:lstStyle/>
                    <a:p>
                      <a:pPr algn="ctr"/>
                      <a:r>
                        <a:rPr kumimoji="1" lang="en-US" altLang="ja-JP" sz="1400" dirty="0" smtClean="0">
                          <a:solidFill>
                            <a:schemeClr val="tx1"/>
                          </a:solidFill>
                        </a:rPr>
                        <a:t>H31.4</a:t>
                      </a:r>
                      <a:r>
                        <a:rPr kumimoji="1" lang="ja-JP" altLang="en-US" sz="1400" dirty="0" smtClean="0"/>
                        <a:t>時点</a:t>
                      </a:r>
                      <a:endParaRPr kumimoji="1" lang="ja-JP" altLang="en-US" sz="1400" dirty="0"/>
                    </a:p>
                  </a:txBody>
                  <a:tcPr marL="91432" marR="91432" marT="45715" marB="45715" anchor="ctr">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50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セルフプランを作成している者への意向調査をし、相談支援専門員によるケアマネジメントを希望しているか把握している</a:t>
                      </a:r>
                    </a:p>
                  </a:txBody>
                  <a:tcPr marL="91432" marR="91432" marT="45715" marB="45715" anchor="ctr"/>
                </a:tc>
                <a:tc>
                  <a:txBody>
                    <a:bodyPr/>
                    <a:lstStyle/>
                    <a:p>
                      <a:pPr algn="ctr"/>
                      <a:r>
                        <a:rPr kumimoji="1" lang="en-US" altLang="ja-JP" sz="1600" dirty="0" smtClean="0">
                          <a:solidFill>
                            <a:schemeClr val="tx1"/>
                          </a:solidFill>
                        </a:rPr>
                        <a:t>17(39.5%)</a:t>
                      </a:r>
                      <a:endParaRPr kumimoji="1" lang="ja-JP" altLang="en-US" sz="1600" dirty="0">
                        <a:solidFill>
                          <a:schemeClr val="tx1"/>
                        </a:solidFill>
                      </a:endParaRPr>
                    </a:p>
                  </a:txBody>
                  <a:tcPr marL="91432" marR="91432" marT="45715" marB="45715" anchor="ctr"/>
                </a:tc>
                <a:extLst>
                  <a:ext uri="{0D108BD9-81ED-4DB2-BD59-A6C34878D82A}">
                    <a16:rowId xmlns:a16="http://schemas.microsoft.com/office/drawing/2014/main" val="10002"/>
                  </a:ext>
                </a:extLst>
              </a:tr>
              <a:tr h="36820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相談支援専門員による計画作成について十分な説明を行っている</a:t>
                      </a:r>
                    </a:p>
                  </a:txBody>
                  <a:tcPr marL="91432" marR="91432" marT="45715" marB="457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22(51.2%)</a:t>
                      </a:r>
                      <a:endParaRPr kumimoji="1" lang="ja-JP" altLang="en-US" sz="1600" dirty="0" smtClean="0">
                        <a:solidFill>
                          <a:schemeClr val="tx1"/>
                        </a:solidFill>
                      </a:endParaRPr>
                    </a:p>
                  </a:txBody>
                  <a:tcPr marL="91432" marR="91432" marT="45715" marB="45715" anchor="ctr"/>
                </a:tc>
                <a:extLst>
                  <a:ext uri="{0D108BD9-81ED-4DB2-BD59-A6C34878D82A}">
                    <a16:rowId xmlns:a16="http://schemas.microsoft.com/office/drawing/2014/main" val="3850467514"/>
                  </a:ext>
                </a:extLst>
              </a:tr>
              <a:tr h="50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計画相談支援体制を整備し、セルフプランから計画相談への移行を促進している</a:t>
                      </a:r>
                    </a:p>
                  </a:txBody>
                  <a:tcPr marL="91432" marR="91432" marT="45715" marB="4571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18(41.9%)</a:t>
                      </a:r>
                      <a:endParaRPr kumimoji="1" lang="ja-JP" altLang="en-US" sz="1600" dirty="0" smtClean="0">
                        <a:solidFill>
                          <a:schemeClr val="tx1"/>
                        </a:solidFill>
                      </a:endParaRPr>
                    </a:p>
                  </a:txBody>
                  <a:tcPr marL="91432" marR="91432" marT="45715" marB="45715" anchor="ctr"/>
                </a:tc>
                <a:extLst>
                  <a:ext uri="{0D108BD9-81ED-4DB2-BD59-A6C34878D82A}">
                    <a16:rowId xmlns:a16="http://schemas.microsoft.com/office/drawing/2014/main" val="10003"/>
                  </a:ext>
                </a:extLst>
              </a:tr>
              <a:tr h="50351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セルフプランを作成している者について、市町村担当者や基幹相談支援センターが数を把握・検証する場がある</a:t>
                      </a:r>
                    </a:p>
                  </a:txBody>
                  <a:tcPr marL="91432" marR="91432" marT="45715" marB="45715" anchor="ctr"/>
                </a:tc>
                <a:tc>
                  <a:txBody>
                    <a:bodyPr/>
                    <a:lstStyle/>
                    <a:p>
                      <a:pPr algn="ctr"/>
                      <a:r>
                        <a:rPr kumimoji="1" lang="en-US" altLang="ja-JP" sz="1600" dirty="0" smtClean="0">
                          <a:solidFill>
                            <a:schemeClr val="tx1"/>
                          </a:solidFill>
                        </a:rPr>
                        <a:t>8(18.6%)</a:t>
                      </a:r>
                      <a:endParaRPr kumimoji="1" lang="ja-JP" altLang="en-US" sz="1600" dirty="0">
                        <a:solidFill>
                          <a:schemeClr val="tx1"/>
                        </a:solidFill>
                      </a:endParaRPr>
                    </a:p>
                  </a:txBody>
                  <a:tcPr marL="91432" marR="91432" marT="45715" marB="45715" anchor="ctr"/>
                </a:tc>
                <a:extLst>
                  <a:ext uri="{0D108BD9-81ED-4DB2-BD59-A6C34878D82A}">
                    <a16:rowId xmlns:a16="http://schemas.microsoft.com/office/drawing/2014/main" val="10004"/>
                  </a:ext>
                </a:extLst>
              </a:tr>
              <a:tr h="48758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400" dirty="0" smtClean="0">
                          <a:solidFill>
                            <a:schemeClr val="tx1"/>
                          </a:solidFill>
                        </a:rPr>
                        <a:t>その他</a:t>
                      </a:r>
                    </a:p>
                  </a:txBody>
                  <a:tcPr marL="91432" marR="91432" marT="45715" marB="45715"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600" dirty="0" smtClean="0">
                          <a:solidFill>
                            <a:schemeClr val="tx1"/>
                          </a:solidFill>
                        </a:rPr>
                        <a:t>2(4.7%)</a:t>
                      </a:r>
                      <a:endParaRPr kumimoji="1" lang="ja-JP" altLang="en-US" sz="1600" dirty="0">
                        <a:solidFill>
                          <a:schemeClr val="tx1"/>
                        </a:solidFill>
                      </a:endParaRPr>
                    </a:p>
                  </a:txBody>
                  <a:tcPr marL="91432" marR="91432" marT="45715" marB="45715" anchor="ctr"/>
                </a:tc>
                <a:extLst>
                  <a:ext uri="{0D108BD9-81ED-4DB2-BD59-A6C34878D82A}">
                    <a16:rowId xmlns:a16="http://schemas.microsoft.com/office/drawing/2014/main" val="10005"/>
                  </a:ext>
                </a:extLst>
              </a:tr>
            </a:tbl>
          </a:graphicData>
        </a:graphic>
      </p:graphicFrame>
      <p:sp>
        <p:nvSpPr>
          <p:cNvPr id="3" name="スライド番号プレースホルダー 2"/>
          <p:cNvSpPr>
            <a:spLocks noGrp="1"/>
          </p:cNvSpPr>
          <p:nvPr>
            <p:ph type="sldNum" sz="quarter" idx="12"/>
          </p:nvPr>
        </p:nvSpPr>
        <p:spPr>
          <a:xfrm>
            <a:off x="6985694" y="6309320"/>
            <a:ext cx="2133600" cy="365125"/>
          </a:xfrm>
        </p:spPr>
        <p:txBody>
          <a:bodyPr/>
          <a:lstStyle/>
          <a:p>
            <a:pPr>
              <a:defRPr/>
            </a:pPr>
            <a:fld id="{8B41D3C4-A2EC-4EFD-8937-68FC89820670}" type="slidenum">
              <a:rPr lang="ja-JP" altLang="en-US" smtClean="0"/>
              <a:pPr>
                <a:defRPr/>
              </a:pPr>
              <a:t>8</a:t>
            </a:fld>
            <a:endParaRPr lang="ja-JP" altLang="en-US" dirty="0"/>
          </a:p>
        </p:txBody>
      </p:sp>
      <p:sp>
        <p:nvSpPr>
          <p:cNvPr id="6" name="テキスト ボックス 5"/>
          <p:cNvSpPr txBox="1"/>
          <p:nvPr/>
        </p:nvSpPr>
        <p:spPr>
          <a:xfrm>
            <a:off x="395535" y="6310010"/>
            <a:ext cx="8352928" cy="430887"/>
          </a:xfrm>
          <a:prstGeom prst="rect">
            <a:avLst/>
          </a:prstGeom>
          <a:noFill/>
        </p:spPr>
        <p:txBody>
          <a:bodyPr wrap="square" rtlCol="0">
            <a:spAutoFit/>
          </a:bodyPr>
          <a:lstStyle/>
          <a:p>
            <a:r>
              <a:rPr lang="ja-JP" altLang="en-US" sz="1100" dirty="0" smtClean="0"/>
              <a:t>「その他」は、</a:t>
            </a:r>
            <a:r>
              <a:rPr lang="ja-JP" altLang="en-US" sz="1100" dirty="0"/>
              <a:t>「基幹相談支援センターが持っているケースについて、指定相談支援事業所に繋ぐための選定会議を検討して</a:t>
            </a:r>
            <a:r>
              <a:rPr lang="ja-JP" altLang="en-US" sz="1100" dirty="0" smtClean="0"/>
              <a:t>いる」</a:t>
            </a:r>
            <a:r>
              <a:rPr lang="ja-JP" altLang="en-US" sz="1100" dirty="0" smtClean="0"/>
              <a:t>「申請</a:t>
            </a:r>
            <a:r>
              <a:rPr lang="ja-JP" altLang="en-US" sz="1100" dirty="0"/>
              <a:t>・更新申請時にセルフプラン作成について意向確認をして</a:t>
            </a:r>
            <a:r>
              <a:rPr lang="ja-JP" altLang="en-US" sz="1100" dirty="0" smtClean="0"/>
              <a:t>いる」が挙げられた。</a:t>
            </a:r>
            <a:endParaRPr kumimoji="1" lang="ja-JP" altLang="en-US" sz="1100" dirty="0"/>
          </a:p>
        </p:txBody>
      </p:sp>
      <p:sp>
        <p:nvSpPr>
          <p:cNvPr id="8" name="テキスト ボックス 7"/>
          <p:cNvSpPr txBox="1"/>
          <p:nvPr/>
        </p:nvSpPr>
        <p:spPr>
          <a:xfrm>
            <a:off x="4942384" y="1257584"/>
            <a:ext cx="3744416" cy="1569660"/>
          </a:xfrm>
          <a:prstGeom prst="rect">
            <a:avLst/>
          </a:prstGeom>
          <a:noFill/>
          <a:ln>
            <a:solidFill>
              <a:schemeClr val="tx1"/>
            </a:solidFill>
            <a:prstDash val="lgDashDot"/>
          </a:ln>
        </p:spPr>
        <p:txBody>
          <a:bodyPr wrap="square" rtlCol="0">
            <a:spAutoFit/>
          </a:bodyPr>
          <a:lstStyle/>
          <a:p>
            <a:r>
              <a:rPr lang="ja-JP" altLang="en-US" sz="1200" dirty="0" smtClean="0"/>
              <a:t>（未実施理由）</a:t>
            </a:r>
            <a:endParaRPr lang="en-US" altLang="ja-JP" sz="1200" dirty="0" smtClean="0"/>
          </a:p>
          <a:p>
            <a:r>
              <a:rPr lang="ja-JP" altLang="en-US" sz="1200" dirty="0"/>
              <a:t>・障がい者に対する計画相談支援については、相談支援専門員の担当件数が飽和状態にあり、セルフプランから計画相談への移行が滞っており、また検証についても十分には行えていない</a:t>
            </a:r>
            <a:r>
              <a:rPr lang="ja-JP" altLang="en-US" sz="1200" dirty="0" smtClean="0"/>
              <a:t>。</a:t>
            </a:r>
            <a:endParaRPr lang="en-US" altLang="ja-JP" sz="1200" dirty="0" smtClean="0"/>
          </a:p>
          <a:p>
            <a:r>
              <a:rPr lang="ja-JP" altLang="en-US" sz="1200" dirty="0"/>
              <a:t>・利用者と話し、セルフプランを作成している</a:t>
            </a:r>
            <a:r>
              <a:rPr lang="ja-JP" altLang="en-US" sz="1200" dirty="0" smtClean="0"/>
              <a:t>。</a:t>
            </a:r>
            <a:endParaRPr lang="en-US" altLang="ja-JP" sz="1200" dirty="0" smtClean="0"/>
          </a:p>
          <a:p>
            <a:r>
              <a:rPr lang="ja-JP" altLang="en-US" sz="1200" dirty="0"/>
              <a:t>・現時点では管内に十分な体制がなく、具体的な取組は未実施。</a:t>
            </a:r>
            <a:endParaRPr lang="en-US" altLang="ja-JP" sz="1200" dirty="0" smtClean="0"/>
          </a:p>
        </p:txBody>
      </p:sp>
      <p:sp>
        <p:nvSpPr>
          <p:cNvPr id="11" name="角丸四角形吹き出し 10"/>
          <p:cNvSpPr/>
          <p:nvPr/>
        </p:nvSpPr>
        <p:spPr>
          <a:xfrm>
            <a:off x="179512" y="681520"/>
            <a:ext cx="1656184" cy="576064"/>
          </a:xfrm>
          <a:prstGeom prst="wedgeRoundRectCallout">
            <a:avLst>
              <a:gd name="adj1" fmla="val 30306"/>
              <a:gd name="adj2" fmla="val 118545"/>
              <a:gd name="adj3" fmla="val 16667"/>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smtClean="0"/>
              <a:t>セルフプラン作成者への</a:t>
            </a:r>
            <a:r>
              <a:rPr lang="ja-JP" altLang="en-US" sz="1100" dirty="0" smtClean="0"/>
              <a:t>取組実施市町村</a:t>
            </a:r>
            <a:r>
              <a:rPr lang="ja-JP" altLang="en-US" sz="1100" dirty="0"/>
              <a:t>数</a:t>
            </a:r>
            <a:endParaRPr kumimoji="1" lang="ja-JP" altLang="en-US" sz="1100" dirty="0"/>
          </a:p>
        </p:txBody>
      </p:sp>
      <p:sp>
        <p:nvSpPr>
          <p:cNvPr id="2" name="テキスト ボックス 1"/>
          <p:cNvSpPr txBox="1"/>
          <p:nvPr/>
        </p:nvSpPr>
        <p:spPr>
          <a:xfrm>
            <a:off x="7164288" y="2926939"/>
            <a:ext cx="2304256" cy="338554"/>
          </a:xfrm>
          <a:prstGeom prst="rect">
            <a:avLst/>
          </a:prstGeom>
          <a:noFill/>
        </p:spPr>
        <p:txBody>
          <a:bodyPr wrap="square" rtlCol="0">
            <a:spAutoFit/>
          </a:bodyPr>
          <a:lstStyle/>
          <a:p>
            <a:r>
              <a:rPr kumimoji="1" lang="ja-JP" altLang="en-US" sz="1600" dirty="0" smtClean="0"/>
              <a:t>（</a:t>
            </a:r>
            <a:r>
              <a:rPr lang="ja-JP" altLang="en-US" sz="1600" dirty="0"/>
              <a:t>重複</a:t>
            </a:r>
            <a:r>
              <a:rPr kumimoji="1" lang="ja-JP" altLang="en-US" sz="1600" dirty="0" smtClean="0"/>
              <a:t>回答あり）</a:t>
            </a:r>
            <a:endParaRPr kumimoji="1" lang="ja-JP" altLang="en-US" sz="1600" dirty="0"/>
          </a:p>
        </p:txBody>
      </p:sp>
      <p:graphicFrame>
        <p:nvGraphicFramePr>
          <p:cNvPr id="12" name="グラフ 11"/>
          <p:cNvGraphicFramePr>
            <a:graphicFrameLocks/>
          </p:cNvGraphicFramePr>
          <p:nvPr>
            <p:extLst>
              <p:ext uri="{D42A27DB-BD31-4B8C-83A1-F6EECF244321}">
                <p14:modId xmlns:p14="http://schemas.microsoft.com/office/powerpoint/2010/main" val="1929735060"/>
              </p:ext>
            </p:extLst>
          </p:nvPr>
        </p:nvGraphicFramePr>
        <p:xfrm>
          <a:off x="601216" y="1040123"/>
          <a:ext cx="4186808" cy="224451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14689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txBox="1">
            <a:spLocks/>
          </p:cNvSpPr>
          <p:nvPr/>
        </p:nvSpPr>
        <p:spPr bwMode="auto">
          <a:xfrm>
            <a:off x="510282" y="188640"/>
            <a:ext cx="8229600" cy="490066"/>
          </a:xfrm>
          <a:prstGeom prst="roundRect">
            <a:avLst/>
          </a:prstGeom>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dk1"/>
                </a:solidFill>
                <a:latin typeface="+mn-lt"/>
                <a:ea typeface="+mn-ea"/>
                <a:cs typeface="+mn-cs"/>
              </a:defRPr>
            </a:lvl1pPr>
            <a:lvl2pPr algn="ctr" rtl="0" eaLnBrk="0" fontAlgn="base" hangingPunct="0">
              <a:spcBef>
                <a:spcPct val="0"/>
              </a:spcBef>
              <a:spcAft>
                <a:spcPct val="0"/>
              </a:spcAft>
              <a:defRPr kumimoji="1" sz="4400">
                <a:solidFill>
                  <a:schemeClr val="dk1"/>
                </a:solidFill>
                <a:latin typeface="+mn-lt"/>
                <a:ea typeface="+mn-ea"/>
                <a:cs typeface="+mn-cs"/>
              </a:defRPr>
            </a:lvl2pPr>
            <a:lvl3pPr algn="ctr" rtl="0" eaLnBrk="0" fontAlgn="base" hangingPunct="0">
              <a:spcBef>
                <a:spcPct val="0"/>
              </a:spcBef>
              <a:spcAft>
                <a:spcPct val="0"/>
              </a:spcAft>
              <a:defRPr kumimoji="1" sz="4400">
                <a:solidFill>
                  <a:schemeClr val="dk1"/>
                </a:solidFill>
                <a:latin typeface="+mn-lt"/>
                <a:ea typeface="+mn-ea"/>
                <a:cs typeface="+mn-cs"/>
              </a:defRPr>
            </a:lvl3pPr>
            <a:lvl4pPr algn="ctr" rtl="0" eaLnBrk="0" fontAlgn="base" hangingPunct="0">
              <a:spcBef>
                <a:spcPct val="0"/>
              </a:spcBef>
              <a:spcAft>
                <a:spcPct val="0"/>
              </a:spcAft>
              <a:defRPr kumimoji="1" sz="4400">
                <a:solidFill>
                  <a:schemeClr val="dk1"/>
                </a:solidFill>
                <a:latin typeface="+mn-lt"/>
                <a:ea typeface="+mn-ea"/>
                <a:cs typeface="+mn-cs"/>
              </a:defRPr>
            </a:lvl4pPr>
            <a:lvl5pPr algn="ctr" rtl="0" eaLnBrk="0" fontAlgn="base" hangingPunct="0">
              <a:spcBef>
                <a:spcPct val="0"/>
              </a:spcBef>
              <a:spcAft>
                <a:spcPct val="0"/>
              </a:spcAft>
              <a:defRPr kumimoji="1" sz="4400">
                <a:solidFill>
                  <a:schemeClr val="dk1"/>
                </a:solidFill>
                <a:latin typeface="+mn-lt"/>
                <a:ea typeface="+mn-ea"/>
                <a:cs typeface="+mn-cs"/>
              </a:defRPr>
            </a:lvl5pPr>
            <a:lvl6pPr marL="457200" algn="ctr" rtl="0" fontAlgn="base">
              <a:spcBef>
                <a:spcPct val="0"/>
              </a:spcBef>
              <a:spcAft>
                <a:spcPct val="0"/>
              </a:spcAft>
              <a:defRPr kumimoji="1" sz="4400">
                <a:solidFill>
                  <a:schemeClr val="dk1"/>
                </a:solidFill>
                <a:latin typeface="+mn-lt"/>
                <a:ea typeface="+mn-ea"/>
                <a:cs typeface="+mn-cs"/>
              </a:defRPr>
            </a:lvl6pPr>
            <a:lvl7pPr marL="914400" algn="ctr" rtl="0" fontAlgn="base">
              <a:spcBef>
                <a:spcPct val="0"/>
              </a:spcBef>
              <a:spcAft>
                <a:spcPct val="0"/>
              </a:spcAft>
              <a:defRPr kumimoji="1" sz="4400">
                <a:solidFill>
                  <a:schemeClr val="dk1"/>
                </a:solidFill>
                <a:latin typeface="+mn-lt"/>
                <a:ea typeface="+mn-ea"/>
                <a:cs typeface="+mn-cs"/>
              </a:defRPr>
            </a:lvl7pPr>
            <a:lvl8pPr marL="1371600" algn="ctr" rtl="0" fontAlgn="base">
              <a:spcBef>
                <a:spcPct val="0"/>
              </a:spcBef>
              <a:spcAft>
                <a:spcPct val="0"/>
              </a:spcAft>
              <a:defRPr kumimoji="1" sz="4400">
                <a:solidFill>
                  <a:schemeClr val="dk1"/>
                </a:solidFill>
                <a:latin typeface="+mn-lt"/>
                <a:ea typeface="+mn-ea"/>
                <a:cs typeface="+mn-cs"/>
              </a:defRPr>
            </a:lvl8pPr>
            <a:lvl9pPr marL="1828800" algn="ctr" rtl="0" fontAlgn="base">
              <a:spcBef>
                <a:spcPct val="0"/>
              </a:spcBef>
              <a:spcAft>
                <a:spcPct val="0"/>
              </a:spcAft>
              <a:defRPr kumimoji="1" sz="4400">
                <a:solidFill>
                  <a:schemeClr val="dk1"/>
                </a:solidFill>
                <a:latin typeface="+mn-lt"/>
                <a:ea typeface="+mn-ea"/>
                <a:cs typeface="+mn-cs"/>
              </a:defRPr>
            </a:lvl9pPr>
          </a:lstStyle>
          <a:p>
            <a:r>
              <a:rPr lang="ja-JP" altLang="en-US" sz="2400" dirty="0" smtClean="0"/>
              <a:t>相談支援の質の向上に向けた取組み</a:t>
            </a:r>
            <a:endParaRPr lang="ja-JP" altLang="en-US" sz="2400" dirty="0"/>
          </a:p>
        </p:txBody>
      </p:sp>
      <p:sp>
        <p:nvSpPr>
          <p:cNvPr id="3" name="スライド番号プレースホルダー 2"/>
          <p:cNvSpPr>
            <a:spLocks noGrp="1"/>
          </p:cNvSpPr>
          <p:nvPr>
            <p:ph type="sldNum" sz="quarter" idx="12"/>
          </p:nvPr>
        </p:nvSpPr>
        <p:spPr/>
        <p:txBody>
          <a:bodyPr/>
          <a:lstStyle/>
          <a:p>
            <a:pPr>
              <a:defRPr/>
            </a:pPr>
            <a:fld id="{8B41D3C4-A2EC-4EFD-8937-68FC89820670}" type="slidenum">
              <a:rPr lang="ja-JP" altLang="en-US" smtClean="0"/>
              <a:pPr>
                <a:defRPr/>
              </a:pPr>
              <a:t>9</a:t>
            </a:fld>
            <a:endParaRPr lang="ja-JP" altLang="en-US"/>
          </a:p>
        </p:txBody>
      </p:sp>
      <p:graphicFrame>
        <p:nvGraphicFramePr>
          <p:cNvPr id="10" name="表 9"/>
          <p:cNvGraphicFramePr>
            <a:graphicFrameLocks noGrp="1"/>
          </p:cNvGraphicFramePr>
          <p:nvPr>
            <p:extLst>
              <p:ext uri="{D42A27DB-BD31-4B8C-83A1-F6EECF244321}">
                <p14:modId xmlns:p14="http://schemas.microsoft.com/office/powerpoint/2010/main" val="637130510"/>
              </p:ext>
            </p:extLst>
          </p:nvPr>
        </p:nvGraphicFramePr>
        <p:xfrm>
          <a:off x="323528" y="908720"/>
          <a:ext cx="8416354" cy="3967588"/>
        </p:xfrm>
        <a:graphic>
          <a:graphicData uri="http://schemas.openxmlformats.org/drawingml/2006/table">
            <a:tbl>
              <a:tblPr firstRow="1" bandRow="1">
                <a:tableStyleId>{5940675A-B579-460E-94D1-54222C63F5DA}</a:tableStyleId>
              </a:tblPr>
              <a:tblGrid>
                <a:gridCol w="597666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143546">
                  <a:extLst>
                    <a:ext uri="{9D8B030D-6E8A-4147-A177-3AD203B41FA5}">
                      <a16:colId xmlns:a16="http://schemas.microsoft.com/office/drawing/2014/main" val="128936538"/>
                    </a:ext>
                  </a:extLst>
                </a:gridCol>
              </a:tblGrid>
              <a:tr h="216024">
                <a:tc rowSpan="2">
                  <a:txBody>
                    <a:bodyPr/>
                    <a:lstStyle/>
                    <a:p>
                      <a:pPr algn="ctr"/>
                      <a:r>
                        <a:rPr kumimoji="1" lang="ja-JP" altLang="en-US" sz="1400" dirty="0" smtClean="0"/>
                        <a:t>取組内容</a:t>
                      </a:r>
                      <a:endParaRPr kumimoji="1" lang="en-US" altLang="ja-JP" sz="1400" dirty="0" smtClean="0"/>
                    </a:p>
                  </a:txBody>
                  <a:tcPr marL="91432" marR="91432" marT="45715" marB="45715" anchor="ctr">
                    <a:solidFill>
                      <a:schemeClr val="accent5">
                        <a:lumMod val="20000"/>
                        <a:lumOff val="80000"/>
                      </a:schemeClr>
                    </a:solidFill>
                  </a:tcPr>
                </a:tc>
                <a:tc gridSpan="2">
                  <a:txBody>
                    <a:bodyPr/>
                    <a:lstStyle/>
                    <a:p>
                      <a:pPr algn="ctr"/>
                      <a:r>
                        <a:rPr kumimoji="1" lang="ja-JP" altLang="en-US" sz="1400" dirty="0" smtClean="0"/>
                        <a:t>実施市町村数（割合）</a:t>
                      </a:r>
                      <a:endParaRPr kumimoji="1" lang="ja-JP" altLang="en-US" sz="1400" dirty="0"/>
                    </a:p>
                  </a:txBody>
                  <a:tcPr marL="91432" marR="91432" marT="45715" marB="45715" anchor="ctr">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extLst>
                  <a:ext uri="{0D108BD9-81ED-4DB2-BD59-A6C34878D82A}">
                    <a16:rowId xmlns:a16="http://schemas.microsoft.com/office/drawing/2014/main" val="10000"/>
                  </a:ext>
                </a:extLst>
              </a:tr>
              <a:tr h="271274">
                <a:tc vMerge="1">
                  <a:txBody>
                    <a:bodyPr/>
                    <a:lstStyle/>
                    <a:p>
                      <a:endParaRPr kumimoji="1" lang="ja-JP" altLang="en-US"/>
                    </a:p>
                  </a:txBody>
                  <a:tcPr/>
                </a:tc>
                <a:tc>
                  <a:txBody>
                    <a:bodyPr/>
                    <a:lstStyle/>
                    <a:p>
                      <a:pPr algn="ctr"/>
                      <a:r>
                        <a:rPr kumimoji="1" lang="en-US" altLang="ja-JP" sz="1400" dirty="0" smtClean="0">
                          <a:solidFill>
                            <a:schemeClr val="tx1"/>
                          </a:solidFill>
                        </a:rPr>
                        <a:t>H30</a:t>
                      </a:r>
                      <a:r>
                        <a:rPr kumimoji="1" lang="ja-JP" altLang="en-US" sz="1400" dirty="0" smtClean="0">
                          <a:solidFill>
                            <a:schemeClr val="tx1"/>
                          </a:solidFill>
                        </a:rPr>
                        <a:t>実績</a:t>
                      </a:r>
                      <a:endParaRPr kumimoji="1"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5">
                        <a:lumMod val="20000"/>
                        <a:lumOff val="80000"/>
                      </a:schemeClr>
                    </a:solidFill>
                  </a:tcPr>
                </a:tc>
                <a:tc>
                  <a:txBody>
                    <a:bodyPr/>
                    <a:lstStyle/>
                    <a:p>
                      <a:pPr algn="ctr"/>
                      <a:r>
                        <a:rPr kumimoji="1" lang="en-US" altLang="ja-JP" sz="1400" dirty="0" smtClean="0"/>
                        <a:t>H29</a:t>
                      </a:r>
                      <a:r>
                        <a:rPr kumimoji="1" lang="ja-JP" altLang="en-US" sz="1400" dirty="0" smtClean="0"/>
                        <a:t>実績</a:t>
                      </a:r>
                      <a:endParaRPr kumimoji="1" lang="ja-JP" altLang="en-US" sz="1400" dirty="0"/>
                    </a:p>
                  </a:txBody>
                  <a:tcPr marL="91432" marR="91432" marT="45715" marB="45715"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5">
                        <a:lumMod val="20000"/>
                        <a:lumOff val="80000"/>
                      </a:schemeClr>
                    </a:solidFill>
                  </a:tcPr>
                </a:tc>
                <a:extLst>
                  <a:ext uri="{0D108BD9-81ED-4DB2-BD59-A6C34878D82A}">
                    <a16:rowId xmlns:a16="http://schemas.microsoft.com/office/drawing/2014/main" val="10001"/>
                  </a:ext>
                </a:extLst>
              </a:tr>
              <a:tr h="542548">
                <a:tc>
                  <a:txBody>
                    <a:bodyPr/>
                    <a:lstStyle/>
                    <a:p>
                      <a:r>
                        <a:rPr kumimoji="1" lang="ja-JP" altLang="en-US" sz="1400" dirty="0" smtClean="0"/>
                        <a:t>①サービス等利用計画等（計画相談）の評価を実施している</a:t>
                      </a:r>
                      <a:endParaRPr kumimoji="1" lang="ja-JP" altLang="en-US" sz="1400" dirty="0"/>
                    </a:p>
                  </a:txBody>
                  <a:tcPr marL="91432" marR="91432" marT="45715" marB="45715" anchor="ctr">
                    <a:noFill/>
                  </a:tcPr>
                </a:tc>
                <a:tc>
                  <a:txBody>
                    <a:bodyPr/>
                    <a:lstStyle/>
                    <a:p>
                      <a:pPr algn="ctr"/>
                      <a:r>
                        <a:rPr lang="en-US" altLang="ja-JP" sz="1400" dirty="0" smtClean="0"/>
                        <a:t>7(16.3%)</a:t>
                      </a:r>
                      <a:endParaRPr lang="ja-JP" altLang="en-US" sz="1400" dirty="0"/>
                    </a:p>
                  </a:txBody>
                  <a:tcPr marL="91432" marR="91432" marT="45715" marB="45715" anchor="ctr">
                    <a:lnR w="12700" cap="flat" cmpd="sng" algn="ctr">
                      <a:solidFill>
                        <a:schemeClr val="tx1"/>
                      </a:solidFill>
                      <a:prstDash val="solid"/>
                      <a:round/>
                      <a:headEnd type="none" w="med" len="med"/>
                      <a:tailEnd type="none" w="med" len="med"/>
                    </a:lnR>
                    <a:noFill/>
                  </a:tcPr>
                </a:tc>
                <a:tc>
                  <a:txBody>
                    <a:bodyPr/>
                    <a:lstStyle/>
                    <a:p>
                      <a:pPr algn="ctr"/>
                      <a:r>
                        <a:rPr lang="en-US" altLang="ja-JP" sz="1400" dirty="0" smtClean="0"/>
                        <a:t>8(18.6%)</a:t>
                      </a:r>
                      <a:endParaRPr lang="ja-JP" altLang="en-US" sz="1400" dirty="0"/>
                    </a:p>
                  </a:txBody>
                  <a:tcPr marL="91432" marR="91432" marT="45715" marB="45715"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2"/>
                  </a:ext>
                </a:extLst>
              </a:tr>
              <a:tr h="511204">
                <a:tc>
                  <a:txBody>
                    <a:bodyPr/>
                    <a:lstStyle/>
                    <a:p>
                      <a:r>
                        <a:rPr kumimoji="1" lang="ja-JP" altLang="en-US" sz="1400" dirty="0" smtClean="0"/>
                        <a:t>②相談支援専門員の資質向上のための研修や事例検討会等を実施している</a:t>
                      </a:r>
                      <a:endParaRPr kumimoji="1" lang="ja-JP" altLang="en-US" sz="1400" dirty="0"/>
                    </a:p>
                  </a:txBody>
                  <a:tcPr marL="91432" marR="91432" marT="45715" marB="45715" anchor="ctr">
                    <a:noFill/>
                  </a:tcPr>
                </a:tc>
                <a:tc>
                  <a:txBody>
                    <a:bodyPr/>
                    <a:lstStyle/>
                    <a:p>
                      <a:pPr algn="ctr"/>
                      <a:r>
                        <a:rPr lang="en-US" altLang="ja-JP" sz="1400" dirty="0" smtClean="0"/>
                        <a:t>31(72.1%)</a:t>
                      </a:r>
                      <a:endParaRPr lang="ja-JP" altLang="en-US" sz="1400" dirty="0"/>
                    </a:p>
                  </a:txBody>
                  <a:tcPr marL="91432" marR="91432" marT="45715" marB="45715" anchor="ctr">
                    <a:lnR w="12700" cap="flat" cmpd="sng" algn="ctr">
                      <a:solidFill>
                        <a:schemeClr val="tx1"/>
                      </a:solidFill>
                      <a:prstDash val="solid"/>
                      <a:round/>
                      <a:headEnd type="none" w="med" len="med"/>
                      <a:tailEnd type="none" w="med" len="med"/>
                    </a:lnR>
                    <a:noFill/>
                  </a:tcPr>
                </a:tc>
                <a:tc>
                  <a:txBody>
                    <a:bodyPr/>
                    <a:lstStyle/>
                    <a:p>
                      <a:pPr algn="ctr"/>
                      <a:r>
                        <a:rPr lang="en-US" altLang="ja-JP" sz="1400" dirty="0" smtClean="0"/>
                        <a:t>31(72.1%)</a:t>
                      </a:r>
                      <a:endParaRPr lang="ja-JP" altLang="en-US" sz="1400" dirty="0"/>
                    </a:p>
                  </a:txBody>
                  <a:tcPr marL="91432" marR="91432" marT="45715" marB="45715" anchor="ctr">
                    <a:lnL w="12700" cap="flat" cmpd="sng" algn="ctr">
                      <a:solidFill>
                        <a:schemeClr val="tx1"/>
                      </a:solidFill>
                      <a:prstDash val="solid"/>
                      <a:round/>
                      <a:headEnd type="none" w="med" len="med"/>
                      <a:tailEnd type="none" w="med" len="med"/>
                    </a:lnL>
                    <a:noFill/>
                  </a:tcPr>
                </a:tc>
                <a:extLst>
                  <a:ext uri="{0D108BD9-81ED-4DB2-BD59-A6C34878D82A}">
                    <a16:rowId xmlns:a16="http://schemas.microsoft.com/office/drawing/2014/main" val="10003"/>
                  </a:ext>
                </a:extLst>
              </a:tr>
              <a:tr h="504056">
                <a:tc gridSpan="3">
                  <a:txBody>
                    <a:bodyPr/>
                    <a:lstStyle/>
                    <a:p>
                      <a:r>
                        <a:rPr kumimoji="1" lang="ja-JP" altLang="en-US" sz="1400" dirty="0" smtClean="0">
                          <a:solidFill>
                            <a:schemeClr val="tx1"/>
                          </a:solidFill>
                          <a:latin typeface="+mn-ea"/>
                          <a:ea typeface="+mn-ea"/>
                        </a:rPr>
                        <a:t>　　　②のうち、研修の実施目的　（複数回答あり）</a:t>
                      </a:r>
                      <a:endParaRPr kumimoji="1" lang="ja-JP" altLang="en-US" sz="1400" dirty="0">
                        <a:solidFill>
                          <a:schemeClr val="tx1"/>
                        </a:solidFill>
                        <a:latin typeface="+mn-ea"/>
                        <a:ea typeface="+mn-ea"/>
                      </a:endParaRPr>
                    </a:p>
                  </a:txBody>
                  <a:tcPr marL="91432" marR="91432" marT="45715" marB="45715" anchor="ctr">
                    <a:solidFill>
                      <a:schemeClr val="accent6">
                        <a:lumMod val="20000"/>
                        <a:lumOff val="80000"/>
                      </a:schemeClr>
                    </a:solidFill>
                  </a:tcPr>
                </a:tc>
                <a:tc hMerge="1">
                  <a:txBody>
                    <a:bodyPr/>
                    <a:lstStyle/>
                    <a:p>
                      <a:pPr algn="ctr"/>
                      <a:endParaRPr lang="ja-JP" altLang="en-US" sz="1400" dirty="0"/>
                    </a:p>
                  </a:txBody>
                  <a:tcPr marL="91432" marR="91432" marT="45715" marB="45715" anchor="ctr">
                    <a:lnR w="12700" cap="flat" cmpd="sng" algn="ctr">
                      <a:solidFill>
                        <a:schemeClr val="tx1"/>
                      </a:solidFill>
                      <a:prstDash val="solid"/>
                      <a:round/>
                      <a:headEnd type="none" w="med" len="med"/>
                      <a:tailEnd type="none" w="med" len="med"/>
                    </a:lnR>
                  </a:tcPr>
                </a:tc>
                <a:tc hMerge="1">
                  <a:txBody>
                    <a:bodyPr/>
                    <a:lstStyle/>
                    <a:p>
                      <a:endParaRPr kumimoji="1" lang="ja-JP" altLang="en-US"/>
                    </a:p>
                  </a:txBody>
                  <a:tcPr/>
                </a:tc>
                <a:extLst>
                  <a:ext uri="{0D108BD9-81ED-4DB2-BD59-A6C34878D82A}">
                    <a16:rowId xmlns:a16="http://schemas.microsoft.com/office/drawing/2014/main" val="2323266175"/>
                  </a:ext>
                </a:extLst>
              </a:tr>
              <a:tr h="432048">
                <a:tc>
                  <a:txBody>
                    <a:bodyPr/>
                    <a:lstStyle/>
                    <a:p>
                      <a:pPr marL="627063" indent="0" algn="l" fontAlgn="ctr"/>
                      <a:r>
                        <a:rPr lang="ja-JP" altLang="en-US" sz="1400" b="0" i="0" u="none" strike="noStrike" dirty="0" smtClean="0">
                          <a:solidFill>
                            <a:schemeClr val="tx1"/>
                          </a:solidFill>
                          <a:effectLst/>
                          <a:latin typeface="+mn-ea"/>
                          <a:ea typeface="+mn-ea"/>
                        </a:rPr>
                        <a:t>・支援</a:t>
                      </a:r>
                      <a:r>
                        <a:rPr lang="ja-JP" altLang="en-US" sz="1400" b="0" i="0" u="none" strike="noStrike" dirty="0">
                          <a:solidFill>
                            <a:schemeClr val="tx1"/>
                          </a:solidFill>
                          <a:effectLst/>
                          <a:latin typeface="+mn-ea"/>
                          <a:ea typeface="+mn-ea"/>
                        </a:rPr>
                        <a:t>技術のスキルアップのため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25(58.1%)</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1773105640"/>
                  </a:ext>
                </a:extLst>
              </a:tr>
              <a:tr h="432048">
                <a:tc>
                  <a:txBody>
                    <a:bodyPr/>
                    <a:lstStyle/>
                    <a:p>
                      <a:pPr marL="627063"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・知識習得のため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25(58.1%)</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261953267"/>
                  </a:ext>
                </a:extLst>
              </a:tr>
              <a:tr h="432048">
                <a:tc>
                  <a:txBody>
                    <a:bodyPr/>
                    <a:lstStyle/>
                    <a:p>
                      <a:pPr marL="627063" marR="0" lvl="0" indent="0" algn="l" defTabSz="914400" rtl="0" eaLnBrk="1" fontAlgn="ctr" latinLnBrk="0" hangingPunct="1">
                        <a:lnSpc>
                          <a:spcPct val="100000"/>
                        </a:lnSpc>
                        <a:spcBef>
                          <a:spcPts val="0"/>
                        </a:spcBef>
                        <a:spcAft>
                          <a:spcPts val="0"/>
                        </a:spcAft>
                        <a:buClrTx/>
                        <a:buSzTx/>
                        <a:buFontTx/>
                        <a:buNone/>
                        <a:tabLst/>
                        <a:defRPr/>
                      </a:pPr>
                      <a:r>
                        <a:rPr lang="ja-JP" altLang="en-US" sz="1400" b="0" i="0" u="none" strike="noStrike" dirty="0" smtClean="0">
                          <a:solidFill>
                            <a:schemeClr val="tx1"/>
                          </a:solidFill>
                          <a:effectLst/>
                          <a:latin typeface="+mn-ea"/>
                          <a:ea typeface="+mn-ea"/>
                        </a:rPr>
                        <a:t>・課題解消のため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17(39.5%)</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3552481268"/>
                  </a:ext>
                </a:extLst>
              </a:tr>
              <a:tr h="504056">
                <a:tc>
                  <a:txBody>
                    <a:bodyPr/>
                    <a:lstStyle/>
                    <a:p>
                      <a:pPr marL="627063" indent="0" algn="l" fontAlgn="ctr"/>
                      <a:r>
                        <a:rPr lang="ja-JP" altLang="en-US" sz="1400" b="0" i="0" u="none" strike="noStrike" dirty="0" smtClean="0">
                          <a:solidFill>
                            <a:schemeClr val="tx1"/>
                          </a:solidFill>
                          <a:effectLst/>
                          <a:latin typeface="+mn-ea"/>
                          <a:ea typeface="+mn-ea"/>
                        </a:rPr>
                        <a:t>・ネットワークづくり</a:t>
                      </a:r>
                      <a:r>
                        <a:rPr lang="ja-JP" altLang="en-US" sz="1400" b="0" i="0" u="none" strike="noStrike" dirty="0">
                          <a:solidFill>
                            <a:schemeClr val="tx1"/>
                          </a:solidFill>
                          <a:effectLst/>
                          <a:latin typeface="+mn-ea"/>
                          <a:ea typeface="+mn-ea"/>
                        </a:rPr>
                        <a:t>のため</a:t>
                      </a:r>
                    </a:p>
                  </a:txBody>
                  <a:tcPr marL="0" marR="0" marT="0" marB="0" anchor="ctr">
                    <a:solidFill>
                      <a:schemeClr val="accent6">
                        <a:lumMod val="20000"/>
                        <a:lumOff val="80000"/>
                      </a:schemeClr>
                    </a:solidFill>
                  </a:tcPr>
                </a:tc>
                <a:tc>
                  <a:txBody>
                    <a:bodyPr/>
                    <a:lstStyle/>
                    <a:p>
                      <a:pPr algn="ctr"/>
                      <a:r>
                        <a:rPr lang="en-US" altLang="ja-JP" sz="1400" dirty="0" smtClean="0">
                          <a:solidFill>
                            <a:schemeClr val="tx1"/>
                          </a:solidFill>
                        </a:rPr>
                        <a:t>18(41.9%)</a:t>
                      </a:r>
                      <a:endParaRPr lang="ja-JP" altLang="en-US" sz="1400" dirty="0">
                        <a:solidFill>
                          <a:schemeClr val="tx1"/>
                        </a:solidFill>
                      </a:endParaRPr>
                    </a:p>
                  </a:txBody>
                  <a:tcPr marL="91432" marR="91432" marT="45715" marB="45715" anchor="ctr">
                    <a:lnR w="12700" cap="flat" cmpd="sng" algn="ctr">
                      <a:solidFill>
                        <a:schemeClr val="tx1"/>
                      </a:solidFill>
                      <a:prstDash val="solid"/>
                      <a:round/>
                      <a:headEnd type="none" w="med" len="med"/>
                      <a:tailEnd type="none" w="med" len="med"/>
                    </a:lnR>
                    <a:solidFill>
                      <a:schemeClr val="accent6">
                        <a:lumMod val="20000"/>
                        <a:lumOff val="80000"/>
                      </a:schemeClr>
                    </a:solidFill>
                  </a:tcPr>
                </a:tc>
                <a:tc>
                  <a:txBody>
                    <a:bodyPr/>
                    <a:lstStyle/>
                    <a:p>
                      <a:endParaRPr kumimoji="1" lang="ja-JP" altLang="en-US" dirty="0">
                        <a:solidFill>
                          <a:schemeClr val="tx1"/>
                        </a:solidFill>
                      </a:endParaRPr>
                    </a:p>
                  </a:txBody>
                  <a:tcPr marL="91432" marR="91432" marT="45715" marB="45715" anchor="ctr">
                    <a:lnL w="12700" cap="flat" cmpd="sng" algn="ctr">
                      <a:solidFill>
                        <a:schemeClr val="tx1"/>
                      </a:solidFill>
                      <a:prstDash val="solid"/>
                      <a:round/>
                      <a:headEnd type="none" w="med" len="med"/>
                      <a:tailEnd type="none" w="med" len="med"/>
                    </a:lnL>
                    <a:solidFill>
                      <a:schemeClr val="accent6">
                        <a:lumMod val="20000"/>
                        <a:lumOff val="80000"/>
                      </a:schemeClr>
                    </a:solidFill>
                  </a:tcPr>
                </a:tc>
                <a:extLst>
                  <a:ext uri="{0D108BD9-81ED-4DB2-BD59-A6C34878D82A}">
                    <a16:rowId xmlns:a16="http://schemas.microsoft.com/office/drawing/2014/main" val="2515893624"/>
                  </a:ext>
                </a:extLst>
              </a:tr>
            </a:tbl>
          </a:graphicData>
        </a:graphic>
      </p:graphicFrame>
      <p:sp>
        <p:nvSpPr>
          <p:cNvPr id="11" name="テキスト ボックス 10"/>
          <p:cNvSpPr txBox="1"/>
          <p:nvPr/>
        </p:nvSpPr>
        <p:spPr>
          <a:xfrm>
            <a:off x="323528" y="4921656"/>
            <a:ext cx="5331838" cy="276999"/>
          </a:xfrm>
          <a:prstGeom prst="rect">
            <a:avLst/>
          </a:prstGeom>
          <a:noFill/>
        </p:spPr>
        <p:txBody>
          <a:bodyPr wrap="square" rtlCol="0">
            <a:spAutoFit/>
          </a:bodyPr>
          <a:lstStyle/>
          <a:p>
            <a:r>
              <a:rPr kumimoji="1" lang="ja-JP" altLang="en-US" sz="1200" dirty="0" smtClean="0"/>
              <a:t>○具体的な研修内容</a:t>
            </a:r>
            <a:endParaRPr kumimoji="1" lang="ja-JP" altLang="en-US" sz="1200" dirty="0"/>
          </a:p>
        </p:txBody>
      </p:sp>
      <p:sp>
        <p:nvSpPr>
          <p:cNvPr id="12" name="コンテンツ プレースホルダー 4"/>
          <p:cNvSpPr txBox="1">
            <a:spLocks noGrp="1"/>
          </p:cNvSpPr>
          <p:nvPr>
            <p:ph idx="1"/>
          </p:nvPr>
        </p:nvSpPr>
        <p:spPr>
          <a:xfrm>
            <a:off x="323528" y="5106322"/>
            <a:ext cx="8229600" cy="2089803"/>
          </a:xfrm>
          <a:prstGeom prst="rect">
            <a:avLst/>
          </a:prstGeom>
          <a:noFill/>
        </p:spPr>
        <p:txBody>
          <a:bodyPr wrap="square" rtlCol="0">
            <a:spAutoFit/>
          </a:bodyPr>
          <a:lstStyle/>
          <a:p>
            <a:pPr marL="342900" indent="-342900">
              <a:buFont typeface="Wingdings" panose="05000000000000000000" pitchFamily="2" charset="2"/>
              <a:buChar char="Ø"/>
            </a:pPr>
            <a:r>
              <a:rPr lang="ja-JP" altLang="en-US" sz="1100" dirty="0" smtClean="0"/>
              <a:t>発達障がいのある人への支援について（講義及びグループワーク）</a:t>
            </a:r>
            <a:endParaRPr lang="en-US" altLang="ja-JP" sz="1100" dirty="0" smtClean="0"/>
          </a:p>
          <a:p>
            <a:pPr marL="342900" indent="-342900">
              <a:buFont typeface="Wingdings" panose="05000000000000000000" pitchFamily="2" charset="2"/>
              <a:buChar char="Ø"/>
            </a:pPr>
            <a:r>
              <a:rPr lang="ja-JP" altLang="en-US" sz="1100" dirty="0" smtClean="0"/>
              <a:t>地域の強みを生かした相談支援とは</a:t>
            </a:r>
            <a:endParaRPr lang="en-US" altLang="ja-JP" sz="1100" dirty="0" smtClean="0"/>
          </a:p>
          <a:p>
            <a:pPr>
              <a:buFont typeface="Wingdings" panose="05000000000000000000" pitchFamily="2" charset="2"/>
              <a:buChar char="Ø"/>
            </a:pPr>
            <a:r>
              <a:rPr lang="ja-JP" altLang="en-US" sz="1100" dirty="0" smtClean="0"/>
              <a:t>薬物</a:t>
            </a:r>
            <a:r>
              <a:rPr lang="ja-JP" altLang="en-US" sz="1100" dirty="0"/>
              <a:t>依存症者への支援に</a:t>
            </a:r>
            <a:r>
              <a:rPr lang="ja-JP" altLang="en-US" sz="1100" dirty="0" smtClean="0"/>
              <a:t>ついて</a:t>
            </a:r>
            <a:endParaRPr lang="en-US" altLang="ja-JP" sz="1100" dirty="0" smtClean="0"/>
          </a:p>
          <a:p>
            <a:pPr>
              <a:buFont typeface="Wingdings" panose="05000000000000000000" pitchFamily="2" charset="2"/>
              <a:buChar char="Ø"/>
            </a:pPr>
            <a:r>
              <a:rPr lang="ja-JP" altLang="en-US" sz="1100" dirty="0" smtClean="0"/>
              <a:t>反社会性</a:t>
            </a:r>
            <a:r>
              <a:rPr lang="ja-JP" altLang="en-US" sz="1100" dirty="0"/>
              <a:t>行動のある</a:t>
            </a:r>
            <a:r>
              <a:rPr lang="ja-JP" altLang="en-US" sz="1100" dirty="0" smtClean="0"/>
              <a:t>障がい者</a:t>
            </a:r>
            <a:r>
              <a:rPr lang="ja-JP" altLang="en-US" sz="1100" dirty="0"/>
              <a:t>の社会復帰に</a:t>
            </a:r>
            <a:r>
              <a:rPr lang="ja-JP" altLang="en-US" sz="1100" dirty="0" smtClean="0"/>
              <a:t>ついて</a:t>
            </a:r>
            <a:endParaRPr lang="en-US" altLang="ja-JP" sz="1100" dirty="0" smtClean="0"/>
          </a:p>
          <a:p>
            <a:pPr>
              <a:buFont typeface="Wingdings" panose="05000000000000000000" pitchFamily="2" charset="2"/>
              <a:buChar char="Ø"/>
            </a:pPr>
            <a:r>
              <a:rPr lang="ja-JP" altLang="en-US" sz="1100" dirty="0" smtClean="0"/>
              <a:t>引きこもり支援の基礎について</a:t>
            </a:r>
            <a:endParaRPr lang="en-US" altLang="ja-JP" sz="1100" dirty="0" smtClean="0"/>
          </a:p>
          <a:p>
            <a:pPr>
              <a:buFont typeface="Wingdings" panose="05000000000000000000" pitchFamily="2" charset="2"/>
              <a:buChar char="Ø"/>
            </a:pPr>
            <a:r>
              <a:rPr lang="ja-JP" altLang="en-US" sz="1100" dirty="0" smtClean="0"/>
              <a:t>事例を通しての計画作成の勉強会</a:t>
            </a:r>
            <a:endParaRPr lang="en-US" altLang="ja-JP" sz="1100" dirty="0" smtClean="0"/>
          </a:p>
          <a:p>
            <a:pPr>
              <a:buFont typeface="Wingdings" panose="05000000000000000000" pitchFamily="2" charset="2"/>
              <a:buChar char="Ø"/>
            </a:pPr>
            <a:r>
              <a:rPr lang="ja-JP" altLang="en-US" sz="1100" dirty="0" smtClean="0"/>
              <a:t>グループワークによる困難事例の検討会</a:t>
            </a:r>
            <a:endParaRPr lang="en-US" altLang="ja-JP" sz="1100" dirty="0" smtClean="0"/>
          </a:p>
          <a:p>
            <a:pPr>
              <a:buFont typeface="Wingdings" panose="05000000000000000000" pitchFamily="2" charset="2"/>
              <a:buChar char="Ø"/>
            </a:pPr>
            <a:r>
              <a:rPr lang="ja-JP" altLang="en-US" sz="1100" dirty="0" smtClean="0"/>
              <a:t>高齢</a:t>
            </a:r>
            <a:r>
              <a:rPr lang="ja-JP" altLang="en-US" sz="1100" dirty="0"/>
              <a:t>障がい</a:t>
            </a:r>
            <a:r>
              <a:rPr lang="ja-JP" altLang="en-US" sz="1100" dirty="0" smtClean="0"/>
              <a:t>者の支援について介護保険ケアマネジャーと合同で事例検討会</a:t>
            </a:r>
            <a:endParaRPr lang="en-US" altLang="ja-JP" sz="1100" dirty="0" smtClean="0"/>
          </a:p>
          <a:p>
            <a:pPr marL="342900" indent="-342900">
              <a:buFont typeface="Wingdings" panose="05000000000000000000" pitchFamily="2" charset="2"/>
              <a:buChar char="Ø"/>
            </a:pPr>
            <a:endParaRPr lang="en-US" altLang="ja-JP" sz="1100" dirty="0" smtClean="0"/>
          </a:p>
          <a:p>
            <a:pPr marL="342900" indent="-342900">
              <a:buFont typeface="Wingdings" panose="05000000000000000000" pitchFamily="2" charset="2"/>
              <a:buChar char="Ø"/>
            </a:pPr>
            <a:endParaRPr kumimoji="1" lang="ja-JP" altLang="en-US" sz="1100" dirty="0"/>
          </a:p>
        </p:txBody>
      </p:sp>
    </p:spTree>
    <p:extLst>
      <p:ext uri="{BB962C8B-B14F-4D97-AF65-F5344CB8AC3E}">
        <p14:creationId xmlns:p14="http://schemas.microsoft.com/office/powerpoint/2010/main" val="36821777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4577</TotalTime>
  <Words>2277</Words>
  <Application>Microsoft Office PowerPoint</Application>
  <PresentationFormat>画面に合わせる (4:3)</PresentationFormat>
  <Paragraphs>368</Paragraphs>
  <Slides>12</Slides>
  <Notes>8</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12</vt:i4>
      </vt:variant>
    </vt:vector>
  </HeadingPairs>
  <TitlesOfParts>
    <vt:vector size="20" baseType="lpstr">
      <vt:lpstr>HGSｺﾞｼｯｸE</vt:lpstr>
      <vt:lpstr>Meiryo UI</vt:lpstr>
      <vt:lpstr>ＭＳ Ｐゴシック</vt:lpstr>
      <vt:lpstr>ＭＳ ゴシック</vt:lpstr>
      <vt:lpstr>Arial</vt:lpstr>
      <vt:lpstr>Calibri</vt:lpstr>
      <vt:lpstr>Wingdings</vt:lpstr>
      <vt:lpstr>Office ​​テーマ</vt:lpstr>
      <vt:lpstr>令和元年度障がい児者の相談支援に 関する実施状況調査結果概要</vt:lpstr>
      <vt:lpstr>相談支援事業所数・相談支援専門員数（H31.4.1現在）</vt:lpstr>
      <vt:lpstr>PowerPoint プレゼンテーション</vt:lpstr>
      <vt:lpstr>PowerPoint プレゼンテーション</vt:lpstr>
      <vt:lpstr>自立支援協議会等での相談支援体制の検討状況</vt:lpstr>
      <vt:lpstr>PowerPoint プレゼンテーション</vt:lpstr>
      <vt:lpstr>市町村における計画相談支援等を推進するための取組み</vt:lpstr>
      <vt:lpstr>市町村におけるセルフプラン作成者への取組み</vt:lpstr>
      <vt:lpstr>PowerPoint プレゼンテーション</vt:lpstr>
      <vt:lpstr>計画相談支援を実施するにあたっての課題と対応策</vt:lpstr>
      <vt:lpstr>基幹相談支援センター</vt:lpstr>
      <vt:lpstr>PowerPoint プレゼンテーション</vt:lpstr>
    </vt:vector>
  </TitlesOfParts>
  <Company>大阪府庁</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障がい児者の相談支援に関する 実施状況調査結果概要</dc:title>
  <dc:creator>大阪府庁</dc:creator>
  <cp:lastModifiedBy>林　成美</cp:lastModifiedBy>
  <cp:revision>403</cp:revision>
  <cp:lastPrinted>2020-06-07T11:38:14Z</cp:lastPrinted>
  <dcterms:created xsi:type="dcterms:W3CDTF">2014-05-12T13:27:23Z</dcterms:created>
  <dcterms:modified xsi:type="dcterms:W3CDTF">2020-10-07T14:10:12Z</dcterms:modified>
</cp:coreProperties>
</file>