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52" r:id="rId1"/>
  </p:sldMasterIdLst>
  <p:notesMasterIdLst>
    <p:notesMasterId r:id="rId4"/>
  </p:notesMasterIdLst>
  <p:sldIdLst>
    <p:sldId id="265" r:id="rId2"/>
    <p:sldId id="263"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F4DC"/>
    <a:srgbClr val="EBF8E8"/>
    <a:srgbClr val="F2FAF0"/>
    <a:srgbClr val="EFF8EC"/>
    <a:srgbClr val="EEEEEE"/>
    <a:srgbClr val="F7F7F7"/>
    <a:srgbClr val="FDF4FE"/>
    <a:srgbClr val="FDF0FE"/>
    <a:srgbClr val="FDECFE"/>
    <a:srgbClr val="FBCB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p:scale>
          <a:sx n="200" d="100"/>
          <a:sy n="200" d="100"/>
        </p:scale>
        <p:origin x="38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4E4B06A-3747-4736-811A-F58E2FA72FEF}" type="datetimeFigureOut">
              <a:rPr kumimoji="1" lang="ja-JP" altLang="en-US" smtClean="0"/>
              <a:t>2025/8/7</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86D4643-C26D-4DE1-A9D9-A29DECFB196E}" type="slidenum">
              <a:rPr kumimoji="1" lang="ja-JP" altLang="en-US" smtClean="0"/>
              <a:t>‹#›</a:t>
            </a:fld>
            <a:endParaRPr kumimoji="1" lang="ja-JP" altLang="en-US"/>
          </a:p>
        </p:txBody>
      </p:sp>
    </p:spTree>
    <p:extLst>
      <p:ext uri="{BB962C8B-B14F-4D97-AF65-F5344CB8AC3E}">
        <p14:creationId xmlns:p14="http://schemas.microsoft.com/office/powerpoint/2010/main" val="9133227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60260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2527796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1536852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901498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3505215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80194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191902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429684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671103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740904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16CAF2-4F2F-4C32-86D6-E4DBF80358A1}" type="datetimeFigureOut">
              <a:rPr kumimoji="1" lang="ja-JP" altLang="en-US" smtClean="0"/>
              <a:t>2025/8/7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232306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D16CAF2-4F2F-4C32-86D6-E4DBF80358A1}" type="datetimeFigureOut">
              <a:rPr kumimoji="1" lang="ja-JP" altLang="en-US" smtClean="0"/>
              <a:t>2025/8/7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4F2FA07-9C92-4E77-BC4E-8D5869BC9B85}" type="slidenum">
              <a:rPr kumimoji="1" lang="ja-JP" altLang="en-US" smtClean="0"/>
              <a:t>‹#›</a:t>
            </a:fld>
            <a:endParaRPr kumimoji="1" lang="ja-JP" altLang="en-US"/>
          </a:p>
        </p:txBody>
      </p:sp>
    </p:spTree>
    <p:extLst>
      <p:ext uri="{BB962C8B-B14F-4D97-AF65-F5344CB8AC3E}">
        <p14:creationId xmlns:p14="http://schemas.microsoft.com/office/powerpoint/2010/main" val="1781603372"/>
      </p:ext>
    </p:extLst>
  </p:cSld>
  <p:clrMap bg1="lt1" tx1="dk1" bg2="lt2" tx2="dk2" accent1="accent1" accent2="accent2" accent3="accent3" accent4="accent4" accent5="accent5" accent6="accent6" hlink="hlink" folHlink="folHlink"/>
  <p:sldLayoutIdLst>
    <p:sldLayoutId id="2147484353" r:id="rId1"/>
    <p:sldLayoutId id="2147484354" r:id="rId2"/>
    <p:sldLayoutId id="2147484355" r:id="rId3"/>
    <p:sldLayoutId id="2147484356" r:id="rId4"/>
    <p:sldLayoutId id="2147484357" r:id="rId5"/>
    <p:sldLayoutId id="2147484358" r:id="rId6"/>
    <p:sldLayoutId id="2147484359" r:id="rId7"/>
    <p:sldLayoutId id="2147484360" r:id="rId8"/>
    <p:sldLayoutId id="2147484361" r:id="rId9"/>
    <p:sldLayoutId id="2147484362" r:id="rId10"/>
    <p:sldLayoutId id="214748436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pref.osaka.lg.jp/o090070/chiikiseikatsu/shogai-chiki/shougai_chiiki.html"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157A1258-BB63-4CF1-AE38-31CA971640CB}"/>
              </a:ext>
            </a:extLst>
          </p:cNvPr>
          <p:cNvSpPr/>
          <p:nvPr/>
        </p:nvSpPr>
        <p:spPr>
          <a:xfrm>
            <a:off x="21476" y="2113361"/>
            <a:ext cx="6842760" cy="6206706"/>
          </a:xfrm>
          <a:prstGeom prst="rect">
            <a:avLst/>
          </a:prstGeom>
          <a:solidFill>
            <a:srgbClr val="EFF8EC"/>
          </a:solidFill>
          <a:ln>
            <a:no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　　　　　　　　　　　　　　　　　　　　　　　　　　　　　　　　　　　　　　　　　　　　　　　　　　　　　　　　　　　　　　　　　　　　　　　　　　　　　　　　　　　　　　　　　　　　　　　　　　　　　　　　　　　　　　　　　　　　　　　　　　　　　　　　　　　　　　　　　　　　　　　　　　　　　　　　　　　　　　　　　　　　　　　　　　　　　　　　　　　　　　　　　　　　　　　　　　　　　　　　　　　　　　　　　　　　　　　　　　　　　　　　　　　　　　　　　　　　　　　　　　　　　　　　　　　　　　　　　　　　　　　　　　　　　　　　　　　　　　　　　　　　　　　　　　　　　　　　　　　　　　　　　　　　　　　　　　　　　　　　　　　　　　　　　　　　　　　　　　　　　　　　　　　　　　　　　　　　　　　　　　　　　　　　　　　　　　　　　　　　　　　　　　　　　　　　　　　　　　　　　　　　　　　　　　　　　　　　　　　　　　　　　　　　　　　　　　　　　　　　　　　　　　　　　　　　　　　　　　　　　　　　　　　　　　　　　　　　　　　　　　　　　　　　　　　　　　　　　　　　　　　　　　　　　　　　　　　　　　　　　　　　　　　　　　　　　　　　　　　　　　　　　　　　　　　　　　　　　　　　　　　　　　　　　　　　　　　　　　　　　　　　　　　　　　　　　　　　　　　　　　　　　　　　　　　　　　　　　　　　　　　　　　　　　　　　　　　　　　　　　　　　　　　　　　　　　　　　　　　　　　　　　　　　　　　　　　　　　　　　　　　　　　　　　　　　　　　　　　　　　　　　　　　　　　　　　　　　　　　　　　　　　　　　　　　　　　　　　　　　　　　　　　　　　　　　　　　　　　　　　　　　　　　　　　　　　　　　　　　　　　　　　　　　　　　　　　　　　　　　　　　　　　　　　　　　　　　　　　　　　　　　　　　　　　　　　　　　　　　　　　　　　　　　　　　　　　　　　　　　　　　　　　　　　　　　　　　　　　　　　　　　　　　　　　　　　　　　　　　　　　　　　　　　　　　　　　　　　　　　　　　　　　　　　　　　　　　　　　　　　　　　　　　　　　　　　　　　　　　　　　　　　　　　　　　　　　　　　　　　　　　　　　　　　　　　　　　　　　　　　　　　　　　　　　　　　　　　　　　　　　　　　　　　　　　　　　　　　　　　　　　　　　　　　　　　　　　　　　　　　　　　　　　　　　　　　　　　　　　　　　　　　　　　　　　　　　　　　　　　　　　　　　　　　　　　　　　　　　　　　　　　　　　　　　　　　　　　　　　　　　　　　　　　　　　　　　　　　　　　　　　　　　　　　　　　　　　　　　　　　　　　　　　　　　　　　　　　　　　　　　　　　　　　　　　　　　　　　　　　　　　　　　　　　　　　　　　　　　　　　　　　　　　　　　　　　　　　　　　　　　　　　　　　　　　　　　　　　　　　　　　　　　　　　　　　　　　　　　　　　　　　　　　　　　　　　　　　　　　　　　　　　　　　　　　　　　　　　　　　　　　　　　　　　　　　　　　　　　　　　　　　　　　　　　　　　　　　　　　　　　　　　　　　　　　　　　　　　　　　　　　　　　　　　　　　　　　　　　　　　　　　　　　　　　　　　　　　　　　　　　　　　　　　　　　　　　　　　　　　　　　　　　　　　　　　　　　　　　　　　　　　　　　　　　　　　　　　　　　　　　　　　　　　　　　　　　　　　　　　　　　　　　　　　　　　　　　　　　　　　　　　　　　　　　　　　　　　　　　　　　　　　　　　　　　　　　　　　　　　　　　　　　　　　　　　　　　　　　　　　　　　　　　　　　　　　　　　　　　　　　　　　　　　　　　　　　　　　　　　　　　　　　　　　　　　　　　　　　　　　　　　　　　　　　　　　　　　　　　　　　　　　　　　　　　　　　　　　　　　　　　　　　　　　　　　　　　　　　　　　　　　　　　　　　　　　　　　　　　　　　　　　　　　　　　　　　　　　　　　　　　　　　　　　　　　　　　　　　　　　　　　　　　　　　　　　　　　　　　　　　　　　　　　　　　　　　　　　　　　　　　　　　　　　　　　　　　　　　　　　　　　　　　　　　　　　　　　　　　　　　　　　　　　　　　　　　　　　　　　　　　　　　　　　　　　　　　　　　　　　　　　　　　　　　　　　　　　　　　　　　　　　　　　　　　　　　　　　　　　　　　　　　　　　　　　　　　　　　　　　　　　　　　　　　　　　　　　　　　　　　　　　　　　　　　　　　　　　　　　　　　　　　　　　　　　　　　　　　　　　　　　　　　　　　　　　　　　　　　　　　　　　　　　　　　　　　　　　　　　　　　　　　　　　　　　　　　　　　　　　　　　　　　　　　　　　　　　　　　　　　　　　　　　　　　　　　　　　　　　　　　　　　　　　　　　　　　　　　　　　　　　　　　　　　　　　　　　　　　　　　　　　　　　　　　　　　　　　　　　　　　　　　　　　　　　　　　　　　　　　　　　　　　　　　　　　　　　　　　　　　　　　　　　　　　　　　　　　　　　　　　　　　　　　　　　　　　　　　　　　　　　　　　　　　　　　　　　　　　　　　　　　　　　　　　　　　　　　　　　　　　　　　　　　　　　　　　　　　　　　　　　　　　　　　　　　　　　　　　　　　　　　　　　　　　　　　　　　　　　　　　　　　　　　　　　　　　　　　　　　　　　　　　　　　　　　　　　　　　　　　　　　　　　　　　　　　　　　　　　　　　　　　　　　　　　　　　　　　　　　　　　　　　　　　　　　　　　　　　　　　　　　　　　　　　　　　　　　　　　　　　　　　　　　　　　　　　　　　　　　　　　　　　　　　　　　　　　　　　　　　　　　　　　　　　　　　　　　　　　　　　　　　　　　　　　　　　　　　　　　　　　　　　　　　　　　　　　　　　　　　　　　　　　　　　　　　　　　　　　　　　　　　　　　　　　　　　　　　　　　　　　　　　　　　　　　　　　　　　　　　　　　　　　　　　　　　　　　　　　　　　　　　　　　　　　　　　　　　　　　　　　　　　　　　　　　　　　　　　　　　　　　　　　　　　　　　　　　　　　　　　　　　　　　　　　　　　　　　　　　　　　　　　　　　　　　　　　　　　　　　　　　　　　　　　　　　　　　　　　　　　　　　　　　　　　　　　　　　　　　　　　　　　　　　　　　　　　　　　　　　　　　　　　　　　　　　　　　　　　　　　　　　　　　　　　　　　　　　　　　　　　　　　　　　　　　　　　　　　　　　　　　　　　　　　　　　　　　　　　　　　　　　　　　　　　　　　　　　　　　　　　　　　　　　　　　　　　　　　　　　　　　　　　　　　　　　　　　　　　　　　　　　　　　　　　　　　　　　　　　　　　　　　　　　　　　　　　　　　　　　　　　　　　　　　　　　　　　　　　　　　　　　　　　　　　　　　　　　　　　　　　　　　　　　　　　　　　　　　　　　　　　　　　　　　　　　　　　　　　　　　　　　　　　　　　　　　　　　　　　　　　　　　　　　　　　　　　　　　　　　　　　　　　　　　　　　　　　　　　　　　　　　　　　　　　　　　　　　　　　　　　　　　　　　　　　　　　　　　　　　　　　　　　　　　　　　　　　　　　　　　　　　　　　　　　　　　　　　　　　　　　　　　　　　　　　　　　　　　　　　　　　　　　　　　　　　　　　　　　　　　　　　　　　　　　　　　　　　　　　　　　　　　　　　　　　　　　　　　　　　　　　　　　　　　　　　　　　　　　　　　　　　　　　　　　　　　　　　　　　　　　　　　　　　　　　　　　　　　　　　　　　　　　　　　　　　　　　　　　　　　　　　　　　　　　　　　　　　　　　　　　　　　　　　　　　　　　　　　　　　　　　　　　　　　　　　　　　　　　　　　　　　　　　　　　　　　　　　　　　　　　　　　　　　　　　　　　　　　　　　　　　　　　　　　　　　　　　　　　　　　　　　　　　　　　　　　　　　　　　　　　　　　　　　　　　　　　　　　　　　　　　　　　　　　　　　　　　　　　　　　　　　　　　　　　　　　　　　　　　　　　　　　　　　　　　　　　　　　　　　　　　　　　　　　　　　　　　　　　　　　　　　　　　　　　　　　　　　　　　　　　　　　　　　　　　　　　　　　　　　　　　　　　　　　　　　　　　　　　　　　　　　　　　　　　　　　　　　　　　　　　　　　　　　　　　　　　　　　　　　　　　　　　　　　　　　　　　　　　　　　　　　　　　　　　　　　　　　　　　　　　　　　　　　　　　　　　　　　　　　　　　　　　　　　　　　　　　　　　　　　　　　　　　　　　　　　　　　　　　　　　　　　　　　　　　　　　　　　　　　　　　　　　　　　　　　　　　　　　　　　　　　　　　　　　　　　　　　　　　　　　　　　　　　　　　　　　　　　　　　　　　　　　　　　　　　　　　　　　　　　　　　　　　　　　　　　　　　　　　　　　　　　　　　　　　　　　　　　　　　　　　　　　　　　　　　　　　　　　　　　　　　　　　　　　　　　　　　　　　　　　　　　　　　　　　　　　　　　　　　　　　　　　　　　　　　　　　　　　　　　　　　　　　　　　　　　　　　　　　　　　　　　　　　　　　　　　　　　　　　　　　　　　　　　　　　　　　　　　　　　　　　　　　　　　　　　　　　　　　　　　　　　　　　　　　　　　　　　　　　　　　　　　　　　　　　　　　　　　　　　　　　　　　　　　　　　　　　　　　　　　　　　　　　　　　　　　　　　　　　　　　　　　　　　　　　　　　　　　　　　　　　　　　　　　　　　　　　　　　　　　　　　　　　　　　　　　　　　　　　　　　　　　　　　　　　　　　　　　　　　　　　　　　　　　　　　　　　　　　　　　　　　　　　　　　　　　　　　　　　　　　　　　　　　　　　　　　　　　　　　　　　　　　　　　　　　　　　　　　　　　　　　　　　　　　　　　　　　　　　　　　　　　　　　　　　　　　　　　　　　　　　　　　　　　　　　　　　　　　　　　　　　　　　　　　　　　　　　　　　　　　　　　　　　　　　　　　　　　　　　　　　　　　　　　　　　　　　　　　　　　　　　　　　　　　　　　　　　　　　　　　　　　　　　　　　　　　　　　　　　　　　　　　　　　　　　　　　　　　　　　　　　　　　　　　　　　　　　　　　　　　　　　　　　　　　　　　　　　　　　　　　　　　　　　　　　　　　　　　　　　　　　　　　　　　　　　　　　　　　　　　　　　　　　　　　　　　　　　　　　　　　　　　　　　　　　　　　　　　　　　　　　　　　　　　　　　　　　　　　　　　　　　　　　　　　　　　　　　　　　　　　　　　　　　　　　　　　　　　　　　　　　　　　　　　　　　　　　　　　　　　　　　　　　　　　　　　　　　　　　　　　　　　　　　　　　　　　　　　　　　　　　　　　　　　　　　　　　　　　　　　　　　　　　　　　　　　　　　　　　　　　　　　　　　　　　　　　　　　　　　　　　　　　　　　　　　　　　　　　　　　　　　　　　　　　　　　　　　　　　　　　　　　　　　　　　　　　　　　　　　　　　　　　　　　　　　　　　　　　　　　　　　　　　　　　　　　　　　　　　　　　　　　　　　　　　　　　　　　　　　　　　　　　　　　　　　　　　　　　　　　　　　　　　　　　　　　　　　　　　　　　　　　　　　　　　　　　　　　　　　　　　　　　　　　　　　　　　　　　　　　　　　　　　　　　　　　　　　　　　　　　　　　　　　　　　　　　　　　　　　　　　　　　　　　　　　　　　　　　　　　　　　　　　　　　　　　　　　　　　　　　　　　　　　　　　　　　　　　　　　　　　　　　　　　　　　　　　　　　　　　　　　　　　　　　　　　　　　　　　　　　　　　　　　　　　　　　　　　　　　　　　　　　　　　　　　　　　　　　　　　　　　　　　　　　　　　　　　　　　　　　　　　　　　　　　　　　　　　　　　　　　　　　　　　　　　　　　　　　　　　　　　　　　　　　　　　　　　　　　　　　　　　　　　　　　　　　　　　　　　　　　　　　　　　　　　　　　　　　　　　　　　　　　　　　　　　　　　　　　　　　　　　　　　　　　　　　　　　　　　　　　　　　　　　　　　　　　　　　　　　　　　　　　　　　　　　　　　　　　　　　　　　　　　　　　　　　　　　　　　　　　　　　　　　　　　　　　　　　　　　　　　　　　　　　　　　　　　　　　　　　　　　　　　　　　　　　　　　　　　　　　　　　　　　　　　　　　　　　　　　　　　　　　　　　　　　　　　　　　　　　　　　　　　　　　　　　　　　　　　　　　　　　　　　　　　　　　　　　　　　　　　　　　　　　　　　　　　　　　　　　　　　　　　　　　　　　　　　　　　　　　　　　　　　　　　　　　　　　　　　　　　　　　　　　　　　　　　　　　　　　　　　　　　　　　　　　　　　　　　　　　　　　　　　　　　　　　　　　　　　　　　　　　　　　　　　　　　　　　　　　　　　　　　　　　　　　　　　　　　　　　　　　　　　　　　　　　　　　　　　　　　　　　　　　　　　　　　　　　　　　　　　　　　　　　　　　　　　　　　　　　　　　　　　　　　　　　　　　　　　　　　　　　　　　　　　　　　　　　　　　　　　　　　　　　　　　　　　　　　　　　　　　　　　　　　　　　　　　　　　　　　　　　　　　　　　　　　　　　　　　　　　　　　　　　　　　　　　　　　　　　　　　　　　　　　　　　　　　　　　　　　　　　　　　　　　　　　　　　　　　　　　　　　　　　　　　　　　　　　　　　　　　　　　　　　　　　　　　　　　　　　　　　　　　　　　　　　　　　　　　　　　　　　　　　　　　　　　　　　　　　　　　　　　　　　　　　　　　　　　　　　　　　　　　　　　　　　　　　　　　　　　　　　　　　　　　　　　　　　　　　　　　　　　　　　　　　　　　　　　　　　　　　　　　　　　　　　　　　　　　　　　　　　　　　　　　　　　　　　　　　　　　　　　　　　　　　　　　　　　　　　　　　　　　　　　　　　　　　　　　　　　　　　　　　　　　　　　　　　　　　　　　　　　　　　　　　　　　　　　　　　　　　　　　　　　　　　　　　　　　　　　　　　　　　　　　　　　　　　　　　　　　　　　　　　　　　　　　　　　　　　　　　　　　　　　　　　　　　　　　　　　　　　　　　　　　　　　　　　　　　　　　　　　　　　　　　　　　　　　　　　　　　　　　　　　　　　　　　　　　　　　　　　　　　　　　　　　　　　　　　　　　　　　　　　　　　　　　　　　　　　　　　　　　　　　　　　　　　　　　　　　　　　　　　　　　　　　　　　　　　　　　　　　　　　　　　　　　　　　　　　　　　　　　　　　　　　　　　　　　　　　　　　　　　　　　　　　　　　　　　　　　　　　　　　　　　　　　　　　　　　　　　　　　　　　　　　　　　　　　　　　　　　　　　　　　　　　　　　　　　　　　　　　　　　　　　　　　　　　　　　　　　　　　　　　　　　　　　　　　　　　　　　　　　　　　　　　　　　　　　　　　　　　　　　　　　　　　　　　　　　　　　　　　　　　　　　　　　　　　　　　　　　　　　　　　　　　　　　　　　　　　　　　　　　　　　　　　　　　　　　　　　　　　　　　　　　　　　　　　　　　　　　　　　　　　　　　　　　　　　　　　　　　　　　　　　　　　　　　　　　　　　　　　　　　　　　　　　　　　　　　　　　　　　　　　　　　　　　　　　　　　　　　　　　　　　　　　　　　　　　　　　　　　　　　　　　　　　　　　　　　　　　　　　　　　　　　　　　　　　　　　　　　　　　　　　　　　　　　　　　　　　　　　　　　　　　　　　　　　　　　　　　　　　　　　　　　　　　　　　　　　　　　　　　　　　　　　　　　　　　　　　　　　　　　　　　　　　　　　　　　　　　　　　　　　　　　　　　　　　　　　　　　　　　　　　　　　　　　　　　　　　　　　　　　　　　　　　　　　　　　　　　　　　　　　　　　　　　　　　　　　　　　　　　　　　　　　　　　　　　　　　　　　　　　　　　　　　　　　　　　　　　　　　　　　　　　　　　　　　　　　　　　　　　　　　　　　　　　　　　　　　　　　　　　　　　　　　　　　　　　　　　　　　　　　　　　　　　　　　　　　　　　　　　　　　　　　　　　　　　　　　　　　　　　　　　　　　　　　　　　　　　　　　　　　　　　　　　　　　　　　　　　　　　　　　　　　　　　　　　　　　　　　　　　　　　　　　　　　　　　　　　　　　　　　　　　　　　　　　　　　　　　　　　　　　　　　　　　　　　　　　　　　　　　　　　　　　　　　　　　　　　　　　　　　　　　　　　　　　　　　　　　　　　　　　　　　　　　　　　　　　　　　　　　　　　　　　　　　　　　　　　　　　　　　　　　　　　　　　　　　　　　　　　　　　　　　　　　　　　　　　　　　　　　　　　　　　　　　　　　　　　　　　　　　　　　　　　　　　　　　　　　　　　　　　　　　　　　　　　　　　　　　　　　　　　　　　　　　　　　　　　　　　　　　　　　　　　　　　　　　　　　　　　　　　　　　　　　　　　　　　　　　　　　　　　　　　　　　　　　　　　　　　　　　　　　　　　　　　　　　　　　　　　　　　　　　　　　　　　　　　　　　　　　　　　　　　　　　　　　　　　　　　　　　　　　　　　　　　　　　　　　　　　　　　　　　　　　　　　　　　　　　　　　　　　　　　　　　　　　　　　　　　　　　　　　　　　　　　　　　　　　　　　　　　　　　　　　　　　　　　　　　　　　　　　　　　　　　　　　　　　　　　　　　　　　　　　　　　　　　　　　　　　　　　　　　　　　　　　　　　　　　　　　　　　　　　　　　　　　　　　　　　　　　　　　　　　　　　　　　　　　　　　　　　　　　　　　　　　　　　　　　　　　　　　　　　　　　　　　　　　　　　　　　　　　　　　　　　　　　　　　　　　　　　　　　　　　　　　　　　　　　　　　　　　　　　　　　　　　　　　　　　　　　　　　　　　　　　　　　　　　　　　　　　　　　　　　　　　　　　　　　　　　　　　　　　　　　　　　　　　　　　　　　　　　　　　　　　　　　　　　　　　　　　　　　　　　　　　　　　　　　　　　　　　　　　　　　　　　　　　　　　　　　　　　　　　　　　　　　　　　　　　　　　　　　　　　　　　　　　　　　　　　　　　　　　　　　　　　　　　　　　　　　　　　　　　　　　　　　　　　　　　　　　　　　　　　　　　　　　　　　　　　　　　　　　　　　　　　　　　　　　　　　　　　　　　　　　　　　　　　　　　　　　　　　　　　　　　　　　　　　　　　　　　　　　　　　　　　　　　　　　　　　　　　　　　　　　　　　　　　　　　　　　　　　　　　　　　　　　　　　　　　　　　　　　　　　　　　　　　　　　　　　　　　　　　　　　　　　　　　　　　　　　　　　　　　　　　　　　　　　　　　　　　　　　　　　　　　　　　　　　　　　　　　　　　　　　　　　　　　　　　　　　　　　　　　　　　　　　　　　　　　　　　　　　　　　　　　　　　　　　　　　　　　　　　　　　　　　　　　　　　　　　　　　　　　　　　　　　　　　　　　　　　　　　　　　　　　　　　　　　　　　　　　　　　　　　　　　　　　　　　　　　　　　　　　　　　　　　　　　　　　　　　　　　　　　　　　　　　　　　　　　　　　　　　　　　　　　　　　　　　　　　　　　　　　　　　　　　　　　　　　　　　　　　　　　　　　　　　　　　　　　　　　　　　　　　　　　　　　　　　　　　　　　　　　　　　　　　　　　　　　　　　　　　　　　　　　　　　　　　　　　　　　　　　　　　　　　　　　　　　　　　　　　　　　　　　　　　　　　　　　　　　　　　　　　　　　　　　　　　　　　　　　　　　　　　　　　　　　　　　　　　　　　　　　　　　　　　　　　　　　　　　　　　　　　　　　　　　　　　　　　　　　　　　　　　　　　　　　　　　　　　　　　　　　　　　　　　　　　　　　　　　　　　　　　　　　　　　　　　　　　　　　　　　　　　　　　　　　　　　　　　　　　　　　　　　　　　　　　　　　　　　　　　　　　　　　　　　　　　　　　　　　　　　　　　　　　　　　　　　　　　　　　　　　　　　　　　　　　　　　　　　　　　　　　　　　　　　　　　　　　　　　　　　　　　　　　　　　　　　　　　　　　　　　　　　　　　　　　　　　　　　　　　　　　　　　　　　　　　　　　　　　　　　　　　　　　　　　　　　　　　　　　　　　　　　　　　　　　　　　　　　　　　　　　　　　　　　　　　　　　　　　　　　　　　　　　　　　　　　　　　　　　　　　　　　　　　　　　　　　　　　　　　　　　　　　　　　　　　　　　　　　　　　　　　　　　　　　　　　　　　　　　　　　　　　　　　　　　　　　　　　　　　　　　　　　　　　　　　　　　　　　　　　　　　　　　　　　　　　　　　　　　　　　　　　　　　　　　　　　　　　　　　　　　　　　　　　　　　　　　　　　　　　　　　　　　　　　　　　　　　　　　　　　　　　　　　　　　　　　　　　　　　　　　　　　　　　　　　　　　　　　　　　　　　　　　　　　　　　　　　　　　　　　　　　　　　　　　　　　　　　　　　　　　　　　　　　　　　　　　　　　　　　　　　　　　　　　　　　　　　　　　　　　　　　　　　　　　　　　　　　　　　　　　　　　　　　　　　　　　　　　　　　　　　　　　　　　　　　　　　　　　　　　　　　　　　　　　　　　　　　　　　　　　　　　　　　　　　　　　　　　　　　　　　　　　　　　　　　　　　　　　　　　　　　　　　　　　　　　　　　　　　　　　　　　　　　　　　　　　　　　　　　　　　　　　　　　　　　　　　　　　　　　　　　　　　　　　　　　　　　　　　　　　　　　　　　　　　　　　　　　　　　　　　　　　　　　　　　　　　　　　　　　　　　　　　　　　　　　　　　　　　　　　　　　　　　　　　　　　　　　　　　　　　　　　　　　　　　　　　　　　　　　　　　　　　　　　　　　　　　　　　　　　　　　　　　　　　　　　　　　　　　　　　　　　　　　　　　　　　　　　　　　　　　　　　　　　　　　　　　　　　　　　　　　　　　　　　　　　　　　　　　　　　　　　　　　　　　　　　　　　　　　　　　　　　　　　　　　　　　　　　　　　　　　　　　　　　　　　　　　　　　　　　　　　　　　　　　　　　　　　　　　　　　　　　　　　　　　　　　　　　　　　　　　　　　　　　　　　　　　　　　　　　　　　　　　　　　　　　　　　　　　　　　　　　　　　　　　　　　　　　　　　　　　　　　　　　　　　　　　　　　　　　　　　　　　　　　　　　　　　　　　　　　　　　　　　　　　　　　　　　　　　　　　　　　　　　　　　　　　　　　　　　　　　　　　　　　　　　　　　　　　　　　　　　　　　　　　　　　　　　　　　　　　　　　　　　　　　　　　　　　　　　　　　　　　　　　　　　　　　　　　　　　　　　　　　　　　　　　　　　　　　　　　　　　　　　　　　　　　　　　　　　　　　　　　　　　　　　　　　　　　　　　　　　　　　　　　　　　　　　　　　　　　　　　　　　　　　　　　　　　　　　　　　　　　　　　　　　　　　　　　　　　　　　　　　　　　　　　　　　　　　　　　　　　　　　　　　　　　　　　　　　　　　　　　　　　　　　　　　　　　　　　　　　　　　　　　　　　　　　　　　　　　　　　　　　　　　　　　　　　　　　　　　　　　　　　　　　　　　　　　　　　　　　　　　　　　　　　　　　　　　　　　　　　　　　　　　　　　　　　　　　　　　　　　　　　　　　　　　　　　　　　　　　　　　　　　　　　　　　　　　　　　　　　　　　　　　　　　　　　　　　　　　　　　　　　　　　　　　　　　　　　　　　　　　　　　　　　　　　　　　　　　　　　　　　　　　　　　　　　　　　　　　　　　　　　　　　　　　　　　　　　　　　　　　　　　　　　　　　　　　　　　　　　　　　　　　　　　　　　　　　　　　　　　　　　　　　　　　　　　　　　　　　　　　　　　　　　　　　　　　　　　　　　　　　　　　　　　　</a:t>
            </a:r>
          </a:p>
        </p:txBody>
      </p:sp>
      <p:sp>
        <p:nvSpPr>
          <p:cNvPr id="36" name="矢印: 右 35">
            <a:extLst>
              <a:ext uri="{FF2B5EF4-FFF2-40B4-BE49-F238E27FC236}">
                <a16:creationId xmlns:a16="http://schemas.microsoft.com/office/drawing/2014/main" id="{942A3A86-706D-4829-900C-499F8E827F69}"/>
              </a:ext>
            </a:extLst>
          </p:cNvPr>
          <p:cNvSpPr/>
          <p:nvPr/>
        </p:nvSpPr>
        <p:spPr>
          <a:xfrm>
            <a:off x="311642" y="2337190"/>
            <a:ext cx="3986038" cy="153442"/>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608F0392-4C52-41AF-B32D-38DD57D5A8A8}"/>
              </a:ext>
            </a:extLst>
          </p:cNvPr>
          <p:cNvSpPr/>
          <p:nvPr/>
        </p:nvSpPr>
        <p:spPr>
          <a:xfrm>
            <a:off x="2352994" y="3539169"/>
            <a:ext cx="987614" cy="185059"/>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右 37">
            <a:extLst>
              <a:ext uri="{FF2B5EF4-FFF2-40B4-BE49-F238E27FC236}">
                <a16:creationId xmlns:a16="http://schemas.microsoft.com/office/drawing/2014/main" id="{CF7288A9-8D5D-484F-95A3-3A0E8893F4AA}"/>
              </a:ext>
            </a:extLst>
          </p:cNvPr>
          <p:cNvSpPr/>
          <p:nvPr/>
        </p:nvSpPr>
        <p:spPr>
          <a:xfrm>
            <a:off x="311642" y="4249176"/>
            <a:ext cx="1226272" cy="206956"/>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矢印: 右 38">
            <a:extLst>
              <a:ext uri="{FF2B5EF4-FFF2-40B4-BE49-F238E27FC236}">
                <a16:creationId xmlns:a16="http://schemas.microsoft.com/office/drawing/2014/main" id="{27520524-7C33-4D61-AF08-71A7BC480A57}"/>
              </a:ext>
            </a:extLst>
          </p:cNvPr>
          <p:cNvSpPr/>
          <p:nvPr/>
        </p:nvSpPr>
        <p:spPr>
          <a:xfrm>
            <a:off x="311642" y="5199387"/>
            <a:ext cx="1364758" cy="165652"/>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右 39">
            <a:extLst>
              <a:ext uri="{FF2B5EF4-FFF2-40B4-BE49-F238E27FC236}">
                <a16:creationId xmlns:a16="http://schemas.microsoft.com/office/drawing/2014/main" id="{C01A3E15-C95C-4A9F-A5EE-AC5D6FD43071}"/>
              </a:ext>
            </a:extLst>
          </p:cNvPr>
          <p:cNvSpPr/>
          <p:nvPr/>
        </p:nvSpPr>
        <p:spPr>
          <a:xfrm>
            <a:off x="311642" y="6841752"/>
            <a:ext cx="1041670" cy="172798"/>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矢印: 右 34">
            <a:extLst>
              <a:ext uri="{FF2B5EF4-FFF2-40B4-BE49-F238E27FC236}">
                <a16:creationId xmlns:a16="http://schemas.microsoft.com/office/drawing/2014/main" id="{D4243D86-A75E-4C66-86AE-C520B6CBDF70}"/>
              </a:ext>
            </a:extLst>
          </p:cNvPr>
          <p:cNvSpPr/>
          <p:nvPr/>
        </p:nvSpPr>
        <p:spPr>
          <a:xfrm>
            <a:off x="311642" y="3518528"/>
            <a:ext cx="1041670" cy="176058"/>
          </a:xfrm>
          <a:prstGeom prst="rightArrow">
            <a:avLst/>
          </a:prstGeom>
          <a:solidFill>
            <a:srgbClr val="FFFF00"/>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8265730D-3F1F-4062-9463-E1C01FFC8CD6}"/>
              </a:ext>
            </a:extLst>
          </p:cNvPr>
          <p:cNvSpPr/>
          <p:nvPr/>
        </p:nvSpPr>
        <p:spPr>
          <a:xfrm>
            <a:off x="0" y="8270510"/>
            <a:ext cx="6842760" cy="1635490"/>
          </a:xfrm>
          <a:prstGeom prst="rect">
            <a:avLst/>
          </a:prstGeom>
          <a:solidFill>
            <a:srgbClr val="E1F4DC"/>
          </a:solidFill>
          <a:ln>
            <a:no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6C16DB11-6B58-4B2A-837C-C2B7226AE3E9}"/>
              </a:ext>
            </a:extLst>
          </p:cNvPr>
          <p:cNvPicPr>
            <a:picLocks noChangeAspect="1"/>
          </p:cNvPicPr>
          <p:nvPr/>
        </p:nvPicPr>
        <p:blipFill>
          <a:blip r:embed="rId2"/>
          <a:stretch>
            <a:fillRect/>
          </a:stretch>
        </p:blipFill>
        <p:spPr>
          <a:xfrm>
            <a:off x="271210" y="100621"/>
            <a:ext cx="1266704" cy="365176"/>
          </a:xfrm>
          <a:prstGeom prst="rect">
            <a:avLst/>
          </a:prstGeom>
        </p:spPr>
      </p:pic>
      <p:pic>
        <p:nvPicPr>
          <p:cNvPr id="12" name="図 11" descr="白色のリネンのテクスチャ">
            <a:extLst>
              <a:ext uri="{FF2B5EF4-FFF2-40B4-BE49-F238E27FC236}">
                <a16:creationId xmlns:a16="http://schemas.microsoft.com/office/drawing/2014/main" id="{2B472F8E-39DE-4D08-B4C5-86557CA70D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210" y="464788"/>
            <a:ext cx="6315580" cy="1107879"/>
          </a:xfrm>
          <a:prstGeom prst="rect">
            <a:avLst/>
          </a:prstGeom>
          <a:effectLst>
            <a:softEdge rad="88900"/>
          </a:effectLst>
        </p:spPr>
      </p:pic>
      <p:sp>
        <p:nvSpPr>
          <p:cNvPr id="7" name="正方形/長方形 6">
            <a:extLst>
              <a:ext uri="{FF2B5EF4-FFF2-40B4-BE49-F238E27FC236}">
                <a16:creationId xmlns:a16="http://schemas.microsoft.com/office/drawing/2014/main" id="{A4282AA0-C10B-4D47-A7E1-439C0940A9A7}"/>
              </a:ext>
            </a:extLst>
          </p:cNvPr>
          <p:cNvSpPr/>
          <p:nvPr/>
        </p:nvSpPr>
        <p:spPr>
          <a:xfrm>
            <a:off x="432736" y="727768"/>
            <a:ext cx="6007768" cy="538447"/>
          </a:xfrm>
          <a:prstGeom prst="rect">
            <a:avLst/>
          </a:prstGeom>
          <a:solidFill>
            <a:schemeClr val="accent5">
              <a:lumMod val="20000"/>
              <a:lumOff val="80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令和７年度</a:t>
            </a:r>
            <a:endParaRPr kumimoji="1" lang="en-US" altLang="ja-JP" sz="2000" b="1" spc="50" dirty="0">
              <a:ln w="9525" cmpd="sng">
                <a:solidFill>
                  <a:schemeClr val="tx1"/>
                </a:solidFill>
                <a:prstDash val="solid"/>
              </a:ln>
              <a:solidFill>
                <a:schemeClr val="bg1"/>
              </a:solidFill>
              <a:effectLst>
                <a:glow rad="38100">
                  <a:srgbClr val="FFCA08">
                    <a:alpha val="40000"/>
                  </a:srgbClr>
                </a:glow>
              </a:effectLst>
              <a:latin typeface="HGP創英角ｺﾞｼｯｸUB" panose="020B0900000000000000" pitchFamily="50" charset="-128"/>
              <a:ea typeface="HGP創英角ｺﾞｼｯｸUB" panose="020B0900000000000000"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　　大阪府障がい者地域医療ネットワーク推進事業</a:t>
            </a:r>
            <a:endParaRPr kumimoji="1" lang="en-US" altLang="ja-JP"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endParaRPr>
          </a:p>
          <a:p>
            <a:pPr marL="0" marR="0" lvl="0" indent="0" algn="r"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実施連絡会研修会</a:t>
            </a:r>
            <a:endParaRPr kumimoji="1" lang="ja-JP" altLang="en-US" sz="2000" b="0" i="0" u="none" strike="noStrike" kern="1200" cap="none" spc="0" normalizeH="0" baseline="0" noProof="0" dirty="0">
              <a:ln>
                <a:solidFill>
                  <a:schemeClr val="tx1"/>
                </a:solidFill>
              </a:ln>
              <a:solidFill>
                <a:schemeClr val="bg1"/>
              </a:solidFill>
              <a:effectLst/>
              <a:uLnTx/>
              <a:uFillTx/>
              <a:latin typeface="HGP創英角ｺﾞｼｯｸUB" panose="020B0900000000000000" pitchFamily="50" charset="-128"/>
              <a:ea typeface="HGP創英角ｺﾞｼｯｸUB" panose="020B0900000000000000" pitchFamily="50" charset="-128"/>
            </a:endParaRPr>
          </a:p>
        </p:txBody>
      </p:sp>
      <p:pic>
        <p:nvPicPr>
          <p:cNvPr id="4" name="グラフィックス 3" descr="ユーザー 単色塗りつぶし">
            <a:extLst>
              <a:ext uri="{FF2B5EF4-FFF2-40B4-BE49-F238E27FC236}">
                <a16:creationId xmlns:a16="http://schemas.microsoft.com/office/drawing/2014/main" id="{7905A4CF-2F63-4808-A58A-F0A436B9FB3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48163" y="425526"/>
            <a:ext cx="565484" cy="661544"/>
          </a:xfrm>
          <a:prstGeom prst="rect">
            <a:avLst/>
          </a:prstGeom>
        </p:spPr>
      </p:pic>
      <p:sp>
        <p:nvSpPr>
          <p:cNvPr id="15" name="正方形/長方形 14">
            <a:extLst>
              <a:ext uri="{FF2B5EF4-FFF2-40B4-BE49-F238E27FC236}">
                <a16:creationId xmlns:a16="http://schemas.microsoft.com/office/drawing/2014/main" id="{2D48429C-5AAC-47E4-AA53-E3092AA49FD3}"/>
              </a:ext>
            </a:extLst>
          </p:cNvPr>
          <p:cNvSpPr/>
          <p:nvPr/>
        </p:nvSpPr>
        <p:spPr>
          <a:xfrm>
            <a:off x="501418" y="1448299"/>
            <a:ext cx="5849050" cy="665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100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大阪府では障がいのある方が身近な地域で安心して医療が受けられるよう、地域の医療関係者の皆様に障がいのある方への理解を深めていただくことを目的に研修会を実施しています。</a:t>
            </a:r>
          </a:p>
          <a:p>
            <a:pPr marL="0" marR="0" lvl="0" indent="0" defTabSz="414680" rtl="0" eaLnBrk="1" fontAlgn="auto" latinLnBrk="0" hangingPunct="1">
              <a:lnSpc>
                <a:spcPct val="100000"/>
              </a:lnSpc>
              <a:spcBef>
                <a:spcPts val="0"/>
              </a:spcBef>
              <a:spcAft>
                <a:spcPts val="0"/>
              </a:spcAft>
              <a:buClrTx/>
              <a:buSzTx/>
              <a:buFontTx/>
              <a:buNone/>
              <a:tabLst/>
              <a:defRPr/>
            </a:pPr>
            <a:r>
              <a:rPr kumimoji="0" lang="ja-JP" altLang="en-US" sz="100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今年度の研修会は、動画配信で開催いたします。ぜひお申し込みのうえご視聴ください。</a:t>
            </a:r>
          </a:p>
        </p:txBody>
      </p:sp>
      <p:sp>
        <p:nvSpPr>
          <p:cNvPr id="19" name="正方形/長方形 18">
            <a:extLst>
              <a:ext uri="{FF2B5EF4-FFF2-40B4-BE49-F238E27FC236}">
                <a16:creationId xmlns:a16="http://schemas.microsoft.com/office/drawing/2014/main" id="{392C5FDA-0903-4769-9814-06DE7C372F72}"/>
              </a:ext>
            </a:extLst>
          </p:cNvPr>
          <p:cNvSpPr/>
          <p:nvPr/>
        </p:nvSpPr>
        <p:spPr>
          <a:xfrm>
            <a:off x="271210" y="2184199"/>
            <a:ext cx="6315580" cy="11076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１．研修内容（詳しくは裏面をご覧ください。）</a:t>
            </a: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HGｺﾞｼｯｸM" panose="020B0609000000000000" pitchFamily="49" charset="-128"/>
                <a:ea typeface="HGｺﾞｼｯｸM" panose="020B0609000000000000" pitchFamily="49" charset="-128"/>
              </a:rPr>
              <a:t>　</a:t>
            </a:r>
            <a:r>
              <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YouTube</a:t>
            </a: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（大阪府アカウント）による映像</a:t>
            </a:r>
            <a:r>
              <a:rPr kumimoji="0" lang="ja-JP" altLang="en-US"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cs typeface="+mn-cs"/>
              </a:rPr>
              <a:t>配信　全４時間程度</a:t>
            </a:r>
            <a:endParaRPr kumimoji="0" lang="en-US" altLang="ja-JP"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cs typeface="+mn-cs"/>
              </a:rPr>
              <a:t>　～</a:t>
            </a:r>
            <a:r>
              <a:rPr kumimoji="0" lang="ja-JP" altLang="en-US"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rPr>
              <a:t>第１部～「脳性まひによる障がいのある方への支援を理解する」</a:t>
            </a:r>
            <a:endParaRPr kumimoji="0" lang="en-US" altLang="ja-JP"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HGｺﾞｼｯｸM" panose="020B0609000000000000" pitchFamily="49" charset="-128"/>
                <a:ea typeface="HGｺﾞｼｯｸM" panose="020B0609000000000000" pitchFamily="49" charset="-128"/>
              </a:rPr>
              <a:t>　</a:t>
            </a:r>
            <a:r>
              <a:rPr kumimoji="0" lang="ja-JP" altLang="en-US" sz="1200" b="0" i="0" u="none" strike="noStrike" kern="1200" cap="none" spc="0" normalizeH="0" baseline="0" noProof="0" dirty="0">
                <a:ln>
                  <a:noFill/>
                </a:ln>
                <a:solidFill>
                  <a:schemeClr val="tx1"/>
                </a:solidFill>
                <a:effectLst/>
                <a:uLnTx/>
                <a:uFillTx/>
                <a:latin typeface="HGｺﾞｼｯｸM" panose="020B0609000000000000" pitchFamily="49" charset="-128"/>
                <a:ea typeface="HGｺﾞｼｯｸM" panose="020B0609000000000000" pitchFamily="49" charset="-128"/>
              </a:rPr>
              <a:t>～第２部～</a:t>
            </a:r>
            <a:r>
              <a:rPr kumimoji="1" lang="ja-JP" altLang="en-US" sz="1200" dirty="0">
                <a:solidFill>
                  <a:schemeClr val="tx1"/>
                </a:solidFill>
                <a:latin typeface="HGｺﾞｼｯｸM" panose="020B0609000000000000" pitchFamily="49" charset="-128"/>
                <a:ea typeface="HGｺﾞｼｯｸM" panose="020B0609000000000000" pitchFamily="49" charset="-128"/>
              </a:rPr>
              <a:t>「</a:t>
            </a:r>
            <a:r>
              <a:rPr lang="ja-JP" altLang="ja-JP" sz="1200" dirty="0">
                <a:solidFill>
                  <a:schemeClr val="tx1"/>
                </a:solidFill>
                <a:effectLst/>
                <a:latin typeface="HGｺﾞｼｯｸM" panose="020B0609000000000000" pitchFamily="49" charset="-128"/>
                <a:ea typeface="HGｺﾞｼｯｸM" panose="020B0609000000000000" pitchFamily="49" charset="-128"/>
                <a:cs typeface="Times New Roman" panose="02020603050405020304" pitchFamily="18" charset="0"/>
              </a:rPr>
              <a:t>脊髄損傷者の</a:t>
            </a:r>
            <a:r>
              <a:rPr lang="ja-JP" altLang="en-US" sz="1200" dirty="0">
                <a:solidFill>
                  <a:schemeClr val="tx1"/>
                </a:solidFill>
                <a:effectLst/>
                <a:latin typeface="HGｺﾞｼｯｸM" panose="020B0609000000000000" pitchFamily="49" charset="-128"/>
                <a:ea typeface="HGｺﾞｼｯｸM" panose="020B0609000000000000" pitchFamily="49" charset="-128"/>
                <a:cs typeface="Times New Roman" panose="02020603050405020304" pitchFamily="18" charset="0"/>
              </a:rPr>
              <a:t>性と子育てについて</a:t>
            </a:r>
            <a:r>
              <a:rPr kumimoji="1" lang="ja-JP" altLang="en-US" sz="1200" dirty="0">
                <a:solidFill>
                  <a:schemeClr val="tx1"/>
                </a:solidFill>
                <a:latin typeface="HGｺﾞｼｯｸM" panose="020B0609000000000000" pitchFamily="49" charset="-128"/>
                <a:ea typeface="HGｺﾞｼｯｸM" panose="020B0609000000000000" pitchFamily="49" charset="-128"/>
              </a:rPr>
              <a:t>」</a:t>
            </a: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YouTube</a:t>
            </a: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を視聴できる環境があればどなたでもご覧いただけます。）</a:t>
            </a:r>
            <a:endPar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14" name="正方形/長方形 13">
            <a:extLst>
              <a:ext uri="{FF2B5EF4-FFF2-40B4-BE49-F238E27FC236}">
                <a16:creationId xmlns:a16="http://schemas.microsoft.com/office/drawing/2014/main" id="{448AB6AE-B648-470A-9751-52BCD32A8304}"/>
              </a:ext>
            </a:extLst>
          </p:cNvPr>
          <p:cNvSpPr/>
          <p:nvPr/>
        </p:nvSpPr>
        <p:spPr>
          <a:xfrm>
            <a:off x="271210" y="3383214"/>
            <a:ext cx="1764854"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680">
              <a:defRPr/>
            </a:pP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２．参加費</a:t>
            </a:r>
            <a:endParaRPr kumimoji="0" lang="en-US" altLang="ja-JP"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無料</a:t>
            </a:r>
            <a:endPar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26" name="正方形/長方形 25">
            <a:extLst>
              <a:ext uri="{FF2B5EF4-FFF2-40B4-BE49-F238E27FC236}">
                <a16:creationId xmlns:a16="http://schemas.microsoft.com/office/drawing/2014/main" id="{29801B87-75A3-4390-B10D-43C62A8C46A2}"/>
              </a:ext>
            </a:extLst>
          </p:cNvPr>
          <p:cNvSpPr/>
          <p:nvPr/>
        </p:nvSpPr>
        <p:spPr>
          <a:xfrm>
            <a:off x="2292034" y="3383214"/>
            <a:ext cx="2462846"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680">
              <a:defRPr/>
            </a:pPr>
            <a:r>
              <a:rPr lang="ja-JP" altLang="en-US" sz="1400" b="1" u="sng" dirty="0">
                <a:solidFill>
                  <a:prstClr val="black"/>
                </a:solidFill>
                <a:latin typeface="HGｺﾞｼｯｸM" panose="020B0609000000000000" pitchFamily="49" charset="-128"/>
                <a:ea typeface="HGｺﾞｼｯｸM" panose="020B0609000000000000" pitchFamily="49" charset="-128"/>
              </a:rPr>
              <a:t>３</a:t>
            </a: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．対象者</a:t>
            </a:r>
            <a:endParaRPr kumimoji="0" lang="en-US" altLang="ja-JP"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医療・福祉関係者の皆様</a:t>
            </a:r>
            <a:endPar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27" name="正方形/長方形 26">
            <a:extLst>
              <a:ext uri="{FF2B5EF4-FFF2-40B4-BE49-F238E27FC236}">
                <a16:creationId xmlns:a16="http://schemas.microsoft.com/office/drawing/2014/main" id="{99F3803C-83EC-4BFF-99A9-256722479212}"/>
              </a:ext>
            </a:extLst>
          </p:cNvPr>
          <p:cNvSpPr/>
          <p:nvPr/>
        </p:nvSpPr>
        <p:spPr>
          <a:xfrm>
            <a:off x="271210" y="4114800"/>
            <a:ext cx="6315580" cy="922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680">
              <a:defRPr/>
            </a:pP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４．受講期間</a:t>
            </a:r>
            <a:r>
              <a:rPr kumimoji="0" lang="ja-JP" altLang="en-US"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ja-JP" altLang="en-US" sz="12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endParaRPr kumimoji="0" lang="en-US" altLang="ja-JP" sz="12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ja-JP" altLang="en-US"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令和７年９月２５日（木）　～　令和７年１２月２２日（月）まで</a:t>
            </a:r>
            <a:endPar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200" dirty="0">
                <a:solidFill>
                  <a:prstClr val="black"/>
                </a:solidFill>
                <a:latin typeface="HGｺﾞｼｯｸM" panose="020B0609000000000000" pitchFamily="49" charset="-128"/>
                <a:ea typeface="HGｺﾞｼｯｸM" panose="020B0609000000000000" pitchFamily="49" charset="-128"/>
              </a:rPr>
              <a:t>　　　　</a:t>
            </a:r>
            <a:r>
              <a:rPr lang="en-US" altLang="ja-JP" sz="1200" dirty="0">
                <a:solidFill>
                  <a:prstClr val="black"/>
                </a:solidFill>
                <a:latin typeface="HGｺﾞｼｯｸM" panose="020B0609000000000000" pitchFamily="49" charset="-128"/>
                <a:ea typeface="HGｺﾞｼｯｸM" panose="020B0609000000000000" pitchFamily="49" charset="-128"/>
              </a:rPr>
              <a:t>※</a:t>
            </a:r>
            <a:r>
              <a:rPr lang="ja-JP" altLang="en-US" sz="1200" dirty="0">
                <a:solidFill>
                  <a:prstClr val="black"/>
                </a:solidFill>
                <a:latin typeface="HGｺﾞｼｯｸM" panose="020B0609000000000000" pitchFamily="49" charset="-128"/>
                <a:ea typeface="HGｺﾞｼｯｸM" panose="020B0609000000000000" pitchFamily="49" charset="-128"/>
              </a:rPr>
              <a:t>大阪府から送信する受講決定メールに記載の</a:t>
            </a:r>
            <a:r>
              <a:rPr lang="en-US" altLang="ja-JP" sz="1200" dirty="0">
                <a:solidFill>
                  <a:prstClr val="black"/>
                </a:solidFill>
                <a:latin typeface="HGｺﾞｼｯｸM" panose="020B0609000000000000" pitchFamily="49" charset="-128"/>
                <a:ea typeface="HGｺﾞｼｯｸM" panose="020B0609000000000000" pitchFamily="49" charset="-128"/>
              </a:rPr>
              <a:t>URL</a:t>
            </a:r>
            <a:r>
              <a:rPr lang="ja-JP" altLang="en-US" sz="1200" dirty="0">
                <a:solidFill>
                  <a:prstClr val="black"/>
                </a:solidFill>
                <a:latin typeface="HGｺﾞｼｯｸM" panose="020B0609000000000000" pitchFamily="49" charset="-128"/>
                <a:ea typeface="HGｺﾞｼｯｸM" panose="020B0609000000000000" pitchFamily="49" charset="-128"/>
              </a:rPr>
              <a:t>より</a:t>
            </a:r>
            <a:r>
              <a:rPr lang="en-US" altLang="ja-JP" sz="1200" dirty="0">
                <a:solidFill>
                  <a:prstClr val="black"/>
                </a:solidFill>
                <a:latin typeface="HGｺﾞｼｯｸM" panose="020B0609000000000000" pitchFamily="49" charset="-128"/>
                <a:ea typeface="HGｺﾞｼｯｸM" panose="020B0609000000000000" pitchFamily="49" charset="-128"/>
              </a:rPr>
              <a:t>YouTube</a:t>
            </a:r>
            <a:r>
              <a:rPr lang="ja-JP" altLang="en-US" sz="1200" dirty="0">
                <a:solidFill>
                  <a:prstClr val="black"/>
                </a:solidFill>
                <a:latin typeface="HGｺﾞｼｯｸM" panose="020B0609000000000000" pitchFamily="49" charset="-128"/>
                <a:ea typeface="HGｺﾞｼｯｸM" panose="020B0609000000000000" pitchFamily="49" charset="-128"/>
              </a:rPr>
              <a:t>で研修会に参加</a:t>
            </a:r>
            <a:endParaRPr kumimoji="0" lang="en-US" altLang="ja-JP" sz="12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28" name="正方形/長方形 27">
            <a:extLst>
              <a:ext uri="{FF2B5EF4-FFF2-40B4-BE49-F238E27FC236}">
                <a16:creationId xmlns:a16="http://schemas.microsoft.com/office/drawing/2014/main" id="{BF42B841-F44C-4D8D-A67C-6DAB1890D7F7}"/>
              </a:ext>
            </a:extLst>
          </p:cNvPr>
          <p:cNvSpPr/>
          <p:nvPr/>
        </p:nvSpPr>
        <p:spPr>
          <a:xfrm>
            <a:off x="244898" y="5013252"/>
            <a:ext cx="6315580" cy="1655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680">
              <a:defRPr/>
            </a:pPr>
            <a:r>
              <a:rPr lang="ja-JP" altLang="en-US" sz="1400" b="1" u="sng" dirty="0">
                <a:solidFill>
                  <a:prstClr val="black"/>
                </a:solidFill>
                <a:latin typeface="HGｺﾞｼｯｸM" panose="020B0609000000000000" pitchFamily="49" charset="-128"/>
                <a:ea typeface="HGｺﾞｼｯｸM" panose="020B0609000000000000" pitchFamily="49" charset="-128"/>
              </a:rPr>
              <a:t>５</a:t>
            </a: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．申込方法等</a:t>
            </a:r>
            <a:endParaRPr kumimoji="0" lang="en-US" altLang="ja-JP"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申込方法：インターネットによる申込</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a:t>
            </a:r>
            <a:r>
              <a:rPr lang="en-US" altLang="ja-JP" sz="1100" dirty="0">
                <a:solidFill>
                  <a:prstClr val="black"/>
                </a:solidFill>
                <a:latin typeface="HGｺﾞｼｯｸM" panose="020B0609000000000000" pitchFamily="49" charset="-128"/>
                <a:ea typeface="HGｺﾞｼｯｸM" panose="020B0609000000000000" pitchFamily="49" charset="-128"/>
              </a:rPr>
              <a:t>※</a:t>
            </a:r>
            <a:r>
              <a:rPr lang="ja-JP" altLang="en-US" sz="1100" dirty="0">
                <a:solidFill>
                  <a:prstClr val="black"/>
                </a:solidFill>
                <a:latin typeface="HGｺﾞｼｯｸM" panose="020B0609000000000000" pitchFamily="49" charset="-128"/>
                <a:ea typeface="HGｺﾞｼｯｸM" panose="020B0609000000000000" pitchFamily="49" charset="-128"/>
              </a:rPr>
              <a:t>インターネット申込が難しい等のご事情がある方は、</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下記お問い合わせ先までご連絡ください。</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申込み先：大阪府ホームページ</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a:t>
            </a:r>
            <a:r>
              <a:rPr lang="en-US" altLang="ja-JP" sz="1100" dirty="0">
                <a:solidFill>
                  <a:prstClr val="black"/>
                </a:solidFill>
                <a:latin typeface="HGｺﾞｼｯｸM" panose="020B0609000000000000" pitchFamily="49" charset="-128"/>
                <a:ea typeface="HGｺﾞｼｯｸM" panose="020B0609000000000000" pitchFamily="49" charset="-128"/>
              </a:rPr>
              <a:t>※</a:t>
            </a:r>
            <a:r>
              <a:rPr lang="ja-JP" altLang="en-US" sz="1100" dirty="0">
                <a:solidFill>
                  <a:prstClr val="black"/>
                </a:solidFill>
                <a:latin typeface="HGｺﾞｼｯｸM" panose="020B0609000000000000" pitchFamily="49" charset="-128"/>
                <a:ea typeface="HGｺﾞｼｯｸM" panose="020B0609000000000000" pitchFamily="49" charset="-128"/>
              </a:rPr>
              <a:t>下記アドレスまたは本紙左下</a:t>
            </a:r>
            <a:r>
              <a:rPr lang="en-US" altLang="ja-JP" sz="1100" dirty="0">
                <a:solidFill>
                  <a:prstClr val="black"/>
                </a:solidFill>
                <a:latin typeface="HGｺﾞｼｯｸM" panose="020B0609000000000000" pitchFamily="49" charset="-128"/>
                <a:ea typeface="HGｺﾞｼｯｸM" panose="020B0609000000000000" pitchFamily="49" charset="-128"/>
              </a:rPr>
              <a:t>QR</a:t>
            </a:r>
            <a:r>
              <a:rPr lang="ja-JP" altLang="en-US" sz="1100" dirty="0">
                <a:solidFill>
                  <a:prstClr val="black"/>
                </a:solidFill>
                <a:latin typeface="HGｺﾞｼｯｸM" panose="020B0609000000000000" pitchFamily="49" charset="-128"/>
                <a:ea typeface="HGｺﾞｼｯｸM" panose="020B0609000000000000" pitchFamily="49" charset="-128"/>
              </a:rPr>
              <a:t>コードよりアクセスが可能です。</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r>
              <a:rPr kumimoji="0" lang="en-US" altLang="ja-JP" sz="9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hlinkClick r:id="rId6"/>
              </a:rPr>
              <a:t>https://www.pref.osaka.lg.jp/o090070/chiikiseikatsu/shogai-chiki/shougai_chiiki.html</a:t>
            </a:r>
            <a:endParaRPr kumimoji="0" lang="en-US" altLang="ja-JP" sz="9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申込期間：令和７年９月１２日（金）　～　令和７年１０月３１日（金）まで</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29" name="正方形/長方形 28">
            <a:extLst>
              <a:ext uri="{FF2B5EF4-FFF2-40B4-BE49-F238E27FC236}">
                <a16:creationId xmlns:a16="http://schemas.microsoft.com/office/drawing/2014/main" id="{AA08846B-9874-477E-8FE0-1B5017F8AA9E}"/>
              </a:ext>
            </a:extLst>
          </p:cNvPr>
          <p:cNvSpPr/>
          <p:nvPr/>
        </p:nvSpPr>
        <p:spPr>
          <a:xfrm>
            <a:off x="254349" y="6630444"/>
            <a:ext cx="6315580" cy="16825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14680">
              <a:defRPr/>
            </a:pPr>
            <a:endParaRPr lang="en-US" altLang="ja-JP" sz="1200" b="1" u="sng" dirty="0">
              <a:solidFill>
                <a:prstClr val="black"/>
              </a:solidFill>
              <a:latin typeface="HGｺﾞｼｯｸM" panose="020B0609000000000000" pitchFamily="49" charset="-128"/>
              <a:ea typeface="HGｺﾞｼｯｸM" panose="020B0609000000000000" pitchFamily="49" charset="-128"/>
            </a:endParaRPr>
          </a:p>
          <a:p>
            <a:pPr defTabSz="414680">
              <a:defRPr/>
            </a:pPr>
            <a:endParaRPr lang="en-US" altLang="ja-JP" sz="1200" b="1" u="sng"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400" b="1" i="0" u="sng"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６．その他</a:t>
            </a:r>
            <a:r>
              <a:rPr kumimoji="0" lang="ja-JP" altLang="en-US"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a:t>
            </a:r>
            <a:endParaRPr kumimoji="0" lang="en-US" altLang="ja-JP" sz="1400"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en-US" altLang="ja-JP" sz="1100" dirty="0">
                <a:solidFill>
                  <a:prstClr val="black"/>
                </a:solidFill>
                <a:latin typeface="HGｺﾞｼｯｸM" panose="020B0609000000000000" pitchFamily="49" charset="-128"/>
                <a:ea typeface="HGｺﾞｼｯｸM" panose="020B0609000000000000" pitchFamily="49" charset="-128"/>
              </a:rPr>
              <a:t>	</a:t>
            </a: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〇インターネット申込を受け付けた場合は、受付完了メールが送信されます。</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〇申込期間経過後、申込者の受講決定を行い、受講決定者にはメールで通知します。</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　　　　〇本研修において知り得た個人情報については、本研修の実施につき必要な範囲で</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a:t>
            </a:r>
            <a:r>
              <a:rPr kumimoji="0" lang="ja-JP" altLang="en-US"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のみ用いることといたします。</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〇無断転載等を禁止するため、全て</a:t>
            </a:r>
            <a:r>
              <a:rPr lang="en-US" altLang="ja-JP" sz="1100" dirty="0">
                <a:solidFill>
                  <a:prstClr val="black"/>
                </a:solidFill>
                <a:latin typeface="HGｺﾞｼｯｸM" panose="020B0609000000000000" pitchFamily="49" charset="-128"/>
                <a:ea typeface="HGｺﾞｼｯｸM" panose="020B0609000000000000" pitchFamily="49" charset="-128"/>
              </a:rPr>
              <a:t>PDF</a:t>
            </a:r>
            <a:r>
              <a:rPr lang="ja-JP" altLang="en-US" sz="1100" dirty="0">
                <a:solidFill>
                  <a:prstClr val="black"/>
                </a:solidFill>
                <a:latin typeface="HGｺﾞｼｯｸM" panose="020B0609000000000000" pitchFamily="49" charset="-128"/>
                <a:ea typeface="HGｺﾞｼｯｸM" panose="020B0609000000000000" pitchFamily="49" charset="-128"/>
              </a:rPr>
              <a:t>の資料を掲載しておりますが、読み上げソフトを　</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利用する等の目的からパワーポイントを希望される方は、下記事務局までご連絡くだ</a:t>
            </a:r>
            <a:endParaRPr lang="en-US" altLang="ja-JP" sz="1100" dirty="0">
              <a:solidFill>
                <a:prstClr val="black"/>
              </a:solidFill>
              <a:latin typeface="HGｺﾞｼｯｸM" panose="020B0609000000000000" pitchFamily="49" charset="-128"/>
              <a:ea typeface="HGｺﾞｼｯｸM" panose="020B0609000000000000" pitchFamily="49" charset="-128"/>
            </a:endParaRPr>
          </a:p>
          <a:p>
            <a:pPr defTabSz="414680">
              <a:defRPr/>
            </a:pPr>
            <a:r>
              <a:rPr lang="ja-JP" altLang="en-US" sz="1100" dirty="0">
                <a:solidFill>
                  <a:prstClr val="black"/>
                </a:solidFill>
                <a:latin typeface="HGｺﾞｼｯｸM" panose="020B0609000000000000" pitchFamily="49" charset="-128"/>
                <a:ea typeface="HGｺﾞｼｯｸM" panose="020B0609000000000000" pitchFamily="49" charset="-128"/>
              </a:rPr>
              <a:t>　　　　　さい。</a:t>
            </a: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defTabSz="414680">
              <a:defRPr/>
            </a:pPr>
            <a:endParaRPr kumimoji="0" lang="en-US" altLang="ja-JP" sz="998"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a:p>
            <a:pPr marL="0" marR="0" lvl="0" indent="0" algn="l" defTabSz="41468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30" name="テキスト ボックス 29">
            <a:extLst>
              <a:ext uri="{FF2B5EF4-FFF2-40B4-BE49-F238E27FC236}">
                <a16:creationId xmlns:a16="http://schemas.microsoft.com/office/drawing/2014/main" id="{7343F6C5-F620-4DAB-913D-08920131B30E}"/>
              </a:ext>
            </a:extLst>
          </p:cNvPr>
          <p:cNvSpPr txBox="1"/>
          <p:nvPr/>
        </p:nvSpPr>
        <p:spPr>
          <a:xfrm>
            <a:off x="1874980" y="8425092"/>
            <a:ext cx="338234" cy="1374735"/>
          </a:xfrm>
          <a:prstGeom prst="rect">
            <a:avLst/>
          </a:prstGeom>
          <a:noFill/>
        </p:spPr>
        <p:txBody>
          <a:bodyPr vert="eaVert" wrap="square" rtlCol="0">
            <a:spAutoFit/>
          </a:bodyP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998" b="1"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rPr>
              <a:t>↓申込みＱＲコード↓</a:t>
            </a:r>
          </a:p>
        </p:txBody>
      </p:sp>
      <p:sp>
        <p:nvSpPr>
          <p:cNvPr id="31" name="テキスト ボックス 30">
            <a:extLst>
              <a:ext uri="{FF2B5EF4-FFF2-40B4-BE49-F238E27FC236}">
                <a16:creationId xmlns:a16="http://schemas.microsoft.com/office/drawing/2014/main" id="{A6309F7C-30B3-4F4F-AB5E-60FE1E4CED50}"/>
              </a:ext>
            </a:extLst>
          </p:cNvPr>
          <p:cNvSpPr txBox="1"/>
          <p:nvPr/>
        </p:nvSpPr>
        <p:spPr>
          <a:xfrm>
            <a:off x="2493385" y="9247938"/>
            <a:ext cx="4093405" cy="538609"/>
          </a:xfrm>
          <a:prstGeom prst="rect">
            <a:avLst/>
          </a:prstGeom>
          <a:noFill/>
        </p:spPr>
        <p:txBody>
          <a:bodyPr vert="horz" wrap="square" rtlCol="0">
            <a:spAutoFit/>
          </a:bodyP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10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主</a:t>
            </a:r>
            <a:r>
              <a:rPr kumimoji="0" lang="ja-JP" altLang="en-US" sz="10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a:t>
            </a:r>
            <a:r>
              <a:rPr kumimoji="0" lang="ja-JP" altLang="ja-JP" sz="10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催：大阪府障がい者地域医療ネットワーク推進事業実施連絡会</a:t>
            </a:r>
            <a:endParaRPr kumimoji="0" lang="en-US" altLang="ja-JP" sz="10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10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事務局：大阪府福祉部障がい福祉室地域生活支援課</a:t>
            </a: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ja-JP" altLang="ja-JP" sz="9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この研修は一般社団法人大阪薬業クラブの助成を受けて実施しています</a:t>
            </a:r>
            <a:r>
              <a:rPr kumimoji="0" lang="ja-JP" altLang="ja-JP" sz="8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endParaRPr kumimoji="1" lang="ja-JP" altLang="en-US" sz="800"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sp>
        <p:nvSpPr>
          <p:cNvPr id="32" name="角丸四角形 15">
            <a:extLst>
              <a:ext uri="{FF2B5EF4-FFF2-40B4-BE49-F238E27FC236}">
                <a16:creationId xmlns:a16="http://schemas.microsoft.com/office/drawing/2014/main" id="{8769DAE2-B344-44A3-BFD8-A3D0FFB1D859}"/>
              </a:ext>
            </a:extLst>
          </p:cNvPr>
          <p:cNvSpPr/>
          <p:nvPr/>
        </p:nvSpPr>
        <p:spPr>
          <a:xfrm>
            <a:off x="2560441" y="8358304"/>
            <a:ext cx="3145415" cy="921506"/>
          </a:xfrm>
          <a:prstGeom prst="roundRect">
            <a:avLst/>
          </a:prstGeom>
          <a:ln w="38100">
            <a:solidFill>
              <a:schemeClr val="accent4">
                <a:lumMod val="60000"/>
                <a:lumOff val="40000"/>
              </a:schemeClr>
            </a:solidFill>
          </a:ln>
        </p:spPr>
        <p:style>
          <a:lnRef idx="2">
            <a:schemeClr val="accent2"/>
          </a:lnRef>
          <a:fillRef idx="1">
            <a:schemeClr val="lt1"/>
          </a:fillRef>
          <a:effectRef idx="0">
            <a:schemeClr val="accent2"/>
          </a:effectRef>
          <a:fontRef idx="minor">
            <a:schemeClr val="dk1"/>
          </a:fontRef>
        </p:style>
        <p:txBody>
          <a:bodyPr rtlCol="0" anchor="t"/>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en-US"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お問い合わせ先</a:t>
            </a:r>
            <a:r>
              <a:rPr kumimoji="0" lang="ja-JP" altLang="en-US"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endPar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540-8570</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大阪市中央区大手前</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2</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丁目</a:t>
            </a: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大阪府</a:t>
            </a:r>
            <a:r>
              <a:rPr kumimoji="0" lang="ja-JP" altLang="en-US"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福祉部</a:t>
            </a:r>
            <a:r>
              <a:rPr kumimoji="0" lang="ja-JP" altLang="en-US"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障がい福祉室</a:t>
            </a:r>
            <a:r>
              <a:rPr kumimoji="0" lang="ja-JP" altLang="en-US"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地域生活支援課</a:t>
            </a: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TEL</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06-6944-6671(</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直通</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　【</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FAX</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06-6944-2237</a:t>
            </a:r>
            <a:endPar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E-mail</a:t>
            </a:r>
            <a:r>
              <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a:t>
            </a:r>
            <a:r>
              <a:rPr kumimoji="0" lang="en-US"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rPr>
              <a:t>chiikiseikatsu@sbox.pref.osaka.lg.jp</a:t>
            </a:r>
            <a:endParaRPr kumimoji="0" lang="ja-JP" altLang="ja-JP" sz="952"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eiryo UI" panose="020B0604030504040204" pitchFamily="50" charset="-128"/>
            </a:endParaRPr>
          </a:p>
          <a:p>
            <a:pPr marL="0" marR="0" lvl="0" indent="0" algn="ctr" defTabSz="414680" rtl="0" eaLnBrk="1" fontAlgn="auto" latinLnBrk="0" hangingPunct="1">
              <a:lnSpc>
                <a:spcPct val="100000"/>
              </a:lnSpc>
              <a:spcBef>
                <a:spcPts val="0"/>
              </a:spcBef>
              <a:spcAft>
                <a:spcPts val="0"/>
              </a:spcAft>
              <a:buClrTx/>
              <a:buSzTx/>
              <a:buFontTx/>
              <a:buNone/>
              <a:tabLst/>
              <a:defRPr/>
            </a:pPr>
            <a:endParaRPr kumimoji="1" lang="ja-JP" altLang="en-US" sz="795" b="0" i="0" u="none" strike="noStrike" kern="1200" cap="none" spc="0" normalizeH="0" baseline="0" noProof="0" dirty="0">
              <a:ln>
                <a:noFill/>
              </a:ln>
              <a:solidFill>
                <a:prstClr val="black"/>
              </a:solidFill>
              <a:effectLst/>
              <a:uLnTx/>
              <a:uFillTx/>
              <a:latin typeface="HGｺﾞｼｯｸM" panose="020B0609000000000000" pitchFamily="49" charset="-128"/>
              <a:ea typeface="HGｺﾞｼｯｸM" panose="020B0609000000000000" pitchFamily="49" charset="-128"/>
              <a:cs typeface="+mn-cs"/>
            </a:endParaRPr>
          </a:p>
        </p:txBody>
      </p:sp>
      <p:pic>
        <p:nvPicPr>
          <p:cNvPr id="5" name="図 4">
            <a:extLst>
              <a:ext uri="{FF2B5EF4-FFF2-40B4-BE49-F238E27FC236}">
                <a16:creationId xmlns:a16="http://schemas.microsoft.com/office/drawing/2014/main" id="{ADA1371B-831E-401F-A34C-8E0B75072979}"/>
              </a:ext>
            </a:extLst>
          </p:cNvPr>
          <p:cNvPicPr>
            <a:picLocks noChangeAspect="1"/>
          </p:cNvPicPr>
          <p:nvPr/>
        </p:nvPicPr>
        <p:blipFill>
          <a:blip r:embed="rId7"/>
          <a:stretch>
            <a:fillRect/>
          </a:stretch>
        </p:blipFill>
        <p:spPr>
          <a:xfrm>
            <a:off x="432736" y="8394242"/>
            <a:ext cx="1374735" cy="1374735"/>
          </a:xfrm>
          <a:prstGeom prst="rect">
            <a:avLst/>
          </a:prstGeom>
        </p:spPr>
      </p:pic>
    </p:spTree>
    <p:extLst>
      <p:ext uri="{BB962C8B-B14F-4D97-AF65-F5344CB8AC3E}">
        <p14:creationId xmlns:p14="http://schemas.microsoft.com/office/powerpoint/2010/main" val="3370324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157A1258-BB63-4CF1-AE38-31CA971640CB}"/>
              </a:ext>
            </a:extLst>
          </p:cNvPr>
          <p:cNvSpPr/>
          <p:nvPr/>
        </p:nvSpPr>
        <p:spPr>
          <a:xfrm>
            <a:off x="0" y="0"/>
            <a:ext cx="6842760" cy="9906000"/>
          </a:xfrm>
          <a:prstGeom prst="rect">
            <a:avLst/>
          </a:prstGeom>
          <a:solidFill>
            <a:srgbClr val="EFF8EC"/>
          </a:solidFill>
          <a:ln w="57150">
            <a:solidFill>
              <a:schemeClr val="tx1"/>
            </a:solid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300"/>
              </a:lnSpc>
            </a:pPr>
            <a:r>
              <a:rPr kumimoji="1" lang="ja-JP" altLang="en-US" dirty="0"/>
              <a:t>　　　　　　　　　　　　　　　　　　　　　　　　　　　　　　　　　　　　　　　　　　　　　　　　　　　　　　　　　　　　　　　　　　　　　　　　　　　　　　　　　　　　　　　　　　　　　　　　　　　　　　　　　　　　　　　　　　　　　　　　　　　　　　　　　　　　　　　　　　　　　　　　　　　　　　　　　　　　　　　　　　　　　　　　　　　　　　　　　　　　　　　　　　　　　　　　　　　　　　　　　　　　　　　　　　　　　　　　　　　　　　　　　　　　　　　　　　　　　　　　　　　　　　　　　　　　　　　　　　　　　　　　　　　　　　　　　　　　　　　　　　　　　　　　　　　　　　　　　　　　　　　　　　　　　　　　　　　　　　　　　　　　　　　　　　　　　　　　　　　　　　　　　　　　　　　　　　　　　　　　　　　　　　　　　　　　　　　　　　　　　　　　　　　　　　　　　　　　　　　　　　　　　　　　　　　　　　　　　　　　　　　　　　　　　　　　　　　　　　　　　　　　　　　　　　　　　　　　　　　　　　　　　　　　　　　　　　　　　　　　　　　　　　　　　　　　　　　　　　　　　　　　　　　　　　　　　　　　　　　　　　　　　　　　　　　　　　　　　　　　　　　　　　　　　　　　　　　　　　　　　　　　　　　　　　　　　　　　　　　　　　　　　　　　　　　　　　　　　　　　　　　　　　　　　　　　　　　　　　　　　　　　　　　　　　　　　　　　　　　　　　　　　　　　　　　　　　　　　　　　　　　　　　　　　　　　　　　　　　　　　　　　　　　　　　　　　　　　　　　　　　　　　　　　　　　　　　　　　　　　　　　　　　　　　　　　　　　　　　　　　　　　　　　　　　　　　　　　　　　　　　　　　　　　　　　　　　　　　　　　　　　　　　　　　　　　　　　　　　　　　　　　　　　　　　　　　　　　　　　　　　　　　　　　　　　　　　　　　　　　　　　　　　　　　　　　　　　　　　　　　　　　　　　　　　　　　　　　　　　　　　　　　　　　　　　　　　　　　　　　　　　　　　　　　　　　　　　　　　　　　　　　　　　　　　　　　　　　　　　　　　　　　　　　　　　　　　　　　　　　　　　　　　　　　　　　　　　　　　　　　　　　　　　　　　　　　　　　　　　　　　　　　　　　　　　　　　　　　　　　　　　　　　　　　　　　　　　　　　　　　　　　　　　　　　　　　　　　　　　　　　　　　　　　　　　　　　　　　　　　　　　　　　　　　　　　　　　　　　　　　　　　　　　　　　　　　　　　　　　　　　　　　　　　　　　　　　　　　　　　　　　　　　　　　　　　　　　　　　　　　　　　　　　　　　　　　　　　　　　　　　　　　　　　　　　　　　　　　　　　　　　　　　　　　　　　　　　　　　　　　　　　　　　　　　　　　　　　　　　　　　　　　　　　　　　　　　　　　　　　　　　　　　　　　　　　　　　　　　　　　　　　　　　　　　　　　　　　　　　　　　　　　　　　　　　　　　　　　　　　　　　　　　　　　　　　　　　　　　　　　　　　　　　　　　　　　　　　　　　　　　　　　　　　　　　　　　　　　　　　　　　　　　　　　　　　　　　　　　　　　　　　　　　　　　　　　　　　　　　　　　　　　　　　　　　　　　　　　　　　　　　　　　　　　　　　　　　　　　　　　　　　　　　　　　　　　　　　　　　　　　　　　　　　　　　　　　　　　　　　　　　　　　　　　　　　　　　　　　　　　　　　　　　　　　　　　　　　　　　　　　　　　　　　　　　　　　　　　　　　　　　　　　　　　　　　　　　　　　　　　　　　　　　　　　　　　　　　　　　　　　　　　　　　　　　　　　　　　　　　　　　　　　　　　　　　　　　　　　　　　　　　　　　　　　　　　　　　　　　　　　　　　　　　　　　　　　　　　　　　　　　　　　　　　　　　　　　　　　　　　　　　　　　　　　　　　　　　　　　　　　　　　　　　　　　　　　　　　　　　　　　　　　　　　　　　　　　　　　　　　　　　　　　　　　　　　　　　　　　　　　　　　　　　　　　　　　　　　　　　　　　　　　　　　　　　　　　　　　　　　　　　　　　　　　　　　　　　　　　　　　　　　　　　　　　　　　　　　　　　　　　　　　　　　　　　　　　　　　　　　　　　　　　　　　　　　　　　　　　　　　　　　　　　　　　　　　　　　　　　　　　　　　　　　　　　　　　　　　　　　　　　　　　　　　　　　　　　　　　　　　　　　　　　　　　　　　　　　　　　　　　　　　　　　　　　　　　　　　　　　　　　　　　　　　　　　　　　　　　　　　　　　　　　　　　　　　　　　　　　　　　　　　　　　　　　　　　　　　　　　　　　　　　　　　　　　　　　　　　　　　　　　　　　　　　　　　　　　　　　　　　　　　　　　　　　　　　　　　　　　　　　　　　　　　　　　　　　　　　　　　　　　　　　　　　　　　　　　　　　　　　　　　　　　　　　　　　　　　　　　　　　　　　　　　　　　　　　　　　　　　　　　　　　　　　　　　　　　　　　　　　　　　　　　　　　　　　　　　　　　　　　　　　　　　　　　　　　　　　　　　　　　　　　　　　　　　　　　　　　　　　　　　　　　　　　　　　　　　　　　　　　　　　　　　　　　　　　　　　　　　　　　　　　　　　　　　　　　　　　　　　　　　　　　　　　　　　　　　　　　　　　　　　　　　　　　　　　　　　　　　　　　　　　　　　　　　　　　　　　　　　　　　　　　　　　　　　　　　　　　　　　　　　　　　　　　　　　　　　　　　　　　　　　　　　　　　　　　　　　　　　　　　　　　　　　　　　　　　　　　　　　　　　　　　　　　　　　　　　　　　　　　　　　　　　　　　　　　　　　　　　　　　　　　　　　　　　　　　　　　　　　　　　　　　　　　　　　　　　　　　　　　　　　　　　　　　　　　　　　　　　　　　　　　　　　　　　　　　　　　　　　　　　　　　　　　　　　　　　　　　　　　　　　　　　　　　　　　　　　　　　　　　　　　　　　　　　　　　　　　　　　　　　　　　　　　　　　　　　　　　　　　　　　　　　　　　　　　　　　　　　　　　　　　　　　　　　　　　　　　　　　　　　　　　　　　　　　　　　　　　　　　　　　　　　　　　　　　　　　　　　　　　　　　　　　　　　　　　　　　　　　　　　　　　　　　　　　　　　　　　　　　　　　　　　　　　　　　　　　　　　　　　　　　　　　　　　　　　　　　　　　　　　　　　　　　　　　　　　　　　　　　　　　　　　　　　　　　　　　　　　　　　　　　　　　　　　　　　　　　　　　　　　　　　　　　　　　　　　　　　　　　　　　　　　　　　　　　　　　　　　　　　　　　　　　　　　　　　　　　　　　　　　　　　　　　　　　　　　　　　　　　　　　　　　　　　　　　　　　　　　　　　　　　　　　　　　　　　　　　　　　　　　　　　　　　　　　　　　　　　　　　　　　　　　　　　　　　　　　　　　　　　　　　　　　　　　　　　　　　　　　　　　　　　　　　　　　　　　　　　　　　　　　　　　　　　　　　　　　　　　　　　　　　　　　　　　　　　　　　　　　　　　　　　　　　　　　　　　　　　　　　　　　　　　　　　　　　　　　　　　　　　　　　　　　　　　　　　　　　　　　　　　　　　　　　　　　　　　　　　　　　　　　　　　　　　　　　　　　　　　　　　　　　　　　　　　　　　　　　　　　　　　　　　　　　　　　　　　　　　　　　　　　　　　　　　　　　　　　　　　　　　　　　　　　　　　　　　　　　　　　　　　　　　　　　　　　　　　　　　　　　　　　　　　　　　　　　　　　　　　　　　　　　　　　　　　　　　　　　　　　　　　　　　　　　　　　　　　　　　　　　　　　　　　　　　　　　　　　　　　　　　　　　　　　　　　　　　　　　　　　　　　　　　　　　　　　　　　　　　　　　　　　　　　　　　　　　　　　　　　　　　　　　　　　　　　　　　　　　　　　　　　　　　　　　　　　　　　　　　　　　　　　　　　　　　　　　　　　　　　　　　　　　　　　　　　　　　　　　　　　　　　　　　　　　　　　　　　　　　　　　　　　　　　　　　　　　　　　　　　　　　　　　　　　　　　　　　　　　　　　　　　　　　　　　　　　　　　　　　　　　　　　　　　　　　　　　　　　　　　　　　　　　　　　　　　　　　　　　　　　　　　　　　　　　　　　　　　　　　　　　　　　　　　　　　　　　　　　　　　　　　　　　　　　　　　　　　　　　　　　　　　　　　　　　　　　　　　　　　　　　　　　　　　　　　　　　　　　　　　　　　　　　　　　　　　　　　　　　　　　　　　　　　　　　　　　　　　　　　　　　　　　　　　　　　　　　　　　　　　　　　　　　　　　　　　　　　　　　　　　　　　　　　　　　　　　　　　　　　　　　　　　　　　　　　　　　　　　　　　　　　　　　　　　　　　　　　　　　　　　　　　　　　　　　　　　　　　　　　　　　　　　　　　　　　　　　　　　　　　　　　　　　　　　　　　　　　　　　　　　　　　　　　　　　　　　　　　　　　　　　　　　　　　　　　　　　　　　　　　　　　　　　　　　　　　　　　　　　　　　　　　　　　　　　　　　　　　　　　　　　　　　　　　　　　　　　　　　　　　　　　　　　　　　　　　　　　　　　　　　　　　　　　　　　　　　　　　　　　　　　　　　　　　　　　　　　　　　　　　　　　　　　　　　　　　　　　　　　　　　　　　　　　　　　　　　　　　　　　　　　　　　　　　　　　　　　　　　　　　　　　　　　　　　　　　　　　　　　　　　　　　　　　　　　　　　　　　　　　　　　　　　　　　　　　　　　　　　　　　　　　　　　　　　　　　　　　　　　　　　　　　　　　　　　　　　　　　　　　　　　　　　　　　　　　　　　　　　　　　　　　　　　　　　　　　　　　　　　　　　　　　　　　　　　　　　　　　　　　　　　　　　　　　　　　　　　　　　　　　　　　　　　　　　　　　　　　　　　　　　　　　　　　　　　　　　　　　　　　　　　　　　　　　　　　　　　　　　　　　　　　　　　　　　　　　　　　　　　　　　　　　　　　　　　　　　　　　　　　　　　　　　　　　　　　　　　　　　　　　　　　　　　　　　　　　　　　　　　　　　　　　　　　　　　　　　　　　　　　　　　　　　　　　　　　　　　　　　　　　　　　　　　　　　　　　　　　　　　　　　　　　　　　　　　　　　　　　　　　　　　　　　　　　　　　　　　　　　　　　　　　　　　　　　　　　　　　　　　　　　　　　　　　　　　　　　　　　　　　　　　　　　　　　　　　　　　　　　　　　　　　　　　　　　　　　　　　　　　　　　　　　　　　　　　　　　　　　　　　　　　　　　　　　　　　　　　　　　　　　　　　　　　　　　　　　　　　　　　　　　　　　　　　　　　　　　　　　　　　　　　　　　　　　　　　　　　　　　　　　　　　　　　　　　　　　　　　　　　　　　　　　　　　　　　　　　　　　　　　　　　　　　　　　　　　　　　　　　　　　　　　　　　　　　　　　　　　　　　　　　　　　　　　　　　　　　　　　　　　　　　　　　　　　　　　　　　　　　　　　　　　　　　　　　　　　　　　　　　　　　　　　　　　　　　　　　　　　　　　　　　　　　　　　　　　　　　　　　　　　　　　　　　　　　　　　　　　　　　　　　　　　　　　　　　　　　　　　　　　　　　　　　　　　　　　　　　　　　　　　　　　　　　　　　　　　　　　　　　　　　　　　　　　　　　　　　　　　　　　　　　　　　　　　　　　　　　　　　　　　　　　　　　　　　　　　　　　　　　　　　　　　　　　　　　　　　　　　　　　　　　　　　　　　　　　　　　　　　　　　　　　　　　　　　　　　　　　　　　　　　　　　　　　　　　　　　　　　　　　　　　　　　　　　　　　　　　　　　　　　　　　　　　　　　　　　　　　　　　　　　　　　　　　　　　　　　　　　　　　　　　　　　　　　　　　　　　　　　　　　　　　　　　　　　　　　　　　　　　　　　　　　　　　　　　　　　　　　　　　　　　　　　　　　　　　　　　　　　　　　　　　　　　　　　　　　　　　　　　　　　　　　　　　　　　　　　　　　　　　　　　　　　　　　　　　　　　　　　　　　　　　　　　　　　　　　　　　　　　　　　　　　　　　　　　　　　　　　　　　　　　　　　　　　　　　　　　　　　　　　　　　　　　　　　　　　　　　　　　　　　　　　　　　　　　　　　　　　　　　　　　　　　　　　　　　　　　　　　　　　　　　　　　　　　　　　　　　　　　　　　　　　　　　　　　　　　　　　　　　　　　　　　　　　　　　　　　　　　　　　　　　　　　　　　　　　　　　　　　　　　　　　　　　　　　　　　　　　　　　　　　　　　　　　　　　　　　　　　　　　　　　　　　　　　　　　　　　　　　　　　　　　　　　　　　　　　　　　　　　　　　　　　　　　　　　　　　　　　　　　　　　　　　　　　　　　　　　　　　　　　　　　　　　　　　　　　　　　　　　　　　　　　　　　　　　　　　　　　　　　　　　　　　　　　　　　　　　　　　　　　　　　　　　　　　　　　　　　　　　　　　　　　　　　　　　　　　　　　　　　　　　　　　　　　　　　　　　　　　　　　　　　　　　　　　　　　　　　　　　　　　　　　　　　　　　　　　　　　　　　　　　　　　　　　　　　　　　　　　　　　　　　　　　　　　　　　　　　　　　　　　　　　　　　　　　　　　　　　　　　　　　　　　　　　　　　　　　　　　　　　　　　　　　　　　　　　　　　　　　　　　　　　　　　　　　　　　　　　　　　　　　　　　　　　　　　　　　　　　　　　　　　　　　　　　　　　　　　　　　　　　　　　　　　　　　　　　　　　　　　　　　　　　　　　　　　　　　　　　　　　　　　　　　　　　　　　　　　　　　　　　　　　　　　　　　　　　　　　　　　　　　　　　　　　　　　　　　　　　　　　　　　　　　　　　　　　　　　　　　　　　　　　　　　　　　　　　　　　　　　　　　　　　　　　　　　　　　　　　　　　　　　　　　　　　　　　　　　　　　　　　　　　　　　　　　　　　　　　　　　　　　　　　　　　　　　　　　　　　　　　　　　　　　　　　　　　　　　　　　　　　　　　　　　　　　　　　　　　　　　　　　　　　　　　　　　　　　　　　　　　　　　　　　　　　　　　　　　　　　　　　　　　　　　　　　　　　　　　　　　　　　　　　　　　　　　　　　　　　　　　　　　　　　　　　　　　　　　　　　　　　　　　　　　　　　　　　　　　　　　　　　　　　　　　　　　　　　　　　　　　　　　　　　　　　　　　　　　　　　　　　　　　　　　　　　　　　　　　　　　　　　　　　　　　　　　　　　　　　　　　　　　　　　　　　　　　　　　　　　　　　　　　　　　　　　　　　　　　　　　　　　　　　　　　　　　　　　　　　　　　　　　　　　　　　　　　　　　　　　　　　　　　　　　　　　　　　　　　　　　　　　　　　　　　　　　　　　　　　　　　　　　　　　　　　　　　　　　　　　　　　　　　　　　　　　　　　　　　　　　　　　　　　　　　　　　　　　　　　　　　　　　　　　　　　　　　　　　　　　　　　　　　　　　　　　　　　　　　　　　　　　　　　　　　　　　　　　　　　　　　　　　　　　　　　　　　　　　　　　　　　　　　　　　　　　　　　　　　　　　　　　　　　　　　　　　　　　　　　　　　　　　　　　　　　　　　　　　　　　　　　　　　　　　　　　　　　　　　　　　　　　　　　　　　　　　　　　　　　　　　　　　　　　　　　　　　　　　　　　　　　　　　　　　　　　　　　　　　　　　　　　　　　　　　　　　　　　　　　　　　　　　　　　　　　　　　　　　　　　　　　　　　　　　　　　　　　　　　　　　　　　　　　　　　　　　　　　　　　　　　　　　　　　　　　　　　　　　　　　　　　　　　　　　　　　　　　　　　　　　　　　　　　　　　　　　　　　　　　　　　　　　　　　　　　　　　　　　　　　　　　　　　　　　　　　　　　　　　　　　　　　　　　　　　　　　　　　　　　　　　　　　　　　　　　　　　　　　　　　　　　　　　　　　　　　　　　　　　　　　　　　　　　　　　　　　　　　　　　　　　　　　　　　　　　　　　　　　　　　　　　　　　　　　　　　　　　　　　　　　　　　　　　　　　　　　　　　　　　　　　　　　　　　　　　　　　　　　　　　　　　　　　　　　　　　　　　　　　　　　　　　　　　　　　　　　　　　　　　　　　　　　　　　　　　　　　　　　　　　　　　　　　　　　　　　　　　　　　　　　　　　　　　　　　　　　　　　　　　　　　　　　　　　　　　　　　　　　　　　　　　　　　　　　　　　　　　　　　　　　　　　　　　　　　　　　　　　　　　　　　　　　　　　　　　　　　　　　　　　　　　　　　　　　　　　　　　　　　　　　　　　　　　　　　　　　　　　　　　　　　　　　　　　　　　　　　　　　　　　　　　　　　　　　　　　　　　　　　　　　　　　　　　　　　　　　　　　　　　　　　　　　　　　　　　　　　　　　　　　　　　　　　　　　　　　　　　　　　　　　　　　　　　　　　　　　　　　　　　　　　　　　　　　　　　　　　　　　　　　　　　　　　　　　　　　　　　　　　　　　　　　　　　　　　　　　　　　　　　　　　　　　　　　　　　　　　　　　　　　　　　　　　　　　　　　　　　　　　　　　　　　　　　　　　　　　　　　　　　　　　　　　　　　　　　　　　　　　　　　　　　　　　　　　　　　　　　　　　　　　　　　　　　　　　　　　　　　　　　　　　　　　　　　　　　　　　　　　　　　　　　　　　　　　　　　　　　　　　　　　　　　　　　　　　　　　　　　　　　　　　　　　　　　　　　　　　　　　　　　　　　　　　　　　　　　　　　　　　　　　　　　　　　　　　　　　　　　　　　　　　　　　　　　　　　　　　　　　　　　　　　　　　　　　　　　　　　　　　　　　　　　　　　　　　　　　　　　　　　　　　　　　　　　　　　　　　　　　　　　　　　　　　　　　　　　　　　　　　　　　　　　　　　　　　　　　　　　　　　　　　　　　　　　　　　　　　　　　　　　　　　　　　　　　　　　　　　　　　　　　　　　　　　　　　　　　　　　　　　　　　　　　　　　　　　　　　　　　　　　　　　　　　　　　　　　　　　　　　　　　　　　　　　　　　　　　　　　　　　　　　　　　　　　　　　　　　　　　　　　　　　　　　　　　　　　　　　　　　　　　　　　　　　　　　　　　　　　　　　　　　　　　　　　　　　　　　　　　　　　　　　　　　　　　　　　　　　　　　　　　　　　　　　　　　　　　　　　　　　　　　　　　　　　　　　　　　　　　　　　　　　　　　　　　　　　　　　　　　　　　　　　　　　　　　　　　　　　　　　　　　　　　　　　　　　　　　　　　　　　　　　　　　　　　　　　　　　　　　　　　　　　　　　　　　　　　　　　　　　　　　　　　　　　　　　　　　　　　　　　　　　　　　　　　　　　　　　　　　　　　　　　　　　　　　　　　　　　　　　　　　　　　　　　　　　　　　　　　　　　　　　　　　　　　　　　　　　　　　　　　　　　　　　　　　　　　　　　　　　　　　　　　　　　　　　　　　　　　　　　　　　　　　　　　　　　　　　　　　　　　　　　　　　　　　　　　　　　　　　　　　　　　　　　　　　　　　　　　　　　　　　　　　　　　　　　　　　　　　　　　　　　　　　　　　　　　　　　　　　　　　　　　　　　　　　　　　　　　　　　　　　　　　　　　　　　　　　　　　　　　　　　　　　　　　　　　　　　　　　　　　　　　　　　　　　　　　　　　　　　　　　　　　　　　　　　　　　　　　　　　　　　　　　　　　　　　　　　　　　　　　　　　　　　　　　　　　　　　　　　　　　　　　　　　　　　　　　　　　　　　　　　　　　　　　　　　　　　　　　　　　　　　　　　　　　　　　　　　　　　　　　　　　　　　　　　　　　　　　　　　　　　　　　　　　　　　　　　　　　　　　　　　　　　　　　　　　　　　　　　　　　　　　　　　　　　　　　　　　　　　　　　　　　　　　　　　　　　　　　　　　　　　　　　　　　　　　　　　　　　　　　　　　　　　　　　　　　　　　　　　　　　　　　　　　　　　　　　　　　　　　　　　　　　　　　　　　　　　　　　　　　　　　　　　　　　　　　　　　　　　　　　　　　　　　　　　　　　　　　　　　　　　　　　　　　　　　　　　　　　　　　　　　　　　　　　　　　　　　　　　　　　　　　　　　　　　　　　　　　　　　　　　　　　　　　　　　　　　　　　　　　　　　　　　　　　　　　　　　　　　　　　　　　　　　　　　　　　　　　　　　　　　　　　　　　　　　　　　　　　　　　　　　　　　　　　　　　　　　　　　　　　　　　　　　　　　　　　　　　　　　　　　　　　　　　　　　　　　　　　　　　　　　　　　　　　　　　　　　　　　　　　　　　　　　　　　　　　　　　　　　　　　　　　　　　　　　　　　　　　　　　　　　　　　　　　　　　　　　　　　　　　　　　　　　　　　　　　　　　　　　　　　　　　　　　　　　　　　　　　　　　　　　　　　　　　　　　　　　　　　　　　　　　　　　　　　　　　　　　　　　　　　　　　　　　　　　　　　　　　　　　　　　　　　　　　　　　　　　　　　　　　　　　　　　　　　　　　　　　　　　　　　　　　　　　　　　　　　　　　　　　　　　　　　　　　　　　　　　　　　　　　　　　　　　　　　　　　　　　　　　　　　　　　　　　　　　　　　　　　　　　　　　　　　　　　　　　　　　　　　　　　　　　　　　　　　　　　　　　　　　　　　　　　　　　　　　　　　　　　　　　　　　　　　　　　　　　　　　　　　　　　　　　　　　　　　　　　　　　　　　　　　　　　　　　　　　　　　　　　　　　　　　　　　　　　　　　　　　　　　　　　　　　　　　　　　　　　　　　　　　　　　　　　　　　　　　　　　　　　　　　　　　　　　　　　　　　　　　　　　　　　　　　　　　　　　　　　　　　　　　　　　　　　　　　　　　　　　　　　　　　　　　　　　　　　　　　　　　　　　　　　　　　　　　　　　　　　　　　　　　　　　　　　　　　　　　　　　　　　　　　　　　　　　　　　　　　　　　　　　　　　　　　　　　　　　　　　　　　　　　　　　　　　　　　　　　　　　　　　　　　　　　　　　　　　　　　　　　　　　　　　　　　　　　　　　　　　　　　　　　　　　　　　　　　　　　　　　　　　　　　　　　　　　　　　　　　　　　　　　　　　　　　　　　　　　　　　　　　　　　　　　　　　　　　　　　　　　　　　　　　　　　　　　　　　　　　　　　　　　　　　　　　　　　　　　　　　　　　　　　　　　　　　　　　　　　　　　　　　　　　　　　　　　　　　　　　　　　　　　　　　　　　　　　　　　　　　　　　　　　　　　　　　　　　　　　　　　　　　　　　　　　　　　　　　　　　　　　　　　　　　　　　　　　　　　　　　　　　　　　　　　　　　　　　　　　　　　　　　　　　　　　　　　　　　　　　　　　　　　　　　　　　　　　　　　　　　　　　　　　　　　　　　　　　　　　　　　　　　　　　　　　　　　　　　　　　　　　　　　　　　　　　　　　　　　　　　　　　　　　　　　　　　　　　　　　　　　　　　　　　　　　　　　　　　　　　　　　　　　　　　　　　　　　　　　　　　　　　　　　　　　　　　　　　　　　　　　　　　　　　　　　　　　　　　　　　　　　　　　　　　　　　　　　　　　　　　　　　　　　　　　　　　　　　　　　　　　　　　　　　　　　　　　　　　　　　　　　　　　　　　　　　　　　　　　　　　　　　　　　　　　　　　　　　　　　　　　　　　　　　　　　　　　　　　　　　　　　　　　　　　　　　　　　　　　　　　　　　　　　　　　　　　　　　　　　　　　　　　　　　　　　　　　　　　　　　　　　　　　　　　　　　　　　　　　　　　　　　　　　　　　　　　　　　　　　　　　　　　　　　　　　　　　　　　　　　　　　　　　　　　　　　　　　　　　　　　　　　　　　　　　　　　　　　　　　　　　　　　</a:t>
            </a:r>
          </a:p>
        </p:txBody>
      </p:sp>
      <p:sp>
        <p:nvSpPr>
          <p:cNvPr id="7" name="正方形/長方形 6">
            <a:extLst>
              <a:ext uri="{FF2B5EF4-FFF2-40B4-BE49-F238E27FC236}">
                <a16:creationId xmlns:a16="http://schemas.microsoft.com/office/drawing/2014/main" id="{A4282AA0-C10B-4D47-A7E1-439C0940A9A7}"/>
              </a:ext>
            </a:extLst>
          </p:cNvPr>
          <p:cNvSpPr/>
          <p:nvPr/>
        </p:nvSpPr>
        <p:spPr>
          <a:xfrm>
            <a:off x="425116" y="596829"/>
            <a:ext cx="6007768" cy="538447"/>
          </a:xfrm>
          <a:prstGeom prst="rect">
            <a:avLst/>
          </a:prstGeom>
          <a:solidFill>
            <a:schemeClr val="accent5">
              <a:lumMod val="20000"/>
              <a:lumOff val="80000"/>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令和７年度</a:t>
            </a:r>
            <a:endParaRPr kumimoji="1" lang="en-US" altLang="ja-JP" sz="2000" b="1" spc="50" dirty="0">
              <a:ln w="9525" cmpd="sng">
                <a:solidFill>
                  <a:schemeClr val="tx1"/>
                </a:solidFill>
                <a:prstDash val="solid"/>
              </a:ln>
              <a:solidFill>
                <a:schemeClr val="bg1"/>
              </a:solidFill>
              <a:effectLst>
                <a:glow rad="38100">
                  <a:srgbClr val="FFCA08">
                    <a:alpha val="40000"/>
                  </a:srgbClr>
                </a:glow>
              </a:effectLst>
              <a:latin typeface="HGP創英角ｺﾞｼｯｸUB" panose="020B0900000000000000" pitchFamily="50" charset="-128"/>
              <a:ea typeface="HGP創英角ｺﾞｼｯｸUB" panose="020B0900000000000000"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大阪府障がい者地域医療ネットワーク推進事業</a:t>
            </a:r>
            <a:endParaRPr kumimoji="1" lang="en-US" altLang="ja-JP" sz="2000" b="1" spc="50" dirty="0">
              <a:ln w="9525" cmpd="sng">
                <a:solidFill>
                  <a:schemeClr val="tx1"/>
                </a:solidFill>
                <a:prstDash val="solid"/>
              </a:ln>
              <a:solidFill>
                <a:schemeClr val="bg1"/>
              </a:solidFill>
              <a:effectLst>
                <a:glow rad="38100">
                  <a:srgbClr val="FFCA08">
                    <a:alpha val="40000"/>
                  </a:srgbClr>
                </a:glow>
              </a:effectLst>
              <a:latin typeface="HGP創英角ｺﾞｼｯｸUB" panose="020B0900000000000000" pitchFamily="50" charset="-128"/>
              <a:ea typeface="HGP創英角ｺﾞｼｯｸUB" panose="020B0900000000000000" pitchFamily="50" charset="-128"/>
            </a:endParaRPr>
          </a:p>
          <a:p>
            <a:pPr marL="0" marR="0" lvl="0" indent="0" algn="l" defTabSz="41468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50" normalizeH="0" baseline="0" noProof="0" dirty="0">
                <a:ln w="9525" cmpd="sng">
                  <a:solidFill>
                    <a:schemeClr val="tx1"/>
                  </a:solidFill>
                  <a:prstDash val="solid"/>
                </a:ln>
                <a:solidFill>
                  <a:schemeClr val="bg1"/>
                </a:solidFill>
                <a:effectLst>
                  <a:glow rad="38100">
                    <a:srgbClr val="FFCA08">
                      <a:alpha val="40000"/>
                    </a:srgbClr>
                  </a:glow>
                </a:effectLst>
                <a:uLnTx/>
                <a:uFillTx/>
                <a:latin typeface="HGP創英角ｺﾞｼｯｸUB" panose="020B0900000000000000" pitchFamily="50" charset="-128"/>
                <a:ea typeface="HGP創英角ｺﾞｼｯｸUB" panose="020B0900000000000000" pitchFamily="50" charset="-128"/>
              </a:rPr>
              <a:t>　　　　　　　　　　　　　　　　　実施連絡会研修会　次第</a:t>
            </a:r>
            <a:endParaRPr kumimoji="1" lang="ja-JP" altLang="en-US" sz="2000" b="0" i="0" u="none" strike="noStrike" kern="1200" cap="none" spc="0" normalizeH="0" baseline="0" noProof="0" dirty="0">
              <a:ln>
                <a:solidFill>
                  <a:schemeClr val="tx1"/>
                </a:solidFill>
              </a:ln>
              <a:solidFill>
                <a:schemeClr val="bg1"/>
              </a:solidFill>
              <a:effectLst/>
              <a:uLnTx/>
              <a:uFillTx/>
              <a:latin typeface="HGP創英角ｺﾞｼｯｸUB" panose="020B0900000000000000" pitchFamily="50" charset="-128"/>
              <a:ea typeface="HGP創英角ｺﾞｼｯｸUB" panose="020B0900000000000000" pitchFamily="50" charset="-128"/>
            </a:endParaRPr>
          </a:p>
        </p:txBody>
      </p:sp>
      <p:grpSp>
        <p:nvGrpSpPr>
          <p:cNvPr id="12" name="グループ化 11">
            <a:extLst>
              <a:ext uri="{FF2B5EF4-FFF2-40B4-BE49-F238E27FC236}">
                <a16:creationId xmlns:a16="http://schemas.microsoft.com/office/drawing/2014/main" id="{12CCE06E-5CDA-4789-B8A4-A6B2378FFF31}"/>
              </a:ext>
            </a:extLst>
          </p:cNvPr>
          <p:cNvGrpSpPr/>
          <p:nvPr/>
        </p:nvGrpSpPr>
        <p:grpSpPr>
          <a:xfrm>
            <a:off x="407931" y="1569139"/>
            <a:ext cx="6326284" cy="731525"/>
            <a:chOff x="394556" y="1295397"/>
            <a:chExt cx="6326284" cy="731525"/>
          </a:xfrm>
        </p:grpSpPr>
        <p:sp>
          <p:nvSpPr>
            <p:cNvPr id="5" name="矢印: 山形 4">
              <a:extLst>
                <a:ext uri="{FF2B5EF4-FFF2-40B4-BE49-F238E27FC236}">
                  <a16:creationId xmlns:a16="http://schemas.microsoft.com/office/drawing/2014/main" id="{49B7DA41-D76E-4237-B536-52493F2A5CF5}"/>
                </a:ext>
              </a:extLst>
            </p:cNvPr>
            <p:cNvSpPr/>
            <p:nvPr/>
          </p:nvSpPr>
          <p:spPr>
            <a:xfrm>
              <a:off x="394556" y="1295399"/>
              <a:ext cx="306196"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矢印: 山形 32">
              <a:extLst>
                <a:ext uri="{FF2B5EF4-FFF2-40B4-BE49-F238E27FC236}">
                  <a16:creationId xmlns:a16="http://schemas.microsoft.com/office/drawing/2014/main" id="{EEF12BC5-A243-4343-A196-A8BA46E9CCA2}"/>
                </a:ext>
              </a:extLst>
            </p:cNvPr>
            <p:cNvSpPr/>
            <p:nvPr/>
          </p:nvSpPr>
          <p:spPr>
            <a:xfrm>
              <a:off x="542425" y="1295398"/>
              <a:ext cx="411780"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4" name="矢印: 山形 33">
              <a:extLst>
                <a:ext uri="{FF2B5EF4-FFF2-40B4-BE49-F238E27FC236}">
                  <a16:creationId xmlns:a16="http://schemas.microsoft.com/office/drawing/2014/main" id="{A4AA7434-5C9E-4907-BA4F-0C26E4F46BC7}"/>
                </a:ext>
              </a:extLst>
            </p:cNvPr>
            <p:cNvSpPr/>
            <p:nvPr/>
          </p:nvSpPr>
          <p:spPr>
            <a:xfrm>
              <a:off x="741940" y="1295397"/>
              <a:ext cx="533203"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矢印: 山形 40">
              <a:extLst>
                <a:ext uri="{FF2B5EF4-FFF2-40B4-BE49-F238E27FC236}">
                  <a16:creationId xmlns:a16="http://schemas.microsoft.com/office/drawing/2014/main" id="{0C0CD54B-B98E-4BB8-8AB9-F262F7A44384}"/>
                </a:ext>
              </a:extLst>
            </p:cNvPr>
            <p:cNvSpPr/>
            <p:nvPr/>
          </p:nvSpPr>
          <p:spPr>
            <a:xfrm>
              <a:off x="1024180" y="1295397"/>
              <a:ext cx="5696660"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dirty="0">
                  <a:solidFill>
                    <a:schemeClr val="tx1"/>
                  </a:solidFill>
                </a:rPr>
                <a:t>～第１部～</a:t>
              </a:r>
              <a:endParaRPr kumimoji="1" lang="en-US" altLang="ja-JP" sz="1500" dirty="0">
                <a:solidFill>
                  <a:schemeClr val="tx1"/>
                </a:solidFill>
              </a:endParaRPr>
            </a:p>
            <a:p>
              <a:pPr algn="ctr"/>
              <a:r>
                <a:rPr kumimoji="1" lang="ja-JP" altLang="en-US" sz="1500" dirty="0">
                  <a:solidFill>
                    <a:schemeClr val="tx1"/>
                  </a:solidFill>
                </a:rPr>
                <a:t>「脳性まひによる障がいのある方への支援を理解する」</a:t>
              </a:r>
            </a:p>
          </p:txBody>
        </p:sp>
      </p:grpSp>
      <p:sp>
        <p:nvSpPr>
          <p:cNvPr id="10" name="正方形/長方形 9">
            <a:extLst>
              <a:ext uri="{FF2B5EF4-FFF2-40B4-BE49-F238E27FC236}">
                <a16:creationId xmlns:a16="http://schemas.microsoft.com/office/drawing/2014/main" id="{71446161-1BB0-43F9-BF8A-BCF8FBE1EF7A}"/>
              </a:ext>
            </a:extLst>
          </p:cNvPr>
          <p:cNvSpPr/>
          <p:nvPr/>
        </p:nvSpPr>
        <p:spPr>
          <a:xfrm>
            <a:off x="1085540" y="2579468"/>
            <a:ext cx="5648675" cy="586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kumimoji="1" lang="ja-JP" altLang="en-US" sz="1200" b="1" dirty="0">
                <a:solidFill>
                  <a:schemeClr val="tx1"/>
                </a:solidFill>
              </a:rPr>
              <a:t>学齢期から成人期への切れ目のない支援について</a:t>
            </a:r>
            <a:endParaRPr kumimoji="1" lang="en-US" altLang="ja-JP" sz="1200" b="1" dirty="0">
              <a:solidFill>
                <a:schemeClr val="tx1"/>
              </a:solidFill>
            </a:endParaRPr>
          </a:p>
          <a:p>
            <a:pPr marL="0" marR="0" lvl="0" indent="0" defTabSz="457200" rtl="0" eaLnBrk="1" fontAlgn="auto" latinLnBrk="0" hangingPunct="1">
              <a:lnSpc>
                <a:spcPts val="1300"/>
              </a:lnSpc>
              <a:spcBef>
                <a:spcPts val="0"/>
              </a:spcBef>
              <a:spcAft>
                <a:spcPts val="0"/>
              </a:spcAft>
              <a:buClrTx/>
              <a:buSzTx/>
              <a:buFontTx/>
              <a:buNone/>
              <a:tabLst/>
              <a:defRPr/>
            </a:pP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講師　社会福祉法人愛徳福祉会　⼤阪発達総合療育センター地域医療連携部地域医療・福祉相談室</a:t>
            </a:r>
            <a:r>
              <a:rPr kumimoji="0" lang="ja-JP" altLang="en-US"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a:t>
            </a: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室⻑　近藤　正子</a:t>
            </a:r>
            <a:r>
              <a:rPr kumimoji="0" lang="ja-JP" altLang="en-US"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a:t>
            </a:r>
            <a:endParaRPr kumimoji="0" lang="en-US"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a:p>
            <a:pPr marL="0" marR="0" lvl="0" indent="0" defTabSz="457200" rtl="0" eaLnBrk="1" fontAlgn="auto" latinLnBrk="0" hangingPunct="1">
              <a:lnSpc>
                <a:spcPts val="1300"/>
              </a:lnSpc>
              <a:spcBef>
                <a:spcPts val="0"/>
              </a:spcBef>
              <a:spcAft>
                <a:spcPts val="0"/>
              </a:spcAft>
              <a:buClrTx/>
              <a:buSzTx/>
              <a:buFontTx/>
              <a:buNone/>
              <a:tabLst/>
              <a:defRPr/>
            </a:pPr>
            <a:r>
              <a:rPr kumimoji="0" lang="en-US" altLang="ja-JP" sz="800" i="0"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a:t>
            </a: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看護師／社会福祉士／相談支援専門員</a:t>
            </a:r>
          </a:p>
        </p:txBody>
      </p:sp>
      <p:sp>
        <p:nvSpPr>
          <p:cNvPr id="45" name="正方形/長方形 44">
            <a:extLst>
              <a:ext uri="{FF2B5EF4-FFF2-40B4-BE49-F238E27FC236}">
                <a16:creationId xmlns:a16="http://schemas.microsoft.com/office/drawing/2014/main" id="{FAF762B2-0B78-48DF-8EF1-BEA8A561691C}"/>
              </a:ext>
            </a:extLst>
          </p:cNvPr>
          <p:cNvSpPr/>
          <p:nvPr/>
        </p:nvSpPr>
        <p:spPr>
          <a:xfrm>
            <a:off x="1117888" y="3408487"/>
            <a:ext cx="5648675" cy="586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tx1"/>
                </a:solidFill>
              </a:rPr>
              <a:t>脳性まひの方の在宅における医療的ケアの実際</a:t>
            </a:r>
            <a:endParaRPr kumimoji="1" lang="en-US" altLang="ja-JP" sz="1200" b="1" dirty="0">
              <a:solidFill>
                <a:schemeClr val="tx1"/>
              </a:solidFill>
            </a:endParaRPr>
          </a:p>
          <a:p>
            <a:pPr marL="0" marR="0" lvl="0" indent="0" defTabSz="457200" rtl="0" eaLnBrk="1" fontAlgn="auto" latinLnBrk="0" hangingPunct="1">
              <a:lnSpc>
                <a:spcPts val="1300"/>
              </a:lnSpc>
              <a:spcBef>
                <a:spcPts val="0"/>
              </a:spcBef>
              <a:spcAft>
                <a:spcPts val="0"/>
              </a:spcAft>
              <a:buClrTx/>
              <a:buSzTx/>
              <a:buFontTx/>
              <a:buNone/>
              <a:tabLst/>
              <a:defRPr/>
            </a:pP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講師　</a:t>
            </a:r>
            <a:r>
              <a:rPr kumimoji="0" lang="ja-JP" altLang="en-US"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社会医療法人大道会　訪問看護ステーションおおみち</a:t>
            </a:r>
            <a:r>
              <a:rPr lang="ja-JP" altLang="en-US" sz="800" u="sng" dirty="0">
                <a:solidFill>
                  <a:schemeClr val="tx1"/>
                </a:solidFill>
                <a:latin typeface="ＭＳ ゴシック" panose="020B0609070205080204" pitchFamily="49" charset="-128"/>
                <a:ea typeface="ＭＳ ゴシック" panose="020B0609070205080204" pitchFamily="49" charset="-128"/>
              </a:rPr>
              <a:t>　看護師　川本　麻衣</a:t>
            </a:r>
            <a:endPar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47" name="正方形/長方形 46">
            <a:extLst>
              <a:ext uri="{FF2B5EF4-FFF2-40B4-BE49-F238E27FC236}">
                <a16:creationId xmlns:a16="http://schemas.microsoft.com/office/drawing/2014/main" id="{2442B8D0-B78F-4D30-BD27-5A8EC86E07FC}"/>
              </a:ext>
            </a:extLst>
          </p:cNvPr>
          <p:cNvSpPr/>
          <p:nvPr/>
        </p:nvSpPr>
        <p:spPr>
          <a:xfrm>
            <a:off x="1085540" y="4297900"/>
            <a:ext cx="5648675" cy="586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kumimoji="1" lang="ja-JP" altLang="en-US" sz="1200" b="1" dirty="0">
                <a:solidFill>
                  <a:schemeClr val="tx1"/>
                </a:solidFill>
              </a:rPr>
              <a:t>専門職ができる家庭支援　～作業療法士と家族の立場から見た支援～　</a:t>
            </a:r>
            <a:endParaRPr kumimoji="1" lang="en-US" altLang="ja-JP" sz="1200" b="1" dirty="0">
              <a:solidFill>
                <a:schemeClr val="tx1"/>
              </a:solidFill>
            </a:endParaRPr>
          </a:p>
          <a:p>
            <a:pPr>
              <a:lnSpc>
                <a:spcPts val="1300"/>
              </a:lnSpc>
            </a:pPr>
            <a:r>
              <a:rPr kumimoji="1" lang="ja-JP" altLang="en-US" sz="1200" b="1" dirty="0">
                <a:solidFill>
                  <a:schemeClr val="tx1"/>
                </a:solidFill>
              </a:rPr>
              <a:t>愛着形成の視点から</a:t>
            </a:r>
            <a:endParaRPr kumimoji="1" lang="en-US" altLang="ja-JP" sz="1200" b="1" dirty="0">
              <a:solidFill>
                <a:schemeClr val="tx1"/>
              </a:solidFill>
            </a:endParaRPr>
          </a:p>
          <a:p>
            <a:pPr marL="0" marR="0" lvl="0" indent="0" defTabSz="457200" rtl="0" eaLnBrk="1" fontAlgn="auto" latinLnBrk="0" hangingPunct="1">
              <a:lnSpc>
                <a:spcPts val="1300"/>
              </a:lnSpc>
              <a:spcBef>
                <a:spcPts val="0"/>
              </a:spcBef>
              <a:spcAft>
                <a:spcPts val="0"/>
              </a:spcAft>
              <a:buClrTx/>
              <a:buSzTx/>
              <a:buFontTx/>
              <a:buNone/>
              <a:tabLst/>
              <a:defRPr/>
            </a:pP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講師　</a:t>
            </a:r>
            <a:r>
              <a:rPr kumimoji="0" lang="ja-JP" altLang="en-US"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社会医療法人大道会　訪問看護ステーション東成おおみち</a:t>
            </a:r>
            <a:r>
              <a:rPr lang="ja-JP" altLang="en-US" sz="800" u="sng" dirty="0">
                <a:solidFill>
                  <a:schemeClr val="tx1"/>
                </a:solidFill>
                <a:latin typeface="ＭＳ ゴシック" panose="020B0609070205080204" pitchFamily="49" charset="-128"/>
                <a:ea typeface="ＭＳ ゴシック" panose="020B0609070205080204" pitchFamily="49" charset="-128"/>
              </a:rPr>
              <a:t>　作業療法士　生柄　真悟</a:t>
            </a:r>
            <a:endPar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grpSp>
        <p:nvGrpSpPr>
          <p:cNvPr id="11" name="グループ化 10">
            <a:extLst>
              <a:ext uri="{FF2B5EF4-FFF2-40B4-BE49-F238E27FC236}">
                <a16:creationId xmlns:a16="http://schemas.microsoft.com/office/drawing/2014/main" id="{E779CD54-7ACE-4041-9F7D-A0D94DC7B49F}"/>
              </a:ext>
            </a:extLst>
          </p:cNvPr>
          <p:cNvGrpSpPr/>
          <p:nvPr/>
        </p:nvGrpSpPr>
        <p:grpSpPr>
          <a:xfrm>
            <a:off x="440279" y="5245358"/>
            <a:ext cx="6326284" cy="731525"/>
            <a:chOff x="546956" y="1447797"/>
            <a:chExt cx="6326284" cy="731525"/>
          </a:xfrm>
        </p:grpSpPr>
        <p:sp>
          <p:nvSpPr>
            <p:cNvPr id="48" name="矢印: 山形 47">
              <a:extLst>
                <a:ext uri="{FF2B5EF4-FFF2-40B4-BE49-F238E27FC236}">
                  <a16:creationId xmlns:a16="http://schemas.microsoft.com/office/drawing/2014/main" id="{00F98595-6583-4DA1-8A74-C5C5A15394BA}"/>
                </a:ext>
              </a:extLst>
            </p:cNvPr>
            <p:cNvSpPr/>
            <p:nvPr/>
          </p:nvSpPr>
          <p:spPr>
            <a:xfrm>
              <a:off x="546956" y="1447799"/>
              <a:ext cx="306196"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矢印: 山形 48">
              <a:extLst>
                <a:ext uri="{FF2B5EF4-FFF2-40B4-BE49-F238E27FC236}">
                  <a16:creationId xmlns:a16="http://schemas.microsoft.com/office/drawing/2014/main" id="{690C58DB-BD75-499D-B532-A25CBB8C1EBA}"/>
                </a:ext>
              </a:extLst>
            </p:cNvPr>
            <p:cNvSpPr/>
            <p:nvPr/>
          </p:nvSpPr>
          <p:spPr>
            <a:xfrm>
              <a:off x="694825" y="1447798"/>
              <a:ext cx="411780"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矢印: 山形 49">
              <a:extLst>
                <a:ext uri="{FF2B5EF4-FFF2-40B4-BE49-F238E27FC236}">
                  <a16:creationId xmlns:a16="http://schemas.microsoft.com/office/drawing/2014/main" id="{104AA498-3F93-49AC-9668-B4A6EE6B3391}"/>
                </a:ext>
              </a:extLst>
            </p:cNvPr>
            <p:cNvSpPr/>
            <p:nvPr/>
          </p:nvSpPr>
          <p:spPr>
            <a:xfrm>
              <a:off x="894340" y="1447797"/>
              <a:ext cx="533203"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1" name="矢印: 山形 50">
              <a:extLst>
                <a:ext uri="{FF2B5EF4-FFF2-40B4-BE49-F238E27FC236}">
                  <a16:creationId xmlns:a16="http://schemas.microsoft.com/office/drawing/2014/main" id="{18216DE0-AD04-4032-BD52-CFCE843E21AB}"/>
                </a:ext>
              </a:extLst>
            </p:cNvPr>
            <p:cNvSpPr/>
            <p:nvPr/>
          </p:nvSpPr>
          <p:spPr>
            <a:xfrm>
              <a:off x="1176580" y="1447797"/>
              <a:ext cx="5696660" cy="731523"/>
            </a:xfrm>
            <a:prstGeom prst="chevron">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dirty="0">
                  <a:solidFill>
                    <a:schemeClr val="tx1"/>
                  </a:solidFill>
                </a:rPr>
                <a:t>～第２部～</a:t>
              </a:r>
              <a:endParaRPr kumimoji="1" lang="en-US" altLang="ja-JP" sz="1500" dirty="0">
                <a:solidFill>
                  <a:schemeClr val="tx1"/>
                </a:solidFill>
              </a:endParaRPr>
            </a:p>
            <a:p>
              <a:pPr algn="ctr"/>
              <a:r>
                <a:rPr kumimoji="1" lang="ja-JP" altLang="en-US" sz="1500" dirty="0">
                  <a:solidFill>
                    <a:schemeClr val="tx1"/>
                  </a:solidFill>
                  <a:latin typeface="+mn-ea"/>
                </a:rPr>
                <a:t>「</a:t>
              </a:r>
              <a:r>
                <a:rPr lang="ja-JP" altLang="ja-JP" sz="1500" dirty="0">
                  <a:solidFill>
                    <a:schemeClr val="tx1"/>
                  </a:solidFill>
                  <a:effectLst/>
                  <a:latin typeface="+mn-ea"/>
                  <a:cs typeface="Times New Roman" panose="02020603050405020304" pitchFamily="18" charset="0"/>
                </a:rPr>
                <a:t>脊髄損傷者の性</a:t>
              </a:r>
              <a:r>
                <a:rPr lang="ja-JP" altLang="en-US" sz="1500" dirty="0">
                  <a:solidFill>
                    <a:schemeClr val="tx1"/>
                  </a:solidFill>
                  <a:effectLst/>
                  <a:latin typeface="+mn-ea"/>
                  <a:cs typeface="Times New Roman" panose="02020603050405020304" pitchFamily="18" charset="0"/>
                </a:rPr>
                <a:t>と子育て</a:t>
              </a:r>
              <a:r>
                <a:rPr lang="ja-JP" altLang="ja-JP" sz="1500" dirty="0">
                  <a:solidFill>
                    <a:schemeClr val="tx1"/>
                  </a:solidFill>
                  <a:effectLst/>
                  <a:latin typeface="+mn-ea"/>
                  <a:cs typeface="Times New Roman" panose="02020603050405020304" pitchFamily="18" charset="0"/>
                </a:rPr>
                <a:t>について</a:t>
              </a:r>
              <a:r>
                <a:rPr kumimoji="1" lang="ja-JP" altLang="en-US" sz="1500" dirty="0">
                  <a:solidFill>
                    <a:schemeClr val="tx1"/>
                  </a:solidFill>
                  <a:latin typeface="+mn-ea"/>
                </a:rPr>
                <a:t>」</a:t>
              </a:r>
            </a:p>
          </p:txBody>
        </p:sp>
      </p:grpSp>
      <p:grpSp>
        <p:nvGrpSpPr>
          <p:cNvPr id="6" name="グループ化 5">
            <a:extLst>
              <a:ext uri="{FF2B5EF4-FFF2-40B4-BE49-F238E27FC236}">
                <a16:creationId xmlns:a16="http://schemas.microsoft.com/office/drawing/2014/main" id="{C9129368-8C78-4276-BBFE-92A5D7F871D2}"/>
              </a:ext>
            </a:extLst>
          </p:cNvPr>
          <p:cNvGrpSpPr/>
          <p:nvPr/>
        </p:nvGrpSpPr>
        <p:grpSpPr>
          <a:xfrm>
            <a:off x="434454" y="2614466"/>
            <a:ext cx="559649" cy="2272225"/>
            <a:chOff x="394556" y="2085488"/>
            <a:chExt cx="559649" cy="2272225"/>
          </a:xfrm>
        </p:grpSpPr>
        <p:sp>
          <p:nvSpPr>
            <p:cNvPr id="13" name="正方形/長方形 12">
              <a:extLst>
                <a:ext uri="{FF2B5EF4-FFF2-40B4-BE49-F238E27FC236}">
                  <a16:creationId xmlns:a16="http://schemas.microsoft.com/office/drawing/2014/main" id="{2F1985B1-BD39-4092-984E-674670576BAA}"/>
                </a:ext>
              </a:extLst>
            </p:cNvPr>
            <p:cNvSpPr/>
            <p:nvPr/>
          </p:nvSpPr>
          <p:spPr>
            <a:xfrm>
              <a:off x="627339" y="2559534"/>
              <a:ext cx="74333" cy="4292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BA151608-1B36-478B-9AE9-58A3C8D9A1B0}"/>
                </a:ext>
              </a:extLst>
            </p:cNvPr>
            <p:cNvSpPr/>
            <p:nvPr/>
          </p:nvSpPr>
          <p:spPr>
            <a:xfrm>
              <a:off x="627339" y="3441711"/>
              <a:ext cx="74333" cy="4292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a:extLst>
                <a:ext uri="{FF2B5EF4-FFF2-40B4-BE49-F238E27FC236}">
                  <a16:creationId xmlns:a16="http://schemas.microsoft.com/office/drawing/2014/main" id="{AAAF8868-5989-4EBE-949A-B22A42A6912B}"/>
                </a:ext>
              </a:extLst>
            </p:cNvPr>
            <p:cNvSpPr/>
            <p:nvPr/>
          </p:nvSpPr>
          <p:spPr>
            <a:xfrm>
              <a:off x="394556" y="2085488"/>
              <a:ext cx="559649" cy="56627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１</a:t>
              </a:r>
            </a:p>
          </p:txBody>
        </p:sp>
        <p:sp>
          <p:nvSpPr>
            <p:cNvPr id="44" name="楕円 43">
              <a:extLst>
                <a:ext uri="{FF2B5EF4-FFF2-40B4-BE49-F238E27FC236}">
                  <a16:creationId xmlns:a16="http://schemas.microsoft.com/office/drawing/2014/main" id="{50D88DEE-2637-4CC1-99CA-A115682CF392}"/>
                </a:ext>
              </a:extLst>
            </p:cNvPr>
            <p:cNvSpPr/>
            <p:nvPr/>
          </p:nvSpPr>
          <p:spPr>
            <a:xfrm>
              <a:off x="397120" y="2923188"/>
              <a:ext cx="545269" cy="551408"/>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２</a:t>
              </a:r>
            </a:p>
          </p:txBody>
        </p:sp>
        <p:sp>
          <p:nvSpPr>
            <p:cNvPr id="46" name="楕円 45">
              <a:extLst>
                <a:ext uri="{FF2B5EF4-FFF2-40B4-BE49-F238E27FC236}">
                  <a16:creationId xmlns:a16="http://schemas.microsoft.com/office/drawing/2014/main" id="{CECD6E9B-7E09-47F1-AB01-F210EADD11F8}"/>
                </a:ext>
              </a:extLst>
            </p:cNvPr>
            <p:cNvSpPr/>
            <p:nvPr/>
          </p:nvSpPr>
          <p:spPr>
            <a:xfrm>
              <a:off x="408937" y="3828107"/>
              <a:ext cx="545268" cy="52960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３</a:t>
              </a:r>
            </a:p>
          </p:txBody>
        </p:sp>
      </p:grpSp>
      <p:sp>
        <p:nvSpPr>
          <p:cNvPr id="23" name="正方形/長方形 22">
            <a:extLst>
              <a:ext uri="{FF2B5EF4-FFF2-40B4-BE49-F238E27FC236}">
                <a16:creationId xmlns:a16="http://schemas.microsoft.com/office/drawing/2014/main" id="{877C698A-D56E-41F3-975E-18228E538426}"/>
              </a:ext>
            </a:extLst>
          </p:cNvPr>
          <p:cNvSpPr/>
          <p:nvPr/>
        </p:nvSpPr>
        <p:spPr>
          <a:xfrm>
            <a:off x="1054264" y="6324858"/>
            <a:ext cx="5648675" cy="7315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kumimoji="1" lang="ja-JP" altLang="en-US" sz="1200" b="1" kern="1500" dirty="0">
                <a:solidFill>
                  <a:schemeClr val="tx1"/>
                </a:solidFill>
              </a:rPr>
              <a:t>主催者挨拶</a:t>
            </a:r>
            <a:endParaRPr kumimoji="1" lang="en-US" altLang="ja-JP" sz="1200" b="1" kern="1500" dirty="0">
              <a:solidFill>
                <a:schemeClr val="tx1"/>
              </a:solidFill>
            </a:endParaRPr>
          </a:p>
          <a:p>
            <a:pPr>
              <a:lnSpc>
                <a:spcPts val="1300"/>
              </a:lnSpc>
            </a:pPr>
            <a:r>
              <a:rPr kumimoji="0" lang="ja-JP" altLang="en-US" sz="800" b="0" i="0" u="sng"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医療法人稜陽会　住田リハビリテーションクリニック　院長　住田　幹男</a:t>
            </a:r>
            <a:endParaRPr lang="en-US" altLang="ja-JP" sz="800" u="sng" kern="1500"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gn="r">
              <a:lnSpc>
                <a:spcPts val="1300"/>
              </a:lnSpc>
            </a:pPr>
            <a:r>
              <a:rPr kumimoji="0" lang="ja-JP" altLang="en-US" sz="800" b="0" i="0" u="sng"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（社会医療法人愛仁会　愛仁会リハビリテーション病院　前診療部長）</a:t>
            </a:r>
            <a:r>
              <a:rPr kumimoji="0" lang="ja-JP" altLang="en-US" sz="800" b="0"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rPr>
              <a:t> </a:t>
            </a:r>
            <a:endParaRPr kumimoji="0" lang="en-US" altLang="ja-JP" sz="800" b="0"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1300"/>
              </a:lnSpc>
            </a:pPr>
            <a:r>
              <a:rPr kumimoji="0" lang="ja-JP" altLang="en-US" sz="800" b="0"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日本リハビリテーション医学会専門医・指導医／日本</a:t>
            </a:r>
            <a:r>
              <a:rPr kumimoji="0" lang="ja-JP" altLang="ja-JP" sz="800" b="0"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整形外科学会専門</a:t>
            </a:r>
            <a:r>
              <a:rPr kumimoji="0" lang="ja-JP" altLang="en-US" sz="800" b="0"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医・指導医／心臓リハビリテーション指導士／日本リハビリテーション医学会名誉会員／日本脊髄障害医学会名誉会員</a:t>
            </a:r>
            <a:endParaRPr kumimoji="0" lang="en-US" altLang="ja-JP" sz="1000" b="1" i="0" u="none" strike="noStrike" kern="15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29" name="正方形/長方形 28">
            <a:extLst>
              <a:ext uri="{FF2B5EF4-FFF2-40B4-BE49-F238E27FC236}">
                <a16:creationId xmlns:a16="http://schemas.microsoft.com/office/drawing/2014/main" id="{19FE48B7-9156-4B8F-8538-D2442044271C}"/>
              </a:ext>
            </a:extLst>
          </p:cNvPr>
          <p:cNvSpPr/>
          <p:nvPr/>
        </p:nvSpPr>
        <p:spPr>
          <a:xfrm>
            <a:off x="1043931" y="7355915"/>
            <a:ext cx="5648675" cy="4597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ja-JP" sz="1200" b="1" kern="100" dirty="0">
                <a:solidFill>
                  <a:schemeClr val="tx1"/>
                </a:solidFill>
                <a:effectLst/>
                <a:latin typeface="+mn-ea"/>
                <a:cs typeface="Times New Roman" panose="02020603050405020304" pitchFamily="18" charset="0"/>
              </a:rPr>
              <a:t>男性脊髄損傷者の性の問題とその対策</a:t>
            </a:r>
            <a:r>
              <a:rPr lang="ja-JP" altLang="en-US" sz="1200" b="1" kern="100" dirty="0">
                <a:solidFill>
                  <a:schemeClr val="tx1"/>
                </a:solidFill>
                <a:effectLst/>
                <a:latin typeface="+mn-ea"/>
                <a:cs typeface="Times New Roman" panose="02020603050405020304" pitchFamily="18" charset="0"/>
              </a:rPr>
              <a:t>　</a:t>
            </a:r>
            <a:r>
              <a:rPr lang="ja-JP" altLang="ja-JP" sz="1200" b="1" dirty="0">
                <a:solidFill>
                  <a:schemeClr val="tx1"/>
                </a:solidFill>
                <a:effectLst/>
                <a:latin typeface="+mn-ea"/>
                <a:cs typeface="Times New Roman" panose="02020603050405020304" pitchFamily="18" charset="0"/>
              </a:rPr>
              <a:t>～</a:t>
            </a:r>
            <a:r>
              <a:rPr lang="ja-JP" altLang="en-US" sz="1200" b="1" dirty="0">
                <a:solidFill>
                  <a:schemeClr val="tx1"/>
                </a:solidFill>
                <a:effectLst/>
                <a:latin typeface="+mn-ea"/>
                <a:cs typeface="Times New Roman" panose="02020603050405020304" pitchFamily="18" charset="0"/>
              </a:rPr>
              <a:t>より良い性生活と挙児のために</a:t>
            </a:r>
            <a:r>
              <a:rPr lang="ja-JP" altLang="ja-JP" sz="1200" b="1" dirty="0">
                <a:solidFill>
                  <a:schemeClr val="tx1"/>
                </a:solidFill>
                <a:effectLst/>
                <a:latin typeface="+mn-ea"/>
                <a:cs typeface="Times New Roman" panose="02020603050405020304" pitchFamily="18" charset="0"/>
              </a:rPr>
              <a:t>～</a:t>
            </a:r>
            <a:endParaRPr kumimoji="1" lang="en-US" altLang="ja-JP" sz="1200" b="1" dirty="0">
              <a:solidFill>
                <a:schemeClr val="tx1"/>
              </a:solidFill>
              <a:latin typeface="+mn-ea"/>
            </a:endParaRPr>
          </a:p>
          <a:p>
            <a:pPr algn="just">
              <a:lnSpc>
                <a:spcPts val="1300"/>
              </a:lnSpc>
            </a:pP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講師　</a:t>
            </a:r>
            <a:r>
              <a:rPr lang="ja-JP" altLang="ja-JP"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社会福祉法人　兵庫県社会福祉事業団</a:t>
            </a:r>
            <a:r>
              <a:rPr lang="ja-JP" altLang="en-US"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兵庫県立リハビリテーション中央病院　泌尿器科部長</a:t>
            </a:r>
            <a:r>
              <a:rPr lang="ja-JP" altLang="en-US"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00" u="sng"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仙石　淳</a:t>
            </a:r>
            <a:endPar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38" name="正方形/長方形 37">
            <a:extLst>
              <a:ext uri="{FF2B5EF4-FFF2-40B4-BE49-F238E27FC236}">
                <a16:creationId xmlns:a16="http://schemas.microsoft.com/office/drawing/2014/main" id="{0ADDC6F9-64F9-4003-9046-06E441DBE6AA}"/>
              </a:ext>
            </a:extLst>
          </p:cNvPr>
          <p:cNvSpPr/>
          <p:nvPr/>
        </p:nvSpPr>
        <p:spPr>
          <a:xfrm>
            <a:off x="967580" y="8933495"/>
            <a:ext cx="5710036" cy="519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ja-JP" sz="1200" b="1" kern="100" dirty="0">
                <a:solidFill>
                  <a:schemeClr val="tx1"/>
                </a:solidFill>
                <a:effectLst/>
                <a:latin typeface="+mn-ea"/>
                <a:cs typeface="Times New Roman" panose="02020603050405020304" pitchFamily="18" charset="0"/>
              </a:rPr>
              <a:t>「当事者体験談」</a:t>
            </a:r>
            <a:r>
              <a:rPr lang="ja-JP" altLang="en-US" sz="1200" b="1" kern="100" dirty="0">
                <a:solidFill>
                  <a:schemeClr val="tx1"/>
                </a:solidFill>
                <a:effectLst/>
                <a:latin typeface="+mn-ea"/>
                <a:cs typeface="Times New Roman" panose="02020603050405020304" pitchFamily="18" charset="0"/>
              </a:rPr>
              <a:t>　</a:t>
            </a:r>
            <a:r>
              <a:rPr lang="ja-JP" altLang="ja-JP" sz="1200" b="1" dirty="0">
                <a:solidFill>
                  <a:schemeClr val="tx1"/>
                </a:solidFill>
                <a:effectLst/>
                <a:latin typeface="+mn-ea"/>
                <a:cs typeface="Times New Roman" panose="02020603050405020304" pitchFamily="18" charset="0"/>
              </a:rPr>
              <a:t>～</a:t>
            </a:r>
            <a:r>
              <a:rPr lang="ja-JP" altLang="en-US" sz="1200" b="1" dirty="0">
                <a:solidFill>
                  <a:schemeClr val="tx1"/>
                </a:solidFill>
                <a:effectLst/>
                <a:latin typeface="+mn-ea"/>
                <a:cs typeface="Times New Roman" panose="02020603050405020304" pitchFamily="18" charset="0"/>
              </a:rPr>
              <a:t>男性</a:t>
            </a:r>
            <a:r>
              <a:rPr lang="ja-JP" altLang="ja-JP" sz="1200" b="1" dirty="0">
                <a:solidFill>
                  <a:schemeClr val="tx1"/>
                </a:solidFill>
                <a:effectLst/>
                <a:latin typeface="+mn-ea"/>
                <a:cs typeface="Times New Roman" panose="02020603050405020304" pitchFamily="18" charset="0"/>
              </a:rPr>
              <a:t>脊髄損傷者の挙児</a:t>
            </a:r>
            <a:r>
              <a:rPr lang="ja-JP" altLang="en-US" sz="1200" b="1" dirty="0">
                <a:solidFill>
                  <a:schemeClr val="tx1"/>
                </a:solidFill>
                <a:effectLst/>
                <a:latin typeface="+mn-ea"/>
                <a:cs typeface="Times New Roman" panose="02020603050405020304" pitchFamily="18" charset="0"/>
              </a:rPr>
              <a:t>と子育て</a:t>
            </a:r>
            <a:r>
              <a:rPr lang="ja-JP" altLang="ja-JP" sz="1200" b="1" dirty="0">
                <a:solidFill>
                  <a:schemeClr val="tx1"/>
                </a:solidFill>
                <a:effectLst/>
                <a:latin typeface="+mn-ea"/>
                <a:cs typeface="Times New Roman" panose="02020603050405020304" pitchFamily="18" charset="0"/>
              </a:rPr>
              <a:t>について～</a:t>
            </a:r>
            <a:endParaRPr lang="en-US" altLang="ja-JP" sz="1200" b="1" dirty="0">
              <a:solidFill>
                <a:schemeClr val="tx1"/>
              </a:solidFill>
              <a:effectLst/>
              <a:latin typeface="+mn-ea"/>
              <a:cs typeface="Times New Roman" panose="02020603050405020304" pitchFamily="18" charset="0"/>
            </a:endParaRPr>
          </a:p>
          <a:p>
            <a:pPr algn="just">
              <a:lnSpc>
                <a:spcPts val="1300"/>
              </a:lnSpc>
            </a:pPr>
            <a:r>
              <a:rPr kumimoji="0" lang="ja-JP" altLang="en-US" sz="800" i="0"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　</a:t>
            </a:r>
            <a:r>
              <a:rPr kumimoji="0" lang="ja-JP" altLang="en-US"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当事者　　</a:t>
            </a:r>
            <a:r>
              <a:rPr lang="ja-JP" altLang="ja-JP" sz="800" u="sng" kern="100" dirty="0">
                <a:solidFill>
                  <a:schemeClr val="tx1"/>
                </a:solidFill>
                <a:effectLst/>
                <a:latin typeface="ＭＳ ゴシック" panose="020B0609070205080204" pitchFamily="49" charset="-128"/>
                <a:ea typeface="ＭＳ ゴシック" panose="020B0609070205080204" pitchFamily="49" charset="-128"/>
                <a:cs typeface="Courier New" panose="02070309020205020404" pitchFamily="49" charset="0"/>
              </a:rPr>
              <a:t>柴崎　将馬</a:t>
            </a:r>
            <a:r>
              <a:rPr lang="ja-JP" altLang="en-US" sz="800" u="sng" kern="100" dirty="0">
                <a:solidFill>
                  <a:schemeClr val="tx1"/>
                </a:solidFill>
                <a:latin typeface="ＭＳ ゴシック" panose="020B0609070205080204" pitchFamily="49" charset="-128"/>
                <a:ea typeface="ＭＳ ゴシック" panose="020B0609070205080204" pitchFamily="49" charset="-128"/>
                <a:cs typeface="Courier New" panose="02070309020205020404" pitchFamily="49" charset="0"/>
              </a:rPr>
              <a:t>　／　</a:t>
            </a:r>
            <a:r>
              <a:rPr lang="ja-JP" altLang="ja-JP" sz="800" u="sng"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中本　悠太</a:t>
            </a:r>
            <a:r>
              <a:rPr lang="ja-JP" altLang="en-US" sz="800" u="sng"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800" u="sng"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00" u="sng" kern="100" dirty="0">
                <a:solidFill>
                  <a:schemeClr val="tx1"/>
                </a:solidFill>
                <a:effectLst/>
                <a:latin typeface="ＭＳ ゴシック" panose="020B0609070205080204" pitchFamily="49" charset="-128"/>
                <a:ea typeface="ＭＳ ゴシック" panose="020B0609070205080204" pitchFamily="49" charset="-128"/>
                <a:cs typeface="Courier New" panose="02070309020205020404" pitchFamily="49" charset="0"/>
              </a:rPr>
              <a:t>宮本　涼平</a:t>
            </a:r>
            <a:r>
              <a:rPr lang="ja-JP" altLang="en-US" sz="800" u="sng"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pic>
        <p:nvPicPr>
          <p:cNvPr id="8" name="グラフィックス 7" descr="ビデオ カメラ 単色塗りつぶし">
            <a:extLst>
              <a:ext uri="{FF2B5EF4-FFF2-40B4-BE49-F238E27FC236}">
                <a16:creationId xmlns:a16="http://schemas.microsoft.com/office/drawing/2014/main" id="{3E7B412E-4D20-47EB-BBBF-0F71D325E4E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6170930" y="151172"/>
            <a:ext cx="473286" cy="399960"/>
          </a:xfrm>
          <a:prstGeom prst="rect">
            <a:avLst/>
          </a:prstGeom>
        </p:spPr>
      </p:pic>
      <p:sp>
        <p:nvSpPr>
          <p:cNvPr id="3" name="波線 2">
            <a:extLst>
              <a:ext uri="{FF2B5EF4-FFF2-40B4-BE49-F238E27FC236}">
                <a16:creationId xmlns:a16="http://schemas.microsoft.com/office/drawing/2014/main" id="{C930A490-F7CA-4F0E-BDB8-C4C61D9597B8}"/>
              </a:ext>
            </a:extLst>
          </p:cNvPr>
          <p:cNvSpPr/>
          <p:nvPr/>
        </p:nvSpPr>
        <p:spPr>
          <a:xfrm rot="1255265">
            <a:off x="5159781" y="321111"/>
            <a:ext cx="1554968" cy="577294"/>
          </a:xfrm>
          <a:prstGeom prst="wave">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ＭＳ ゴシック" panose="020B0609070205080204" pitchFamily="49" charset="-128"/>
                <a:ea typeface="ＭＳ ゴシック" panose="020B0609070205080204" pitchFamily="49" charset="-128"/>
              </a:rPr>
              <a:t>動画配信研修</a:t>
            </a:r>
          </a:p>
        </p:txBody>
      </p:sp>
      <p:sp>
        <p:nvSpPr>
          <p:cNvPr id="39" name="正方形/長方形 38">
            <a:extLst>
              <a:ext uri="{FF2B5EF4-FFF2-40B4-BE49-F238E27FC236}">
                <a16:creationId xmlns:a16="http://schemas.microsoft.com/office/drawing/2014/main" id="{125426DA-FCE5-4D73-A25A-E5AE8571544D}"/>
              </a:ext>
            </a:extLst>
          </p:cNvPr>
          <p:cNvSpPr/>
          <p:nvPr/>
        </p:nvSpPr>
        <p:spPr>
          <a:xfrm>
            <a:off x="1069903" y="8185900"/>
            <a:ext cx="5696660" cy="4597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300"/>
              </a:lnSpc>
            </a:pPr>
            <a:r>
              <a:rPr lang="ja-JP" altLang="ja-JP" sz="1200" b="1" kern="100" dirty="0">
                <a:solidFill>
                  <a:schemeClr val="tx1"/>
                </a:solidFill>
                <a:effectLst/>
                <a:latin typeface="+mn-ea"/>
                <a:cs typeface="Times New Roman" panose="02020603050405020304" pitchFamily="18" charset="0"/>
              </a:rPr>
              <a:t>女性脊髄損傷者の性の問題とその対策</a:t>
            </a:r>
            <a:r>
              <a:rPr lang="ja-JP" altLang="en-US" sz="1200" b="1" kern="100" dirty="0">
                <a:solidFill>
                  <a:schemeClr val="tx1"/>
                </a:solidFill>
                <a:effectLst/>
                <a:latin typeface="+mn-ea"/>
                <a:cs typeface="Times New Roman" panose="02020603050405020304" pitchFamily="18" charset="0"/>
              </a:rPr>
              <a:t>　</a:t>
            </a:r>
            <a:r>
              <a:rPr lang="ja-JP" altLang="ja-JP" sz="1200" b="1" dirty="0">
                <a:solidFill>
                  <a:schemeClr val="tx1"/>
                </a:solidFill>
                <a:effectLst/>
                <a:latin typeface="+mn-ea"/>
                <a:cs typeface="Times New Roman" panose="02020603050405020304" pitchFamily="18" charset="0"/>
              </a:rPr>
              <a:t>～性生活、妊娠、出産、育児について～</a:t>
            </a:r>
            <a:r>
              <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rPr>
              <a:t>講師　</a:t>
            </a:r>
            <a:r>
              <a:rPr lang="ja-JP" altLang="ja-JP"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社会福祉法人　兵庫県社会福祉事業団</a:t>
            </a:r>
            <a:r>
              <a:rPr lang="ja-JP" altLang="en-US" sz="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00" u="sng"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兵庫県立リハビリテーション中央病院　看護師長</a:t>
            </a:r>
            <a:r>
              <a:rPr lang="ja-JP" altLang="en-US" sz="800" u="sng"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00" u="sng"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阿部　さやか</a:t>
            </a:r>
            <a:endParaRPr kumimoji="0" lang="ja-JP" altLang="ja-JP" sz="800" i="0" u="sng"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grpSp>
        <p:nvGrpSpPr>
          <p:cNvPr id="4" name="グループ化 3">
            <a:extLst>
              <a:ext uri="{FF2B5EF4-FFF2-40B4-BE49-F238E27FC236}">
                <a16:creationId xmlns:a16="http://schemas.microsoft.com/office/drawing/2014/main" id="{3E0EAAF7-9D3F-41BA-B875-AA540711E528}"/>
              </a:ext>
            </a:extLst>
          </p:cNvPr>
          <p:cNvGrpSpPr/>
          <p:nvPr/>
        </p:nvGrpSpPr>
        <p:grpSpPr>
          <a:xfrm>
            <a:off x="379677" y="6300184"/>
            <a:ext cx="633574" cy="3155918"/>
            <a:chOff x="385966" y="5643725"/>
            <a:chExt cx="633574" cy="3155918"/>
          </a:xfrm>
        </p:grpSpPr>
        <p:sp>
          <p:nvSpPr>
            <p:cNvPr id="2" name="星: 5 pt 1">
              <a:extLst>
                <a:ext uri="{FF2B5EF4-FFF2-40B4-BE49-F238E27FC236}">
                  <a16:creationId xmlns:a16="http://schemas.microsoft.com/office/drawing/2014/main" id="{169225E6-DA2B-484B-BD97-D97F383E5230}"/>
                </a:ext>
              </a:extLst>
            </p:cNvPr>
            <p:cNvSpPr/>
            <p:nvPr/>
          </p:nvSpPr>
          <p:spPr>
            <a:xfrm>
              <a:off x="385966" y="5643725"/>
              <a:ext cx="633574" cy="658692"/>
            </a:xfrm>
            <a:prstGeom prst="star5">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18BAF077-E54A-4489-A92B-8E8F1BE7C12B}"/>
                </a:ext>
              </a:extLst>
            </p:cNvPr>
            <p:cNvSpPr/>
            <p:nvPr/>
          </p:nvSpPr>
          <p:spPr>
            <a:xfrm>
              <a:off x="650627" y="7132969"/>
              <a:ext cx="74333" cy="4292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285ADCB7-45B1-48AD-A05D-0B3958C999F1}"/>
                </a:ext>
              </a:extLst>
            </p:cNvPr>
            <p:cNvSpPr/>
            <p:nvPr/>
          </p:nvSpPr>
          <p:spPr>
            <a:xfrm>
              <a:off x="650627" y="7870121"/>
              <a:ext cx="74333" cy="4292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a:extLst>
                <a:ext uri="{FF2B5EF4-FFF2-40B4-BE49-F238E27FC236}">
                  <a16:creationId xmlns:a16="http://schemas.microsoft.com/office/drawing/2014/main" id="{6BDF775B-FEDE-4DF8-9B34-ECCFCD1CDEA7}"/>
                </a:ext>
              </a:extLst>
            </p:cNvPr>
            <p:cNvSpPr/>
            <p:nvPr/>
          </p:nvSpPr>
          <p:spPr>
            <a:xfrm>
              <a:off x="412627" y="6639488"/>
              <a:ext cx="541578" cy="519748"/>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１</a:t>
              </a:r>
            </a:p>
          </p:txBody>
        </p:sp>
        <p:sp>
          <p:nvSpPr>
            <p:cNvPr id="26" name="楕円 25">
              <a:extLst>
                <a:ext uri="{FF2B5EF4-FFF2-40B4-BE49-F238E27FC236}">
                  <a16:creationId xmlns:a16="http://schemas.microsoft.com/office/drawing/2014/main" id="{DF4230E2-A674-497B-BBAC-FE46FB438449}"/>
                </a:ext>
              </a:extLst>
            </p:cNvPr>
            <p:cNvSpPr/>
            <p:nvPr/>
          </p:nvSpPr>
          <p:spPr>
            <a:xfrm>
              <a:off x="416441" y="7496307"/>
              <a:ext cx="541588" cy="52604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２</a:t>
              </a:r>
            </a:p>
          </p:txBody>
        </p:sp>
        <p:sp>
          <p:nvSpPr>
            <p:cNvPr id="37" name="正方形/長方形 36">
              <a:extLst>
                <a:ext uri="{FF2B5EF4-FFF2-40B4-BE49-F238E27FC236}">
                  <a16:creationId xmlns:a16="http://schemas.microsoft.com/office/drawing/2014/main" id="{65FC528A-08D9-4AB1-B322-5B89D791B1DD}"/>
                </a:ext>
              </a:extLst>
            </p:cNvPr>
            <p:cNvSpPr/>
            <p:nvPr/>
          </p:nvSpPr>
          <p:spPr>
            <a:xfrm>
              <a:off x="645117" y="6030577"/>
              <a:ext cx="74333" cy="65461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id="{815558F5-1038-4FA2-9960-AEB15EF3D880}"/>
                </a:ext>
              </a:extLst>
            </p:cNvPr>
            <p:cNvSpPr/>
            <p:nvPr/>
          </p:nvSpPr>
          <p:spPr>
            <a:xfrm>
              <a:off x="412627" y="8279895"/>
              <a:ext cx="539315" cy="519748"/>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３</a:t>
              </a:r>
            </a:p>
          </p:txBody>
        </p:sp>
      </p:grpSp>
    </p:spTree>
    <p:extLst>
      <p:ext uri="{BB962C8B-B14F-4D97-AF65-F5344CB8AC3E}">
        <p14:creationId xmlns:p14="http://schemas.microsoft.com/office/powerpoint/2010/main" val="953657931"/>
      </p:ext>
    </p:extLst>
  </p:cSld>
  <p:clrMapOvr>
    <a:masterClrMapping/>
  </p:clrMapOvr>
</p:sld>
</file>

<file path=ppt/theme/theme1.xml><?xml version="1.0" encoding="utf-8"?>
<a:theme xmlns:a="http://schemas.openxmlformats.org/drawingml/2006/main" name="Office テーマ">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22280</Words>
  <Application>Microsoft Office PowerPoint</Application>
  <PresentationFormat>A4 210 x 297 mm</PresentationFormat>
  <Paragraphs>83</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HGｺﾞｼｯｸM</vt:lpstr>
      <vt:lpstr>ＭＳ 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2024-08-21T04:36:49Z</dcterms:created>
  <dcterms:modified xsi:type="dcterms:W3CDTF">2025-08-07T05:12:50Z</dcterms:modified>
</cp:coreProperties>
</file>