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5"/>
  </p:notesMasterIdLst>
  <p:sldIdLst>
    <p:sldId id="256" r:id="rId2"/>
    <p:sldId id="257" r:id="rId3"/>
    <p:sldId id="278" r:id="rId4"/>
    <p:sldId id="258" r:id="rId5"/>
    <p:sldId id="259" r:id="rId6"/>
    <p:sldId id="262" r:id="rId7"/>
    <p:sldId id="264" r:id="rId8"/>
    <p:sldId id="266" r:id="rId9"/>
    <p:sldId id="269" r:id="rId10"/>
    <p:sldId id="271" r:id="rId11"/>
    <p:sldId id="273" r:id="rId12"/>
    <p:sldId id="275" r:id="rId13"/>
    <p:sldId id="276" r:id="rId1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E2FF"/>
    <a:srgbClr val="FEB4DE"/>
    <a:srgbClr val="66CCFF"/>
    <a:srgbClr val="EBFFFF"/>
    <a:srgbClr val="EEEBFF"/>
    <a:srgbClr val="FFCCFF"/>
    <a:srgbClr val="D60093"/>
    <a:srgbClr val="CC0066"/>
    <a:srgbClr val="AF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4022" autoAdjust="0"/>
  </p:normalViewPr>
  <p:slideViewPr>
    <p:cSldViewPr snapToGrid="0">
      <p:cViewPr varScale="1">
        <p:scale>
          <a:sx n="74" d="100"/>
          <a:sy n="74" d="100"/>
        </p:scale>
        <p:origin x="1290" y="7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3" Type="http://schemas.openxmlformats.org/officeDocument/2006/relationships/oleObject" Target="file:///\\10.19.12.25\tisui\&#12381;&#12288;&#30456;&#35527;&#25903;&#25588;&#38306;&#20418;\&#21508;&#31278;&#35519;&#26619;&#12539;&#29031;&#20250;&#38306;&#20418;\01&#12304;&#24220;&#35519;&#26619;&#12305;&#38556;&#12364;&#12356;&#20816;&#32773;&#30456;&#35527;&#25903;&#25588;&#23455;&#26045;&#29366;&#27841;&#35519;&#26619;&#31561;\R2&#38556;&#12364;&#12356;&#20816;&#32773;&#30456;&#35527;&#25903;&#25588;&#23455;&#26045;&#29366;&#27841;&#35519;&#26619;&#65288;&#22823;&#38442;&#24220;&#12539;R1&#23455;&#26045;&#65289;\&#24066;&#30010;&#26449;&#35519;&#26619;&#65288;&#20381;&#38972;R3.2.19&#65289;\04_&#24066;&#30010;&#26449;&#24773;&#22577;&#25552;&#20379;\R2%20&#12464;&#12521;&#12501;&#20316;&#25104;&#29992;&#12487;&#12540;&#12479;.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10.19.12.25\tisui\&#12381;&#12288;&#30456;&#35527;&#25903;&#25588;&#38306;&#20418;\&#21508;&#31278;&#35519;&#26619;&#12539;&#29031;&#20250;&#38306;&#20418;\01&#12304;&#24220;&#35519;&#26619;&#12305;&#38556;&#12364;&#12356;&#20816;&#32773;&#30456;&#35527;&#25903;&#25588;&#23455;&#26045;&#29366;&#27841;&#35519;&#26619;&#31561;\R2&#38556;&#12364;&#12356;&#20816;&#32773;&#30456;&#35527;&#25903;&#25588;&#23455;&#26045;&#29366;&#27841;&#35519;&#26619;&#65288;&#22823;&#38442;&#24220;&#12539;R1&#23455;&#26045;&#65289;\&#24066;&#30010;&#26449;&#35519;&#26619;&#65288;&#20381;&#38972;R3.2.19&#65289;\04_&#24066;&#30010;&#26449;&#24773;&#22577;&#25552;&#20379;\R2%20&#12464;&#12521;&#12501;&#20316;&#25104;&#29992;&#12487;&#12540;&#12479;.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10.19.12.25\tisui\&#12381;&#12288;&#30456;&#35527;&#25903;&#25588;&#38306;&#20418;\&#21508;&#31278;&#35519;&#26619;&#12539;&#29031;&#20250;&#38306;&#20418;\01&#12304;&#24220;&#35519;&#26619;&#12305;&#38556;&#12364;&#12356;&#20816;&#32773;&#30456;&#35527;&#25903;&#25588;&#23455;&#26045;&#29366;&#27841;&#35519;&#26619;&#31561;\R2&#38556;&#12364;&#12356;&#20816;&#32773;&#30456;&#35527;&#25903;&#25588;&#23455;&#26045;&#29366;&#27841;&#35519;&#26619;&#65288;&#22823;&#38442;&#24220;&#12539;R1&#23455;&#26045;&#65289;\&#24066;&#30010;&#26449;&#35519;&#26619;&#65288;&#20381;&#38972;R3.2.19&#65289;\04_&#24066;&#30010;&#26449;&#24773;&#22577;&#25552;&#20379;\R2%20&#12464;&#12521;&#12501;&#20316;&#25104;&#29992;&#12487;&#12540;&#12479;.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___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10.19.12.25\tisui\&#12381;&#12288;&#30456;&#35527;&#25903;&#25588;&#38306;&#20418;\&#21508;&#31278;&#35519;&#26619;&#12539;&#29031;&#20250;&#38306;&#20418;\01&#12304;&#24220;&#35519;&#26619;&#12305;&#38556;&#12364;&#12356;&#20816;&#32773;&#30456;&#35527;&#25903;&#25588;&#23455;&#26045;&#29366;&#27841;&#35519;&#26619;&#31561;\R2&#38556;&#12364;&#12356;&#20816;&#32773;&#30456;&#35527;&#25903;&#25588;&#23455;&#26045;&#29366;&#27841;&#35519;&#26619;&#65288;&#22823;&#38442;&#24220;&#12539;R1&#23455;&#26045;&#65289;\&#24066;&#30010;&#26449;&#35519;&#26619;&#65288;&#20381;&#38972;R3.2.19&#65289;\04_&#24066;&#30010;&#26449;&#24773;&#22577;&#25552;&#20379;\R2%20&#12464;&#12521;&#12501;&#20316;&#25104;&#29992;&#12487;&#12540;&#12479;.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10.19.12.25\tisui\&#12381;&#12288;&#30456;&#35527;&#25903;&#25588;&#38306;&#20418;\&#21508;&#31278;&#35519;&#26619;&#12539;&#29031;&#20250;&#38306;&#20418;\01&#12304;&#24220;&#35519;&#26619;&#12305;&#38556;&#12364;&#12356;&#20816;&#32773;&#30456;&#35527;&#25903;&#25588;&#23455;&#26045;&#29366;&#27841;&#35519;&#26619;&#31561;\R2&#38556;&#12364;&#12356;&#20816;&#32773;&#30456;&#35527;&#25903;&#25588;&#23455;&#26045;&#29366;&#27841;&#35519;&#26619;&#65288;&#22823;&#38442;&#24220;&#12539;R1&#23455;&#26045;&#65289;\&#24066;&#30010;&#26449;&#35519;&#26619;&#65288;&#20381;&#38972;R3.2.19&#65289;\04_&#24066;&#30010;&#26449;&#24773;&#22577;&#25552;&#20379;\R2%20&#12464;&#12521;&#12501;&#20316;&#25104;&#29992;&#12487;&#12540;&#1247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48794773444587"/>
          <c:y val="0.22985319951375005"/>
          <c:w val="0.62399181322174924"/>
          <c:h val="0.63849332833723815"/>
        </c:manualLayout>
      </c:layout>
      <c:pieChart>
        <c:varyColors val="1"/>
        <c:ser>
          <c:idx val="0"/>
          <c:order val="0"/>
          <c:dPt>
            <c:idx val="0"/>
            <c:bubble3D val="0"/>
            <c:spPr>
              <a:solidFill>
                <a:srgbClr val="FFCCFF"/>
              </a:solidFill>
              <a:ln w="19050">
                <a:solidFill>
                  <a:schemeClr val="lt1"/>
                </a:solidFill>
              </a:ln>
              <a:effectLst/>
            </c:spPr>
            <c:extLst>
              <c:ext xmlns:c16="http://schemas.microsoft.com/office/drawing/2014/chart" uri="{C3380CC4-5D6E-409C-BE32-E72D297353CC}">
                <c16:uniqueId val="{00000001-C2B8-4968-9473-B14C4EE029D9}"/>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C2B8-4968-9473-B14C4EE029D9}"/>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C2B8-4968-9473-B14C4EE029D9}"/>
              </c:ext>
            </c:extLst>
          </c:dPt>
          <c:dPt>
            <c:idx val="3"/>
            <c:bubble3D val="0"/>
            <c:spPr>
              <a:solidFill>
                <a:srgbClr val="D60093"/>
              </a:solidFill>
              <a:ln w="19050">
                <a:solidFill>
                  <a:schemeClr val="lt1"/>
                </a:solidFill>
              </a:ln>
              <a:effectLst/>
            </c:spPr>
            <c:extLst>
              <c:ext xmlns:c16="http://schemas.microsoft.com/office/drawing/2014/chart" uri="{C3380CC4-5D6E-409C-BE32-E72D297353CC}">
                <c16:uniqueId val="{00000007-C2B8-4968-9473-B14C4EE029D9}"/>
              </c:ext>
            </c:extLst>
          </c:dPt>
          <c:dLbls>
            <c:dLbl>
              <c:idx val="0"/>
              <c:layout>
                <c:manualLayout>
                  <c:x val="-0.21261895338232004"/>
                  <c:y val="-0.13796660777579808"/>
                </c:manualLayout>
              </c:layout>
              <c:tx>
                <c:rich>
                  <a:bodyPr rot="0" spcFirstLastPara="1" vertOverflow="ellipsis" vert="horz" wrap="square" anchor="ctr" anchorCtr="1"/>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32A3A05E-2F76-4668-94E1-2E04DCF1D1A5}" type="CATEGORYNAME">
                      <a:rPr lang="zh-TW" altLang="en-US" sz="1400" smtClean="0"/>
                      <a:pPr>
                        <a:defRPr sz="1400"/>
                      </a:pPr>
                      <a:t>[分類名]</a:t>
                    </a:fld>
                    <a:endParaRPr lang="zh-TW" altLang="en-US" sz="1400" dirty="0" smtClean="0"/>
                  </a:p>
                  <a:p>
                    <a:pPr>
                      <a:defRPr sz="1400"/>
                    </a:pPr>
                    <a:r>
                      <a:rPr lang="zh-TW" altLang="en-US" sz="1400" dirty="0" smtClean="0"/>
                      <a:t> </a:t>
                    </a:r>
                    <a:fld id="{1666F6DE-756D-404A-9118-EE52AA5ACB83}" type="VALUE">
                      <a:rPr lang="en-US" altLang="zh-TW" sz="1400" smtClean="0"/>
                      <a:pPr>
                        <a:defRPr sz="1400"/>
                      </a:pPr>
                      <a:t>[値]</a:t>
                    </a:fld>
                    <a:r>
                      <a:rPr lang="zh-TW" altLang="en-US" sz="1400" dirty="0" smtClean="0"/>
                      <a:t>人</a:t>
                    </a:r>
                    <a:endParaRPr lang="zh-TW" altLang="en-US" sz="1400" dirty="0"/>
                  </a:p>
                  <a:p>
                    <a:pPr>
                      <a:defRPr sz="1400"/>
                    </a:pPr>
                    <a:r>
                      <a:rPr lang="zh-TW" altLang="en-US" sz="1400" dirty="0"/>
                      <a:t> </a:t>
                    </a:r>
                    <a:fld id="{D42B48BD-7523-4AA3-8628-9C3B74EEFCDE}" type="PERCENTAGE">
                      <a:rPr lang="en-US" altLang="zh-TW" sz="1400"/>
                      <a:pPr>
                        <a:defRPr sz="1400"/>
                      </a:pPr>
                      <a:t>[パーセンテージ]</a:t>
                    </a:fld>
                    <a:endParaRPr lang="zh-TW" altLang="en-US" sz="1400" dirty="0"/>
                  </a:p>
                </c:rich>
              </c:tx>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manualLayout>
                      <c:w val="0.15398099089160619"/>
                      <c:h val="0.35954598164170737"/>
                    </c:manualLayout>
                  </c15:layout>
                  <c15:dlblFieldTable/>
                  <c15:showDataLabelsRange val="0"/>
                </c:ext>
                <c:ext xmlns:c16="http://schemas.microsoft.com/office/drawing/2014/chart" uri="{C3380CC4-5D6E-409C-BE32-E72D297353CC}">
                  <c16:uniqueId val="{00000001-C2B8-4968-9473-B14C4EE029D9}"/>
                </c:ext>
              </c:extLst>
            </c:dLbl>
            <c:dLbl>
              <c:idx val="1"/>
              <c:layout>
                <c:manualLayout>
                  <c:x val="-4.5082833037433497E-2"/>
                  <c:y val="-1.4884848700787115E-2"/>
                </c:manualLayout>
              </c:layout>
              <c:tx>
                <c:rich>
                  <a:bodyPr rot="0" spcFirstLastPara="1" vertOverflow="ellipsis" vert="horz" wrap="square" anchor="ctr" anchorCtr="1"/>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27514037-756A-41AD-821E-A1BC986768C8}" type="CATEGORYNAME">
                      <a:rPr lang="zh-TW" altLang="en-US" sz="1400"/>
                      <a:pPr>
                        <a:defRPr sz="1400"/>
                      </a:pPr>
                      <a:t>[分類名]</a:t>
                    </a:fld>
                    <a:r>
                      <a:rPr lang="zh-TW" altLang="en-US" sz="1400" dirty="0"/>
                      <a:t> </a:t>
                    </a:r>
                  </a:p>
                  <a:p>
                    <a:pPr>
                      <a:defRPr sz="1400"/>
                    </a:pPr>
                    <a:fld id="{5C522488-34CF-4567-A13B-7D6F233B1BED}" type="VALUE">
                      <a:rPr lang="en-US" altLang="zh-TW" sz="1400" smtClean="0"/>
                      <a:pPr>
                        <a:defRPr sz="1400"/>
                      </a:pPr>
                      <a:t>[値]</a:t>
                    </a:fld>
                    <a:r>
                      <a:rPr lang="zh-TW" altLang="en-US" sz="1400" dirty="0" smtClean="0"/>
                      <a:t>人</a:t>
                    </a:r>
                    <a:endParaRPr lang="zh-TW" altLang="en-US" sz="1400" dirty="0"/>
                  </a:p>
                  <a:p>
                    <a:pPr>
                      <a:defRPr sz="1400"/>
                    </a:pPr>
                    <a:r>
                      <a:rPr lang="zh-TW" altLang="en-US" sz="1400" dirty="0"/>
                      <a:t> </a:t>
                    </a:r>
                    <a:fld id="{EDEC0132-C976-47C8-B2C5-7C183C56462F}" type="PERCENTAGE">
                      <a:rPr lang="en-US" altLang="zh-TW" sz="1400"/>
                      <a:pPr>
                        <a:defRPr sz="1400"/>
                      </a:pPr>
                      <a:t>[パーセンテージ]</a:t>
                    </a:fld>
                    <a:endParaRPr lang="zh-TW" altLang="en-US" sz="1400" dirty="0"/>
                  </a:p>
                </c:rich>
              </c:tx>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C2B8-4968-9473-B14C4EE029D9}"/>
                </c:ext>
              </c:extLst>
            </c:dLbl>
            <c:dLbl>
              <c:idx val="2"/>
              <c:layout>
                <c:manualLayout>
                  <c:x val="-5.2418116173119894E-2"/>
                  <c:y val="-6.111062536757958E-2"/>
                </c:manualLayout>
              </c:layout>
              <c:tx>
                <c:rich>
                  <a:bodyPr rot="0" spcFirstLastPara="1" vertOverflow="ellipsis" vert="horz" wrap="square" anchor="ctr" anchorCtr="1"/>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05BBF2D4-7FC6-4DAC-A19F-F9709E675368}" type="CATEGORYNAME">
                      <a:rPr lang="zh-TW" altLang="en-US" sz="1400"/>
                      <a:pPr>
                        <a:defRPr sz="1400"/>
                      </a:pPr>
                      <a:t>[分類名]</a:t>
                    </a:fld>
                    <a:r>
                      <a:rPr lang="zh-TW" altLang="en-US" sz="1400" dirty="0"/>
                      <a:t> </a:t>
                    </a:r>
                  </a:p>
                  <a:p>
                    <a:pPr>
                      <a:defRPr sz="1400"/>
                    </a:pPr>
                    <a:fld id="{6451E439-A0FF-4571-A0A1-1EBC7B04A6B1}" type="VALUE">
                      <a:rPr lang="en-US" altLang="zh-TW" sz="1400" smtClean="0"/>
                      <a:pPr>
                        <a:defRPr sz="1400"/>
                      </a:pPr>
                      <a:t>[値]</a:t>
                    </a:fld>
                    <a:r>
                      <a:rPr lang="zh-TW" altLang="en-US" sz="1400" dirty="0" smtClean="0"/>
                      <a:t>人</a:t>
                    </a:r>
                    <a:endParaRPr lang="zh-TW" altLang="en-US" sz="1400" dirty="0"/>
                  </a:p>
                  <a:p>
                    <a:pPr>
                      <a:defRPr sz="1400"/>
                    </a:pPr>
                    <a:r>
                      <a:rPr lang="zh-TW" altLang="en-US" sz="1400" dirty="0"/>
                      <a:t> </a:t>
                    </a:r>
                    <a:fld id="{E2782DB8-F525-4407-93B2-F1B4E8AEEC11}" type="PERCENTAGE">
                      <a:rPr lang="en-US" altLang="zh-TW" sz="1400"/>
                      <a:pPr>
                        <a:defRPr sz="1400"/>
                      </a:pPr>
                      <a:t>[パーセンテージ]</a:t>
                    </a:fld>
                    <a:endParaRPr lang="zh-TW" altLang="en-US" sz="1400" dirty="0"/>
                  </a:p>
                </c:rich>
              </c:tx>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manualLayout>
                      <c:w val="0.19575115347563757"/>
                      <c:h val="0.2153242213055864"/>
                    </c:manualLayout>
                  </c15:layout>
                  <c15:dlblFieldTable/>
                  <c15:showDataLabelsRange val="0"/>
                </c:ext>
                <c:ext xmlns:c16="http://schemas.microsoft.com/office/drawing/2014/chart" uri="{C3380CC4-5D6E-409C-BE32-E72D297353CC}">
                  <c16:uniqueId val="{00000005-C2B8-4968-9473-B14C4EE029D9}"/>
                </c:ext>
              </c:extLst>
            </c:dLbl>
            <c:dLbl>
              <c:idx val="3"/>
              <c:layout>
                <c:manualLayout>
                  <c:x val="-6.1543172945292296E-2"/>
                  <c:y val="9.1002917664752409E-2"/>
                </c:manualLayout>
              </c:layout>
              <c:tx>
                <c:rich>
                  <a:bodyPr rot="0" spcFirstLastPara="1" vertOverflow="ellipsis" vert="horz" wrap="square" anchor="ctr" anchorCtr="1"/>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ADDD6BD5-C919-41B1-90C9-6DB42D82CE42}" type="CATEGORYNAME">
                      <a:rPr lang="ja-JP" altLang="en-US" sz="1400"/>
                      <a:pPr>
                        <a:defRPr sz="1400"/>
                      </a:pPr>
                      <a:t>[分類名]</a:t>
                    </a:fld>
                    <a:endParaRPr lang="ja-JP" altLang="en-US" sz="1400" dirty="0"/>
                  </a:p>
                  <a:p>
                    <a:pPr>
                      <a:defRPr sz="1400"/>
                    </a:pPr>
                    <a:r>
                      <a:rPr lang="ja-JP" altLang="en-US" sz="1400" dirty="0"/>
                      <a:t> </a:t>
                    </a:r>
                    <a:fld id="{7419946A-AE7C-4432-B8C9-32E8C737ADB7}" type="VALUE">
                      <a:rPr lang="en-US" altLang="ja-JP" sz="1400" smtClean="0"/>
                      <a:pPr>
                        <a:defRPr sz="1400"/>
                      </a:pPr>
                      <a:t>[値]</a:t>
                    </a:fld>
                    <a:r>
                      <a:rPr lang="ja-JP" altLang="en-US" sz="1400" dirty="0" smtClean="0"/>
                      <a:t>人</a:t>
                    </a:r>
                    <a:endParaRPr lang="ja-JP" altLang="en-US" sz="1400" dirty="0"/>
                  </a:p>
                  <a:p>
                    <a:pPr>
                      <a:defRPr sz="1400"/>
                    </a:pPr>
                    <a:r>
                      <a:rPr lang="ja-JP" altLang="en-US" sz="1400" dirty="0"/>
                      <a:t> </a:t>
                    </a:r>
                    <a:fld id="{9EE658E3-88C1-4283-B0EC-17AAD28AF346}" type="PERCENTAGE">
                      <a:rPr lang="en-US" altLang="ja-JP" sz="1400"/>
                      <a:pPr>
                        <a:defRPr sz="1400"/>
                      </a:pPr>
                      <a:t>[パーセンテージ]</a:t>
                    </a:fld>
                    <a:endParaRPr lang="ja-JP" altLang="en-US" sz="1400" dirty="0"/>
                  </a:p>
                </c:rich>
              </c:tx>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C2B8-4968-9473-B14C4EE029D9}"/>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調査票1!$S$8:$V$8</c:f>
              <c:strCache>
                <c:ptCount val="4"/>
                <c:pt idx="0">
                  <c:v>相談支援専門員</c:v>
                </c:pt>
                <c:pt idx="1">
                  <c:v>主任相談支援専門員</c:v>
                </c:pt>
                <c:pt idx="2">
                  <c:v>市町村職員</c:v>
                </c:pt>
                <c:pt idx="3">
                  <c:v>機能強化のための専門職員</c:v>
                </c:pt>
              </c:strCache>
            </c:strRef>
          </c:cat>
          <c:val>
            <c:numRef>
              <c:f>調査票1!$O$22:$R$22</c:f>
              <c:numCache>
                <c:formatCode>General</c:formatCode>
                <c:ptCount val="4"/>
                <c:pt idx="0">
                  <c:v>481</c:v>
                </c:pt>
                <c:pt idx="1">
                  <c:v>76</c:v>
                </c:pt>
                <c:pt idx="2">
                  <c:v>73</c:v>
                </c:pt>
                <c:pt idx="3">
                  <c:v>183</c:v>
                </c:pt>
              </c:numCache>
            </c:numRef>
          </c:val>
          <c:extLst>
            <c:ext xmlns:c16="http://schemas.microsoft.com/office/drawing/2014/chart" uri="{C3380CC4-5D6E-409C-BE32-E72D297353CC}">
              <c16:uniqueId val="{00000008-C2B8-4968-9473-B14C4EE029D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7E2FF"/>
            </a:solidFill>
            <a:ln>
              <a:noFill/>
            </a:ln>
            <a:effectLst/>
          </c:spPr>
          <c:invertIfNegative val="0"/>
          <c:dLbls>
            <c:dLbl>
              <c:idx val="0"/>
              <c:layout>
                <c:manualLayout>
                  <c:x val="0"/>
                  <c:y val="5.96403732454224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6FD-499B-B78C-6669E3E00E2E}"/>
                </c:ext>
              </c:extLst>
            </c:dLbl>
            <c:dLbl>
              <c:idx val="2"/>
              <c:layout>
                <c:manualLayout>
                  <c:x val="0"/>
                  <c:y val="1.70401066415492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994-414C-B563-E04F3548C95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調査票2集計表!$BA$4:$BE$4</c:f>
              <c:strCache>
                <c:ptCount val="5"/>
                <c:pt idx="0">
                  <c:v>A</c:v>
                </c:pt>
                <c:pt idx="1">
                  <c:v>B</c:v>
                </c:pt>
                <c:pt idx="2">
                  <c:v>C</c:v>
                </c:pt>
                <c:pt idx="3">
                  <c:v>D</c:v>
                </c:pt>
                <c:pt idx="4">
                  <c:v>E</c:v>
                </c:pt>
              </c:strCache>
            </c:strRef>
          </c:cat>
          <c:val>
            <c:numRef>
              <c:f>調査票2集計表!$BA$5:$BE$5</c:f>
              <c:numCache>
                <c:formatCode>General</c:formatCode>
                <c:ptCount val="5"/>
                <c:pt idx="0">
                  <c:v>26</c:v>
                </c:pt>
                <c:pt idx="1">
                  <c:v>18</c:v>
                </c:pt>
                <c:pt idx="2">
                  <c:v>4</c:v>
                </c:pt>
                <c:pt idx="3">
                  <c:v>8</c:v>
                </c:pt>
                <c:pt idx="4">
                  <c:v>3</c:v>
                </c:pt>
              </c:numCache>
            </c:numRef>
          </c:val>
          <c:extLst>
            <c:ext xmlns:c16="http://schemas.microsoft.com/office/drawing/2014/chart" uri="{C3380CC4-5D6E-409C-BE32-E72D297353CC}">
              <c16:uniqueId val="{00000000-76FD-499B-B78C-6669E3E00E2E}"/>
            </c:ext>
          </c:extLst>
        </c:ser>
        <c:dLbls>
          <c:showLegendKey val="0"/>
          <c:showVal val="0"/>
          <c:showCatName val="0"/>
          <c:showSerName val="0"/>
          <c:showPercent val="0"/>
          <c:showBubbleSize val="0"/>
        </c:dLbls>
        <c:gapWidth val="219"/>
        <c:overlap val="-27"/>
        <c:axId val="814118832"/>
        <c:axId val="814119248"/>
      </c:barChart>
      <c:catAx>
        <c:axId val="81411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814119248"/>
        <c:crosses val="autoZero"/>
        <c:auto val="1"/>
        <c:lblAlgn val="ctr"/>
        <c:lblOffset val="100"/>
        <c:noMultiLvlLbl val="0"/>
      </c:catAx>
      <c:valAx>
        <c:axId val="814119248"/>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14118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7E2FF"/>
            </a:solidFill>
            <a:ln>
              <a:noFill/>
            </a:ln>
            <a:effectLst/>
          </c:spPr>
          <c:invertIfNegative val="0"/>
          <c:dLbls>
            <c:dLbl>
              <c:idx val="1"/>
              <c:layout>
                <c:manualLayout>
                  <c:x val="0"/>
                  <c:y val="-2.49260926632401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313-4002-AF01-77B64587D7F2}"/>
                </c:ext>
              </c:extLst>
            </c:dLbl>
            <c:dLbl>
              <c:idx val="3"/>
              <c:layout>
                <c:manualLayout>
                  <c:x val="0"/>
                  <c:y val="4.98521853264802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313-4002-AF01-77B64587D7F2}"/>
                </c:ext>
              </c:extLst>
            </c:dLbl>
            <c:dLbl>
              <c:idx val="4"/>
              <c:layout>
                <c:manualLayout>
                  <c:x val="2.6553483315212845E-3"/>
                  <c:y val="3.73891389948602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313-4002-AF01-77B64587D7F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調査票2集計表!$BV$4:$CA$4</c:f>
              <c:strCache>
                <c:ptCount val="6"/>
                <c:pt idx="0">
                  <c:v>A</c:v>
                </c:pt>
                <c:pt idx="1">
                  <c:v>B</c:v>
                </c:pt>
                <c:pt idx="2">
                  <c:v>C</c:v>
                </c:pt>
                <c:pt idx="3">
                  <c:v>D</c:v>
                </c:pt>
                <c:pt idx="4">
                  <c:v>E</c:v>
                </c:pt>
                <c:pt idx="5">
                  <c:v>F</c:v>
                </c:pt>
              </c:strCache>
            </c:strRef>
          </c:cat>
          <c:val>
            <c:numRef>
              <c:f>調査票2集計表!$BV$5:$CA$5</c:f>
              <c:numCache>
                <c:formatCode>General</c:formatCode>
                <c:ptCount val="6"/>
                <c:pt idx="0">
                  <c:v>31</c:v>
                </c:pt>
                <c:pt idx="1">
                  <c:v>36</c:v>
                </c:pt>
                <c:pt idx="2">
                  <c:v>39</c:v>
                </c:pt>
                <c:pt idx="3">
                  <c:v>35</c:v>
                </c:pt>
                <c:pt idx="4">
                  <c:v>32</c:v>
                </c:pt>
                <c:pt idx="5">
                  <c:v>1</c:v>
                </c:pt>
              </c:numCache>
            </c:numRef>
          </c:val>
          <c:extLst>
            <c:ext xmlns:c16="http://schemas.microsoft.com/office/drawing/2014/chart" uri="{C3380CC4-5D6E-409C-BE32-E72D297353CC}">
              <c16:uniqueId val="{00000000-658C-4E75-833E-81E3887BBF48}"/>
            </c:ext>
          </c:extLst>
        </c:ser>
        <c:dLbls>
          <c:showLegendKey val="0"/>
          <c:showVal val="0"/>
          <c:showCatName val="0"/>
          <c:showSerName val="0"/>
          <c:showPercent val="0"/>
          <c:showBubbleSize val="0"/>
        </c:dLbls>
        <c:gapWidth val="219"/>
        <c:overlap val="-27"/>
        <c:axId val="906566880"/>
        <c:axId val="906568960"/>
      </c:barChart>
      <c:catAx>
        <c:axId val="90656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06568960"/>
        <c:crosses val="autoZero"/>
        <c:auto val="1"/>
        <c:lblAlgn val="ctr"/>
        <c:lblOffset val="100"/>
        <c:noMultiLvlLbl val="0"/>
      </c:catAx>
      <c:valAx>
        <c:axId val="906568960"/>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0656688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92038495188118E-2"/>
          <c:y val="0.17791666666666664"/>
          <c:w val="0.90286351706036749"/>
          <c:h val="0.65032296857489702"/>
        </c:manualLayout>
      </c:layout>
      <c:barChart>
        <c:barDir val="col"/>
        <c:grouping val="clustered"/>
        <c:varyColors val="0"/>
        <c:ser>
          <c:idx val="0"/>
          <c:order val="0"/>
          <c:spPr>
            <a:solidFill>
              <a:srgbClr val="A7E2FF"/>
            </a:solidFill>
            <a:ln>
              <a:noFill/>
            </a:ln>
            <a:effectLst/>
          </c:spPr>
          <c:invertIfNegative val="0"/>
          <c:dLbls>
            <c:dLbl>
              <c:idx val="2"/>
              <c:layout>
                <c:manualLayout>
                  <c:x val="-9.9227611159876757E-17"/>
                  <c:y val="1.49342832739555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3B7-4590-B8E3-3BAEFE42AE5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調査票2集計表!$CL$66:$CL$68</c:f>
              <c:strCache>
                <c:ptCount val="3"/>
                <c:pt idx="0">
                  <c:v>事務局の運営</c:v>
                </c:pt>
                <c:pt idx="1">
                  <c:v>全体会に参画</c:v>
                </c:pt>
                <c:pt idx="2">
                  <c:v>部会に参画</c:v>
                </c:pt>
              </c:strCache>
            </c:strRef>
          </c:cat>
          <c:val>
            <c:numRef>
              <c:f>調査票2集計表!$CL$5:$CN$5</c:f>
              <c:numCache>
                <c:formatCode>General</c:formatCode>
                <c:ptCount val="3"/>
                <c:pt idx="0">
                  <c:v>18</c:v>
                </c:pt>
                <c:pt idx="1">
                  <c:v>20</c:v>
                </c:pt>
                <c:pt idx="2">
                  <c:v>26</c:v>
                </c:pt>
              </c:numCache>
            </c:numRef>
          </c:val>
          <c:extLst>
            <c:ext xmlns:c16="http://schemas.microsoft.com/office/drawing/2014/chart" uri="{C3380CC4-5D6E-409C-BE32-E72D297353CC}">
              <c16:uniqueId val="{00000000-1811-48B6-AB72-9BCC3C01B020}"/>
            </c:ext>
          </c:extLst>
        </c:ser>
        <c:dLbls>
          <c:showLegendKey val="0"/>
          <c:showVal val="0"/>
          <c:showCatName val="0"/>
          <c:showSerName val="0"/>
          <c:showPercent val="0"/>
          <c:showBubbleSize val="0"/>
        </c:dLbls>
        <c:gapWidth val="219"/>
        <c:overlap val="-27"/>
        <c:axId val="931341472"/>
        <c:axId val="931326080"/>
      </c:barChart>
      <c:catAx>
        <c:axId val="93134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31326080"/>
        <c:crosses val="autoZero"/>
        <c:auto val="1"/>
        <c:lblAlgn val="ctr"/>
        <c:lblOffset val="100"/>
        <c:noMultiLvlLbl val="0"/>
      </c:catAx>
      <c:valAx>
        <c:axId val="931326080"/>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313414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28475222401613"/>
          <c:y val="6.8599999999999994E-2"/>
          <c:w val="0.49028167362658176"/>
          <c:h val="0.88486929133858272"/>
        </c:manualLayout>
      </c:layout>
      <c:barChart>
        <c:barDir val="bar"/>
        <c:grouping val="clustered"/>
        <c:varyColors val="0"/>
        <c:ser>
          <c:idx val="0"/>
          <c:order val="0"/>
          <c:spPr>
            <a:solidFill>
              <a:srgbClr val="A7E2FF"/>
            </a:solidFill>
            <a:ln>
              <a:noFill/>
            </a:ln>
            <a:effectLst/>
          </c:spPr>
          <c:invertIfNegative val="0"/>
          <c:dLbls>
            <c:dLbl>
              <c:idx val="4"/>
              <c:layout>
                <c:manualLayout>
                  <c:x val="-6.7615781044128749E-3"/>
                  <c:y val="4.6188885753176755E-7"/>
                </c:manualLayout>
              </c:layout>
              <c:showLegendKey val="0"/>
              <c:showVal val="1"/>
              <c:showCatName val="0"/>
              <c:showSerName val="0"/>
              <c:showPercent val="0"/>
              <c:showBubbleSize val="0"/>
              <c:extLst>
                <c:ext xmlns:c15="http://schemas.microsoft.com/office/drawing/2012/chart" uri="{CE6537A1-D6FC-4f65-9D91-7224C49458BB}">
                  <c15:layout>
                    <c:manualLayout>
                      <c:w val="2.9040977958453298E-2"/>
                      <c:h val="0.10476655444307058"/>
                    </c:manualLayout>
                  </c15:layout>
                </c:ext>
                <c:ext xmlns:c16="http://schemas.microsoft.com/office/drawing/2014/chart" uri="{C3380CC4-5D6E-409C-BE32-E72D297353CC}">
                  <c16:uniqueId val="{00000000-B171-4B88-8149-D61983120928}"/>
                </c:ext>
              </c:extLst>
            </c:dLbl>
            <c:dLbl>
              <c:idx val="6"/>
              <c:layout>
                <c:manualLayout>
                  <c:x val="-5.0711835783096562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171-4B88-8149-D61983120928}"/>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調査票2集計表!$CC$81:$CC$88</c:f>
              <c:strCache>
                <c:ptCount val="8"/>
                <c:pt idx="0">
                  <c:v>研修の企画・運営</c:v>
                </c:pt>
                <c:pt idx="1">
                  <c:v>研修講師</c:v>
                </c:pt>
                <c:pt idx="2">
                  <c:v>ファシリテーター</c:v>
                </c:pt>
                <c:pt idx="3">
                  <c:v>事例検討のスーパービジョン</c:v>
                </c:pt>
                <c:pt idx="4">
                  <c:v>支援技法や情報の伝達</c:v>
                </c:pt>
                <c:pt idx="5">
                  <c:v>OJTの受入れ</c:v>
                </c:pt>
                <c:pt idx="6">
                  <c:v>相談支援従事者研修（初任者・現任）のインターバル受入</c:v>
                </c:pt>
                <c:pt idx="7">
                  <c:v>その他</c:v>
                </c:pt>
              </c:strCache>
            </c:strRef>
          </c:cat>
          <c:val>
            <c:numRef>
              <c:f>調査票2集計表!$CC$5:$CJ$5</c:f>
              <c:numCache>
                <c:formatCode>General</c:formatCode>
                <c:ptCount val="8"/>
                <c:pt idx="0">
                  <c:v>9</c:v>
                </c:pt>
                <c:pt idx="1">
                  <c:v>7</c:v>
                </c:pt>
                <c:pt idx="2">
                  <c:v>13</c:v>
                </c:pt>
                <c:pt idx="3">
                  <c:v>12</c:v>
                </c:pt>
                <c:pt idx="4">
                  <c:v>14</c:v>
                </c:pt>
                <c:pt idx="5">
                  <c:v>6</c:v>
                </c:pt>
                <c:pt idx="6">
                  <c:v>18</c:v>
                </c:pt>
                <c:pt idx="7">
                  <c:v>0</c:v>
                </c:pt>
              </c:numCache>
            </c:numRef>
          </c:val>
          <c:extLst>
            <c:ext xmlns:c16="http://schemas.microsoft.com/office/drawing/2014/chart" uri="{C3380CC4-5D6E-409C-BE32-E72D297353CC}">
              <c16:uniqueId val="{00000000-D05E-49AF-B6FD-A6FEC876AE20}"/>
            </c:ext>
          </c:extLst>
        </c:ser>
        <c:dLbls>
          <c:showLegendKey val="0"/>
          <c:showVal val="0"/>
          <c:showCatName val="0"/>
          <c:showSerName val="0"/>
          <c:showPercent val="0"/>
          <c:showBubbleSize val="0"/>
        </c:dLbls>
        <c:gapWidth val="159"/>
        <c:axId val="931342720"/>
        <c:axId val="931338560"/>
      </c:barChart>
      <c:catAx>
        <c:axId val="931342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31338560"/>
        <c:crosses val="autoZero"/>
        <c:auto val="1"/>
        <c:lblAlgn val="ctr"/>
        <c:lblOffset val="100"/>
        <c:noMultiLvlLbl val="0"/>
      </c:catAx>
      <c:valAx>
        <c:axId val="931338560"/>
        <c:scaling>
          <c:orientation val="minMax"/>
        </c:scaling>
        <c:delete val="1"/>
        <c:axPos val="t"/>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crossAx val="93134272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47331583552057"/>
          <c:y val="6.7149583806224683E-2"/>
          <c:w val="0.46995986439195103"/>
          <c:h val="0.85238196483762663"/>
        </c:manualLayout>
      </c:layout>
      <c:barChart>
        <c:barDir val="bar"/>
        <c:grouping val="clustered"/>
        <c:varyColors val="0"/>
        <c:ser>
          <c:idx val="1"/>
          <c:order val="0"/>
          <c:tx>
            <c:strRef>
              <c:f>調査票1!$V$13</c:f>
              <c:strCache>
                <c:ptCount val="1"/>
                <c:pt idx="0">
                  <c:v>基幹相談支援センター</c:v>
                </c:pt>
              </c:strCache>
            </c:strRef>
          </c:tx>
          <c:spPr>
            <a:solidFill>
              <a:srgbClr val="00B050"/>
            </a:solidFill>
            <a:ln>
              <a:noFill/>
            </a:ln>
            <a:effectLst/>
          </c:spPr>
          <c:invertIfNegative val="0"/>
          <c:dLbls>
            <c:dLbl>
              <c:idx val="0"/>
              <c:layout>
                <c:manualLayout>
                  <c:x val="-2.7777777777777779E-3"/>
                  <c:y val="7.0566995492839218E-3"/>
                </c:manualLayout>
              </c:layout>
              <c:tx>
                <c:rich>
                  <a:bodyPr/>
                  <a:lstStyle/>
                  <a:p>
                    <a:fld id="{340E82CC-873B-4050-AC6F-FE8CBBF10CC5}" type="VALUE">
                      <a:rPr lang="en-US" altLang="ja-JP" smtClean="0"/>
                      <a:pPr/>
                      <a:t>[値]</a:t>
                    </a:fld>
                    <a:r>
                      <a:rPr lang="en-US" altLang="ja-JP" dirty="0" smtClean="0"/>
                      <a:t> (100%)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11C5-40E8-96C0-81FCC3B58662}"/>
                </c:ext>
              </c:extLst>
            </c:dLbl>
            <c:dLbl>
              <c:idx val="1"/>
              <c:layout>
                <c:manualLayout>
                  <c:x val="-4.1666666666667681E-3"/>
                  <c:y val="7.0563291383055329E-3"/>
                </c:manualLayout>
              </c:layout>
              <c:tx>
                <c:rich>
                  <a:bodyPr/>
                  <a:lstStyle/>
                  <a:p>
                    <a:fld id="{B2C80AB1-BCB0-45E5-BB93-D498EF28659F}" type="VALUE">
                      <a:rPr lang="en-US" altLang="ja-JP" smtClean="0"/>
                      <a:pPr/>
                      <a:t>[値]</a:t>
                    </a:fld>
                    <a:r>
                      <a:rPr lang="en-US" altLang="ja-JP" dirty="0" smtClean="0"/>
                      <a:t> (100%)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11C5-40E8-96C0-81FCC3B58662}"/>
                </c:ext>
              </c:extLst>
            </c:dLbl>
            <c:dLbl>
              <c:idx val="2"/>
              <c:layout>
                <c:manualLayout>
                  <c:x val="-1.3888888888888889E-3"/>
                  <c:y val="9.4086240565632376E-3"/>
                </c:manualLayout>
              </c:layout>
              <c:tx>
                <c:rich>
                  <a:bodyPr/>
                  <a:lstStyle/>
                  <a:p>
                    <a:fld id="{3E476721-6103-4455-9221-C0A0CD62A643}" type="VALUE">
                      <a:rPr lang="en-US" altLang="ja-JP" smtClean="0"/>
                      <a:pPr/>
                      <a:t>[値]</a:t>
                    </a:fld>
                    <a:r>
                      <a:rPr lang="en-US" altLang="ja-JP" dirty="0" smtClean="0"/>
                      <a:t> (98%)</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11C5-40E8-96C0-81FCC3B58662}"/>
                </c:ext>
              </c:extLst>
            </c:dLbl>
            <c:dLbl>
              <c:idx val="3"/>
              <c:layout>
                <c:manualLayout>
                  <c:x val="-3.0381889763779629E-2"/>
                  <c:y val="1.0603384667356126E-2"/>
                </c:manualLayout>
              </c:layout>
              <c:tx>
                <c:rich>
                  <a:bodyPr/>
                  <a:lstStyle/>
                  <a:p>
                    <a:fld id="{CBED036E-92F7-4E7D-A179-D73550316EDF}" type="VALUE">
                      <a:rPr lang="en-US" altLang="ja-JP" smtClean="0"/>
                      <a:pPr/>
                      <a:t>[値]</a:t>
                    </a:fld>
                    <a:r>
                      <a:rPr lang="en-US" altLang="ja-JP" dirty="0" smtClean="0"/>
                      <a:t> (35%)</a:t>
                    </a:r>
                  </a:p>
                </c:rich>
              </c:tx>
              <c:showLegendKey val="0"/>
              <c:showVal val="1"/>
              <c:showCatName val="0"/>
              <c:showSerName val="0"/>
              <c:showPercent val="0"/>
              <c:showBubbleSize val="0"/>
              <c:extLst>
                <c:ext xmlns:c15="http://schemas.microsoft.com/office/drawing/2012/chart" uri="{CE6537A1-D6FC-4f65-9D91-7224C49458BB}">
                  <c15:layout>
                    <c:manualLayout>
                      <c:w val="0.12941666666666668"/>
                      <c:h val="4.2008679470045607E-2"/>
                    </c:manualLayout>
                  </c15:layout>
                  <c15:dlblFieldTable/>
                  <c15:showDataLabelsRange val="0"/>
                </c:ext>
                <c:ext xmlns:c16="http://schemas.microsoft.com/office/drawing/2014/chart" uri="{C3380CC4-5D6E-409C-BE32-E72D297353CC}">
                  <c16:uniqueId val="{00000000-E131-454F-9400-D77EEFD9421F}"/>
                </c:ext>
              </c:extLst>
            </c:dLbl>
            <c:dLbl>
              <c:idx val="4"/>
              <c:layout>
                <c:manualLayout>
                  <c:x val="-3.9061679790027264E-3"/>
                  <c:y val="1.0602643845399348E-2"/>
                </c:manualLayout>
              </c:layout>
              <c:tx>
                <c:rich>
                  <a:bodyPr/>
                  <a:lstStyle/>
                  <a:p>
                    <a:fld id="{EA0BBFEB-7AFC-4968-824C-4F6A9437DA6C}" type="VALUE">
                      <a:rPr lang="en-US" altLang="ja-JP" smtClean="0"/>
                      <a:pPr/>
                      <a:t>[値]</a:t>
                    </a:fld>
                    <a:r>
                      <a:rPr lang="en-US" altLang="ja-JP" dirty="0" smtClean="0"/>
                      <a:t> (54%)</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E131-454F-9400-D77EEFD9421F}"/>
                </c:ext>
              </c:extLst>
            </c:dLbl>
            <c:dLbl>
              <c:idx val="5"/>
              <c:layout>
                <c:manualLayout>
                  <c:x val="-1.9444444444444445E-2"/>
                  <c:y val="1.2956049996592219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8F4F2D1D-0939-490A-B4A5-7ACF74CF436D}" type="VALUE">
                      <a:rPr lang="en-US" altLang="ja-JP" smtClean="0"/>
                      <a:pPr>
                        <a:defRPr>
                          <a:latin typeface="Meiryo UI" panose="020B0604030504040204" pitchFamily="50" charset="-128"/>
                          <a:ea typeface="Meiryo UI" panose="020B0604030504040204" pitchFamily="50" charset="-128"/>
                        </a:defRPr>
                      </a:pPr>
                      <a:t>[値]</a:t>
                    </a:fld>
                    <a:r>
                      <a:rPr lang="en-US" altLang="ja-JP" dirty="0" smtClean="0"/>
                      <a:t> (8%)</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8.5541666666666669E-2"/>
                      <c:h val="3.2600240618971564E-2"/>
                    </c:manualLayout>
                  </c15:layout>
                  <c15:dlblFieldTable/>
                  <c15:showDataLabelsRange val="0"/>
                </c:ext>
                <c:ext xmlns:c16="http://schemas.microsoft.com/office/drawing/2014/chart" uri="{C3380CC4-5D6E-409C-BE32-E72D297353CC}">
                  <c16:uniqueId val="{00000002-E131-454F-9400-D77EEFD9421F}"/>
                </c:ext>
              </c:extLst>
            </c:dLbl>
            <c:dLbl>
              <c:idx val="6"/>
              <c:layout>
                <c:manualLayout>
                  <c:x val="-1.4929899387576452E-2"/>
                  <c:y val="1.2195596257960132E-2"/>
                </c:manualLayout>
              </c:layout>
              <c:tx>
                <c:rich>
                  <a:bodyPr/>
                  <a:lstStyle/>
                  <a:p>
                    <a:fld id="{A3C97FBB-E59F-485A-9F82-3AF02DAFEFC5}" type="VALUE">
                      <a:rPr lang="en-US" altLang="ja-JP" smtClean="0"/>
                      <a:pPr/>
                      <a:t>[値]</a:t>
                    </a:fld>
                    <a:r>
                      <a:rPr lang="en-US" altLang="ja-JP" baseline="0" dirty="0" smtClean="0"/>
                      <a:t> (100%)</a:t>
                    </a:r>
                  </a:p>
                </c:rich>
              </c:tx>
              <c:showLegendKey val="0"/>
              <c:showVal val="1"/>
              <c:showCatName val="0"/>
              <c:showSerName val="0"/>
              <c:showPercent val="0"/>
              <c:showBubbleSize val="0"/>
              <c:extLst>
                <c:ext xmlns:c15="http://schemas.microsoft.com/office/drawing/2012/chart" uri="{CE6537A1-D6FC-4f65-9D91-7224C49458BB}">
                  <c15:layout>
                    <c:manualLayout>
                      <c:w val="0.1016388888888889"/>
                      <c:h val="4.2008679470045607E-2"/>
                    </c:manualLayout>
                  </c15:layout>
                  <c15:dlblFieldTable/>
                  <c15:showDataLabelsRange val="0"/>
                </c:ext>
                <c:ext xmlns:c16="http://schemas.microsoft.com/office/drawing/2014/chart" uri="{C3380CC4-5D6E-409C-BE32-E72D297353CC}">
                  <c16:uniqueId val="{00000003-E131-454F-9400-D77EEFD9421F}"/>
                </c:ext>
              </c:extLst>
            </c:dLbl>
            <c:dLbl>
              <c:idx val="7"/>
              <c:layout>
                <c:manualLayout>
                  <c:x val="7.6386701662292215E-3"/>
                  <c:y val="8.252015776544391E-3"/>
                </c:manualLayout>
              </c:layout>
              <c:tx>
                <c:rich>
                  <a:bodyPr/>
                  <a:lstStyle/>
                  <a:p>
                    <a:fld id="{8DD32727-75A2-4144-8688-32FC0B70B5D6}" type="VALUE">
                      <a:rPr lang="en-US" altLang="ja-JP" smtClean="0"/>
                      <a:pPr/>
                      <a:t>[値]</a:t>
                    </a:fld>
                    <a:r>
                      <a:rPr lang="en-US" altLang="ja-JP" dirty="0" smtClean="0"/>
                      <a:t> (94%)</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E131-454F-9400-D77EEFD9421F}"/>
                </c:ext>
              </c:extLst>
            </c:dLbl>
            <c:dLbl>
              <c:idx val="8"/>
              <c:layout>
                <c:manualLayout>
                  <c:x val="-1.223950131233606E-2"/>
                  <c:y val="1.4512331722292561E-2"/>
                </c:manualLayout>
              </c:layout>
              <c:tx>
                <c:rich>
                  <a:bodyPr/>
                  <a:lstStyle/>
                  <a:p>
                    <a:fld id="{4A238533-F746-46FF-9EAC-B0E108DB5580}" type="VALUE">
                      <a:rPr lang="en-US" altLang="ja-JP" smtClean="0"/>
                      <a:pPr/>
                      <a:t>[値]</a:t>
                    </a:fld>
                    <a:r>
                      <a:rPr lang="en-US" altLang="ja-JP" dirty="0" smtClean="0"/>
                      <a:t> (57%)</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E131-454F-9400-D77EEFD9421F}"/>
                </c:ext>
              </c:extLst>
            </c:dLbl>
            <c:dLbl>
              <c:idx val="9"/>
              <c:layout>
                <c:manualLayout>
                  <c:x val="-4.1666666666667681E-3"/>
                  <c:y val="9.4084388510740444E-3"/>
                </c:manualLayout>
              </c:layout>
              <c:tx>
                <c:rich>
                  <a:bodyPr/>
                  <a:lstStyle/>
                  <a:p>
                    <a:fld id="{7F869241-3E39-4B94-9EC9-E530BDF583D9}" type="VALUE">
                      <a:rPr lang="en-US" altLang="ja-JP" smtClean="0"/>
                      <a:pPr/>
                      <a:t>[値]</a:t>
                    </a:fld>
                    <a:r>
                      <a:rPr lang="en-US" altLang="ja-JP" dirty="0" smtClean="0"/>
                      <a:t> (46%)</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11C5-40E8-96C0-81FCC3B58662}"/>
                </c:ext>
              </c:extLst>
            </c:dLbl>
            <c:dLbl>
              <c:idx val="10"/>
              <c:layout>
                <c:manualLayout>
                  <c:x val="-1.7013998250218824E-2"/>
                  <c:y val="1.3354056592870922E-2"/>
                </c:manualLayout>
              </c:layout>
              <c:tx>
                <c:rich>
                  <a:bodyPr/>
                  <a:lstStyle/>
                  <a:p>
                    <a:fld id="{E7F7F7C9-4C6C-492B-B1DF-E24513D8D951}" type="VALUE">
                      <a:rPr lang="en-US" altLang="ja-JP" smtClean="0"/>
                      <a:pPr/>
                      <a:t>[値]</a:t>
                    </a:fld>
                    <a:r>
                      <a:rPr lang="en-US" altLang="ja-JP" dirty="0" smtClean="0"/>
                      <a:t> (21%)</a:t>
                    </a:r>
                  </a:p>
                </c:rich>
              </c:tx>
              <c:showLegendKey val="0"/>
              <c:showVal val="1"/>
              <c:showCatName val="0"/>
              <c:showSerName val="0"/>
              <c:showPercent val="0"/>
              <c:showBubbleSize val="0"/>
              <c:extLst>
                <c:ext xmlns:c15="http://schemas.microsoft.com/office/drawing/2012/chart" uri="{CE6537A1-D6FC-4f65-9D91-7224C49458BB}">
                  <c15:layout>
                    <c:manualLayout>
                      <c:w val="9.8861111111111122E-2"/>
                      <c:h val="4.2008679470045607E-2"/>
                    </c:manualLayout>
                  </c15:layout>
                  <c15:dlblFieldTable/>
                  <c15:showDataLabelsRange val="0"/>
                </c:ext>
                <c:ext xmlns:c16="http://schemas.microsoft.com/office/drawing/2014/chart" uri="{C3380CC4-5D6E-409C-BE32-E72D297353CC}">
                  <c16:uniqueId val="{00000006-E131-454F-9400-D77EEFD9421F}"/>
                </c:ext>
              </c:extLst>
            </c:dLbl>
            <c:dLbl>
              <c:idx val="11"/>
              <c:layout>
                <c:manualLayout>
                  <c:x val="0"/>
                  <c:y val="1.2556746961889156E-2"/>
                </c:manualLayout>
              </c:layout>
              <c:tx>
                <c:rich>
                  <a:bodyPr/>
                  <a:lstStyle/>
                  <a:p>
                    <a:fld id="{C476CEB1-8A50-4A99-B588-C92958E8C2F0}" type="VALUE">
                      <a:rPr lang="en-US" altLang="ja-JP" smtClean="0"/>
                      <a:pPr/>
                      <a:t>[値]</a:t>
                    </a:fld>
                    <a:r>
                      <a:rPr lang="en-US" altLang="ja-JP" dirty="0" smtClean="0"/>
                      <a:t> (98%)</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E131-454F-9400-D77EEFD9421F}"/>
                </c:ext>
              </c:extLst>
            </c:dLbl>
            <c:dLbl>
              <c:idx val="12"/>
              <c:layout>
                <c:manualLayout>
                  <c:x val="1.9444444444444344E-2"/>
                  <c:y val="1.0751549058711622E-2"/>
                </c:manualLayout>
              </c:layout>
              <c:tx>
                <c:rich>
                  <a:bodyPr/>
                  <a:lstStyle/>
                  <a:p>
                    <a:fld id="{FA3E101A-EE58-41FA-8696-7C4009156BA0}" type="VALUE">
                      <a:rPr lang="en-US" altLang="ja-JP" smtClean="0"/>
                      <a:pPr/>
                      <a:t>[値]</a:t>
                    </a:fld>
                    <a:r>
                      <a:rPr lang="en-US" altLang="ja-JP" dirty="0" smtClean="0"/>
                      <a:t> (87%)</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E131-454F-9400-D77EEFD9421F}"/>
                </c:ext>
              </c:extLst>
            </c:dLbl>
            <c:dLbl>
              <c:idx val="13"/>
              <c:layout>
                <c:manualLayout>
                  <c:x val="-5.5555555555555558E-3"/>
                  <c:y val="1.1760918974820943E-2"/>
                </c:manualLayout>
              </c:layout>
              <c:tx>
                <c:rich>
                  <a:bodyPr/>
                  <a:lstStyle/>
                  <a:p>
                    <a:fld id="{2DE72EC9-6A67-4AFC-80A1-1796CA88E84B}" type="VALUE">
                      <a:rPr lang="en-US" altLang="ja-JP" smtClean="0"/>
                      <a:pPr/>
                      <a:t>[値]</a:t>
                    </a:fld>
                    <a:r>
                      <a:rPr lang="en-US" altLang="ja-JP" dirty="0" smtClean="0"/>
                      <a:t> (35%)</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11C5-40E8-96C0-81FCC3B58662}"/>
                </c:ext>
              </c:extLst>
            </c:dLbl>
            <c:dLbl>
              <c:idx val="14"/>
              <c:layout>
                <c:manualLayout>
                  <c:x val="2.0833333333333332E-2"/>
                  <c:y val="1.0731176454900328E-2"/>
                </c:manualLayout>
              </c:layout>
              <c:tx>
                <c:rich>
                  <a:bodyPr/>
                  <a:lstStyle/>
                  <a:p>
                    <a:fld id="{CDCF6A0E-F8C0-4E99-98A9-4FD8E8014585}" type="VALUE">
                      <a:rPr lang="en-US" altLang="ja-JP" smtClean="0"/>
                      <a:pPr/>
                      <a:t>[値]</a:t>
                    </a:fld>
                    <a:r>
                      <a:rPr lang="en-US" altLang="ja-JP" dirty="0" smtClean="0"/>
                      <a:t> (87%)</a:t>
                    </a:r>
                  </a:p>
                </c:rich>
              </c:tx>
              <c:showLegendKey val="0"/>
              <c:showVal val="1"/>
              <c:showCatName val="0"/>
              <c:showSerName val="0"/>
              <c:showPercent val="0"/>
              <c:showBubbleSize val="0"/>
              <c:extLst>
                <c:ext xmlns:c15="http://schemas.microsoft.com/office/drawing/2012/chart" uri="{CE6537A1-D6FC-4f65-9D91-7224C49458BB}">
                  <c15:layout>
                    <c:manualLayout>
                      <c:w val="7.6638888888888895E-2"/>
                      <c:h val="4.2008679470045607E-2"/>
                    </c:manualLayout>
                  </c15:layout>
                  <c15:dlblFieldTable/>
                  <c15:showDataLabelsRange val="0"/>
                </c:ext>
                <c:ext xmlns:c16="http://schemas.microsoft.com/office/drawing/2014/chart" uri="{C3380CC4-5D6E-409C-BE32-E72D297353CC}">
                  <c16:uniqueId val="{00000009-E131-454F-9400-D77EEFD9421F}"/>
                </c:ext>
              </c:extLst>
            </c:dLbl>
            <c:dLbl>
              <c:idx val="15"/>
              <c:layout>
                <c:manualLayout>
                  <c:x val="2.6736001749781177E-2"/>
                  <c:y val="1.4530111449255178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CAFEA77D-7823-43B7-902D-985B745D869C}" type="VALUE">
                      <a:rPr lang="en-US" altLang="ja-JP" smtClean="0"/>
                      <a:pPr>
                        <a:defRPr>
                          <a:latin typeface="Meiryo UI" panose="020B0604030504040204" pitchFamily="50" charset="-128"/>
                          <a:ea typeface="Meiryo UI" panose="020B0604030504040204" pitchFamily="50" charset="-128"/>
                        </a:defRPr>
                      </a:pPr>
                      <a:t>[値]</a:t>
                    </a:fld>
                    <a:r>
                      <a:rPr lang="en-US" altLang="ja-JP" dirty="0" smtClean="0"/>
                      <a:t> (98%)</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9694444444444448E-2"/>
                      <c:h val="6.7881886310499226E-2"/>
                    </c:manualLayout>
                  </c15:layout>
                  <c15:dlblFieldTable/>
                  <c15:showDataLabelsRange val="0"/>
                </c:ext>
                <c:ext xmlns:c16="http://schemas.microsoft.com/office/drawing/2014/chart" uri="{C3380CC4-5D6E-409C-BE32-E72D297353CC}">
                  <c16:uniqueId val="{0000000A-E131-454F-9400-D77EEFD9421F}"/>
                </c:ext>
              </c:extLst>
            </c:dLbl>
            <c:dLbl>
              <c:idx val="16"/>
              <c:layout>
                <c:manualLayout>
                  <c:x val="-5.4687226596675416E-3"/>
                  <c:y val="1.5307789298382342E-2"/>
                </c:manualLayout>
              </c:layout>
              <c:tx>
                <c:rich>
                  <a:bodyPr/>
                  <a:lstStyle/>
                  <a:p>
                    <a:fld id="{E29F726C-89D0-405F-A588-892A41EE17C8}" type="VALUE">
                      <a:rPr lang="en-US" altLang="ja-JP" smtClean="0"/>
                      <a:pPr/>
                      <a:t>[値]</a:t>
                    </a:fld>
                    <a:r>
                      <a:rPr lang="en-US" altLang="ja-JP" dirty="0" smtClean="0"/>
                      <a:t> (32%)</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E131-454F-9400-D77EEFD9421F}"/>
                </c:ext>
              </c:extLst>
            </c:dLbl>
            <c:dLbl>
              <c:idx val="17"/>
              <c:layout>
                <c:manualLayout>
                  <c:x val="-9.3308180227472583E-3"/>
                  <c:y val="1.3282752479531089E-2"/>
                </c:manualLayout>
              </c:layout>
              <c:tx>
                <c:rich>
                  <a:bodyPr/>
                  <a:lstStyle/>
                  <a:p>
                    <a:fld id="{F12E1DCF-6D71-4A78-A8A0-182E58C61EEC}" type="VALUE">
                      <a:rPr lang="en-US" altLang="ja-JP" smtClean="0"/>
                      <a:pPr/>
                      <a:t>[値]</a:t>
                    </a:fld>
                    <a:r>
                      <a:rPr lang="en-US" altLang="ja-JP" dirty="0" smtClean="0"/>
                      <a:t> (25%)</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C-E131-454F-9400-D77EEFD9421F}"/>
                </c:ext>
              </c:extLst>
            </c:dLbl>
            <c:dLbl>
              <c:idx val="18"/>
              <c:layout>
                <c:manualLayout>
                  <c:x val="1.9097659667541556E-2"/>
                  <c:y val="2.2002041705312878E-2"/>
                </c:manualLayout>
              </c:layout>
              <c:tx>
                <c:rich>
                  <a:bodyPr/>
                  <a:lstStyle/>
                  <a:p>
                    <a:fld id="{80DDF6F0-8431-4EDF-8E22-0D872DEEACA7}" type="VALUE">
                      <a:rPr lang="en-US" altLang="ja-JP" smtClean="0"/>
                      <a:pPr/>
                      <a:t>[値]</a:t>
                    </a:fld>
                    <a:r>
                      <a:rPr lang="en-US" altLang="ja-JP" dirty="0" smtClean="0"/>
                      <a:t> (95%)</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E131-454F-9400-D77EEFD9421F}"/>
                </c:ext>
              </c:extLst>
            </c:dLbl>
            <c:dLbl>
              <c:idx val="19"/>
              <c:layout>
                <c:manualLayout>
                  <c:x val="-2.7517279090113839E-2"/>
                  <c:y val="1.4319347602551984E-2"/>
                </c:manualLayout>
              </c:layout>
              <c:tx>
                <c:rich>
                  <a:bodyPr/>
                  <a:lstStyle/>
                  <a:p>
                    <a:fld id="{56D191DE-875A-4812-8336-BA0F52FF58EB}" type="VALUE">
                      <a:rPr lang="en-US" altLang="ja-JP" smtClean="0"/>
                      <a:pPr/>
                      <a:t>[値]</a:t>
                    </a:fld>
                    <a:r>
                      <a:rPr lang="en-US" altLang="ja-JP" dirty="0" smtClean="0"/>
                      <a:t> (76%)</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E-E131-454F-9400-D77EEFD9421F}"/>
                </c:ext>
              </c:extLst>
            </c:dLbl>
            <c:dLbl>
              <c:idx val="20"/>
              <c:layout>
                <c:manualLayout>
                  <c:x val="-5.5555555555556572E-3"/>
                  <c:y val="4.7044046310262162E-3"/>
                </c:manualLayout>
              </c:layout>
              <c:tx>
                <c:rich>
                  <a:bodyPr/>
                  <a:lstStyle/>
                  <a:p>
                    <a:fld id="{15622E97-B720-4274-AE9E-CB17C92D2759}" type="VALUE">
                      <a:rPr lang="en-US" altLang="ja-JP" smtClean="0"/>
                      <a:pPr/>
                      <a:t>[値]</a:t>
                    </a:fld>
                    <a:r>
                      <a:rPr lang="en-US" altLang="ja-JP" dirty="0" smtClean="0"/>
                      <a:t> (60%)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6092-4FCE-A94B-9FE1D3F98742}"/>
                </c:ext>
              </c:extLst>
            </c:dLbl>
            <c:dLbl>
              <c:idx val="21"/>
              <c:layout>
                <c:manualLayout>
                  <c:x val="-5.5555555555555558E-3"/>
                  <c:y val="9.4084388510740444E-3"/>
                </c:manualLayout>
              </c:layout>
              <c:tx>
                <c:rich>
                  <a:bodyPr/>
                  <a:lstStyle/>
                  <a:p>
                    <a:fld id="{A16E963F-8046-488C-B6D8-A809B2BD0DAF}" type="VALUE">
                      <a:rPr lang="en-US" altLang="ja-JP" smtClean="0"/>
                      <a:pPr/>
                      <a:t>[値]</a:t>
                    </a:fld>
                    <a:r>
                      <a:rPr lang="en-US" altLang="ja-JP" dirty="0" smtClean="0"/>
                      <a:t> (8%)</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11C5-40E8-96C0-81FCC3B586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調査票1!$V$19:$AQ$19</c:f>
              <c:strCache>
                <c:ptCount val="22"/>
                <c:pt idx="0">
                  <c:v>福祉サービスの利用援助（情報提供、相談等）</c:v>
                </c:pt>
                <c:pt idx="1">
                  <c:v>社会資源を活用するための支援（各種支援施策に関する助言・指導等）</c:v>
                </c:pt>
                <c:pt idx="2">
                  <c:v>社会生活力を高めるための支援</c:v>
                </c:pt>
                <c:pt idx="3">
                  <c:v>セルフプラン及びサービスの未利用者に対するアウトリーチ</c:v>
                </c:pt>
                <c:pt idx="4">
                  <c:v>ピアカウンセリング</c:v>
                </c:pt>
                <c:pt idx="5">
                  <c:v>ピアサロン</c:v>
                </c:pt>
                <c:pt idx="6">
                  <c:v>専門機関の紹介</c:v>
                </c:pt>
                <c:pt idx="7">
                  <c:v>地域の相談支援事業者に対する訪問等による専門的な指導、助言</c:v>
                </c:pt>
                <c:pt idx="8">
                  <c:v>地域の相談支援事業者に対する研修会の企画・運営</c:v>
                </c:pt>
                <c:pt idx="9">
                  <c:v>地域の相談支援事業者に対する日常的な事例検討会の開催</c:v>
                </c:pt>
                <c:pt idx="10">
                  <c:v>地域の相談支援事業者に対するサービス等利用計画の点検・評価等</c:v>
                </c:pt>
                <c:pt idx="11">
                  <c:v>地域の相談機関との連携強化の取組（連携会議の開催等）</c:v>
                </c:pt>
                <c:pt idx="12">
                  <c:v>障がい者支援施設や精神科病院等への地域移行に向けた普及啓発</c:v>
                </c:pt>
                <c:pt idx="13">
                  <c:v>精神科病院の入院患者の退院に向けた意思決定支援や退院請求</c:v>
                </c:pt>
                <c:pt idx="14">
                  <c:v>地域移行後の地域生活を支えるための体制整備に係るコーディネート</c:v>
                </c:pt>
                <c:pt idx="15">
                  <c:v>市町村が設置する協議会の運営</c:v>
                </c:pt>
                <c:pt idx="16">
                  <c:v>成年後見制度利用支援事業の実施</c:v>
                </c:pt>
                <c:pt idx="17">
                  <c:v>虐待を発見時の保護のための措置</c:v>
                </c:pt>
                <c:pt idx="18">
                  <c:v>障害者等に対する虐待を防止するための取組み</c:v>
                </c:pt>
                <c:pt idx="19">
                  <c:v>入居支援及び居住支援</c:v>
                </c:pt>
                <c:pt idx="20">
                  <c:v>24時間支援</c:v>
                </c:pt>
                <c:pt idx="21">
                  <c:v>その他</c:v>
                </c:pt>
              </c:strCache>
            </c:strRef>
          </c:cat>
          <c:val>
            <c:numRef>
              <c:f>調査票1!$V$14:$AQ$14</c:f>
              <c:numCache>
                <c:formatCode>General</c:formatCode>
                <c:ptCount val="22"/>
                <c:pt idx="0">
                  <c:v>63</c:v>
                </c:pt>
                <c:pt idx="1">
                  <c:v>63</c:v>
                </c:pt>
                <c:pt idx="2">
                  <c:v>62</c:v>
                </c:pt>
                <c:pt idx="3">
                  <c:v>22</c:v>
                </c:pt>
                <c:pt idx="4">
                  <c:v>34</c:v>
                </c:pt>
                <c:pt idx="5">
                  <c:v>5</c:v>
                </c:pt>
                <c:pt idx="6">
                  <c:v>63</c:v>
                </c:pt>
                <c:pt idx="7">
                  <c:v>59</c:v>
                </c:pt>
                <c:pt idx="8">
                  <c:v>36</c:v>
                </c:pt>
                <c:pt idx="9">
                  <c:v>29</c:v>
                </c:pt>
                <c:pt idx="10">
                  <c:v>13</c:v>
                </c:pt>
                <c:pt idx="11">
                  <c:v>62</c:v>
                </c:pt>
                <c:pt idx="12">
                  <c:v>55</c:v>
                </c:pt>
                <c:pt idx="13">
                  <c:v>22</c:v>
                </c:pt>
                <c:pt idx="14">
                  <c:v>55</c:v>
                </c:pt>
                <c:pt idx="15">
                  <c:v>62</c:v>
                </c:pt>
                <c:pt idx="16">
                  <c:v>20</c:v>
                </c:pt>
                <c:pt idx="17">
                  <c:v>16</c:v>
                </c:pt>
                <c:pt idx="18">
                  <c:v>60</c:v>
                </c:pt>
                <c:pt idx="19">
                  <c:v>48</c:v>
                </c:pt>
                <c:pt idx="20">
                  <c:v>38</c:v>
                </c:pt>
                <c:pt idx="21">
                  <c:v>5</c:v>
                </c:pt>
              </c:numCache>
            </c:numRef>
          </c:val>
          <c:extLst>
            <c:ext xmlns:c16="http://schemas.microsoft.com/office/drawing/2014/chart" uri="{C3380CC4-5D6E-409C-BE32-E72D297353CC}">
              <c16:uniqueId val="{0000000F-E131-454F-9400-D77EEFD9421F}"/>
            </c:ext>
          </c:extLst>
        </c:ser>
        <c:ser>
          <c:idx val="3"/>
          <c:order val="1"/>
          <c:tx>
            <c:strRef>
              <c:f>調査票1!$V$15</c:f>
              <c:strCache>
                <c:ptCount val="1"/>
                <c:pt idx="0">
                  <c:v>委託相談支援事業所</c:v>
                </c:pt>
              </c:strCache>
            </c:strRef>
          </c:tx>
          <c:spPr>
            <a:solidFill>
              <a:srgbClr val="FEB4DE"/>
            </a:solidFill>
            <a:ln>
              <a:noFill/>
            </a:ln>
            <a:effectLst/>
          </c:spPr>
          <c:invertIfNegative val="0"/>
          <c:dLbls>
            <c:dLbl>
              <c:idx val="0"/>
              <c:layout>
                <c:manualLayout>
                  <c:x val="-9.5472440944892073E-4"/>
                  <c:y val="1.593322823539184E-3"/>
                </c:manualLayout>
              </c:layout>
              <c:tx>
                <c:rich>
                  <a:bodyPr/>
                  <a:lstStyle/>
                  <a:p>
                    <a:fld id="{DF340BB3-243C-49DF-BD86-715C5A2324CA}" type="VALUE">
                      <a:rPr lang="en-US" altLang="ja-JP" smtClean="0"/>
                      <a:pPr/>
                      <a:t>[値]</a:t>
                    </a:fld>
                    <a:r>
                      <a:rPr lang="en-US" altLang="ja-JP" dirty="0" smtClean="0"/>
                      <a:t> (80%)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0-E131-454F-9400-D77EEFD9421F}"/>
                </c:ext>
              </c:extLst>
            </c:dLbl>
            <c:dLbl>
              <c:idx val="1"/>
              <c:layout>
                <c:manualLayout>
                  <c:x val="2.9514435695538058E-3"/>
                  <c:y val="4.2597262514705315E-4"/>
                </c:manualLayout>
              </c:layout>
              <c:tx>
                <c:rich>
                  <a:bodyPr/>
                  <a:lstStyle/>
                  <a:p>
                    <a:fld id="{E5DF27B2-F393-4781-AD03-51CF65A69C92}" type="VALUE">
                      <a:rPr lang="en-US" altLang="ja-JP" smtClean="0"/>
                      <a:pPr/>
                      <a:t>[値]</a:t>
                    </a:fld>
                    <a:r>
                      <a:rPr lang="en-US" altLang="ja-JP" dirty="0" smtClean="0"/>
                      <a:t> (78%)</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1-E131-454F-9400-D77EEFD9421F}"/>
                </c:ext>
              </c:extLst>
            </c:dLbl>
            <c:dLbl>
              <c:idx val="2"/>
              <c:layout>
                <c:manualLayout>
                  <c:x val="8.6832895888115847E-5"/>
                  <c:y val="-2.3241436839001395E-3"/>
                </c:manualLayout>
              </c:layout>
              <c:tx>
                <c:rich>
                  <a:bodyPr/>
                  <a:lstStyle/>
                  <a:p>
                    <a:fld id="{3FA9D287-21F3-411C-9F8C-3777B781B980}" type="VALUE">
                      <a:rPr lang="en-US" altLang="ja-JP" smtClean="0"/>
                      <a:pPr/>
                      <a:t>[値]</a:t>
                    </a:fld>
                    <a:r>
                      <a:rPr lang="en-US" altLang="ja-JP" dirty="0" smtClean="0"/>
                      <a:t> (77%)</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2-E131-454F-9400-D77EEFD9421F}"/>
                </c:ext>
              </c:extLst>
            </c:dLbl>
            <c:dLbl>
              <c:idx val="3"/>
              <c:layout>
                <c:manualLayout>
                  <c:x val="-1.9444444444444445E-2"/>
                  <c:y val="3.7041097841030265E-7"/>
                </c:manualLayout>
              </c:layout>
              <c:tx>
                <c:rich>
                  <a:bodyPr/>
                  <a:lstStyle/>
                  <a:p>
                    <a:fld id="{1966FB27-6167-43BE-8088-66C01EF030B6}" type="VALUE">
                      <a:rPr lang="en-US" altLang="ja-JP" smtClean="0"/>
                      <a:pPr/>
                      <a:t>[値]</a:t>
                    </a:fld>
                    <a:r>
                      <a:rPr lang="en-US" altLang="ja-JP" dirty="0" smtClean="0"/>
                      <a:t> (55%)</a:t>
                    </a:r>
                  </a:p>
                </c:rich>
              </c:tx>
              <c:showLegendKey val="0"/>
              <c:showVal val="1"/>
              <c:showCatName val="0"/>
              <c:showSerName val="0"/>
              <c:showPercent val="0"/>
              <c:showBubbleSize val="0"/>
              <c:extLst>
                <c:ext xmlns:c15="http://schemas.microsoft.com/office/drawing/2012/chart" uri="{CE6537A1-D6FC-4f65-9D91-7224C49458BB}">
                  <c15:layout>
                    <c:manualLayout>
                      <c:w val="0.10441666666666667"/>
                      <c:h val="4.2008679470045607E-2"/>
                    </c:manualLayout>
                  </c15:layout>
                  <c15:dlblFieldTable/>
                  <c15:showDataLabelsRange val="0"/>
                </c:ext>
                <c:ext xmlns:c16="http://schemas.microsoft.com/office/drawing/2014/chart" uri="{C3380CC4-5D6E-409C-BE32-E72D297353CC}">
                  <c16:uniqueId val="{00000000-4611-4D25-88B5-2C41ABA87A47}"/>
                </c:ext>
              </c:extLst>
            </c:dLbl>
            <c:dLbl>
              <c:idx val="4"/>
              <c:layout>
                <c:manualLayout>
                  <c:x val="-3.3333333333333333E-2"/>
                  <c:y val="-1.8320804799340965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FAA0CA1A-08B8-4296-AD46-7FA8D6BCD819}" type="VALUE">
                      <a:rPr lang="en-US" altLang="ja-JP" smtClean="0"/>
                      <a:pPr>
                        <a:defRPr>
                          <a:latin typeface="Meiryo UI" panose="020B0604030504040204" pitchFamily="50" charset="-128"/>
                          <a:ea typeface="Meiryo UI" panose="020B0604030504040204" pitchFamily="50" charset="-128"/>
                        </a:defRPr>
                      </a:pPr>
                      <a:t>[値]</a:t>
                    </a:fld>
                    <a:r>
                      <a:rPr lang="en-US" altLang="ja-JP" dirty="0" smtClean="0"/>
                      <a:t> (28%)</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638888888888895E-2"/>
                      <c:h val="6.0825557172193678E-2"/>
                    </c:manualLayout>
                  </c15:layout>
                  <c15:dlblFieldTable/>
                  <c15:showDataLabelsRange val="0"/>
                </c:ext>
                <c:ext xmlns:c16="http://schemas.microsoft.com/office/drawing/2014/chart" uri="{C3380CC4-5D6E-409C-BE32-E72D297353CC}">
                  <c16:uniqueId val="{00000013-E131-454F-9400-D77EEFD9421F}"/>
                </c:ext>
              </c:extLst>
            </c:dLbl>
            <c:dLbl>
              <c:idx val="5"/>
              <c:layout>
                <c:manualLayout>
                  <c:x val="-1.5972222222222221E-2"/>
                  <c:y val="-7.056143932816338E-3"/>
                </c:manualLayout>
              </c:layout>
              <c:tx>
                <c:rich>
                  <a:bodyPr/>
                  <a:lstStyle/>
                  <a:p>
                    <a:fld id="{1832CB12-7539-4746-A5CE-93C8448C47F8}" type="VALUE">
                      <a:rPr lang="en-US" altLang="ja-JP" smtClean="0"/>
                      <a:pPr/>
                      <a:t>[値]</a:t>
                    </a:fld>
                    <a:r>
                      <a:rPr lang="en-US" altLang="ja-JP" dirty="0" smtClean="0"/>
                      <a:t> (12%)</a:t>
                    </a:r>
                  </a:p>
                </c:rich>
              </c:tx>
              <c:showLegendKey val="0"/>
              <c:showVal val="1"/>
              <c:showCatName val="0"/>
              <c:showSerName val="0"/>
              <c:showPercent val="0"/>
              <c:showBubbleSize val="0"/>
              <c:extLst>
                <c:ext xmlns:c15="http://schemas.microsoft.com/office/drawing/2012/chart" uri="{CE6537A1-D6FC-4f65-9D91-7224C49458BB}">
                  <c15:layout>
                    <c:manualLayout>
                      <c:w val="9.052777777777779E-2"/>
                      <c:h val="4.2008679470045607E-2"/>
                    </c:manualLayout>
                  </c15:layout>
                  <c15:dlblFieldTable/>
                  <c15:showDataLabelsRange val="0"/>
                </c:ext>
                <c:ext xmlns:c16="http://schemas.microsoft.com/office/drawing/2014/chart" uri="{C3380CC4-5D6E-409C-BE32-E72D297353CC}">
                  <c16:uniqueId val="{00000001-4611-4D25-88B5-2C41ABA87A47}"/>
                </c:ext>
              </c:extLst>
            </c:dLbl>
            <c:dLbl>
              <c:idx val="6"/>
              <c:layout>
                <c:manualLayout>
                  <c:x val="-2.7517279090113839E-2"/>
                  <c:y val="1.8411833297279998E-2"/>
                </c:manualLayout>
              </c:layout>
              <c:tx>
                <c:rich>
                  <a:bodyPr/>
                  <a:lstStyle/>
                  <a:p>
                    <a:fld id="{840E7F54-7CD3-4979-88EA-EA50825220F8}" type="VALUE">
                      <a:rPr lang="en-US" altLang="ja-JP" smtClean="0"/>
                      <a:pPr/>
                      <a:t>[値]</a:t>
                    </a:fld>
                    <a:r>
                      <a:rPr lang="en-US" altLang="ja-JP" dirty="0" smtClean="0"/>
                      <a:t> (79%)</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4-E131-454F-9400-D77EEFD9421F}"/>
                </c:ext>
              </c:extLst>
            </c:dLbl>
            <c:dLbl>
              <c:idx val="7"/>
              <c:layout>
                <c:manualLayout>
                  <c:x val="0"/>
                  <c:y val="-2.3519245072792733E-3"/>
                </c:manualLayout>
              </c:layout>
              <c:tx>
                <c:rich>
                  <a:bodyPr/>
                  <a:lstStyle/>
                  <a:p>
                    <a:fld id="{3F02B797-203E-46A6-BCB5-D5C640B7237D}" type="VALUE">
                      <a:rPr lang="en-US" altLang="ja-JP" smtClean="0"/>
                      <a:pPr/>
                      <a:t>[値]</a:t>
                    </a:fld>
                    <a:r>
                      <a:rPr lang="en-US" altLang="ja-JP" smtClean="0"/>
                      <a:t> (52%)</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4611-4D25-88B5-2C41ABA87A47}"/>
                </c:ext>
              </c:extLst>
            </c:dLbl>
            <c:dLbl>
              <c:idx val="8"/>
              <c:layout>
                <c:manualLayout>
                  <c:x val="1.0243219597550205E-2"/>
                  <c:y val="1.060375507833447E-2"/>
                </c:manualLayout>
              </c:layout>
              <c:tx>
                <c:rich>
                  <a:bodyPr/>
                  <a:lstStyle/>
                  <a:p>
                    <a:fld id="{42BC4C52-C481-4D8F-AB7E-6F549C3F144A}" type="VALUE">
                      <a:rPr lang="en-US" altLang="ja-JP" smtClean="0"/>
                      <a:pPr/>
                      <a:t>[値]</a:t>
                    </a:fld>
                    <a:r>
                      <a:rPr lang="en-US" altLang="ja-JP" dirty="0" smtClean="0"/>
                      <a:t> (35%)</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5-E131-454F-9400-D77EEFD9421F}"/>
                </c:ext>
              </c:extLst>
            </c:dLbl>
            <c:dLbl>
              <c:idx val="9"/>
              <c:layout>
                <c:manualLayout>
                  <c:x val="2.5172790901136339E-3"/>
                  <c:y val="2.7504867200256028E-3"/>
                </c:manualLayout>
              </c:layout>
              <c:tx>
                <c:rich>
                  <a:bodyPr/>
                  <a:lstStyle/>
                  <a:p>
                    <a:fld id="{2439DDA4-EF7D-4C89-B247-C5BB0F901636}" type="VALUE">
                      <a:rPr lang="en-US" altLang="ja-JP" smtClean="0"/>
                      <a:pPr/>
                      <a:t>[値]</a:t>
                    </a:fld>
                    <a:r>
                      <a:rPr lang="en-US" altLang="ja-JP" dirty="0" smtClean="0"/>
                      <a:t> (37%)</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6-E131-454F-9400-D77EEFD9421F}"/>
                </c:ext>
              </c:extLst>
            </c:dLbl>
            <c:dLbl>
              <c:idx val="10"/>
              <c:layout>
                <c:manualLayout>
                  <c:x val="-7.4967191601060053E-4"/>
                  <c:y val="-6.300042523180319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8B0413A2-749F-4667-A957-75EF97D0E2CA}" type="VALUE">
                      <a:rPr lang="en-US" altLang="ja-JP" smtClean="0"/>
                      <a:pPr>
                        <a:defRPr>
                          <a:latin typeface="Meiryo UI" panose="020B0604030504040204" pitchFamily="50" charset="-128"/>
                          <a:ea typeface="Meiryo UI" panose="020B0604030504040204" pitchFamily="50" charset="-128"/>
                        </a:defRPr>
                      </a:pPr>
                      <a:t>[値]</a:t>
                    </a:fld>
                    <a:r>
                      <a:rPr lang="en-US" altLang="ja-JP" dirty="0" smtClean="0"/>
                      <a:t> </a:t>
                    </a:r>
                    <a:r>
                      <a:rPr lang="en-US" altLang="ja-JP" baseline="0" dirty="0" smtClean="0"/>
                      <a:t>(7%)</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7428477690288716E-2"/>
                      <c:h val="5.2049780272207608E-2"/>
                    </c:manualLayout>
                  </c15:layout>
                  <c15:dlblFieldTable/>
                  <c15:showDataLabelsRange val="0"/>
                </c:ext>
                <c:ext xmlns:c16="http://schemas.microsoft.com/office/drawing/2014/chart" uri="{C3380CC4-5D6E-409C-BE32-E72D297353CC}">
                  <c16:uniqueId val="{00000017-E131-454F-9400-D77EEFD9421F}"/>
                </c:ext>
              </c:extLst>
            </c:dLbl>
            <c:dLbl>
              <c:idx val="11"/>
              <c:layout>
                <c:manualLayout>
                  <c:x val="-1.0185067526415994E-16"/>
                  <c:y val="1.2964384243605966E-6"/>
                </c:manualLayout>
              </c:layout>
              <c:tx>
                <c:rich>
                  <a:bodyPr/>
                  <a:lstStyle/>
                  <a:p>
                    <a:fld id="{8100024C-474D-442F-941B-B3640F3AF027}" type="VALUE">
                      <a:rPr lang="en-US" altLang="ja-JP" smtClean="0"/>
                      <a:pPr/>
                      <a:t>[値]</a:t>
                    </a:fld>
                    <a:r>
                      <a:rPr lang="en-US" altLang="ja-JP" dirty="0" smtClean="0"/>
                      <a:t> (58%)</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11C5-40E8-96C0-81FCC3B58662}"/>
                </c:ext>
              </c:extLst>
            </c:dLbl>
            <c:dLbl>
              <c:idx val="12"/>
              <c:layout>
                <c:manualLayout>
                  <c:x val="-5.5555555555555558E-3"/>
                  <c:y val="-1.4112473071121784E-2"/>
                </c:manualLayout>
              </c:layout>
              <c:tx>
                <c:rich>
                  <a:bodyPr/>
                  <a:lstStyle/>
                  <a:p>
                    <a:fld id="{044EE6C7-C412-4857-B17F-CAE5C8C8A687}" type="VALUE">
                      <a:rPr lang="en-US" altLang="ja-JP" smtClean="0"/>
                      <a:pPr/>
                      <a:t>[値]</a:t>
                    </a:fld>
                    <a:r>
                      <a:rPr lang="en-US" altLang="ja-JP" dirty="0" smtClean="0"/>
                      <a:t> (41%)</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11C5-40E8-96C0-81FCC3B58662}"/>
                </c:ext>
              </c:extLst>
            </c:dLbl>
            <c:dLbl>
              <c:idx val="13"/>
              <c:layout>
                <c:manualLayout>
                  <c:x val="-1.1805555555555555E-2"/>
                  <c:y val="-2.349146424941401E-3"/>
                </c:manualLayout>
              </c:layout>
              <c:tx>
                <c:rich>
                  <a:bodyPr/>
                  <a:lstStyle/>
                  <a:p>
                    <a:fld id="{D7F69F48-A64E-43B2-A504-1A8D43C973B5}" type="VALUE">
                      <a:rPr lang="en-US" altLang="ja-JP" smtClean="0"/>
                      <a:pPr/>
                      <a:t>[値]</a:t>
                    </a:fld>
                    <a:r>
                      <a:rPr lang="en-US" altLang="ja-JP" baseline="0" dirty="0" smtClean="0"/>
                      <a:t> (25%)</a:t>
                    </a:r>
                    <a:r>
                      <a:rPr lang="en-US" altLang="ja-JP" dirty="0" smtClean="0"/>
                      <a:t> </a:t>
                    </a:r>
                  </a:p>
                </c:rich>
              </c:tx>
              <c:showLegendKey val="0"/>
              <c:showVal val="1"/>
              <c:showCatName val="0"/>
              <c:showSerName val="0"/>
              <c:showPercent val="0"/>
              <c:showBubbleSize val="0"/>
              <c:extLst>
                <c:ext xmlns:c15="http://schemas.microsoft.com/office/drawing/2012/chart" uri="{CE6537A1-D6FC-4f65-9D91-7224C49458BB}">
                  <c15:layout>
                    <c:manualLayout>
                      <c:w val="8.3583333333333329E-2"/>
                      <c:h val="4.2008679470045607E-2"/>
                    </c:manualLayout>
                  </c15:layout>
                  <c15:dlblFieldTable/>
                  <c15:showDataLabelsRange val="0"/>
                </c:ext>
                <c:ext xmlns:c16="http://schemas.microsoft.com/office/drawing/2014/chart" uri="{C3380CC4-5D6E-409C-BE32-E72D297353CC}">
                  <c16:uniqueId val="{00000000-6092-4FCE-A94B-9FE1D3F98742}"/>
                </c:ext>
              </c:extLst>
            </c:dLbl>
            <c:dLbl>
              <c:idx val="14"/>
              <c:layout>
                <c:manualLayout>
                  <c:x val="-4.349048556430446E-2"/>
                  <c:y val="-9.9103457267907882E-3"/>
                </c:manualLayout>
              </c:layout>
              <c:tx>
                <c:rich>
                  <a:bodyPr/>
                  <a:lstStyle/>
                  <a:p>
                    <a:fld id="{06762859-BF80-4D19-91A2-C18C6BBC2F04}" type="VALUE">
                      <a:rPr lang="en-US" altLang="ja-JP" smtClean="0"/>
                      <a:pPr/>
                      <a:t>[値]</a:t>
                    </a:fld>
                    <a:r>
                      <a:rPr lang="en-US" altLang="ja-JP" dirty="0" smtClean="0"/>
                      <a:t> (33%)</a:t>
                    </a:r>
                  </a:p>
                </c:rich>
              </c:tx>
              <c:showLegendKey val="0"/>
              <c:showVal val="1"/>
              <c:showCatName val="0"/>
              <c:showSerName val="0"/>
              <c:showPercent val="0"/>
              <c:showBubbleSize val="0"/>
              <c:extLst>
                <c:ext xmlns:c15="http://schemas.microsoft.com/office/drawing/2012/chart" uri="{CE6537A1-D6FC-4f65-9D91-7224C49458BB}">
                  <c15:layout>
                    <c:manualLayout>
                      <c:w val="8.3583333333333329E-2"/>
                      <c:h val="4.2008679470045607E-2"/>
                    </c:manualLayout>
                  </c15:layout>
                  <c15:dlblFieldTable/>
                  <c15:showDataLabelsRange val="0"/>
                </c:ext>
                <c:ext xmlns:c16="http://schemas.microsoft.com/office/drawing/2014/chart" uri="{C3380CC4-5D6E-409C-BE32-E72D297353CC}">
                  <c16:uniqueId val="{00000018-E131-454F-9400-D77EEFD9421F}"/>
                </c:ext>
              </c:extLst>
            </c:dLbl>
            <c:dLbl>
              <c:idx val="15"/>
              <c:layout>
                <c:manualLayout>
                  <c:x val="-2.0399114173228348E-2"/>
                  <c:y val="4.7244994266038053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93B665D8-54E6-4CCF-906B-4EEC58E5CBAA}" type="VALUE">
                      <a:rPr lang="en-US" altLang="ja-JP" smtClean="0"/>
                      <a:pPr>
                        <a:defRPr>
                          <a:latin typeface="Meiryo UI" panose="020B0604030504040204" pitchFamily="50" charset="-128"/>
                          <a:ea typeface="Meiryo UI" panose="020B0604030504040204" pitchFamily="50" charset="-128"/>
                        </a:defRPr>
                      </a:pPr>
                      <a:t>[値]</a:t>
                    </a:fld>
                    <a:r>
                      <a:rPr lang="en-US" altLang="ja-JP" dirty="0" smtClean="0"/>
                      <a:t> (68%)</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10662499999999998"/>
                      <c:h val="4.4360789182814109E-2"/>
                    </c:manualLayout>
                  </c15:layout>
                  <c15:dlblFieldTable/>
                  <c15:showDataLabelsRange val="0"/>
                </c:ext>
                <c:ext xmlns:c16="http://schemas.microsoft.com/office/drawing/2014/chart" uri="{C3380CC4-5D6E-409C-BE32-E72D297353CC}">
                  <c16:uniqueId val="{00000019-E131-454F-9400-D77EEFD9421F}"/>
                </c:ext>
              </c:extLst>
            </c:dLbl>
            <c:dLbl>
              <c:idx val="16"/>
              <c:layout>
                <c:manualLayout>
                  <c:x val="1.9618110236220471E-2"/>
                  <c:y val="-1.5546148762973773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DEFF1C8F-8B22-43FA-8517-9EFC0C25064F}" type="VALUE">
                      <a:rPr lang="en-US" altLang="ja-JP" smtClean="0"/>
                      <a:pPr>
                        <a:defRPr>
                          <a:latin typeface="Meiryo UI" panose="020B0604030504040204" pitchFamily="50" charset="-128"/>
                          <a:ea typeface="Meiryo UI" panose="020B0604030504040204" pitchFamily="50" charset="-128"/>
                        </a:defRPr>
                      </a:pPr>
                      <a:t>[値]</a:t>
                    </a:fld>
                    <a:r>
                      <a:rPr lang="en-US" altLang="ja-JP" dirty="0" smtClean="0"/>
                      <a:t> (19%)</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830555555555555E-2"/>
                      <c:h val="2.7896021193434539E-2"/>
                    </c:manualLayout>
                  </c15:layout>
                  <c15:dlblFieldTable/>
                  <c15:showDataLabelsRange val="0"/>
                </c:ext>
                <c:ext xmlns:c16="http://schemas.microsoft.com/office/drawing/2014/chart" uri="{C3380CC4-5D6E-409C-BE32-E72D297353CC}">
                  <c16:uniqueId val="{0000001A-E131-454F-9400-D77EEFD9421F}"/>
                </c:ext>
              </c:extLst>
            </c:dLbl>
            <c:dLbl>
              <c:idx val="17"/>
              <c:layout>
                <c:manualLayout>
                  <c:x val="1.388888888888787E-3"/>
                  <c:y val="-7.0563291383054462E-3"/>
                </c:manualLayout>
              </c:layout>
              <c:tx>
                <c:rich>
                  <a:bodyPr/>
                  <a:lstStyle/>
                  <a:p>
                    <a:fld id="{CBCA7032-1F98-4AC2-A91B-CBB384CA6AFB}" type="VALUE">
                      <a:rPr lang="en-US" altLang="ja-JP" smtClean="0"/>
                      <a:pPr/>
                      <a:t>[値]</a:t>
                    </a:fld>
                    <a:r>
                      <a:rPr lang="en-US" altLang="ja-JP" smtClean="0"/>
                      <a:t> (16%)</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4611-4D25-88B5-2C41ABA87A47}"/>
                </c:ext>
              </c:extLst>
            </c:dLbl>
            <c:dLbl>
              <c:idx val="18"/>
              <c:layout>
                <c:manualLayout>
                  <c:x val="-5.4687226596675416E-3"/>
                  <c:y val="5.5009734400512916E-3"/>
                </c:manualLayout>
              </c:layout>
              <c:tx>
                <c:rich>
                  <a:bodyPr/>
                  <a:lstStyle/>
                  <a:p>
                    <a:fld id="{78976136-673F-4FA9-9908-929FC0D5A2D7}" type="VALUE">
                      <a:rPr lang="en-US" altLang="ja-JP" smtClean="0"/>
                      <a:pPr/>
                      <a:t>[値]</a:t>
                    </a:fld>
                    <a:r>
                      <a:rPr lang="en-US" altLang="ja-JP" dirty="0" smtClean="0"/>
                      <a:t> (61%)</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B-E131-454F-9400-D77EEFD9421F}"/>
                </c:ext>
              </c:extLst>
            </c:dLbl>
            <c:dLbl>
              <c:idx val="19"/>
              <c:layout>
                <c:manualLayout>
                  <c:x val="-2.1527777777777778E-2"/>
                  <c:y val="-2.3508132743441505E-3"/>
                </c:manualLayout>
              </c:layout>
              <c:tx>
                <c:rich>
                  <a:bodyPr/>
                  <a:lstStyle/>
                  <a:p>
                    <a:fld id="{34154662-05D7-42BE-9A30-4E572E380191}" type="VALUE">
                      <a:rPr lang="en-US" altLang="ja-JP" smtClean="0"/>
                      <a:pPr/>
                      <a:t>[値]</a:t>
                    </a:fld>
                    <a:r>
                      <a:rPr lang="en-US" altLang="ja-JP" dirty="0" smtClean="0"/>
                      <a:t> (42%)</a:t>
                    </a:r>
                  </a:p>
                </c:rich>
              </c:tx>
              <c:showLegendKey val="0"/>
              <c:showVal val="1"/>
              <c:showCatName val="0"/>
              <c:showSerName val="0"/>
              <c:showPercent val="0"/>
              <c:showBubbleSize val="0"/>
              <c:extLst>
                <c:ext xmlns:c15="http://schemas.microsoft.com/office/drawing/2012/chart" uri="{CE6537A1-D6FC-4f65-9D91-7224C49458BB}">
                  <c15:layout>
                    <c:manualLayout>
                      <c:w val="0.10025000000000002"/>
                      <c:h val="4.2008679470045607E-2"/>
                    </c:manualLayout>
                  </c15:layout>
                  <c15:dlblFieldTable/>
                  <c15:showDataLabelsRange val="0"/>
                </c:ext>
                <c:ext xmlns:c16="http://schemas.microsoft.com/office/drawing/2014/chart" uri="{C3380CC4-5D6E-409C-BE32-E72D297353CC}">
                  <c16:uniqueId val="{00000001-6092-4FCE-A94B-9FE1D3F98742}"/>
                </c:ext>
              </c:extLst>
            </c:dLbl>
            <c:dLbl>
              <c:idx val="20"/>
              <c:layout>
                <c:manualLayout>
                  <c:x val="-2.8646106736657916E-3"/>
                  <c:y val="-1.497849393859475E-2"/>
                </c:manualLayout>
              </c:layout>
              <c:tx>
                <c:rich>
                  <a:bodyPr/>
                  <a:lstStyle/>
                  <a:p>
                    <a:fld id="{D8255655-8562-4DCB-831E-235C8E329EC3}" type="VALUE">
                      <a:rPr lang="en-US" altLang="ja-JP" smtClean="0"/>
                      <a:pPr/>
                      <a:t>[値]</a:t>
                    </a:fld>
                    <a:r>
                      <a:rPr lang="en-US" altLang="ja-JP" dirty="0" smtClean="0"/>
                      <a:t> (13%)</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C-E131-454F-9400-D77EEFD9421F}"/>
                </c:ext>
              </c:extLst>
            </c:dLbl>
            <c:dLbl>
              <c:idx val="21"/>
              <c:layout>
                <c:manualLayout>
                  <c:x val="0"/>
                  <c:y val="-1.4112658276610892E-2"/>
                </c:manualLayout>
              </c:layout>
              <c:tx>
                <c:rich>
                  <a:bodyPr/>
                  <a:lstStyle/>
                  <a:p>
                    <a:fld id="{F08E88C6-D4CA-4B49-830C-D608B37C685B}" type="VALUE">
                      <a:rPr lang="en-US" altLang="ja-JP" smtClean="0"/>
                      <a:pPr/>
                      <a:t>[値]</a:t>
                    </a:fld>
                    <a:r>
                      <a:rPr lang="en-US" altLang="ja-JP" smtClean="0"/>
                      <a:t> (12%)</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4611-4D25-88B5-2C41ABA87A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調査票1!$V$19:$AQ$19</c:f>
              <c:strCache>
                <c:ptCount val="22"/>
                <c:pt idx="0">
                  <c:v>福祉サービスの利用援助（情報提供、相談等）</c:v>
                </c:pt>
                <c:pt idx="1">
                  <c:v>社会資源を活用するための支援（各種支援施策に関する助言・指導等）</c:v>
                </c:pt>
                <c:pt idx="2">
                  <c:v>社会生活力を高めるための支援</c:v>
                </c:pt>
                <c:pt idx="3">
                  <c:v>セルフプラン及びサービスの未利用者に対するアウトリーチ</c:v>
                </c:pt>
                <c:pt idx="4">
                  <c:v>ピアカウンセリング</c:v>
                </c:pt>
                <c:pt idx="5">
                  <c:v>ピアサロン</c:v>
                </c:pt>
                <c:pt idx="6">
                  <c:v>専門機関の紹介</c:v>
                </c:pt>
                <c:pt idx="7">
                  <c:v>地域の相談支援事業者に対する訪問等による専門的な指導、助言</c:v>
                </c:pt>
                <c:pt idx="8">
                  <c:v>地域の相談支援事業者に対する研修会の企画・運営</c:v>
                </c:pt>
                <c:pt idx="9">
                  <c:v>地域の相談支援事業者に対する日常的な事例検討会の開催</c:v>
                </c:pt>
                <c:pt idx="10">
                  <c:v>地域の相談支援事業者に対するサービス等利用計画の点検・評価等</c:v>
                </c:pt>
                <c:pt idx="11">
                  <c:v>地域の相談機関との連携強化の取組（連携会議の開催等）</c:v>
                </c:pt>
                <c:pt idx="12">
                  <c:v>障がい者支援施設や精神科病院等への地域移行に向けた普及啓発</c:v>
                </c:pt>
                <c:pt idx="13">
                  <c:v>精神科病院の入院患者の退院に向けた意思決定支援や退院請求</c:v>
                </c:pt>
                <c:pt idx="14">
                  <c:v>地域移行後の地域生活を支えるための体制整備に係るコーディネート</c:v>
                </c:pt>
                <c:pt idx="15">
                  <c:v>市町村が設置する協議会の運営</c:v>
                </c:pt>
                <c:pt idx="16">
                  <c:v>成年後見制度利用支援事業の実施</c:v>
                </c:pt>
                <c:pt idx="17">
                  <c:v>虐待を発見時の保護のための措置</c:v>
                </c:pt>
                <c:pt idx="18">
                  <c:v>障害者等に対する虐待を防止するための取組み</c:v>
                </c:pt>
                <c:pt idx="19">
                  <c:v>入居支援及び居住支援</c:v>
                </c:pt>
                <c:pt idx="20">
                  <c:v>24時間支援</c:v>
                </c:pt>
                <c:pt idx="21">
                  <c:v>その他</c:v>
                </c:pt>
              </c:strCache>
            </c:strRef>
          </c:cat>
          <c:val>
            <c:numRef>
              <c:f>調査票1!$V$16:$AQ$16</c:f>
              <c:numCache>
                <c:formatCode>General</c:formatCode>
                <c:ptCount val="22"/>
                <c:pt idx="0">
                  <c:v>132</c:v>
                </c:pt>
                <c:pt idx="1">
                  <c:v>129</c:v>
                </c:pt>
                <c:pt idx="2">
                  <c:v>127</c:v>
                </c:pt>
                <c:pt idx="3">
                  <c:v>91</c:v>
                </c:pt>
                <c:pt idx="4">
                  <c:v>47</c:v>
                </c:pt>
                <c:pt idx="5">
                  <c:v>19</c:v>
                </c:pt>
                <c:pt idx="6">
                  <c:v>131</c:v>
                </c:pt>
                <c:pt idx="7">
                  <c:v>86</c:v>
                </c:pt>
                <c:pt idx="8">
                  <c:v>58</c:v>
                </c:pt>
                <c:pt idx="9">
                  <c:v>61</c:v>
                </c:pt>
                <c:pt idx="10">
                  <c:v>12</c:v>
                </c:pt>
                <c:pt idx="11">
                  <c:v>96</c:v>
                </c:pt>
                <c:pt idx="12">
                  <c:v>68</c:v>
                </c:pt>
                <c:pt idx="13">
                  <c:v>41</c:v>
                </c:pt>
                <c:pt idx="14">
                  <c:v>54</c:v>
                </c:pt>
                <c:pt idx="15">
                  <c:v>112</c:v>
                </c:pt>
                <c:pt idx="16">
                  <c:v>31</c:v>
                </c:pt>
                <c:pt idx="17">
                  <c:v>27</c:v>
                </c:pt>
                <c:pt idx="18">
                  <c:v>101</c:v>
                </c:pt>
                <c:pt idx="19">
                  <c:v>69</c:v>
                </c:pt>
                <c:pt idx="20">
                  <c:v>22</c:v>
                </c:pt>
                <c:pt idx="21">
                  <c:v>19</c:v>
                </c:pt>
              </c:numCache>
            </c:numRef>
          </c:val>
          <c:extLst>
            <c:ext xmlns:c16="http://schemas.microsoft.com/office/drawing/2014/chart" uri="{C3380CC4-5D6E-409C-BE32-E72D297353CC}">
              <c16:uniqueId val="{0000001D-E131-454F-9400-D77EEFD9421F}"/>
            </c:ext>
          </c:extLst>
        </c:ser>
        <c:dLbls>
          <c:showLegendKey val="0"/>
          <c:showVal val="0"/>
          <c:showCatName val="0"/>
          <c:showSerName val="0"/>
          <c:showPercent val="0"/>
          <c:showBubbleSize val="0"/>
        </c:dLbls>
        <c:gapWidth val="219"/>
        <c:axId val="814124656"/>
        <c:axId val="814128816"/>
      </c:barChart>
      <c:catAx>
        <c:axId val="814124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crossAx val="814128816"/>
        <c:crosses val="autoZero"/>
        <c:auto val="1"/>
        <c:lblAlgn val="ctr"/>
        <c:lblOffset val="100"/>
        <c:noMultiLvlLbl val="0"/>
      </c:catAx>
      <c:valAx>
        <c:axId val="814128816"/>
        <c:scaling>
          <c:orientation val="minMax"/>
          <c:max val="165"/>
          <c:min val="0"/>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814124656"/>
        <c:crosses val="autoZero"/>
        <c:crossBetween val="between"/>
        <c:majorUnit val="15"/>
      </c:valAx>
      <c:spPr>
        <a:noFill/>
        <a:ln>
          <a:noFill/>
        </a:ln>
        <a:effectLst/>
      </c:spPr>
    </c:plotArea>
    <c:legend>
      <c:legendPos val="b"/>
      <c:layout>
        <c:manualLayout>
          <c:xMode val="edge"/>
          <c:yMode val="edge"/>
          <c:x val="5.0663389571629504E-2"/>
          <c:y val="0.92549119508374178"/>
          <c:w val="0.36412540821826228"/>
          <c:h val="5.153668135208382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241158649885229E-2"/>
          <c:y val="0.43981783519672141"/>
          <c:w val="0.90430786739063762"/>
          <c:h val="0.53476023452630073"/>
        </c:manualLayout>
      </c:layout>
      <c:barChart>
        <c:barDir val="col"/>
        <c:grouping val="clustered"/>
        <c:varyColors val="0"/>
        <c:ser>
          <c:idx val="0"/>
          <c:order val="0"/>
          <c:spPr>
            <a:solidFill>
              <a:srgbClr val="A7E2FF"/>
            </a:solidFill>
            <a:ln>
              <a:noFill/>
            </a:ln>
            <a:effectLst/>
          </c:spPr>
          <c:invertIfNegative val="0"/>
          <c:dLbls>
            <c:dLbl>
              <c:idx val="0"/>
              <c:layout>
                <c:manualLayout>
                  <c:x val="-1.2180980659821757E-2"/>
                  <c:y val="9.709617911402207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6C1B2B43-EF19-438A-86FC-9942B3ED851B}" type="CATEGORYNAME">
                      <a:rPr lang="ja-JP" altLang="en-US" sz="900">
                        <a:latin typeface="Meiryo UI" panose="020B0604030504040204" pitchFamily="50" charset="-128"/>
                        <a:ea typeface="Meiryo UI" panose="020B0604030504040204" pitchFamily="50" charset="-128"/>
                      </a:rPr>
                      <a:pPr>
                        <a:defRPr>
                          <a:latin typeface="Meiryo UI" panose="020B0604030504040204" pitchFamily="50" charset="-128"/>
                          <a:ea typeface="Meiryo UI" panose="020B0604030504040204" pitchFamily="50" charset="-128"/>
                        </a:defRPr>
                      </a:pPr>
                      <a:t>[分類名]</a:t>
                    </a:fld>
                    <a:endParaRPr lang="ja-JP" altLang="en-US" sz="900" dirty="0">
                      <a:latin typeface="Meiryo UI" panose="020B0604030504040204" pitchFamily="50" charset="-128"/>
                      <a:ea typeface="Meiryo UI" panose="020B0604030504040204" pitchFamily="50" charset="-128"/>
                    </a:endParaRPr>
                  </a:p>
                  <a:p>
                    <a:pPr>
                      <a:defRPr>
                        <a:latin typeface="Meiryo UI" panose="020B0604030504040204" pitchFamily="50" charset="-128"/>
                        <a:ea typeface="Meiryo UI" panose="020B0604030504040204" pitchFamily="50" charset="-128"/>
                      </a:defRPr>
                    </a:pPr>
                    <a:r>
                      <a:rPr lang="ja-JP" altLang="en-US" sz="900" baseline="0" dirty="0">
                        <a:latin typeface="Meiryo UI" panose="020B0604030504040204" pitchFamily="50" charset="-128"/>
                        <a:ea typeface="Meiryo UI" panose="020B0604030504040204" pitchFamily="50" charset="-128"/>
                      </a:rPr>
                      <a:t> </a:t>
                    </a:r>
                    <a:fld id="{ADED4622-A5C4-4CEC-B4AC-02751647121C}" type="VALUE">
                      <a:rPr lang="en-US" altLang="ja-JP" sz="900" baseline="0">
                        <a:latin typeface="Meiryo UI" panose="020B0604030504040204" pitchFamily="50" charset="-128"/>
                        <a:ea typeface="Meiryo UI" panose="020B0604030504040204" pitchFamily="50" charset="-128"/>
                      </a:rPr>
                      <a:pPr>
                        <a:defRPr>
                          <a:latin typeface="Meiryo UI" panose="020B0604030504040204" pitchFamily="50" charset="-128"/>
                          <a:ea typeface="Meiryo UI" panose="020B0604030504040204" pitchFamily="50" charset="-128"/>
                        </a:defRPr>
                      </a:pPr>
                      <a:t>[値]</a:t>
                    </a:fld>
                    <a:endParaRPr lang="ja-JP" altLang="en-US" sz="900" baseline="0"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20263902102806036"/>
                      <c:h val="0.52171037078107518"/>
                    </c:manualLayout>
                  </c15:layout>
                  <c15:dlblFieldTable/>
                  <c15:showDataLabelsRange val="0"/>
                </c:ext>
                <c:ext xmlns:c16="http://schemas.microsoft.com/office/drawing/2014/chart" uri="{C3380CC4-5D6E-409C-BE32-E72D297353CC}">
                  <c16:uniqueId val="{00000000-60AC-4B96-B1B9-F607EE188A36}"/>
                </c:ext>
              </c:extLst>
            </c:dLbl>
            <c:dLbl>
              <c:idx val="1"/>
              <c:layout>
                <c:manualLayout>
                  <c:x val="3.0702759502824167E-2"/>
                  <c:y val="-0.12045230417797588"/>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412A7BC4-5414-4570-B7A7-8DB4FBD04C7B}" type="CATEGORYNAME">
                      <a:rPr lang="ja-JP" altLang="en-US" smtClean="0"/>
                      <a:pPr>
                        <a:defRPr>
                          <a:latin typeface="Meiryo UI" panose="020B0604030504040204" pitchFamily="50" charset="-128"/>
                          <a:ea typeface="Meiryo UI" panose="020B0604030504040204" pitchFamily="50" charset="-128"/>
                        </a:defRPr>
                      </a:pPr>
                      <a:t>[分類名]</a:t>
                    </a:fld>
                    <a:r>
                      <a:rPr lang="ja-JP" altLang="en-US" baseline="0" dirty="0" smtClean="0"/>
                      <a:t> </a:t>
                    </a:r>
                    <a:endParaRPr lang="ja-JP" altLang="en-US" baseline="0" dirty="0"/>
                  </a:p>
                  <a:p>
                    <a:pPr>
                      <a:defRPr>
                        <a:latin typeface="Meiryo UI" panose="020B0604030504040204" pitchFamily="50" charset="-128"/>
                        <a:ea typeface="Meiryo UI" panose="020B0604030504040204" pitchFamily="50" charset="-128"/>
                      </a:defRPr>
                    </a:pPr>
                    <a:fld id="{E51E758D-75D6-4834-BC0F-E07EF88EB8BB}" type="VALUE">
                      <a:rPr lang="en-US" altLang="ja-JP" sz="900" baseline="0"/>
                      <a:pPr>
                        <a:defRPr>
                          <a:latin typeface="Meiryo UI" panose="020B0604030504040204" pitchFamily="50" charset="-128"/>
                          <a:ea typeface="Meiryo UI" panose="020B0604030504040204" pitchFamily="50" charset="-128"/>
                        </a:defRPr>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28783592629528848"/>
                      <c:h val="0.44912620995267505"/>
                    </c:manualLayout>
                  </c15:layout>
                  <c15:dlblFieldTable/>
                  <c15:showDataLabelsRange val="0"/>
                </c:ext>
                <c:ext xmlns:c16="http://schemas.microsoft.com/office/drawing/2014/chart" uri="{C3380CC4-5D6E-409C-BE32-E72D297353CC}">
                  <c16:uniqueId val="{00000001-60AC-4B96-B1B9-F607EE188A36}"/>
                </c:ext>
              </c:extLst>
            </c:dLbl>
            <c:dLbl>
              <c:idx val="2"/>
              <c:layout>
                <c:manualLayout>
                  <c:x val="-5.721009889263602E-3"/>
                  <c:y val="-2.5086429559908675E-2"/>
                </c:manualLayout>
              </c:layout>
              <c:tx>
                <c:rich>
                  <a:bodyPr/>
                  <a:lstStyle/>
                  <a:p>
                    <a:fld id="{C31912AE-2F1F-4283-A37A-C7D876D703DC}" type="CATEGORYNAME">
                      <a:rPr lang="ja-JP" altLang="en-US"/>
                      <a:pPr/>
                      <a:t>[分類名]</a:t>
                    </a:fld>
                    <a:endParaRPr lang="ja-JP" altLang="en-US" dirty="0"/>
                  </a:p>
                  <a:p>
                    <a:r>
                      <a:rPr lang="ja-JP" altLang="en-US" sz="900" baseline="0" dirty="0"/>
                      <a:t> </a:t>
                    </a:r>
                    <a:fld id="{27B30C55-6513-4289-B150-183DB410EF64}" type="VALUE">
                      <a:rPr lang="en-US" altLang="ja-JP" sz="900" baseline="0"/>
                      <a:pPr/>
                      <a:t>[値]</a:t>
                    </a:fld>
                    <a:endParaRPr lang="ja-JP" altLang="en-US" sz="900" baseline="0" dirty="0"/>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60AC-4B96-B1B9-F607EE188A36}"/>
                </c:ext>
              </c:extLst>
            </c:dLbl>
            <c:dLbl>
              <c:idx val="3"/>
              <c:layout>
                <c:manualLayout>
                  <c:x val="1.0294944900555844E-2"/>
                  <c:y val="1.761002283139241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954593E1-16A7-4266-B01F-590D5A2B1C89}" type="CATEGORYNAME">
                      <a:rPr lang="ja-JP" altLang="en-US"/>
                      <a:pPr>
                        <a:defRPr>
                          <a:latin typeface="Meiryo UI" panose="020B0604030504040204" pitchFamily="50" charset="-128"/>
                          <a:ea typeface="Meiryo UI" panose="020B0604030504040204" pitchFamily="50" charset="-128"/>
                        </a:defRPr>
                      </a:pPr>
                      <a:t>[分類名]</a:t>
                    </a:fld>
                    <a:endParaRPr lang="ja-JP" altLang="en-US" dirty="0"/>
                  </a:p>
                  <a:p>
                    <a:pPr>
                      <a:defRPr>
                        <a:latin typeface="Meiryo UI" panose="020B0604030504040204" pitchFamily="50" charset="-128"/>
                        <a:ea typeface="Meiryo UI" panose="020B0604030504040204" pitchFamily="50" charset="-128"/>
                      </a:defRPr>
                    </a:pPr>
                    <a:fld id="{4E81CF8D-8F9B-4ADC-B71C-944D84A93EFD}" type="VALUE">
                      <a:rPr lang="en-US" altLang="ja-JP" sz="900" baseline="0" smtClean="0"/>
                      <a:pPr>
                        <a:defRPr>
                          <a:latin typeface="Meiryo UI" panose="020B0604030504040204" pitchFamily="50" charset="-128"/>
                          <a:ea typeface="Meiryo UI" panose="020B0604030504040204" pitchFamily="50" charset="-128"/>
                        </a:defRPr>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24330987415496166"/>
                      <c:h val="0.33533125298161243"/>
                    </c:manualLayout>
                  </c15:layout>
                  <c15:dlblFieldTable/>
                  <c15:showDataLabelsRange val="0"/>
                </c:ext>
                <c:ext xmlns:c16="http://schemas.microsoft.com/office/drawing/2014/chart" uri="{C3380CC4-5D6E-409C-BE32-E72D297353CC}">
                  <c16:uniqueId val="{00000003-60AC-4B96-B1B9-F607EE188A36}"/>
                </c:ext>
              </c:extLst>
            </c:dLbl>
            <c:dLbl>
              <c:idx val="4"/>
              <c:layout/>
              <c:tx>
                <c:rich>
                  <a:bodyPr/>
                  <a:lstStyle/>
                  <a:p>
                    <a:fld id="{A8D0E490-E9AF-4C07-AB75-709EAAAD90EC}" type="CATEGORYNAME">
                      <a:rPr lang="ja-JP" altLang="en-US"/>
                      <a:pPr/>
                      <a:t>[分類名]</a:t>
                    </a:fld>
                    <a:r>
                      <a:rPr lang="ja-JP" altLang="en-US" baseline="0" dirty="0"/>
                      <a:t> </a:t>
                    </a:r>
                  </a:p>
                  <a:p>
                    <a:fld id="{0CFC33DC-E0C5-48D1-946F-E79CF10AA143}" type="VALUE">
                      <a:rPr lang="en-US" altLang="ja-JP" sz="900" baseline="0"/>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60AC-4B96-B1B9-F607EE188A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調査票2集計表!$L$2:$P$2</c:f>
              <c:strCache>
                <c:ptCount val="5"/>
                <c:pt idx="0">
                  <c:v>相談支援体制の
強化・充実方策</c:v>
                </c:pt>
                <c:pt idx="1">
                  <c:v>計画相談支援・障がい児
相談支援の推進策</c:v>
                </c:pt>
                <c:pt idx="2">
                  <c:v>事業所毎の役割</c:v>
                </c:pt>
                <c:pt idx="3">
                  <c:v>困難ケースの検討</c:v>
                </c:pt>
                <c:pt idx="4">
                  <c:v>その他</c:v>
                </c:pt>
              </c:strCache>
            </c:strRef>
          </c:cat>
          <c:val>
            <c:numRef>
              <c:f>調査票2集計表!$L$5:$P$5</c:f>
              <c:numCache>
                <c:formatCode>General</c:formatCode>
                <c:ptCount val="5"/>
                <c:pt idx="0">
                  <c:v>39</c:v>
                </c:pt>
                <c:pt idx="1">
                  <c:v>35</c:v>
                </c:pt>
                <c:pt idx="2">
                  <c:v>34</c:v>
                </c:pt>
                <c:pt idx="3">
                  <c:v>36</c:v>
                </c:pt>
                <c:pt idx="4">
                  <c:v>5</c:v>
                </c:pt>
              </c:numCache>
            </c:numRef>
          </c:val>
          <c:extLst>
            <c:ext xmlns:c16="http://schemas.microsoft.com/office/drawing/2014/chart" uri="{C3380CC4-5D6E-409C-BE32-E72D297353CC}">
              <c16:uniqueId val="{00000005-60AC-4B96-B1B9-F607EE188A36}"/>
            </c:ext>
          </c:extLst>
        </c:ser>
        <c:dLbls>
          <c:showLegendKey val="0"/>
          <c:showVal val="0"/>
          <c:showCatName val="0"/>
          <c:showSerName val="0"/>
          <c:showPercent val="0"/>
          <c:showBubbleSize val="0"/>
        </c:dLbls>
        <c:gapWidth val="219"/>
        <c:overlap val="-23"/>
        <c:axId val="814125904"/>
        <c:axId val="814117584"/>
      </c:barChart>
      <c:catAx>
        <c:axId val="814125904"/>
        <c:scaling>
          <c:orientation val="minMax"/>
        </c:scaling>
        <c:delete val="1"/>
        <c:axPos val="b"/>
        <c:numFmt formatCode="General" sourceLinked="1"/>
        <c:majorTickMark val="none"/>
        <c:minorTickMark val="none"/>
        <c:tickLblPos val="nextTo"/>
        <c:crossAx val="814117584"/>
        <c:crosses val="autoZero"/>
        <c:auto val="1"/>
        <c:lblAlgn val="ctr"/>
        <c:lblOffset val="100"/>
        <c:noMultiLvlLbl val="0"/>
      </c:catAx>
      <c:valAx>
        <c:axId val="814117584"/>
        <c:scaling>
          <c:orientation val="minMax"/>
        </c:scaling>
        <c:delete val="1"/>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crossAx val="814125904"/>
        <c:crosses val="autoZero"/>
        <c:crossBetween val="between"/>
        <c:majorUnit val="10"/>
      </c:valAx>
      <c:spPr>
        <a:noFill/>
        <a:ln>
          <a:noFill/>
        </a:ln>
        <a:effectLst/>
      </c:spPr>
    </c:plotArea>
    <c:plotVisOnly val="1"/>
    <c:dispBlanksAs val="gap"/>
    <c:showDLblsOverMax val="0"/>
  </c:chart>
  <c:spPr>
    <a:noFill/>
    <a:ln w="19050">
      <a:solidFill>
        <a:srgbClr val="002060"/>
      </a:solid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800" dirty="0" smtClean="0"/>
              <a:t>◇相談</a:t>
            </a:r>
            <a:r>
              <a:rPr lang="ja-JP" altLang="en-US" sz="1800" dirty="0"/>
              <a:t>支援専門員の確保のための取組み</a:t>
            </a:r>
            <a:endParaRPr lang="ja-JP" sz="1800" dirty="0"/>
          </a:p>
        </c:rich>
      </c:tx>
      <c:layout>
        <c:manualLayout>
          <c:xMode val="edge"/>
          <c:yMode val="edge"/>
          <c:x val="3.4251770406917355E-2"/>
          <c:y val="3.01096886813988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spPr>
            <a:solidFill>
              <a:srgbClr val="A7E2FF"/>
            </a:solidFill>
            <a:ln>
              <a:noFill/>
            </a:ln>
            <a:effectLst/>
          </c:spPr>
          <c:invertIfNegative val="0"/>
          <c:dLbls>
            <c:dLbl>
              <c:idx val="1"/>
              <c:layout>
                <c:manualLayout>
                  <c:x val="-4.6356200043258029E-17"/>
                  <c:y val="-1.43391999855479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1FE-4FDF-A89A-E9EE7B51A6BE}"/>
                </c:ext>
              </c:extLst>
            </c:dLbl>
            <c:dLbl>
              <c:idx val="3"/>
              <c:layout>
                <c:manualLayout>
                  <c:x val="-1.2642746060191816E-3"/>
                  <c:y val="2.6288533306837718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172157368142629E-2"/>
                      <c:h val="0.10424598389493318"/>
                    </c:manualLayout>
                  </c15:layout>
                </c:ext>
                <c:ext xmlns:c16="http://schemas.microsoft.com/office/drawing/2014/chart" uri="{C3380CC4-5D6E-409C-BE32-E72D297353CC}">
                  <c16:uniqueId val="{00000000-A1FE-4FDF-A89A-E9EE7B51A6B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調査票2集計表!$R$4:$V$4</c:f>
              <c:strCache>
                <c:ptCount val="5"/>
                <c:pt idx="0">
                  <c:v>A</c:v>
                </c:pt>
                <c:pt idx="1">
                  <c:v>B</c:v>
                </c:pt>
                <c:pt idx="2">
                  <c:v>C</c:v>
                </c:pt>
                <c:pt idx="3">
                  <c:v>D</c:v>
                </c:pt>
                <c:pt idx="4">
                  <c:v>E</c:v>
                </c:pt>
              </c:strCache>
            </c:strRef>
          </c:cat>
          <c:val>
            <c:numRef>
              <c:f>調査票2集計表!$R$5:$V$5</c:f>
              <c:numCache>
                <c:formatCode>General</c:formatCode>
                <c:ptCount val="5"/>
                <c:pt idx="0">
                  <c:v>24</c:v>
                </c:pt>
                <c:pt idx="1">
                  <c:v>18</c:v>
                </c:pt>
                <c:pt idx="2">
                  <c:v>4</c:v>
                </c:pt>
                <c:pt idx="3">
                  <c:v>6</c:v>
                </c:pt>
                <c:pt idx="4">
                  <c:v>3</c:v>
                </c:pt>
              </c:numCache>
            </c:numRef>
          </c:val>
          <c:extLst>
            <c:ext xmlns:c16="http://schemas.microsoft.com/office/drawing/2014/chart" uri="{C3380CC4-5D6E-409C-BE32-E72D297353CC}">
              <c16:uniqueId val="{00000000-D4E2-4AF3-8256-F96BCA6FE61C}"/>
            </c:ext>
          </c:extLst>
        </c:ser>
        <c:dLbls>
          <c:showLegendKey val="0"/>
          <c:showVal val="0"/>
          <c:showCatName val="0"/>
          <c:showSerName val="0"/>
          <c:showPercent val="0"/>
          <c:showBubbleSize val="0"/>
        </c:dLbls>
        <c:gapWidth val="219"/>
        <c:overlap val="-27"/>
        <c:axId val="428792224"/>
        <c:axId val="428796800"/>
      </c:barChart>
      <c:catAx>
        <c:axId val="42879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28796800"/>
        <c:crosses val="autoZero"/>
        <c:auto val="1"/>
        <c:lblAlgn val="ctr"/>
        <c:lblOffset val="100"/>
        <c:noMultiLvlLbl val="0"/>
      </c:catAx>
      <c:valAx>
        <c:axId val="428796800"/>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287922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21712242347218E-2"/>
          <c:y val="0.2133603545015956"/>
          <c:w val="0.93464728523902529"/>
          <c:h val="0.61072326996466075"/>
        </c:manualLayout>
      </c:layout>
      <c:barChart>
        <c:barDir val="col"/>
        <c:grouping val="clustered"/>
        <c:varyColors val="0"/>
        <c:ser>
          <c:idx val="0"/>
          <c:order val="0"/>
          <c:spPr>
            <a:solidFill>
              <a:srgbClr val="A7E2FF"/>
            </a:solidFill>
            <a:ln>
              <a:noFill/>
            </a:ln>
            <a:effectLst/>
          </c:spPr>
          <c:invertIfNegative val="0"/>
          <c:dLbls>
            <c:dLbl>
              <c:idx val="0"/>
              <c:layout>
                <c:manualLayout>
                  <c:x val="0"/>
                  <c:y val="1.28048073481445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344-4A79-90F3-BC0D8027F22E}"/>
                </c:ext>
              </c:extLst>
            </c:dLbl>
            <c:dLbl>
              <c:idx val="1"/>
              <c:layout>
                <c:manualLayout>
                  <c:x val="-4.7635731928346633E-17"/>
                  <c:y val="1.28048073481445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344-4A79-90F3-BC0D8027F22E}"/>
                </c:ext>
              </c:extLst>
            </c:dLbl>
            <c:dLbl>
              <c:idx val="2"/>
              <c:layout>
                <c:manualLayout>
                  <c:x val="-2.5983426665665997E-3"/>
                  <c:y val="-3.20120183703614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9B4-418E-80FA-E11127EDE1C2}"/>
                </c:ext>
              </c:extLst>
            </c:dLbl>
            <c:dLbl>
              <c:idx val="3"/>
              <c:layout>
                <c:manualLayout>
                  <c:x val="0"/>
                  <c:y val="3.20120183703614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344-4A79-90F3-BC0D8027F22E}"/>
                </c:ext>
              </c:extLst>
            </c:dLbl>
            <c:dLbl>
              <c:idx val="4"/>
              <c:layout>
                <c:manualLayout>
                  <c:x val="0"/>
                  <c:y val="-5.865005066469052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9B4-418E-80FA-E11127EDE1C2}"/>
                </c:ext>
              </c:extLst>
            </c:dLbl>
            <c:dLbl>
              <c:idx val="5"/>
              <c:layout>
                <c:manualLayout>
                  <c:x val="-2.598342666566552E-3"/>
                  <c:y val="3.201201837036129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344-4A79-90F3-BC0D8027F22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調査票2集計表!$X$4:$AC$4</c:f>
              <c:strCache>
                <c:ptCount val="6"/>
                <c:pt idx="0">
                  <c:v>A</c:v>
                </c:pt>
                <c:pt idx="1">
                  <c:v>B</c:v>
                </c:pt>
                <c:pt idx="2">
                  <c:v>C</c:v>
                </c:pt>
                <c:pt idx="3">
                  <c:v>D</c:v>
                </c:pt>
                <c:pt idx="4">
                  <c:v>E</c:v>
                </c:pt>
                <c:pt idx="5">
                  <c:v>F</c:v>
                </c:pt>
              </c:strCache>
            </c:strRef>
          </c:cat>
          <c:val>
            <c:numRef>
              <c:f>調査票2集計表!$X$5:$AC$5</c:f>
              <c:numCache>
                <c:formatCode>General</c:formatCode>
                <c:ptCount val="6"/>
                <c:pt idx="0">
                  <c:v>23</c:v>
                </c:pt>
                <c:pt idx="1">
                  <c:v>23</c:v>
                </c:pt>
                <c:pt idx="2">
                  <c:v>35</c:v>
                </c:pt>
                <c:pt idx="3">
                  <c:v>14</c:v>
                </c:pt>
                <c:pt idx="4">
                  <c:v>37</c:v>
                </c:pt>
                <c:pt idx="5">
                  <c:v>3</c:v>
                </c:pt>
              </c:numCache>
            </c:numRef>
          </c:val>
          <c:extLst>
            <c:ext xmlns:c16="http://schemas.microsoft.com/office/drawing/2014/chart" uri="{C3380CC4-5D6E-409C-BE32-E72D297353CC}">
              <c16:uniqueId val="{00000000-39B4-418E-80FA-E11127EDE1C2}"/>
            </c:ext>
          </c:extLst>
        </c:ser>
        <c:dLbls>
          <c:showLegendKey val="0"/>
          <c:showVal val="0"/>
          <c:showCatName val="0"/>
          <c:showSerName val="0"/>
          <c:showPercent val="0"/>
          <c:showBubbleSize val="0"/>
        </c:dLbls>
        <c:gapWidth val="219"/>
        <c:overlap val="-27"/>
        <c:axId val="428802208"/>
        <c:axId val="428802624"/>
      </c:barChart>
      <c:catAx>
        <c:axId val="42880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28802624"/>
        <c:crosses val="autoZero"/>
        <c:auto val="1"/>
        <c:lblAlgn val="ctr"/>
        <c:lblOffset val="100"/>
        <c:noMultiLvlLbl val="0"/>
      </c:catAx>
      <c:valAx>
        <c:axId val="428802624"/>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28802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675610235564006"/>
          <c:y val="5.4428531002302801E-4"/>
          <c:w val="0.4668666266483425"/>
          <c:h val="0.9353645905434459"/>
        </c:manualLayout>
      </c:layout>
      <c:barChart>
        <c:barDir val="bar"/>
        <c:grouping val="clustered"/>
        <c:varyColors val="0"/>
        <c:ser>
          <c:idx val="0"/>
          <c:order val="0"/>
          <c:tx>
            <c:strRef>
              <c:f>調査票2集計表!$AF$5:$AJ$5</c:f>
              <c:strCache>
                <c:ptCount val="5"/>
                <c:pt idx="0">
                  <c:v>15</c:v>
                </c:pt>
                <c:pt idx="1">
                  <c:v>18</c:v>
                </c:pt>
                <c:pt idx="2">
                  <c:v>6</c:v>
                </c:pt>
                <c:pt idx="3">
                  <c:v>14</c:v>
                </c:pt>
                <c:pt idx="4">
                  <c:v>5</c:v>
                </c:pt>
              </c:strCache>
            </c:strRef>
          </c:tx>
          <c:spPr>
            <a:solidFill>
              <a:srgbClr val="A7E2FF"/>
            </a:solidFill>
            <a:ln w="19050">
              <a:solidFill>
                <a:schemeClr val="lt1"/>
              </a:solidFill>
            </a:ln>
            <a:effectLst/>
          </c:spPr>
          <c:invertIfNegative val="0"/>
          <c:dPt>
            <c:idx val="0"/>
            <c:invertIfNegative val="0"/>
            <c:bubble3D val="0"/>
            <c:spPr>
              <a:solidFill>
                <a:srgbClr val="A7E2FF"/>
              </a:solidFill>
              <a:ln w="19050">
                <a:solidFill>
                  <a:schemeClr val="lt1"/>
                </a:solidFill>
              </a:ln>
              <a:effectLst/>
            </c:spPr>
            <c:extLst>
              <c:ext xmlns:c16="http://schemas.microsoft.com/office/drawing/2014/chart" uri="{C3380CC4-5D6E-409C-BE32-E72D297353CC}">
                <c16:uniqueId val="{00000001-CE08-446B-AA30-6FE3EA3390B4}"/>
              </c:ext>
            </c:extLst>
          </c:dPt>
          <c:dPt>
            <c:idx val="1"/>
            <c:invertIfNegative val="0"/>
            <c:bubble3D val="0"/>
            <c:spPr>
              <a:solidFill>
                <a:srgbClr val="A7E2FF"/>
              </a:solidFill>
              <a:ln w="19050">
                <a:solidFill>
                  <a:schemeClr val="lt1"/>
                </a:solidFill>
              </a:ln>
              <a:effectLst/>
            </c:spPr>
            <c:extLst>
              <c:ext xmlns:c16="http://schemas.microsoft.com/office/drawing/2014/chart" uri="{C3380CC4-5D6E-409C-BE32-E72D297353CC}">
                <c16:uniqueId val="{00000003-CE08-446B-AA30-6FE3EA3390B4}"/>
              </c:ext>
            </c:extLst>
          </c:dPt>
          <c:dPt>
            <c:idx val="2"/>
            <c:invertIfNegative val="0"/>
            <c:bubble3D val="0"/>
            <c:spPr>
              <a:solidFill>
                <a:srgbClr val="A7E2FF"/>
              </a:solidFill>
              <a:ln w="19050">
                <a:solidFill>
                  <a:schemeClr val="lt1"/>
                </a:solidFill>
              </a:ln>
              <a:effectLst/>
            </c:spPr>
            <c:extLst>
              <c:ext xmlns:c16="http://schemas.microsoft.com/office/drawing/2014/chart" uri="{C3380CC4-5D6E-409C-BE32-E72D297353CC}">
                <c16:uniqueId val="{00000005-CE08-446B-AA30-6FE3EA3390B4}"/>
              </c:ext>
            </c:extLst>
          </c:dPt>
          <c:dPt>
            <c:idx val="3"/>
            <c:invertIfNegative val="0"/>
            <c:bubble3D val="0"/>
            <c:spPr>
              <a:solidFill>
                <a:srgbClr val="A7E2FF"/>
              </a:solidFill>
              <a:ln w="19050">
                <a:solidFill>
                  <a:schemeClr val="lt1"/>
                </a:solidFill>
              </a:ln>
              <a:effectLst/>
            </c:spPr>
            <c:extLst>
              <c:ext xmlns:c16="http://schemas.microsoft.com/office/drawing/2014/chart" uri="{C3380CC4-5D6E-409C-BE32-E72D297353CC}">
                <c16:uniqueId val="{00000007-CE08-446B-AA30-6FE3EA3390B4}"/>
              </c:ext>
            </c:extLst>
          </c:dPt>
          <c:dPt>
            <c:idx val="4"/>
            <c:invertIfNegative val="0"/>
            <c:bubble3D val="0"/>
            <c:spPr>
              <a:solidFill>
                <a:srgbClr val="A7E2FF"/>
              </a:solidFill>
              <a:ln w="19050">
                <a:solidFill>
                  <a:schemeClr val="lt1"/>
                </a:solidFill>
              </a:ln>
              <a:effectLst/>
            </c:spPr>
            <c:extLst>
              <c:ext xmlns:c16="http://schemas.microsoft.com/office/drawing/2014/chart" uri="{C3380CC4-5D6E-409C-BE32-E72D297353CC}">
                <c16:uniqueId val="{00000009-CE08-446B-AA30-6FE3EA3390B4}"/>
              </c:ext>
            </c:extLst>
          </c:dPt>
          <c:dLbls>
            <c:dLbl>
              <c:idx val="0"/>
              <c:layout>
                <c:manualLayout>
                  <c:x val="-1.9179298335575398E-2"/>
                  <c:y val="3.7590861814584399E-3"/>
                </c:manualLayout>
              </c:layout>
              <c:tx>
                <c:rich>
                  <a:bodyPr/>
                  <a:lstStyle/>
                  <a:p>
                    <a:r>
                      <a:rPr lang="en-US" altLang="ja-JP" baseline="0"/>
                      <a:t> </a:t>
                    </a:r>
                    <a:fld id="{BB8FD406-1AB8-432D-BAA6-7085CAADB9D5}" type="VALUE">
                      <a:rPr lang="en-US" altLang="ja-JP" baseline="0"/>
                      <a:pPr/>
                      <a:t>[値]</a:t>
                    </a:fld>
                    <a:endParaRPr lang="en-US" altLang="ja-JP" baseline="0"/>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CE08-446B-AA30-6FE3EA3390B4}"/>
                </c:ext>
              </c:extLst>
            </c:dLbl>
            <c:dLbl>
              <c:idx val="1"/>
              <c:layout>
                <c:manualLayout>
                  <c:x val="-5.5727405762728867E-2"/>
                  <c:y val="1.5288913202893885E-4"/>
                </c:manualLayout>
              </c:layout>
              <c:tx>
                <c:rich>
                  <a:bodyPr/>
                  <a:lstStyle/>
                  <a:p>
                    <a:r>
                      <a:rPr lang="en-US" altLang="ja-JP" baseline="0"/>
                      <a:t> </a:t>
                    </a:r>
                    <a:fld id="{4C15602C-218F-4260-B27D-2D78191087F8}" type="VALUE">
                      <a:rPr lang="en-US" altLang="ja-JP" baseline="0"/>
                      <a:pPr/>
                      <a:t>[値]</a:t>
                    </a:fld>
                    <a:endParaRPr lang="en-US" altLang="ja-JP" baseline="0"/>
                  </a:p>
                </c:rich>
              </c:tx>
              <c:showLegendKey val="0"/>
              <c:showVal val="1"/>
              <c:showCatName val="0"/>
              <c:showSerName val="0"/>
              <c:showPercent val="0"/>
              <c:showBubbleSize val="0"/>
              <c:separator> </c:separator>
              <c:extLst>
                <c:ext xmlns:c15="http://schemas.microsoft.com/office/drawing/2012/chart" uri="{CE6537A1-D6FC-4f65-9D91-7224C49458BB}">
                  <c15:layout>
                    <c:manualLayout>
                      <c:w val="0.1243953794710274"/>
                      <c:h val="8.8689692550863938E-2"/>
                    </c:manualLayout>
                  </c15:layout>
                  <c15:dlblFieldTable/>
                  <c15:showDataLabelsRange val="0"/>
                </c:ext>
                <c:ext xmlns:c16="http://schemas.microsoft.com/office/drawing/2014/chart" uri="{C3380CC4-5D6E-409C-BE32-E72D297353CC}">
                  <c16:uniqueId val="{00000003-CE08-446B-AA30-6FE3EA3390B4}"/>
                </c:ext>
              </c:extLst>
            </c:dLbl>
            <c:dLbl>
              <c:idx val="2"/>
              <c:layout>
                <c:manualLayout>
                  <c:x val="-4.5110412335647353E-2"/>
                  <c:y val="-4.6072567558891201E-3"/>
                </c:manualLayout>
              </c:layout>
              <c:tx>
                <c:rich>
                  <a:bodyPr/>
                  <a:lstStyle/>
                  <a:p>
                    <a:r>
                      <a:rPr lang="en-US" altLang="ja-JP" baseline="0"/>
                      <a:t> </a:t>
                    </a:r>
                    <a:fld id="{AC3FB35D-9F8E-4D8B-AE4A-3ECF39409161}" type="VALUE">
                      <a:rPr lang="en-US" altLang="ja-JP" baseline="0"/>
                      <a:pPr/>
                      <a:t>[値]</a:t>
                    </a:fld>
                    <a:r>
                      <a:rPr lang="en-US" altLang="ja-JP" baseline="0"/>
                      <a:t> </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230283972790381"/>
                      <c:h val="0.13936951686564333"/>
                    </c:manualLayout>
                  </c15:layout>
                  <c15:dlblFieldTable/>
                  <c15:showDataLabelsRange val="0"/>
                </c:ext>
                <c:ext xmlns:c16="http://schemas.microsoft.com/office/drawing/2014/chart" uri="{C3380CC4-5D6E-409C-BE32-E72D297353CC}">
                  <c16:uniqueId val="{00000005-CE08-446B-AA30-6FE3EA3390B4}"/>
                </c:ext>
              </c:extLst>
            </c:dLbl>
            <c:dLbl>
              <c:idx val="3"/>
              <c:layout>
                <c:manualLayout>
                  <c:x val="-5.2582214216604682E-3"/>
                  <c:y val="-5.8795600573528835E-3"/>
                </c:manualLayout>
              </c:layout>
              <c:tx>
                <c:rich>
                  <a:bodyPr/>
                  <a:lstStyle/>
                  <a:p>
                    <a:r>
                      <a:rPr lang="en-US" altLang="ja-JP" baseline="0"/>
                      <a:t> </a:t>
                    </a:r>
                    <a:fld id="{B954DCAA-28C3-401D-9302-F57933A96E3C}" type="VALUE">
                      <a:rPr lang="en-US" altLang="ja-JP" baseline="0"/>
                      <a:pPr/>
                      <a:t>[値]</a:t>
                    </a:fld>
                    <a:endParaRPr lang="en-US" altLang="ja-JP" baseline="0"/>
                  </a:p>
                </c:rich>
              </c:tx>
              <c:showLegendKey val="0"/>
              <c:showVal val="1"/>
              <c:showCatName val="1"/>
              <c:showSerName val="0"/>
              <c:showPercent val="0"/>
              <c:showBubbleSize val="0"/>
              <c:separator> </c:separator>
              <c:extLst>
                <c:ext xmlns:c15="http://schemas.microsoft.com/office/drawing/2012/chart" uri="{CE6537A1-D6FC-4f65-9D91-7224C49458BB}">
                  <c15:layout>
                    <c:manualLayout>
                      <c:w val="7.9284967135380108E-2"/>
                      <c:h val="0.12181586862570608"/>
                    </c:manualLayout>
                  </c15:layout>
                  <c15:dlblFieldTable/>
                  <c15:showDataLabelsRange val="0"/>
                </c:ext>
                <c:ext xmlns:c16="http://schemas.microsoft.com/office/drawing/2014/chart" uri="{C3380CC4-5D6E-409C-BE32-E72D297353CC}">
                  <c16:uniqueId val="{00000007-CE08-446B-AA30-6FE3EA3390B4}"/>
                </c:ext>
              </c:extLst>
            </c:dLbl>
            <c:dLbl>
              <c:idx val="4"/>
              <c:layout>
                <c:manualLayout>
                  <c:x val="-1.4518965424822545E-2"/>
                  <c:y val="-1.8138806125547384E-7"/>
                </c:manualLayout>
              </c:layout>
              <c:tx>
                <c:rich>
                  <a:bodyPr/>
                  <a:lstStyle/>
                  <a:p>
                    <a:r>
                      <a:rPr lang="en-US" altLang="ja-JP" baseline="0"/>
                      <a:t> </a:t>
                    </a:r>
                    <a:fld id="{14F7112B-D776-4F08-B87E-B474C58F2B29}" type="VALUE">
                      <a:rPr lang="en-US" altLang="ja-JP" baseline="0"/>
                      <a:pPr/>
                      <a:t>[値]</a:t>
                    </a:fld>
                    <a:r>
                      <a:rPr lang="en-US" altLang="ja-JP" baseline="0"/>
                      <a:t> </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5.2122923344159397E-2"/>
                      <c:h val="0.13232041402913308"/>
                    </c:manualLayout>
                  </c15:layout>
                  <c15:dlblFieldTable/>
                  <c15:showDataLabelsRange val="0"/>
                </c:ext>
                <c:ext xmlns:c16="http://schemas.microsoft.com/office/drawing/2014/chart" uri="{C3380CC4-5D6E-409C-BE32-E72D297353CC}">
                  <c16:uniqueId val="{00000009-CE08-446B-AA30-6FE3EA3390B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調査票2集計表!$AF$50:$AF$54</c:f>
              <c:strCache>
                <c:ptCount val="5"/>
                <c:pt idx="0">
                  <c:v>市町村</c:v>
                </c:pt>
                <c:pt idx="1">
                  <c:v>基幹相談支援センター</c:v>
                </c:pt>
                <c:pt idx="2">
                  <c:v>委託相談支援事業所</c:v>
                </c:pt>
                <c:pt idx="3">
                  <c:v>自立支援協議会事務局</c:v>
                </c:pt>
                <c:pt idx="4">
                  <c:v>その他</c:v>
                </c:pt>
              </c:strCache>
            </c:strRef>
          </c:cat>
          <c:val>
            <c:numRef>
              <c:f>調査票2集計表!$AF$5:$AJ$5</c:f>
              <c:numCache>
                <c:formatCode>General</c:formatCode>
                <c:ptCount val="5"/>
                <c:pt idx="0">
                  <c:v>15</c:v>
                </c:pt>
                <c:pt idx="1">
                  <c:v>18</c:v>
                </c:pt>
                <c:pt idx="2">
                  <c:v>6</c:v>
                </c:pt>
                <c:pt idx="3">
                  <c:v>14</c:v>
                </c:pt>
                <c:pt idx="4">
                  <c:v>5</c:v>
                </c:pt>
              </c:numCache>
            </c:numRef>
          </c:val>
          <c:extLst>
            <c:ext xmlns:c16="http://schemas.microsoft.com/office/drawing/2014/chart" uri="{C3380CC4-5D6E-409C-BE32-E72D297353CC}">
              <c16:uniqueId val="{0000000A-CE08-446B-AA30-6FE3EA3390B4}"/>
            </c:ext>
          </c:extLst>
        </c:ser>
        <c:dLbls>
          <c:showLegendKey val="0"/>
          <c:showVal val="0"/>
          <c:showCatName val="0"/>
          <c:showSerName val="0"/>
          <c:showPercent val="0"/>
          <c:showBubbleSize val="0"/>
        </c:dLbls>
        <c:gapWidth val="100"/>
        <c:axId val="1919541695"/>
        <c:axId val="1919558751"/>
      </c:barChart>
      <c:valAx>
        <c:axId val="1919558751"/>
        <c:scaling>
          <c:orientation val="minMax"/>
        </c:scaling>
        <c:delete val="1"/>
        <c:axPos val="t"/>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crossAx val="1919541695"/>
        <c:crosses val="autoZero"/>
        <c:crossBetween val="between"/>
        <c:majorUnit val="5"/>
      </c:valAx>
      <c:catAx>
        <c:axId val="191954169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9558751"/>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04364621679014"/>
          <c:y val="0.11979351636018784"/>
          <c:w val="0.43296244285272711"/>
          <c:h val="0.80699053830367395"/>
        </c:manualLayout>
      </c:layout>
      <c:barChart>
        <c:barDir val="bar"/>
        <c:grouping val="clustered"/>
        <c:varyColors val="0"/>
        <c:ser>
          <c:idx val="0"/>
          <c:order val="0"/>
          <c:spPr>
            <a:solidFill>
              <a:srgbClr val="A7E2FF"/>
            </a:solidFill>
            <a:ln w="19050">
              <a:solidFill>
                <a:schemeClr val="lt1"/>
              </a:solidFill>
            </a:ln>
            <a:effectLst/>
          </c:spPr>
          <c:invertIfNegative val="0"/>
          <c:dPt>
            <c:idx val="0"/>
            <c:invertIfNegative val="0"/>
            <c:bubble3D val="0"/>
            <c:spPr>
              <a:solidFill>
                <a:srgbClr val="A7E2FF"/>
              </a:solidFill>
              <a:ln w="19050">
                <a:solidFill>
                  <a:schemeClr val="lt1"/>
                </a:solidFill>
              </a:ln>
              <a:effectLst/>
            </c:spPr>
            <c:extLst>
              <c:ext xmlns:c16="http://schemas.microsoft.com/office/drawing/2014/chart" uri="{C3380CC4-5D6E-409C-BE32-E72D297353CC}">
                <c16:uniqueId val="{00000001-D7D0-49DB-B9AD-C185110D8370}"/>
              </c:ext>
            </c:extLst>
          </c:dPt>
          <c:dPt>
            <c:idx val="1"/>
            <c:invertIfNegative val="0"/>
            <c:bubble3D val="0"/>
            <c:spPr>
              <a:solidFill>
                <a:srgbClr val="A7E2FF"/>
              </a:solidFill>
              <a:ln w="19050">
                <a:solidFill>
                  <a:schemeClr val="lt1"/>
                </a:solidFill>
              </a:ln>
              <a:effectLst/>
            </c:spPr>
            <c:extLst>
              <c:ext xmlns:c16="http://schemas.microsoft.com/office/drawing/2014/chart" uri="{C3380CC4-5D6E-409C-BE32-E72D297353CC}">
                <c16:uniqueId val="{00000003-D7D0-49DB-B9AD-C185110D8370}"/>
              </c:ext>
            </c:extLst>
          </c:dPt>
          <c:dPt>
            <c:idx val="2"/>
            <c:invertIfNegative val="0"/>
            <c:bubble3D val="0"/>
            <c:spPr>
              <a:solidFill>
                <a:srgbClr val="A7E2FF"/>
              </a:solidFill>
              <a:ln w="19050">
                <a:solidFill>
                  <a:schemeClr val="lt1"/>
                </a:solidFill>
              </a:ln>
              <a:effectLst/>
            </c:spPr>
            <c:extLst>
              <c:ext xmlns:c16="http://schemas.microsoft.com/office/drawing/2014/chart" uri="{C3380CC4-5D6E-409C-BE32-E72D297353CC}">
                <c16:uniqueId val="{00000005-D7D0-49DB-B9AD-C185110D8370}"/>
              </c:ext>
            </c:extLst>
          </c:dPt>
          <c:dPt>
            <c:idx val="3"/>
            <c:invertIfNegative val="0"/>
            <c:bubble3D val="0"/>
            <c:spPr>
              <a:solidFill>
                <a:srgbClr val="A7E2FF"/>
              </a:solidFill>
              <a:ln w="19050">
                <a:solidFill>
                  <a:schemeClr val="lt1"/>
                </a:solidFill>
              </a:ln>
              <a:effectLst/>
            </c:spPr>
            <c:extLst>
              <c:ext xmlns:c16="http://schemas.microsoft.com/office/drawing/2014/chart" uri="{C3380CC4-5D6E-409C-BE32-E72D297353CC}">
                <c16:uniqueId val="{00000007-D7D0-49DB-B9AD-C185110D8370}"/>
              </c:ext>
            </c:extLst>
          </c:dPt>
          <c:dPt>
            <c:idx val="4"/>
            <c:invertIfNegative val="0"/>
            <c:bubble3D val="0"/>
            <c:spPr>
              <a:solidFill>
                <a:srgbClr val="A7E2FF"/>
              </a:solidFill>
              <a:ln w="19050">
                <a:solidFill>
                  <a:schemeClr val="lt1"/>
                </a:solidFill>
              </a:ln>
              <a:effectLst/>
            </c:spPr>
            <c:extLst>
              <c:ext xmlns:c16="http://schemas.microsoft.com/office/drawing/2014/chart" uri="{C3380CC4-5D6E-409C-BE32-E72D297353CC}">
                <c16:uniqueId val="{00000009-D7D0-49DB-B9AD-C185110D8370}"/>
              </c:ext>
            </c:extLst>
          </c:dPt>
          <c:dLbls>
            <c:dLbl>
              <c:idx val="0"/>
              <c:layout>
                <c:manualLayout>
                  <c:x val="-1.9449631587771049E-2"/>
                  <c:y val="-5.014763779527559E-3"/>
                </c:manualLayout>
              </c:layout>
              <c:tx>
                <c:rich>
                  <a:bodyPr/>
                  <a:lstStyle/>
                  <a:p>
                    <a:r>
                      <a:rPr lang="en-US" altLang="ja-JP" baseline="0"/>
                      <a:t> </a:t>
                    </a:r>
                    <a:fld id="{E6ABA337-F85B-4673-ABD6-DB9665FAFC76}" type="VALUE">
                      <a:rPr lang="en-US" altLang="ja-JP" baseline="0"/>
                      <a:pPr/>
                      <a:t>[値]</a:t>
                    </a:fld>
                    <a:r>
                      <a:rPr lang="en-US" altLang="ja-JP" baseline="0"/>
                      <a:t> </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7.7486041565365441E-2"/>
                      <c:h val="0.13101851851851851"/>
                    </c:manualLayout>
                  </c15:layout>
                  <c15:dlblFieldTable/>
                  <c15:showDataLabelsRange val="0"/>
                </c:ext>
                <c:ext xmlns:c16="http://schemas.microsoft.com/office/drawing/2014/chart" uri="{C3380CC4-5D6E-409C-BE32-E72D297353CC}">
                  <c16:uniqueId val="{00000001-D7D0-49DB-B9AD-C185110D8370}"/>
                </c:ext>
              </c:extLst>
            </c:dLbl>
            <c:dLbl>
              <c:idx val="1"/>
              <c:layout>
                <c:manualLayout>
                  <c:x val="-1.3773111664614909E-2"/>
                  <c:y val="-1.7153540846529335E-2"/>
                </c:manualLayout>
              </c:layout>
              <c:tx>
                <c:rich>
                  <a:bodyPr/>
                  <a:lstStyle/>
                  <a:p>
                    <a:r>
                      <a:rPr lang="en-US" altLang="ja-JP" baseline="0"/>
                      <a:t> </a:t>
                    </a:r>
                    <a:fld id="{0ADE1CE6-1806-4183-B160-5DCD66C10E4C}" type="VALUE">
                      <a:rPr lang="en-US" altLang="ja-JP" baseline="0"/>
                      <a:pPr/>
                      <a:t>[値]</a:t>
                    </a:fld>
                    <a:r>
                      <a:rPr lang="en-US" altLang="ja-JP" baseline="0"/>
                      <a:t> </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9.1427466760805931E-2"/>
                      <c:h val="0.16407407407407407"/>
                    </c:manualLayout>
                  </c15:layout>
                  <c15:dlblFieldTable/>
                  <c15:showDataLabelsRange val="0"/>
                </c:ext>
                <c:ext xmlns:c16="http://schemas.microsoft.com/office/drawing/2014/chart" uri="{C3380CC4-5D6E-409C-BE32-E72D297353CC}">
                  <c16:uniqueId val="{00000003-D7D0-49DB-B9AD-C185110D8370}"/>
                </c:ext>
              </c:extLst>
            </c:dLbl>
            <c:dLbl>
              <c:idx val="2"/>
              <c:layout>
                <c:manualLayout>
                  <c:x val="-9.154271038252882E-3"/>
                  <c:y val="5.0790203010281252E-3"/>
                </c:manualLayout>
              </c:layout>
              <c:tx>
                <c:rich>
                  <a:bodyPr/>
                  <a:lstStyle/>
                  <a:p>
                    <a:fld id="{B05629CD-E5DD-4BCA-8AE4-D1EF2A1F5B9E}" type="VALUE">
                      <a:rPr lang="en-US" altLang="ja-JP"/>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5.5228696838894586E-2"/>
                      <c:h val="0.10201583026371322"/>
                    </c:manualLayout>
                  </c15:layout>
                  <c15:dlblFieldTable/>
                  <c15:showDataLabelsRange val="0"/>
                </c:ext>
                <c:ext xmlns:c16="http://schemas.microsoft.com/office/drawing/2014/chart" uri="{C3380CC4-5D6E-409C-BE32-E72D297353CC}">
                  <c16:uniqueId val="{00000005-D7D0-49DB-B9AD-C185110D8370}"/>
                </c:ext>
              </c:extLst>
            </c:dLbl>
            <c:dLbl>
              <c:idx val="3"/>
              <c:layout>
                <c:manualLayout>
                  <c:x val="-1.0289284725584784E-2"/>
                  <c:y val="-9.8319480898221064E-3"/>
                </c:manualLayout>
              </c:layout>
              <c:tx>
                <c:rich>
                  <a:bodyPr/>
                  <a:lstStyle/>
                  <a:p>
                    <a:r>
                      <a:rPr lang="en-US" altLang="ja-JP" baseline="0"/>
                      <a:t> </a:t>
                    </a:r>
                    <a:fld id="{71FA7781-F7A6-480F-B28B-84084EDBB488}" type="VALUE">
                      <a:rPr lang="en-US" altLang="ja-JP" baseline="0"/>
                      <a:pPr/>
                      <a:t>[値]</a:t>
                    </a:fld>
                    <a:endParaRPr lang="en-US" altLang="ja-JP" baseline="0"/>
                  </a:p>
                </c:rich>
              </c:tx>
              <c:showLegendKey val="0"/>
              <c:showVal val="1"/>
              <c:showCatName val="1"/>
              <c:showSerName val="0"/>
              <c:showPercent val="0"/>
              <c:showBubbleSize val="0"/>
              <c:separator> </c:separator>
              <c:extLst>
                <c:ext xmlns:c15="http://schemas.microsoft.com/office/drawing/2012/chart" uri="{CE6537A1-D6FC-4f65-9D91-7224C49458BB}">
                  <c15:layout>
                    <c:manualLayout>
                      <c:w val="6.8769622686151319E-2"/>
                      <c:h val="0.12305555555555556"/>
                    </c:manualLayout>
                  </c15:layout>
                  <c15:dlblFieldTable/>
                  <c15:showDataLabelsRange val="0"/>
                </c:ext>
                <c:ext xmlns:c16="http://schemas.microsoft.com/office/drawing/2014/chart" uri="{C3380CC4-5D6E-409C-BE32-E72D297353CC}">
                  <c16:uniqueId val="{00000007-D7D0-49DB-B9AD-C185110D8370}"/>
                </c:ext>
              </c:extLst>
            </c:dLbl>
            <c:dLbl>
              <c:idx val="4"/>
              <c:layout>
                <c:manualLayout>
                  <c:x val="-6.4676609821189034E-4"/>
                  <c:y val="1.7315543890347039E-3"/>
                </c:manualLayout>
              </c:layout>
              <c:tx>
                <c:rich>
                  <a:bodyPr/>
                  <a:lstStyle/>
                  <a:p>
                    <a:r>
                      <a:rPr lang="en-US" altLang="ja-JP" baseline="0"/>
                      <a:t> </a:t>
                    </a:r>
                    <a:fld id="{E1B82FF9-8E08-40F2-97EB-5EC712B5C04F}" type="VALUE">
                      <a:rPr lang="en-US" altLang="ja-JP" baseline="0"/>
                      <a:pPr/>
                      <a:t>[値]</a:t>
                    </a:fld>
                    <a:endParaRPr lang="en-US" altLang="ja-JP" baseline="0"/>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D7D0-49DB-B9AD-C185110D8370}"/>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調査票2集計表!$AM$50:$AM$54</c:f>
              <c:strCache>
                <c:ptCount val="5"/>
                <c:pt idx="0">
                  <c:v>支援技術のスキルアップのため</c:v>
                </c:pt>
                <c:pt idx="1">
                  <c:v>課題解消のため</c:v>
                </c:pt>
                <c:pt idx="2">
                  <c:v>知識習得のため</c:v>
                </c:pt>
                <c:pt idx="3">
                  <c:v>ネットワークづくりのため</c:v>
                </c:pt>
                <c:pt idx="4">
                  <c:v>その他</c:v>
                </c:pt>
              </c:strCache>
            </c:strRef>
          </c:cat>
          <c:val>
            <c:numRef>
              <c:f>調査票2集計表!$AL$5:$AP$5</c:f>
              <c:numCache>
                <c:formatCode>General</c:formatCode>
                <c:ptCount val="5"/>
                <c:pt idx="0">
                  <c:v>24</c:v>
                </c:pt>
                <c:pt idx="1">
                  <c:v>23</c:v>
                </c:pt>
                <c:pt idx="2">
                  <c:v>22</c:v>
                </c:pt>
                <c:pt idx="3">
                  <c:v>19</c:v>
                </c:pt>
                <c:pt idx="4">
                  <c:v>0</c:v>
                </c:pt>
              </c:numCache>
            </c:numRef>
          </c:val>
          <c:extLst>
            <c:ext xmlns:c16="http://schemas.microsoft.com/office/drawing/2014/chart" uri="{C3380CC4-5D6E-409C-BE32-E72D297353CC}">
              <c16:uniqueId val="{0000000A-D7D0-49DB-B9AD-C185110D8370}"/>
            </c:ext>
          </c:extLst>
        </c:ser>
        <c:dLbls>
          <c:showLegendKey val="0"/>
          <c:showVal val="0"/>
          <c:showCatName val="0"/>
          <c:showSerName val="0"/>
          <c:showPercent val="0"/>
          <c:showBubbleSize val="0"/>
        </c:dLbls>
        <c:gapWidth val="100"/>
        <c:axId val="1869526335"/>
        <c:axId val="1869505535"/>
      </c:barChart>
      <c:valAx>
        <c:axId val="1869505535"/>
        <c:scaling>
          <c:orientation val="minMax"/>
        </c:scaling>
        <c:delete val="1"/>
        <c:axPos val="t"/>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crossAx val="1869526335"/>
        <c:crosses val="autoZero"/>
        <c:crossBetween val="between"/>
        <c:majorUnit val="5"/>
      </c:valAx>
      <c:catAx>
        <c:axId val="186952633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69505535"/>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7E2FF"/>
            </a:solidFill>
            <a:ln>
              <a:noFill/>
            </a:ln>
            <a:effectLst/>
          </c:spPr>
          <c:invertIfNegative val="0"/>
          <c:dLbls>
            <c:dLbl>
              <c:idx val="0"/>
              <c:layout>
                <c:manualLayout>
                  <c:x val="0"/>
                  <c:y val="4.38435991797449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658-420B-B150-7E883DF5A5BE}"/>
                </c:ext>
              </c:extLst>
            </c:dLbl>
            <c:dLbl>
              <c:idx val="1"/>
              <c:layout>
                <c:manualLayout>
                  <c:x val="-2.9107897935333254E-3"/>
                  <c:y val="2.6306159507846968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5770732444098518E-2"/>
                      <c:h val="0.12846174559665269"/>
                    </c:manualLayout>
                  </c15:layout>
                </c:ext>
                <c:ext xmlns:c16="http://schemas.microsoft.com/office/drawing/2014/chart" uri="{C3380CC4-5D6E-409C-BE32-E72D297353CC}">
                  <c16:uniqueId val="{00000002-B658-420B-B150-7E883DF5A5BE}"/>
                </c:ext>
              </c:extLst>
            </c:dLbl>
            <c:dLbl>
              <c:idx val="4"/>
              <c:layout>
                <c:manualLayout>
                  <c:x val="-1.067277261684218E-16"/>
                  <c:y val="-3.5074879343795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658-420B-B150-7E883DF5A5BE}"/>
                </c:ext>
              </c:extLst>
            </c:dLbl>
            <c:dLbl>
              <c:idx val="5"/>
              <c:layout>
                <c:manualLayout>
                  <c:x val="0"/>
                  <c:y val="5.26123190156938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A92-4F26-9EE0-2CFF726DAAF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調査票2集計表!$BG$4:$BL$4</c:f>
              <c:strCache>
                <c:ptCount val="6"/>
                <c:pt idx="0">
                  <c:v>A</c:v>
                </c:pt>
                <c:pt idx="1">
                  <c:v>B</c:v>
                </c:pt>
                <c:pt idx="2">
                  <c:v>C</c:v>
                </c:pt>
                <c:pt idx="3">
                  <c:v>D</c:v>
                </c:pt>
                <c:pt idx="4">
                  <c:v>E</c:v>
                </c:pt>
                <c:pt idx="5">
                  <c:v>F</c:v>
                </c:pt>
              </c:strCache>
            </c:strRef>
          </c:cat>
          <c:val>
            <c:numRef>
              <c:f>調査票2集計表!$BG$5:$BL$5</c:f>
              <c:numCache>
                <c:formatCode>General</c:formatCode>
                <c:ptCount val="6"/>
                <c:pt idx="0">
                  <c:v>34</c:v>
                </c:pt>
                <c:pt idx="1">
                  <c:v>32</c:v>
                </c:pt>
                <c:pt idx="2">
                  <c:v>29</c:v>
                </c:pt>
                <c:pt idx="3">
                  <c:v>11</c:v>
                </c:pt>
                <c:pt idx="4">
                  <c:v>15</c:v>
                </c:pt>
                <c:pt idx="5">
                  <c:v>3</c:v>
                </c:pt>
              </c:numCache>
            </c:numRef>
          </c:val>
          <c:extLst>
            <c:ext xmlns:c16="http://schemas.microsoft.com/office/drawing/2014/chart" uri="{C3380CC4-5D6E-409C-BE32-E72D297353CC}">
              <c16:uniqueId val="{00000000-B658-420B-B150-7E883DF5A5BE}"/>
            </c:ext>
          </c:extLst>
        </c:ser>
        <c:dLbls>
          <c:showLegendKey val="0"/>
          <c:showVal val="0"/>
          <c:showCatName val="0"/>
          <c:showSerName val="0"/>
          <c:showPercent val="0"/>
          <c:showBubbleSize val="0"/>
        </c:dLbls>
        <c:gapWidth val="219"/>
        <c:overlap val="-27"/>
        <c:axId val="931330240"/>
        <c:axId val="931333152"/>
      </c:barChart>
      <c:catAx>
        <c:axId val="93133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931333152"/>
        <c:crosses val="autoZero"/>
        <c:auto val="1"/>
        <c:lblAlgn val="ctr"/>
        <c:lblOffset val="100"/>
        <c:noMultiLvlLbl val="0"/>
      </c:catAx>
      <c:valAx>
        <c:axId val="93133315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931330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7E2FF"/>
            </a:solidFill>
            <a:ln>
              <a:noFill/>
            </a:ln>
            <a:effectLst/>
          </c:spPr>
          <c:invertIfNegative val="0"/>
          <c:dLbls>
            <c:dLbl>
              <c:idx val="0"/>
              <c:layout>
                <c:manualLayout>
                  <c:x val="-2.6765139413753866E-17"/>
                  <c:y val="5.2021499489001415E-2"/>
                </c:manualLayout>
              </c:layou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0591-4277-B597-8AD56E99F248}"/>
                </c:ext>
              </c:extLst>
            </c:dLbl>
            <c:dLbl>
              <c:idx val="1"/>
              <c:layout>
                <c:manualLayout>
                  <c:x val="-5.3530278827507732E-17"/>
                  <c:y val="4.3351249574167847E-2"/>
                </c:manualLayout>
              </c:layou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0591-4277-B597-8AD56E99F248}"/>
                </c:ext>
              </c:extLst>
            </c:dLbl>
            <c:dLbl>
              <c:idx val="4"/>
              <c:layout>
                <c:manualLayout>
                  <c:x val="0"/>
                  <c:y val="3.4680999659334272E-2"/>
                </c:manualLayout>
              </c:layou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0591-4277-B597-8AD56E99F248}"/>
                </c:ext>
              </c:extLst>
            </c:dLbl>
            <c:dLbl>
              <c:idx val="5"/>
              <c:layout>
                <c:manualLayout>
                  <c:x val="-1.0706055765501546E-16"/>
                  <c:y val="4.3351249574167847E-2"/>
                </c:manualLayout>
              </c:layou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0591-4277-B597-8AD56E99F24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調査票2集計表!$BN$4:$BS$4</c:f>
              <c:strCache>
                <c:ptCount val="6"/>
                <c:pt idx="0">
                  <c:v>A</c:v>
                </c:pt>
                <c:pt idx="1">
                  <c:v>B</c:v>
                </c:pt>
                <c:pt idx="2">
                  <c:v>C</c:v>
                </c:pt>
                <c:pt idx="3">
                  <c:v>D</c:v>
                </c:pt>
                <c:pt idx="4">
                  <c:v>E</c:v>
                </c:pt>
                <c:pt idx="5">
                  <c:v>F</c:v>
                </c:pt>
              </c:strCache>
            </c:strRef>
          </c:cat>
          <c:val>
            <c:numRef>
              <c:f>調査票2集計表!$BN$5:$BS$5</c:f>
              <c:numCache>
                <c:formatCode>General</c:formatCode>
                <c:ptCount val="6"/>
                <c:pt idx="0">
                  <c:v>5</c:v>
                </c:pt>
                <c:pt idx="1">
                  <c:v>3</c:v>
                </c:pt>
                <c:pt idx="2">
                  <c:v>2</c:v>
                </c:pt>
                <c:pt idx="3">
                  <c:v>2</c:v>
                </c:pt>
                <c:pt idx="4">
                  <c:v>1</c:v>
                </c:pt>
                <c:pt idx="5">
                  <c:v>3</c:v>
                </c:pt>
              </c:numCache>
            </c:numRef>
          </c:val>
          <c:extLst>
            <c:ext xmlns:c16="http://schemas.microsoft.com/office/drawing/2014/chart" uri="{C3380CC4-5D6E-409C-BE32-E72D297353CC}">
              <c16:uniqueId val="{00000000-0591-4277-B597-8AD56E99F248}"/>
            </c:ext>
          </c:extLst>
        </c:ser>
        <c:dLbls>
          <c:showLegendKey val="0"/>
          <c:showVal val="0"/>
          <c:showCatName val="0"/>
          <c:showSerName val="0"/>
          <c:showPercent val="0"/>
          <c:showBubbleSize val="0"/>
        </c:dLbls>
        <c:gapWidth val="219"/>
        <c:overlap val="-27"/>
        <c:axId val="931329408"/>
        <c:axId val="931349376"/>
      </c:barChart>
      <c:catAx>
        <c:axId val="9313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931349376"/>
        <c:crosses val="autoZero"/>
        <c:auto val="1"/>
        <c:lblAlgn val="ctr"/>
        <c:lblOffset val="100"/>
        <c:noMultiLvlLbl val="0"/>
      </c:catAx>
      <c:valAx>
        <c:axId val="93134937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931329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0.67059</cdr:x>
      <cdr:y>0.06758</cdr:y>
    </cdr:from>
    <cdr:to>
      <cdr:x>0.67277</cdr:x>
      <cdr:y>0.91923</cdr:y>
    </cdr:to>
    <cdr:cxnSp macro="">
      <cdr:nvCxnSpPr>
        <cdr:cNvPr id="5" name="直線コネクタ 4"/>
        <cdr:cNvCxnSpPr/>
      </cdr:nvCxnSpPr>
      <cdr:spPr>
        <a:xfrm xmlns:a="http://schemas.openxmlformats.org/drawingml/2006/main" flipH="1">
          <a:off x="6131893" y="364896"/>
          <a:ext cx="19922" cy="4598381"/>
        </a:xfrm>
        <a:prstGeom xmlns:a="http://schemas.openxmlformats.org/drawingml/2006/main" prst="line">
          <a:avLst/>
        </a:prstGeom>
        <a:ln xmlns:a="http://schemas.openxmlformats.org/drawingml/2006/main" w="12700">
          <a:prstDash val="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707C383-00EF-44E2-87BB-278E11220FAB}" type="datetimeFigureOut">
              <a:rPr kumimoji="1" lang="ja-JP" altLang="en-US" smtClean="0"/>
              <a:t>2022/9/13</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5B59096-EA27-4CE8-A2EF-974D8FD2F253}" type="slidenum">
              <a:rPr kumimoji="1" lang="ja-JP" altLang="en-US" smtClean="0"/>
              <a:t>‹#›</a:t>
            </a:fld>
            <a:endParaRPr kumimoji="1" lang="ja-JP" altLang="en-US"/>
          </a:p>
        </p:txBody>
      </p:sp>
    </p:spTree>
    <p:extLst>
      <p:ext uri="{BB962C8B-B14F-4D97-AF65-F5344CB8AC3E}">
        <p14:creationId xmlns:p14="http://schemas.microsoft.com/office/powerpoint/2010/main" val="36643372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59096-EA27-4CE8-A2EF-974D8FD2F253}" type="slidenum">
              <a:rPr kumimoji="1" lang="ja-JP" altLang="en-US" smtClean="0"/>
              <a:t>2</a:t>
            </a:fld>
            <a:endParaRPr kumimoji="1" lang="ja-JP" altLang="en-US"/>
          </a:p>
        </p:txBody>
      </p:sp>
    </p:spTree>
    <p:extLst>
      <p:ext uri="{BB962C8B-B14F-4D97-AF65-F5344CB8AC3E}">
        <p14:creationId xmlns:p14="http://schemas.microsoft.com/office/powerpoint/2010/main" val="99283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59096-EA27-4CE8-A2EF-974D8FD2F253}" type="slidenum">
              <a:rPr kumimoji="1" lang="ja-JP" altLang="en-US" smtClean="0"/>
              <a:t>13</a:t>
            </a:fld>
            <a:endParaRPr kumimoji="1" lang="ja-JP" altLang="en-US"/>
          </a:p>
        </p:txBody>
      </p:sp>
    </p:spTree>
    <p:extLst>
      <p:ext uri="{BB962C8B-B14F-4D97-AF65-F5344CB8AC3E}">
        <p14:creationId xmlns:p14="http://schemas.microsoft.com/office/powerpoint/2010/main" val="312104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棒グラフ</a:t>
            </a:r>
          </a:p>
          <a:p>
            <a:r>
              <a:rPr kumimoji="1" lang="ja-JP" altLang="en-US" dirty="0" smtClean="0"/>
              <a:t>１９～４１の項目（最大値が委託相談支援事業所数）</a:t>
            </a:r>
          </a:p>
          <a:p>
            <a:r>
              <a:rPr kumimoji="1" lang="en-US" altLang="ja-JP" dirty="0" smtClean="0"/>
              <a:t>2</a:t>
            </a:r>
            <a:r>
              <a:rPr kumimoji="1" lang="ja-JP" altLang="en-US" dirty="0" err="1" smtClean="0"/>
              <a:t>つの</a:t>
            </a:r>
            <a:r>
              <a:rPr kumimoji="1" lang="ja-JP" altLang="en-US" dirty="0" smtClean="0"/>
              <a:t>グラフ（基幹</a:t>
            </a:r>
            <a:r>
              <a:rPr kumimoji="1" lang="en-US" altLang="ja-JP" dirty="0" smtClean="0"/>
              <a:t>C</a:t>
            </a:r>
            <a:r>
              <a:rPr kumimoji="1" lang="ja-JP" altLang="en-US" dirty="0" smtClean="0"/>
              <a:t>・委託）</a:t>
            </a:r>
          </a:p>
        </p:txBody>
      </p:sp>
      <p:sp>
        <p:nvSpPr>
          <p:cNvPr id="4" name="スライド番号プレースホルダー 3"/>
          <p:cNvSpPr>
            <a:spLocks noGrp="1"/>
          </p:cNvSpPr>
          <p:nvPr>
            <p:ph type="sldNum" sz="quarter" idx="10"/>
          </p:nvPr>
        </p:nvSpPr>
        <p:spPr/>
        <p:txBody>
          <a:bodyPr/>
          <a:lstStyle/>
          <a:p>
            <a:fld id="{55B59096-EA27-4CE8-A2EF-974D8FD2F253}" type="slidenum">
              <a:rPr kumimoji="1" lang="ja-JP" altLang="en-US" smtClean="0"/>
              <a:t>4</a:t>
            </a:fld>
            <a:endParaRPr kumimoji="1" lang="ja-JP" altLang="en-US"/>
          </a:p>
        </p:txBody>
      </p:sp>
    </p:spTree>
    <p:extLst>
      <p:ext uri="{BB962C8B-B14F-4D97-AF65-F5344CB8AC3E}">
        <p14:creationId xmlns:p14="http://schemas.microsoft.com/office/powerpoint/2010/main" val="1375210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事業所数</a:t>
            </a:r>
            <a:endParaRPr kumimoji="1" lang="en-US" altLang="ja-JP" dirty="0" smtClean="0"/>
          </a:p>
          <a:p>
            <a:r>
              <a:rPr lang="ja-JP" altLang="en-US" dirty="0" smtClean="0"/>
              <a:t>指定の種類（表）</a:t>
            </a:r>
            <a:endParaRPr lang="en-US" altLang="ja-JP" dirty="0" smtClean="0"/>
          </a:p>
        </p:txBody>
      </p:sp>
      <p:sp>
        <p:nvSpPr>
          <p:cNvPr id="4" name="スライド番号プレースホルダー 3"/>
          <p:cNvSpPr>
            <a:spLocks noGrp="1"/>
          </p:cNvSpPr>
          <p:nvPr>
            <p:ph type="sldNum" sz="quarter" idx="10"/>
          </p:nvPr>
        </p:nvSpPr>
        <p:spPr/>
        <p:txBody>
          <a:bodyPr/>
          <a:lstStyle/>
          <a:p>
            <a:fld id="{55B59096-EA27-4CE8-A2EF-974D8FD2F253}" type="slidenum">
              <a:rPr kumimoji="1" lang="ja-JP" altLang="en-US" smtClean="0"/>
              <a:t>5</a:t>
            </a:fld>
            <a:endParaRPr kumimoji="1" lang="ja-JP" altLang="en-US"/>
          </a:p>
        </p:txBody>
      </p:sp>
    </p:spTree>
    <p:extLst>
      <p:ext uri="{BB962C8B-B14F-4D97-AF65-F5344CB8AC3E}">
        <p14:creationId xmlns:p14="http://schemas.microsoft.com/office/powerpoint/2010/main" val="137229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59096-EA27-4CE8-A2EF-974D8FD2F253}" type="slidenum">
              <a:rPr kumimoji="1" lang="ja-JP" altLang="en-US" smtClean="0"/>
              <a:t>6</a:t>
            </a:fld>
            <a:endParaRPr kumimoji="1" lang="ja-JP" altLang="en-US"/>
          </a:p>
        </p:txBody>
      </p:sp>
    </p:spTree>
    <p:extLst>
      <p:ext uri="{BB962C8B-B14F-4D97-AF65-F5344CB8AC3E}">
        <p14:creationId xmlns:p14="http://schemas.microsoft.com/office/powerpoint/2010/main" val="288609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59096-EA27-4CE8-A2EF-974D8FD2F253}" type="slidenum">
              <a:rPr kumimoji="1" lang="ja-JP" altLang="en-US" smtClean="0"/>
              <a:t>8</a:t>
            </a:fld>
            <a:endParaRPr kumimoji="1" lang="ja-JP" altLang="en-US"/>
          </a:p>
        </p:txBody>
      </p:sp>
    </p:spTree>
    <p:extLst>
      <p:ext uri="{BB962C8B-B14F-4D97-AF65-F5344CB8AC3E}">
        <p14:creationId xmlns:p14="http://schemas.microsoft.com/office/powerpoint/2010/main" val="1823653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59096-EA27-4CE8-A2EF-974D8FD2F253}" type="slidenum">
              <a:rPr kumimoji="1" lang="ja-JP" altLang="en-US" smtClean="0"/>
              <a:t>9</a:t>
            </a:fld>
            <a:endParaRPr kumimoji="1" lang="ja-JP" altLang="en-US"/>
          </a:p>
        </p:txBody>
      </p:sp>
    </p:spTree>
    <p:extLst>
      <p:ext uri="{BB962C8B-B14F-4D97-AF65-F5344CB8AC3E}">
        <p14:creationId xmlns:p14="http://schemas.microsoft.com/office/powerpoint/2010/main" val="238663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59096-EA27-4CE8-A2EF-974D8FD2F253}" type="slidenum">
              <a:rPr kumimoji="1" lang="ja-JP" altLang="en-US" smtClean="0"/>
              <a:t>10</a:t>
            </a:fld>
            <a:endParaRPr kumimoji="1" lang="ja-JP" altLang="en-US"/>
          </a:p>
        </p:txBody>
      </p:sp>
    </p:spTree>
    <p:extLst>
      <p:ext uri="{BB962C8B-B14F-4D97-AF65-F5344CB8AC3E}">
        <p14:creationId xmlns:p14="http://schemas.microsoft.com/office/powerpoint/2010/main" val="3510220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59096-EA27-4CE8-A2EF-974D8FD2F253}" type="slidenum">
              <a:rPr kumimoji="1" lang="ja-JP" altLang="en-US" smtClean="0"/>
              <a:t>11</a:t>
            </a:fld>
            <a:endParaRPr kumimoji="1" lang="ja-JP" altLang="en-US" dirty="0"/>
          </a:p>
        </p:txBody>
      </p:sp>
    </p:spTree>
    <p:extLst>
      <p:ext uri="{BB962C8B-B14F-4D97-AF65-F5344CB8AC3E}">
        <p14:creationId xmlns:p14="http://schemas.microsoft.com/office/powerpoint/2010/main" val="3994889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59096-EA27-4CE8-A2EF-974D8FD2F253}" type="slidenum">
              <a:rPr kumimoji="1" lang="ja-JP" altLang="en-US" smtClean="0"/>
              <a:t>12</a:t>
            </a:fld>
            <a:endParaRPr kumimoji="1" lang="ja-JP" altLang="en-US"/>
          </a:p>
        </p:txBody>
      </p:sp>
    </p:spTree>
    <p:extLst>
      <p:ext uri="{BB962C8B-B14F-4D97-AF65-F5344CB8AC3E}">
        <p14:creationId xmlns:p14="http://schemas.microsoft.com/office/powerpoint/2010/main" val="223595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0B7494-CBFB-4099-BA62-3E33C4CED6E6}" type="datetime1">
              <a:rPr kumimoji="1" lang="ja-JP" altLang="en-US" smtClean="0"/>
              <a:t>2022/9/13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6C5A7-A6AB-4B22-995B-695CA5418882}" type="slidenum">
              <a:rPr kumimoji="1" lang="ja-JP" altLang="en-US" smtClean="0"/>
              <a:t>‹#›</a:t>
            </a:fld>
            <a:endParaRPr kumimoji="1" lang="ja-JP" altLang="en-US"/>
          </a:p>
        </p:txBody>
      </p:sp>
    </p:spTree>
    <p:extLst>
      <p:ext uri="{BB962C8B-B14F-4D97-AF65-F5344CB8AC3E}">
        <p14:creationId xmlns:p14="http://schemas.microsoft.com/office/powerpoint/2010/main" val="127340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3AFBB89-4C09-4568-804B-29FA06A1FDD6}" type="datetime1">
              <a:rPr kumimoji="1" lang="ja-JP" altLang="en-US" smtClean="0"/>
              <a:t>2022/9/13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6C5A7-A6AB-4B22-995B-695CA5418882}" type="slidenum">
              <a:rPr kumimoji="1" lang="ja-JP" altLang="en-US" smtClean="0"/>
              <a:t>‹#›</a:t>
            </a:fld>
            <a:endParaRPr kumimoji="1" lang="ja-JP" altLang="en-US"/>
          </a:p>
        </p:txBody>
      </p:sp>
    </p:spTree>
    <p:extLst>
      <p:ext uri="{BB962C8B-B14F-4D97-AF65-F5344CB8AC3E}">
        <p14:creationId xmlns:p14="http://schemas.microsoft.com/office/powerpoint/2010/main" val="369113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D2C5816-BA6B-4299-B225-487B47B83603}" type="datetime1">
              <a:rPr kumimoji="1" lang="ja-JP" altLang="en-US" smtClean="0"/>
              <a:t>2022/9/13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6C5A7-A6AB-4B22-995B-695CA5418882}" type="slidenum">
              <a:rPr kumimoji="1" lang="ja-JP" altLang="en-US" smtClean="0"/>
              <a:t>‹#›</a:t>
            </a:fld>
            <a:endParaRPr kumimoji="1" lang="ja-JP" altLang="en-US"/>
          </a:p>
        </p:txBody>
      </p:sp>
    </p:spTree>
    <p:extLst>
      <p:ext uri="{BB962C8B-B14F-4D97-AF65-F5344CB8AC3E}">
        <p14:creationId xmlns:p14="http://schemas.microsoft.com/office/powerpoint/2010/main" val="41007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1745BBF-BA62-49B6-88EC-FD6F1324B945}" type="datetime1">
              <a:rPr kumimoji="1" lang="ja-JP" altLang="en-US" smtClean="0"/>
              <a:t>2022/9/13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6C5A7-A6AB-4B22-995B-695CA5418882}" type="slidenum">
              <a:rPr kumimoji="1" lang="ja-JP" altLang="en-US" smtClean="0"/>
              <a:t>‹#›</a:t>
            </a:fld>
            <a:endParaRPr kumimoji="1" lang="ja-JP" altLang="en-US"/>
          </a:p>
        </p:txBody>
      </p:sp>
    </p:spTree>
    <p:extLst>
      <p:ext uri="{BB962C8B-B14F-4D97-AF65-F5344CB8AC3E}">
        <p14:creationId xmlns:p14="http://schemas.microsoft.com/office/powerpoint/2010/main" val="368080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9B99B3E-93EC-4616-8600-C2AD8AEDEA1D}" type="datetime1">
              <a:rPr kumimoji="1" lang="ja-JP" altLang="en-US" smtClean="0"/>
              <a:t>2022/9/13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6C5A7-A6AB-4B22-995B-695CA5418882}" type="slidenum">
              <a:rPr kumimoji="1" lang="ja-JP" altLang="en-US" smtClean="0"/>
              <a:t>‹#›</a:t>
            </a:fld>
            <a:endParaRPr kumimoji="1" lang="ja-JP" altLang="en-US"/>
          </a:p>
        </p:txBody>
      </p:sp>
    </p:spTree>
    <p:extLst>
      <p:ext uri="{BB962C8B-B14F-4D97-AF65-F5344CB8AC3E}">
        <p14:creationId xmlns:p14="http://schemas.microsoft.com/office/powerpoint/2010/main" val="313793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AF3C289-6EC5-469D-BFC9-E48B5B986D83}" type="datetime1">
              <a:rPr kumimoji="1" lang="ja-JP" altLang="en-US" smtClean="0"/>
              <a:t>2022/9/13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B6C5A7-A6AB-4B22-995B-695CA5418882}" type="slidenum">
              <a:rPr kumimoji="1" lang="ja-JP" altLang="en-US" smtClean="0"/>
              <a:t>‹#›</a:t>
            </a:fld>
            <a:endParaRPr kumimoji="1" lang="ja-JP" altLang="en-US"/>
          </a:p>
        </p:txBody>
      </p:sp>
    </p:spTree>
    <p:extLst>
      <p:ext uri="{BB962C8B-B14F-4D97-AF65-F5344CB8AC3E}">
        <p14:creationId xmlns:p14="http://schemas.microsoft.com/office/powerpoint/2010/main" val="185318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36A4396-DA97-4DC6-8B4B-9A6856EE9203}" type="datetime1">
              <a:rPr kumimoji="1" lang="ja-JP" altLang="en-US" smtClean="0"/>
              <a:t>2022/9/13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4B6C5A7-A6AB-4B22-995B-695CA5418882}" type="slidenum">
              <a:rPr kumimoji="1" lang="ja-JP" altLang="en-US" smtClean="0"/>
              <a:t>‹#›</a:t>
            </a:fld>
            <a:endParaRPr kumimoji="1" lang="ja-JP" altLang="en-US"/>
          </a:p>
        </p:txBody>
      </p:sp>
    </p:spTree>
    <p:extLst>
      <p:ext uri="{BB962C8B-B14F-4D97-AF65-F5344CB8AC3E}">
        <p14:creationId xmlns:p14="http://schemas.microsoft.com/office/powerpoint/2010/main" val="15711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4A91E1A-7017-4FE1-AF41-1B8A3A8403C3}" type="datetime1">
              <a:rPr kumimoji="1" lang="ja-JP" altLang="en-US" smtClean="0"/>
              <a:t>2022/9/13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4B6C5A7-A6AB-4B22-995B-695CA5418882}" type="slidenum">
              <a:rPr kumimoji="1" lang="ja-JP" altLang="en-US" smtClean="0"/>
              <a:t>‹#›</a:t>
            </a:fld>
            <a:endParaRPr kumimoji="1" lang="ja-JP" altLang="en-US"/>
          </a:p>
        </p:txBody>
      </p:sp>
    </p:spTree>
    <p:extLst>
      <p:ext uri="{BB962C8B-B14F-4D97-AF65-F5344CB8AC3E}">
        <p14:creationId xmlns:p14="http://schemas.microsoft.com/office/powerpoint/2010/main" val="1735338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43846-089D-45D2-A2F4-C283D91C95D6}" type="datetime1">
              <a:rPr kumimoji="1" lang="ja-JP" altLang="en-US" smtClean="0"/>
              <a:t>2022/9/13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4B6C5A7-A6AB-4B22-995B-695CA5418882}" type="slidenum">
              <a:rPr kumimoji="1" lang="ja-JP" altLang="en-US" smtClean="0"/>
              <a:t>‹#›</a:t>
            </a:fld>
            <a:endParaRPr kumimoji="1" lang="ja-JP" altLang="en-US"/>
          </a:p>
        </p:txBody>
      </p:sp>
    </p:spTree>
    <p:extLst>
      <p:ext uri="{BB962C8B-B14F-4D97-AF65-F5344CB8AC3E}">
        <p14:creationId xmlns:p14="http://schemas.microsoft.com/office/powerpoint/2010/main" val="181064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C28A0FA-78ED-45AE-9C30-B6361BE82A1E}" type="datetime1">
              <a:rPr kumimoji="1" lang="ja-JP" altLang="en-US" smtClean="0"/>
              <a:t>2022/9/13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B6C5A7-A6AB-4B22-995B-695CA5418882}" type="slidenum">
              <a:rPr kumimoji="1" lang="ja-JP" altLang="en-US" smtClean="0"/>
              <a:t>‹#›</a:t>
            </a:fld>
            <a:endParaRPr kumimoji="1" lang="ja-JP" altLang="en-US"/>
          </a:p>
        </p:txBody>
      </p:sp>
    </p:spTree>
    <p:extLst>
      <p:ext uri="{BB962C8B-B14F-4D97-AF65-F5344CB8AC3E}">
        <p14:creationId xmlns:p14="http://schemas.microsoft.com/office/powerpoint/2010/main" val="226032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E0AC053-AFF8-457C-90F2-590360E268D4}" type="datetime1">
              <a:rPr kumimoji="1" lang="ja-JP" altLang="en-US" smtClean="0"/>
              <a:t>2022/9/13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B6C5A7-A6AB-4B22-995B-695CA5418882}" type="slidenum">
              <a:rPr kumimoji="1" lang="ja-JP" altLang="en-US" smtClean="0"/>
              <a:t>‹#›</a:t>
            </a:fld>
            <a:endParaRPr kumimoji="1" lang="ja-JP" altLang="en-US"/>
          </a:p>
        </p:txBody>
      </p:sp>
    </p:spTree>
    <p:extLst>
      <p:ext uri="{BB962C8B-B14F-4D97-AF65-F5344CB8AC3E}">
        <p14:creationId xmlns:p14="http://schemas.microsoft.com/office/powerpoint/2010/main" val="200196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B2107-9DCE-4AC9-AB16-7E0993EC1F6E}" type="datetime1">
              <a:rPr kumimoji="1" lang="ja-JP" altLang="en-US" smtClean="0"/>
              <a:t>2022/9/13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6C5A7-A6AB-4B22-995B-695CA5418882}" type="slidenum">
              <a:rPr kumimoji="1" lang="ja-JP" altLang="en-US" smtClean="0"/>
              <a:t>‹#›</a:t>
            </a:fld>
            <a:endParaRPr kumimoji="1" lang="ja-JP" altLang="en-US"/>
          </a:p>
        </p:txBody>
      </p:sp>
    </p:spTree>
    <p:extLst>
      <p:ext uri="{BB962C8B-B14F-4D97-AF65-F5344CB8AC3E}">
        <p14:creationId xmlns:p14="http://schemas.microsoft.com/office/powerpoint/2010/main" val="3881541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7561" y="1503785"/>
            <a:ext cx="7588876" cy="1275818"/>
          </a:xfrm>
          <a:prstGeom prst="roundRect">
            <a:avLst>
              <a:gd name="adj" fmla="val 18598"/>
            </a:avLst>
          </a:prstGeom>
          <a:gradFill>
            <a:gsLst>
              <a:gs pos="0">
                <a:srgbClr val="97DCFF"/>
              </a:gs>
              <a:gs pos="94000">
                <a:srgbClr val="CCFFFF"/>
              </a:gs>
              <a:gs pos="45000">
                <a:srgbClr val="A7E2FF"/>
              </a:gs>
              <a:gs pos="100000">
                <a:schemeClr val="bg1"/>
              </a:gs>
            </a:gsLst>
            <a:lin ang="5400000" scaled="1"/>
          </a:gradFill>
        </p:spPr>
        <p:style>
          <a:lnRef idx="1">
            <a:schemeClr val="accent1"/>
          </a:lnRef>
          <a:fillRef idx="2">
            <a:schemeClr val="accent1"/>
          </a:fillRef>
          <a:effectRef idx="1">
            <a:schemeClr val="accent1"/>
          </a:effectRef>
          <a:fontRef idx="minor">
            <a:schemeClr val="dk1"/>
          </a:fontRef>
        </p:style>
        <p:txBody>
          <a:bodyPr anchor="ctr">
            <a:noAutofit/>
          </a:bodyPr>
          <a:lstStyle/>
          <a:p>
            <a:r>
              <a:rPr lang="ja-JP" altLang="en-US" sz="2800" dirty="0">
                <a:latin typeface="Meiryo UI" panose="020B0604030504040204" pitchFamily="50" charset="-128"/>
                <a:ea typeface="Meiryo UI" panose="020B0604030504040204" pitchFamily="50" charset="-128"/>
              </a:rPr>
              <a:t>令和２年度</a:t>
            </a:r>
            <a:r>
              <a:rPr lang="ja-JP" altLang="en-US" sz="2800" dirty="0" err="1">
                <a:latin typeface="Meiryo UI" panose="020B0604030504040204" pitchFamily="50" charset="-128"/>
                <a:ea typeface="Meiryo UI" panose="020B0604030504040204" pitchFamily="50" charset="-128"/>
              </a:rPr>
              <a:t>障がい</a:t>
            </a:r>
            <a:r>
              <a:rPr lang="ja-JP" altLang="en-US" sz="2800" dirty="0">
                <a:latin typeface="Meiryo UI" panose="020B0604030504040204" pitchFamily="50" charset="-128"/>
                <a:ea typeface="Meiryo UI" panose="020B0604030504040204" pitchFamily="50" charset="-128"/>
              </a:rPr>
              <a:t>児者の相談支援</a:t>
            </a:r>
            <a:r>
              <a:rPr lang="ja-JP" altLang="en-US" sz="2800" dirty="0" smtClean="0">
                <a:latin typeface="Meiryo UI" panose="020B0604030504040204" pitchFamily="50" charset="-128"/>
                <a:ea typeface="Meiryo UI" panose="020B0604030504040204" pitchFamily="50" charset="-128"/>
              </a:rPr>
              <a:t>に関する</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実施</a:t>
            </a:r>
            <a:r>
              <a:rPr lang="ja-JP" altLang="en-US" sz="2800" dirty="0">
                <a:latin typeface="Meiryo UI" panose="020B0604030504040204" pitchFamily="50" charset="-128"/>
                <a:ea typeface="Meiryo UI" panose="020B0604030504040204" pitchFamily="50" charset="-128"/>
              </a:rPr>
              <a:t>状況調査結果</a:t>
            </a:r>
            <a:r>
              <a:rPr lang="ja-JP" altLang="en-US" sz="2800" dirty="0" smtClean="0">
                <a:latin typeface="Meiryo UI" panose="020B0604030504040204" pitchFamily="50" charset="-128"/>
                <a:ea typeface="Meiryo UI" panose="020B0604030504040204" pitchFamily="50" charset="-128"/>
              </a:rPr>
              <a:t>概要（大阪府調査）</a:t>
            </a:r>
            <a:endParaRPr lang="ja-JP" altLang="en-US" sz="4000" dirty="0">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142999" y="3252811"/>
            <a:ext cx="6858000" cy="1033530"/>
          </a:xfrm>
        </p:spPr>
        <p:txBody>
          <a:bodyPr>
            <a:noAutofit/>
          </a:bodyPr>
          <a:lstStyle/>
          <a:p>
            <a:r>
              <a:rPr kumimoji="1" lang="ja-JP" altLang="en-US" sz="2000" b="1" dirty="0" smtClean="0">
                <a:latin typeface="Meiryo UI" panose="020B0604030504040204" pitchFamily="50" charset="-128"/>
                <a:ea typeface="Meiryo UI" panose="020B0604030504040204" pitchFamily="50" charset="-128"/>
              </a:rPr>
              <a:t>令和</a:t>
            </a:r>
            <a:r>
              <a:rPr lang="ja-JP" altLang="en-US" sz="2000" b="1" dirty="0" smtClean="0">
                <a:latin typeface="Meiryo UI" panose="020B0604030504040204" pitchFamily="50" charset="-128"/>
                <a:ea typeface="Meiryo UI" panose="020B0604030504040204" pitchFamily="50" charset="-128"/>
              </a:rPr>
              <a:t>３</a:t>
            </a:r>
            <a:r>
              <a:rPr kumimoji="1" lang="ja-JP" altLang="en-US" sz="2000" b="1" dirty="0" smtClean="0">
                <a:latin typeface="Meiryo UI" panose="020B0604030504040204" pitchFamily="50" charset="-128"/>
                <a:ea typeface="Meiryo UI" panose="020B0604030504040204" pitchFamily="50" charset="-128"/>
              </a:rPr>
              <a:t>年 ３月</a:t>
            </a:r>
            <a:endParaRPr kumimoji="1" lang="en-US" altLang="ja-JP" sz="2000" b="1" dirty="0" smtClean="0">
              <a:latin typeface="Meiryo UI" panose="020B0604030504040204" pitchFamily="50" charset="-128"/>
              <a:ea typeface="Meiryo UI" panose="020B0604030504040204" pitchFamily="50" charset="-128"/>
            </a:endParaRPr>
          </a:p>
          <a:p>
            <a:r>
              <a:rPr lang="ja-JP" altLang="en-US" sz="2000" b="1" dirty="0" err="1">
                <a:latin typeface="Meiryo UI" panose="020B0604030504040204" pitchFamily="50" charset="-128"/>
                <a:ea typeface="Meiryo UI" panose="020B0604030504040204" pitchFamily="50" charset="-128"/>
              </a:rPr>
              <a:t>大阪府福祉部障がい</a:t>
            </a:r>
            <a:r>
              <a:rPr lang="ja-JP" altLang="en-US" sz="2000" b="1" dirty="0">
                <a:latin typeface="Meiryo UI" panose="020B0604030504040204" pitchFamily="50" charset="-128"/>
                <a:ea typeface="Meiryo UI" panose="020B0604030504040204" pitchFamily="50" charset="-128"/>
              </a:rPr>
              <a:t>福祉室地域生活</a:t>
            </a:r>
            <a:r>
              <a:rPr lang="ja-JP" altLang="en-US" sz="2000" b="1" dirty="0" smtClean="0">
                <a:latin typeface="Meiryo UI" panose="020B0604030504040204" pitchFamily="50" charset="-128"/>
                <a:ea typeface="Meiryo UI" panose="020B0604030504040204" pitchFamily="50" charset="-128"/>
              </a:rPr>
              <a:t>支援課</a:t>
            </a:r>
            <a:endParaRPr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14B6C5A7-A6AB-4B22-995B-695CA5418882}" type="slidenum">
              <a:rPr kumimoji="1" lang="ja-JP" altLang="en-US" smtClean="0"/>
              <a:t>1</a:t>
            </a:fld>
            <a:endParaRPr kumimoji="1" lang="ja-JP" altLang="en-US"/>
          </a:p>
        </p:txBody>
      </p:sp>
      <p:sp>
        <p:nvSpPr>
          <p:cNvPr id="4" name="正方形/長方形 3"/>
          <p:cNvSpPr/>
          <p:nvPr/>
        </p:nvSpPr>
        <p:spPr>
          <a:xfrm>
            <a:off x="1223961" y="4449583"/>
            <a:ext cx="6696075" cy="1584325"/>
          </a:xfrm>
          <a:prstGeom prst="rect">
            <a:avLst/>
          </a:prstGeom>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ja-JP" altLang="en-US" sz="1600" dirty="0">
                <a:latin typeface="Meiryo UI" panose="020B0604030504040204" pitchFamily="50" charset="-128"/>
                <a:ea typeface="Meiryo UI" panose="020B0604030504040204" pitchFamily="50" charset="-128"/>
              </a:rPr>
              <a:t>　 ○　調査時点</a:t>
            </a:r>
            <a:r>
              <a:rPr lang="ja-JP" altLang="en-US" sz="1600" dirty="0" smtClean="0">
                <a:latin typeface="Meiryo UI" panose="020B0604030504040204" pitchFamily="50" charset="-128"/>
                <a:ea typeface="Meiryo UI" panose="020B0604030504040204" pitchFamily="50" charset="-128"/>
              </a:rPr>
              <a:t>：令和３年１月</a:t>
            </a:r>
            <a:r>
              <a:rPr lang="en-US" altLang="ja-JP" sz="1600" dirty="0">
                <a:latin typeface="Meiryo UI" panose="020B0604030504040204" pitchFamily="50" charset="-128"/>
                <a:ea typeface="Meiryo UI" panose="020B0604030504040204" pitchFamily="50" charset="-128"/>
              </a:rPr>
              <a:t>31</a:t>
            </a:r>
            <a:r>
              <a:rPr lang="ja-JP" altLang="en-US" sz="1600" dirty="0" smtClean="0">
                <a:latin typeface="Meiryo UI" panose="020B0604030504040204" pitchFamily="50" charset="-128"/>
                <a:ea typeface="Meiryo UI" panose="020B0604030504040204" pitchFamily="50" charset="-128"/>
              </a:rPr>
              <a:t>日</a:t>
            </a:r>
            <a:r>
              <a:rPr lang="ja-JP" altLang="en-US" sz="1600" dirty="0">
                <a:latin typeface="Meiryo UI" panose="020B0604030504040204" pitchFamily="50" charset="-128"/>
                <a:ea typeface="Meiryo UI" panose="020B0604030504040204" pitchFamily="50" charset="-128"/>
              </a:rPr>
              <a:t>時点</a:t>
            </a:r>
            <a:endParaRPr lang="en-US" altLang="ja-JP" sz="1600" dirty="0">
              <a:latin typeface="Meiryo UI" panose="020B0604030504040204" pitchFamily="50" charset="-128"/>
              <a:ea typeface="Meiryo UI" panose="020B0604030504040204" pitchFamily="50" charset="-128"/>
            </a:endParaRPr>
          </a:p>
          <a:p>
            <a:pPr fontAlgn="auto">
              <a:spcBef>
                <a:spcPts val="0"/>
              </a:spcBef>
              <a:spcAft>
                <a:spcPts val="0"/>
              </a:spcAft>
              <a:defRPr/>
            </a:pPr>
            <a:r>
              <a:rPr lang="ja-JP" altLang="en-US" sz="1600" dirty="0">
                <a:latin typeface="Meiryo UI" panose="020B0604030504040204" pitchFamily="50" charset="-128"/>
                <a:ea typeface="Meiryo UI" panose="020B0604030504040204" pitchFamily="50" charset="-128"/>
              </a:rPr>
              <a:t>　 ○　調査対象：</a:t>
            </a:r>
            <a:r>
              <a:rPr lang="en-US" altLang="ja-JP" sz="1600" dirty="0">
                <a:latin typeface="Meiryo UI" panose="020B0604030504040204" pitchFamily="50" charset="-128"/>
                <a:ea typeface="Meiryo UI" panose="020B0604030504040204" pitchFamily="50" charset="-128"/>
              </a:rPr>
              <a:t>43</a:t>
            </a:r>
            <a:r>
              <a:rPr lang="ja-JP" altLang="en-US" sz="1600" dirty="0">
                <a:latin typeface="Meiryo UI" panose="020B0604030504040204" pitchFamily="50" charset="-128"/>
                <a:ea typeface="Meiryo UI" panose="020B0604030504040204" pitchFamily="50" charset="-128"/>
              </a:rPr>
              <a:t>市町村</a:t>
            </a:r>
            <a:endParaRPr lang="en-US" altLang="ja-JP" sz="1600" dirty="0">
              <a:latin typeface="Meiryo UI" panose="020B0604030504040204" pitchFamily="50" charset="-128"/>
              <a:ea typeface="Meiryo UI" panose="020B0604030504040204" pitchFamily="50" charset="-128"/>
            </a:endParaRPr>
          </a:p>
          <a:p>
            <a:pPr fontAlgn="auto">
              <a:spcBef>
                <a:spcPts val="0"/>
              </a:spcBef>
              <a:spcAft>
                <a:spcPts val="0"/>
              </a:spcAft>
              <a:defRPr/>
            </a:pPr>
            <a:r>
              <a:rPr lang="ja-JP" altLang="en-US" sz="1600" dirty="0">
                <a:latin typeface="Meiryo UI" panose="020B0604030504040204" pitchFamily="50" charset="-128"/>
                <a:ea typeface="Meiryo UI" panose="020B0604030504040204" pitchFamily="50" charset="-128"/>
              </a:rPr>
              <a:t>　 ○　回答状況：</a:t>
            </a:r>
            <a:r>
              <a:rPr lang="en-US" altLang="ja-JP" sz="1600" dirty="0">
                <a:latin typeface="Meiryo UI" panose="020B0604030504040204" pitchFamily="50" charset="-128"/>
                <a:ea typeface="Meiryo UI" panose="020B0604030504040204" pitchFamily="50" charset="-128"/>
              </a:rPr>
              <a:t>43</a:t>
            </a:r>
            <a:r>
              <a:rPr lang="ja-JP" altLang="en-US" sz="1600" dirty="0">
                <a:latin typeface="Meiryo UI" panose="020B0604030504040204" pitchFamily="50" charset="-128"/>
                <a:ea typeface="Meiryo UI" panose="020B0604030504040204" pitchFamily="50" charset="-128"/>
              </a:rPr>
              <a:t>市町村</a:t>
            </a:r>
            <a:endParaRPr lang="en-US" altLang="ja-JP" sz="1600" dirty="0">
              <a:latin typeface="Meiryo UI" panose="020B0604030504040204" pitchFamily="50" charset="-128"/>
              <a:ea typeface="Meiryo UI" panose="020B0604030504040204" pitchFamily="50" charset="-128"/>
            </a:endParaRPr>
          </a:p>
        </p:txBody>
      </p:sp>
      <p:sp>
        <p:nvSpPr>
          <p:cNvPr id="7" name="テキスト ボックス 8"/>
          <p:cNvSpPr txBox="1"/>
          <p:nvPr/>
        </p:nvSpPr>
        <p:spPr>
          <a:xfrm>
            <a:off x="7668344" y="404664"/>
            <a:ext cx="1037591" cy="369332"/>
          </a:xfrm>
          <a:prstGeom prst="rect">
            <a:avLst/>
          </a:prstGeom>
          <a:solidFill>
            <a:schemeClr val="bg1"/>
          </a:solidFill>
          <a:ln>
            <a:solidFill>
              <a:schemeClr val="tx1"/>
            </a:solidFill>
          </a:ln>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smtClean="0">
                <a:latin typeface="メイリオ" panose="020B0604030504040204" pitchFamily="50" charset="-128"/>
                <a:ea typeface="メイリオ" panose="020B0604030504040204" pitchFamily="50" charset="-128"/>
              </a:rPr>
              <a:t>資料</a:t>
            </a:r>
            <a:r>
              <a:rPr kumimoji="1" lang="en-US" altLang="ja-JP" dirty="0" smtClean="0">
                <a:latin typeface="メイリオ" panose="020B0604030504040204" pitchFamily="50" charset="-128"/>
                <a:ea typeface="メイリオ" panose="020B0604030504040204" pitchFamily="50" charset="-128"/>
              </a:rPr>
              <a:t>2</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962192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28649" y="194645"/>
            <a:ext cx="7858527" cy="711895"/>
          </a:xfrm>
          <a:prstGeom prst="roundRect">
            <a:avLst>
              <a:gd name="adj" fmla="val 23904"/>
            </a:avLst>
          </a:prstGeom>
          <a:gradFill flip="none" rotWithShape="1">
            <a:gsLst>
              <a:gs pos="79000">
                <a:srgbClr val="AFFFFF"/>
              </a:gs>
              <a:gs pos="45000">
                <a:srgbClr val="A7E2FF"/>
              </a:gs>
              <a:gs pos="0">
                <a:srgbClr val="A7E2FF"/>
              </a:gs>
              <a:gs pos="100000">
                <a:schemeClr val="bg1"/>
              </a:gs>
            </a:gsLst>
            <a:lin ang="5400000" scaled="1"/>
            <a:tileRect/>
          </a:gradFill>
          <a:ln w="3175">
            <a:solidFill>
              <a:srgbClr val="66CCFF"/>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000" dirty="0" smtClean="0">
                <a:latin typeface="Meiryo UI" panose="020B0604030504040204" pitchFamily="50" charset="-128"/>
                <a:ea typeface="Meiryo UI" panose="020B0604030504040204" pitchFamily="50" charset="-128"/>
              </a:rPr>
              <a:t>2-6 </a:t>
            </a:r>
            <a:r>
              <a:rPr lang="ja-JP" altLang="en-US" sz="2000" dirty="0" smtClean="0">
                <a:latin typeface="Meiryo UI" panose="020B0604030504040204" pitchFamily="50" charset="-128"/>
                <a:ea typeface="Meiryo UI" panose="020B0604030504040204" pitchFamily="50" charset="-128"/>
              </a:rPr>
              <a:t>主任相談支援専門員について</a:t>
            </a:r>
            <a:endParaRPr lang="ja-JP" altLang="en-US" sz="2000" dirty="0">
              <a:latin typeface="Meiryo UI" panose="020B0604030504040204" pitchFamily="50" charset="-128"/>
              <a:ea typeface="Meiryo UI" panose="020B0604030504040204" pitchFamily="50" charset="-128"/>
            </a:endParaRPr>
          </a:p>
        </p:txBody>
      </p:sp>
      <p:sp>
        <p:nvSpPr>
          <p:cNvPr id="3" name="正方形/長方形 2"/>
          <p:cNvSpPr/>
          <p:nvPr/>
        </p:nvSpPr>
        <p:spPr>
          <a:xfrm>
            <a:off x="628649" y="1095823"/>
            <a:ext cx="6678118"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主任</a:t>
            </a:r>
            <a:r>
              <a:rPr lang="ja-JP" altLang="en-US" sz="1600" dirty="0">
                <a:latin typeface="Meiryo UI" panose="020B0604030504040204" pitchFamily="50" charset="-128"/>
                <a:ea typeface="Meiryo UI" panose="020B0604030504040204" pitchFamily="50" charset="-128"/>
              </a:rPr>
              <a:t>相談支援専門員の</a:t>
            </a:r>
            <a:r>
              <a:rPr lang="ja-JP" altLang="en-US" sz="1600" dirty="0" smtClean="0">
                <a:latin typeface="Meiryo UI" panose="020B0604030504040204" pitchFamily="50" charset="-128"/>
                <a:ea typeface="Meiryo UI" panose="020B0604030504040204" pitchFamily="50" charset="-128"/>
              </a:rPr>
              <a:t>市町村における人材</a:t>
            </a:r>
            <a:r>
              <a:rPr lang="ja-JP" altLang="en-US" sz="1600" dirty="0">
                <a:latin typeface="Meiryo UI" panose="020B0604030504040204" pitchFamily="50" charset="-128"/>
                <a:ea typeface="Meiryo UI" panose="020B0604030504040204" pitchFamily="50" charset="-128"/>
              </a:rPr>
              <a:t>育成の関わりについて</a:t>
            </a:r>
          </a:p>
        </p:txBody>
      </p:sp>
      <p:sp>
        <p:nvSpPr>
          <p:cNvPr id="8" name="正方形/長方形 7"/>
          <p:cNvSpPr/>
          <p:nvPr/>
        </p:nvSpPr>
        <p:spPr>
          <a:xfrm>
            <a:off x="628649" y="3831664"/>
            <a:ext cx="6295868"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rPr>
              <a:t>◇主任</a:t>
            </a:r>
            <a:r>
              <a:rPr lang="ja-JP" altLang="en-US" sz="1600" dirty="0">
                <a:latin typeface="Meiryo UI" panose="020B0604030504040204" pitchFamily="50" charset="-128"/>
                <a:ea typeface="Meiryo UI" panose="020B0604030504040204" pitchFamily="50" charset="-128"/>
              </a:rPr>
              <a:t>相談支援専門員の自立支援協議会の参画について</a:t>
            </a:r>
          </a:p>
        </p:txBody>
      </p:sp>
      <p:graphicFrame>
        <p:nvGraphicFramePr>
          <p:cNvPr id="9" name="グラフ 8"/>
          <p:cNvGraphicFramePr>
            <a:graphicFrameLocks/>
          </p:cNvGraphicFramePr>
          <p:nvPr>
            <p:extLst>
              <p:ext uri="{D42A27DB-BD31-4B8C-83A1-F6EECF244321}">
                <p14:modId xmlns:p14="http://schemas.microsoft.com/office/powerpoint/2010/main" val="1270716940"/>
              </p:ext>
            </p:extLst>
          </p:nvPr>
        </p:nvGraphicFramePr>
        <p:xfrm>
          <a:off x="748570" y="4016330"/>
          <a:ext cx="4692860" cy="2551177"/>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7391800" y="1141989"/>
            <a:ext cx="1752200" cy="276999"/>
          </a:xfrm>
          <a:prstGeom prst="rect">
            <a:avLst/>
          </a:prstGeom>
          <a:noFill/>
        </p:spPr>
        <p:txBody>
          <a:bodyPr wrap="square" rtlCol="0">
            <a:spAutoFit/>
          </a:bodyPr>
          <a:lstStyle/>
          <a:p>
            <a:r>
              <a:rPr lang="en-US" altLang="ja-JP" sz="1200" dirty="0" smtClean="0">
                <a:solidFill>
                  <a:srgbClr val="FF0000"/>
                </a:solidFill>
                <a:latin typeface="Meiryo UI" panose="020B0604030504040204" pitchFamily="50" charset="-128"/>
                <a:ea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rPr>
              <a:t>複数回答可</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7391800" y="3936367"/>
            <a:ext cx="1752200" cy="276999"/>
          </a:xfrm>
          <a:prstGeom prst="rect">
            <a:avLst/>
          </a:prstGeom>
          <a:noFill/>
        </p:spPr>
        <p:txBody>
          <a:bodyPr wrap="square" rtlCol="0">
            <a:spAutoFit/>
          </a:bodyPr>
          <a:lstStyle/>
          <a:p>
            <a:r>
              <a:rPr lang="en-US" altLang="ja-JP" sz="1200" dirty="0" smtClean="0">
                <a:solidFill>
                  <a:srgbClr val="FF0000"/>
                </a:solidFill>
                <a:latin typeface="Meiryo UI" panose="020B0604030504040204" pitchFamily="50" charset="-128"/>
                <a:ea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rPr>
              <a:t>複数回答可</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1011983984"/>
              </p:ext>
            </p:extLst>
          </p:nvPr>
        </p:nvGraphicFramePr>
        <p:xfrm>
          <a:off x="754861" y="1477340"/>
          <a:ext cx="7513039" cy="2165023"/>
        </p:xfrm>
        <a:graphic>
          <a:graphicData uri="http://schemas.openxmlformats.org/drawingml/2006/chart">
            <c:chart xmlns:c="http://schemas.openxmlformats.org/drawingml/2006/chart" xmlns:r="http://schemas.openxmlformats.org/officeDocument/2006/relationships" r:id="rId4"/>
          </a:graphicData>
        </a:graphic>
      </p:graphicFrame>
      <p:sp>
        <p:nvSpPr>
          <p:cNvPr id="2" name="スライド番号プレースホルダー 1"/>
          <p:cNvSpPr>
            <a:spLocks noGrp="1"/>
          </p:cNvSpPr>
          <p:nvPr>
            <p:ph type="sldNum" sz="quarter" idx="12"/>
          </p:nvPr>
        </p:nvSpPr>
        <p:spPr/>
        <p:txBody>
          <a:bodyPr/>
          <a:lstStyle/>
          <a:p>
            <a:fld id="{14B6C5A7-A6AB-4B22-995B-695CA5418882}" type="slidenum">
              <a:rPr kumimoji="1" lang="ja-JP" altLang="en-US" smtClean="0"/>
              <a:t>10</a:t>
            </a:fld>
            <a:endParaRPr kumimoji="1" lang="ja-JP" altLang="en-US"/>
          </a:p>
        </p:txBody>
      </p:sp>
    </p:spTree>
    <p:extLst>
      <p:ext uri="{BB962C8B-B14F-4D97-AF65-F5344CB8AC3E}">
        <p14:creationId xmlns:p14="http://schemas.microsoft.com/office/powerpoint/2010/main" val="347661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13141" y="77582"/>
            <a:ext cx="7858527" cy="373356"/>
          </a:xfrm>
          <a:prstGeom prst="roundRect">
            <a:avLst>
              <a:gd name="adj" fmla="val 23904"/>
            </a:avLst>
          </a:prstGeom>
          <a:gradFill flip="none" rotWithShape="1">
            <a:gsLst>
              <a:gs pos="79000">
                <a:srgbClr val="AFFFFF"/>
              </a:gs>
              <a:gs pos="45000">
                <a:srgbClr val="A7E2FF"/>
              </a:gs>
              <a:gs pos="0">
                <a:srgbClr val="A7E2FF"/>
              </a:gs>
              <a:gs pos="100000">
                <a:schemeClr val="bg1"/>
              </a:gs>
            </a:gsLst>
            <a:lin ang="5400000" scaled="1"/>
            <a:tileRect/>
          </a:gradFill>
          <a:ln w="3175">
            <a:solidFill>
              <a:srgbClr val="66CCFF"/>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dirty="0" smtClean="0">
                <a:latin typeface="Meiryo UI" panose="020B0604030504040204" pitchFamily="50" charset="-128"/>
                <a:ea typeface="Meiryo UI" panose="020B0604030504040204" pitchFamily="50" charset="-128"/>
              </a:rPr>
              <a:t>主任相談支援専門員と市町村との関わりについて</a:t>
            </a:r>
            <a:endParaRPr lang="ja-JP" altLang="en-US" sz="2000" dirty="0">
              <a:latin typeface="Meiryo UI" panose="020B0604030504040204" pitchFamily="50" charset="-128"/>
              <a:ea typeface="Meiryo UI" panose="020B0604030504040204" pitchFamily="50" charset="-128"/>
            </a:endParaRPr>
          </a:p>
        </p:txBody>
      </p:sp>
      <p:graphicFrame>
        <p:nvGraphicFramePr>
          <p:cNvPr id="6" name="コンテンツ プレースホルダー 4"/>
          <p:cNvGraphicFramePr>
            <a:graphicFrameLocks noGrp="1"/>
          </p:cNvGraphicFramePr>
          <p:nvPr>
            <p:ph idx="1"/>
            <p:extLst>
              <p:ext uri="{D42A27DB-BD31-4B8C-83A1-F6EECF244321}">
                <p14:modId xmlns:p14="http://schemas.microsoft.com/office/powerpoint/2010/main" val="4170931085"/>
              </p:ext>
            </p:extLst>
          </p:nvPr>
        </p:nvGraphicFramePr>
        <p:xfrm>
          <a:off x="370201" y="520275"/>
          <a:ext cx="8344409" cy="2310607"/>
        </p:xfrm>
        <a:graphic>
          <a:graphicData uri="http://schemas.openxmlformats.org/drawingml/2006/table">
            <a:tbl>
              <a:tblPr firstRow="1" bandRow="1">
                <a:tableStyleId>{FABFCF23-3B69-468F-B69F-88F6DE6A72F2}</a:tableStyleId>
              </a:tblPr>
              <a:tblGrid>
                <a:gridCol w="8344409">
                  <a:extLst>
                    <a:ext uri="{9D8B030D-6E8A-4147-A177-3AD203B41FA5}">
                      <a16:colId xmlns:a16="http://schemas.microsoft.com/office/drawing/2014/main" val="20000"/>
                    </a:ext>
                  </a:extLst>
                </a:gridCol>
              </a:tblGrid>
              <a:tr h="260366">
                <a:tc>
                  <a:txBody>
                    <a:bodyPr/>
                    <a:lstStyle/>
                    <a:p>
                      <a:pPr algn="ctr">
                        <a:lnSpc>
                          <a:spcPct val="100000"/>
                        </a:lnSpc>
                      </a:pPr>
                      <a:r>
                        <a:rPr kumimoji="1" lang="ja-JP" altLang="en-US" sz="1200" b="0" dirty="0" smtClean="0">
                          <a:solidFill>
                            <a:schemeClr val="tx1"/>
                          </a:solidFill>
                          <a:latin typeface="Meiryo UI" panose="020B0604030504040204" pitchFamily="50" charset="-128"/>
                          <a:ea typeface="Meiryo UI" panose="020B0604030504040204" pitchFamily="50" charset="-128"/>
                        </a:rPr>
                        <a:t>主任相談支援専門員が地域と関わることで、相談支援の活性化につながった取組み</a:t>
                      </a:r>
                    </a:p>
                  </a:txBody>
                  <a:tcPr marL="72000" marR="72000" marT="36000" marB="36000">
                    <a:solidFill>
                      <a:srgbClr val="66CCFF"/>
                    </a:solidFill>
                  </a:tcPr>
                </a:tc>
                <a:extLst>
                  <a:ext uri="{0D108BD9-81ED-4DB2-BD59-A6C34878D82A}">
                    <a16:rowId xmlns:a16="http://schemas.microsoft.com/office/drawing/2014/main" val="10000"/>
                  </a:ext>
                </a:extLst>
              </a:tr>
              <a:tr h="2050241">
                <a:tc>
                  <a:txBody>
                    <a:bodyPr/>
                    <a:lstStyle/>
                    <a:p>
                      <a:pPr>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・研修の講師やファシリテーター及び相談支援従事者研修のインターバル受入れに関わってもらうことで、事業者間のネットワークが強化された。</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・ひきこもりなど福祉サービスに至らないケースを把握することができている。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・相談支援従事者研修（初任者・現任）のインターバルを積極的に受け入れ、相談支援専門員の充実に貢献されている。会議等において主任相談支援</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　専門員としての知見を提供することで、地域支援体制の活性化に貢献されている。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・積極的に地域と関わる中で個人のスキルアップが図れた。</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・インターバル受入時に、自立支援協議会の状況を伝えることができる。また計画の立て方だけでなく、相談支援専門員としての考え方等の伝達の場となって</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　いる。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・主任相談支援専門員が他の事業所の支援員に対して指導する機会が増え、市内事業所の質の向上が図られた。</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・ひきこもり支援のネットワークや自立支援協議会の部会に参加することで、相談支援の役割が他の関係機関に周知され、連携しやすくなっている。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7" name="コンテンツ プレースホルダー 4"/>
          <p:cNvGraphicFramePr>
            <a:graphicFrameLocks/>
          </p:cNvGraphicFramePr>
          <p:nvPr>
            <p:extLst>
              <p:ext uri="{D42A27DB-BD31-4B8C-83A1-F6EECF244321}">
                <p14:modId xmlns:p14="http://schemas.microsoft.com/office/powerpoint/2010/main" val="473062885"/>
              </p:ext>
            </p:extLst>
          </p:nvPr>
        </p:nvGraphicFramePr>
        <p:xfrm>
          <a:off x="370201" y="2900219"/>
          <a:ext cx="8344410" cy="2065465"/>
        </p:xfrm>
        <a:graphic>
          <a:graphicData uri="http://schemas.openxmlformats.org/drawingml/2006/table">
            <a:tbl>
              <a:tblPr firstRow="1" bandRow="1">
                <a:tableStyleId>{FABFCF23-3B69-468F-B69F-88F6DE6A72F2}</a:tableStyleId>
              </a:tblPr>
              <a:tblGrid>
                <a:gridCol w="8344410">
                  <a:extLst>
                    <a:ext uri="{9D8B030D-6E8A-4147-A177-3AD203B41FA5}">
                      <a16:colId xmlns:a16="http://schemas.microsoft.com/office/drawing/2014/main" val="20000"/>
                    </a:ext>
                  </a:extLst>
                </a:gridCol>
              </a:tblGrid>
              <a:tr h="154723">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主任相談支援専門員との連携を進めるうえで、課題と感じていること</a:t>
                      </a:r>
                    </a:p>
                  </a:txBody>
                  <a:tcPr>
                    <a:solidFill>
                      <a:srgbClr val="66CCFF"/>
                    </a:solidFill>
                  </a:tcPr>
                </a:tc>
                <a:extLst>
                  <a:ext uri="{0D108BD9-81ED-4DB2-BD59-A6C34878D82A}">
                    <a16:rowId xmlns:a16="http://schemas.microsoft.com/office/drawing/2014/main" val="10000"/>
                  </a:ext>
                </a:extLst>
              </a:tr>
              <a:tr h="1649080">
                <a:tc>
                  <a:txBody>
                    <a:bodyPr/>
                    <a:lstStyle/>
                    <a:p>
                      <a:pPr>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・現在は、基幹相談支援センターに配置し、地域づくり、人材育成、困難ケース対応の後方支援を担っているが、今後、指定相談支援事業所に配置される</a:t>
                      </a:r>
                      <a:r>
                        <a:rPr kumimoji="1" lang="en-US" altLang="ja-JP" sz="1050" dirty="0" smtClean="0">
                          <a:solidFill>
                            <a:schemeClr val="tx1"/>
                          </a:solidFill>
                          <a:latin typeface="Meiryo UI" panose="020B0604030504040204" pitchFamily="50" charset="-128"/>
                          <a:ea typeface="Meiryo UI" panose="020B0604030504040204" pitchFamily="50" charset="-128"/>
                        </a:rPr>
                        <a:t/>
                      </a:r>
                      <a:br>
                        <a:rPr kumimoji="1" lang="en-US" altLang="ja-JP" sz="1050" dirty="0" smtClean="0">
                          <a:solidFill>
                            <a:schemeClr val="tx1"/>
                          </a:solidFill>
                          <a:latin typeface="Meiryo UI" panose="020B0604030504040204" pitchFamily="50" charset="-128"/>
                          <a:ea typeface="Meiryo UI" panose="020B0604030504040204" pitchFamily="50" charset="-128"/>
                        </a:rPr>
                      </a:br>
                      <a:r>
                        <a:rPr kumimoji="1" lang="ja-JP" altLang="en-US" sz="1050" baseline="0" dirty="0" smtClean="0">
                          <a:solidFill>
                            <a:schemeClr val="tx1"/>
                          </a:solidFill>
                          <a:latin typeface="Meiryo UI" panose="020B0604030504040204" pitchFamily="50" charset="-128"/>
                          <a:ea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rPr>
                        <a:t>場合、基幹相談支援センターとの役割分担や、具体的にどのような業務を担ってもらうかなど、整理が必要な課題が多くある。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・主任相談支援専門員の役割分担。相談支援に関する意見を聴取する機会（会議体を市全体、地区ごと等のいずれにするか）。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・明確な役割について協議できていない。</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・主任相談支援専門員が兼務であるため、主たる業務を優先せざるを得ない。</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・主任相談支援専門員の数の少なさ等から、負担等が集中しない取組みが今後必要になってくると思われる。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・現状は、主任相談支援専門員の役割が明確にできていない。</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・相談支援員への市職員と主任相談支援専門員の役割分担の周知。</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0002"/>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51734062"/>
              </p:ext>
            </p:extLst>
          </p:nvPr>
        </p:nvGraphicFramePr>
        <p:xfrm>
          <a:off x="370201" y="5062516"/>
          <a:ext cx="8344409" cy="1633665"/>
        </p:xfrm>
        <a:graphic>
          <a:graphicData uri="http://schemas.openxmlformats.org/drawingml/2006/table">
            <a:tbl>
              <a:tblPr firstRow="1" bandRow="1">
                <a:tableStyleId>{FABFCF23-3B69-468F-B69F-88F6DE6A72F2}</a:tableStyleId>
              </a:tblPr>
              <a:tblGrid>
                <a:gridCol w="8344409">
                  <a:extLst>
                    <a:ext uri="{9D8B030D-6E8A-4147-A177-3AD203B41FA5}">
                      <a16:colId xmlns:a16="http://schemas.microsoft.com/office/drawing/2014/main" val="2714505981"/>
                    </a:ext>
                  </a:extLst>
                </a:gridCol>
              </a:tblGrid>
              <a:tr h="0">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rPr>
                        <a:t>主任相談支援専門員がいない市町村</a:t>
                      </a:r>
                      <a:r>
                        <a:rPr kumimoji="1" lang="en-US" altLang="ja-JP" sz="1200" b="0" dirty="0" smtClean="0">
                          <a:solidFill>
                            <a:schemeClr val="tx1"/>
                          </a:solidFill>
                          <a:latin typeface="Meiryo UI" panose="020B0604030504040204" pitchFamily="50" charset="-128"/>
                          <a:ea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rPr>
                        <a:t>府が実施する主任相談支援専門員養成研修へ推薦しない理由や課題等</a:t>
                      </a:r>
                    </a:p>
                  </a:txBody>
                  <a:tcPr>
                    <a:solidFill>
                      <a:srgbClr val="66CCFF"/>
                    </a:solidFill>
                  </a:tcPr>
                </a:tc>
                <a:extLst>
                  <a:ext uri="{0D108BD9-81ED-4DB2-BD59-A6C34878D82A}">
                    <a16:rowId xmlns:a16="http://schemas.microsoft.com/office/drawing/2014/main" val="3375302325"/>
                  </a:ext>
                </a:extLst>
              </a:tr>
              <a:tr h="1124493">
                <a:tc>
                  <a:txBody>
                    <a:bodyPr/>
                    <a:lstStyle/>
                    <a:p>
                      <a:pPr algn="l">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・基幹相談支援センターが直営であることから、参画の方法に課題がある。委託相談支援事業所に配置されている主任相談支援専門員が自立支援協議</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　会に参加している。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・主任相談支援専門員にどのような役割・働き（例えば、協議会、相談員への働きかけ、地域との連携など）を求めるべきか、本市における主任相談支援　</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　専門員の役割の明確になっていない。また、特定事業所加算取得目的の主任相談支援専門員の配置になってしまうことを危惧している。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・研修受講資格のある相談支援専門員がいない。</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lnSpc>
                          <a:spcPts val="1700"/>
                        </a:lnSpc>
                      </a:pPr>
                      <a:r>
                        <a:rPr kumimoji="1" lang="ja-JP" altLang="en-US" sz="1050" dirty="0" smtClean="0">
                          <a:solidFill>
                            <a:schemeClr val="tx1"/>
                          </a:solidFill>
                          <a:latin typeface="Meiryo UI" panose="020B0604030504040204" pitchFamily="50" charset="-128"/>
                          <a:ea typeface="Meiryo UI" panose="020B0604030504040204" pitchFamily="50" charset="-128"/>
                        </a:rPr>
                        <a:t>・希望者がいない（研修時間の長さ、研修受講後に期待される働きを果たせるか不安などの理由）。</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832856094"/>
                  </a:ext>
                </a:extLst>
              </a:tr>
            </a:tbl>
          </a:graphicData>
        </a:graphic>
      </p:graphicFrame>
      <p:sp>
        <p:nvSpPr>
          <p:cNvPr id="2" name="スライド番号プレースホルダー 1"/>
          <p:cNvSpPr>
            <a:spLocks noGrp="1"/>
          </p:cNvSpPr>
          <p:nvPr>
            <p:ph type="sldNum" sz="quarter" idx="12"/>
          </p:nvPr>
        </p:nvSpPr>
        <p:spPr/>
        <p:txBody>
          <a:bodyPr/>
          <a:lstStyle/>
          <a:p>
            <a:fld id="{14B6C5A7-A6AB-4B22-995B-695CA5418882}" type="slidenum">
              <a:rPr kumimoji="1" lang="ja-JP" altLang="en-US" smtClean="0"/>
              <a:t>11</a:t>
            </a:fld>
            <a:endParaRPr kumimoji="1" lang="ja-JP" altLang="en-US"/>
          </a:p>
        </p:txBody>
      </p:sp>
    </p:spTree>
    <p:extLst>
      <p:ext uri="{BB962C8B-B14F-4D97-AF65-F5344CB8AC3E}">
        <p14:creationId xmlns:p14="http://schemas.microsoft.com/office/powerpoint/2010/main" val="4209778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169829750"/>
              </p:ext>
            </p:extLst>
          </p:nvPr>
        </p:nvGraphicFramePr>
        <p:xfrm>
          <a:off x="642736" y="1270861"/>
          <a:ext cx="7769190" cy="5257190"/>
        </p:xfrm>
        <a:graphic>
          <a:graphicData uri="http://schemas.openxmlformats.org/drawingml/2006/table">
            <a:tbl>
              <a:tblPr firstRow="1" bandRow="1">
                <a:tableStyleId>{5940675A-B579-460E-94D1-54222C63F5DA}</a:tableStyleId>
              </a:tblPr>
              <a:tblGrid>
                <a:gridCol w="6432621">
                  <a:extLst>
                    <a:ext uri="{9D8B030D-6E8A-4147-A177-3AD203B41FA5}">
                      <a16:colId xmlns:a16="http://schemas.microsoft.com/office/drawing/2014/main" val="1431355209"/>
                    </a:ext>
                  </a:extLst>
                </a:gridCol>
                <a:gridCol w="1336569">
                  <a:extLst>
                    <a:ext uri="{9D8B030D-6E8A-4147-A177-3AD203B41FA5}">
                      <a16:colId xmlns:a16="http://schemas.microsoft.com/office/drawing/2014/main" val="2376721492"/>
                    </a:ext>
                  </a:extLst>
                </a:gridCol>
              </a:tblGrid>
              <a:tr h="312974">
                <a:tc>
                  <a:txBody>
                    <a:bodyPr/>
                    <a:lstStyle/>
                    <a:p>
                      <a:pPr algn="ctr">
                        <a:lnSpc>
                          <a:spcPct val="150000"/>
                        </a:lnSpc>
                      </a:pPr>
                      <a:r>
                        <a:rPr kumimoji="1" lang="ja-JP" altLang="en-US" sz="1400" dirty="0" smtClean="0">
                          <a:latin typeface="Meiryo UI" panose="020B0604030504040204" pitchFamily="50" charset="-128"/>
                          <a:ea typeface="Meiryo UI" panose="020B0604030504040204" pitchFamily="50" charset="-128"/>
                        </a:rPr>
                        <a:t>ツール名</a:t>
                      </a:r>
                      <a:endParaRPr kumimoji="1" lang="en-US" altLang="ja-JP" sz="1400" dirty="0" smtClean="0">
                        <a:latin typeface="Meiryo UI" panose="020B0604030504040204" pitchFamily="50" charset="-128"/>
                        <a:ea typeface="Meiryo UI" panose="020B0604030504040204" pitchFamily="50" charset="-128"/>
                      </a:endParaRPr>
                    </a:p>
                  </a:txBody>
                  <a:tcPr marL="91432" marR="91432" marT="45715" marB="45715" anchor="ctr">
                    <a:solidFill>
                      <a:srgbClr val="66CCFF"/>
                    </a:solidFill>
                  </a:tcPr>
                </a:tc>
                <a:tc>
                  <a:txBody>
                    <a:bodyPr/>
                    <a:lstStyle/>
                    <a:p>
                      <a:pPr algn="ctr">
                        <a:lnSpc>
                          <a:spcPct val="150000"/>
                        </a:lnSpc>
                      </a:pPr>
                      <a:r>
                        <a:rPr kumimoji="1" lang="ja-JP" altLang="en-US" sz="1400" dirty="0" smtClean="0">
                          <a:latin typeface="Meiryo UI" panose="020B0604030504040204" pitchFamily="50" charset="-128"/>
                          <a:ea typeface="Meiryo UI" panose="020B0604030504040204" pitchFamily="50" charset="-128"/>
                        </a:rPr>
                        <a:t>利用市町村数</a:t>
                      </a:r>
                      <a:endParaRPr kumimoji="1" lang="en-US" altLang="ja-JP" sz="1400" dirty="0" smtClean="0">
                        <a:latin typeface="Meiryo UI" panose="020B0604030504040204" pitchFamily="50" charset="-128"/>
                        <a:ea typeface="Meiryo UI" panose="020B0604030504040204" pitchFamily="50" charset="-128"/>
                      </a:endParaRPr>
                    </a:p>
                  </a:txBody>
                  <a:tcPr marL="91432" marR="91432" marT="45715" marB="45715">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2341890511"/>
                  </a:ext>
                </a:extLst>
              </a:tr>
              <a:tr h="500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u="none" dirty="0" smtClean="0">
                          <a:solidFill>
                            <a:schemeClr val="tx1"/>
                          </a:solidFill>
                          <a:latin typeface="Meiryo UI" panose="020B0604030504040204" pitchFamily="50" charset="-128"/>
                          <a:ea typeface="Meiryo UI" panose="020B0604030504040204" pitchFamily="50" charset="-128"/>
                        </a:rPr>
                        <a:t>市町村が独自で作成したサポートブック</a:t>
                      </a:r>
                    </a:p>
                  </a:txBody>
                  <a:tcPr marL="91432" marR="91432" marT="45715" marB="45715" anchor="ct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rPr>
                        <a:t>5</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32" marR="91432" marT="45715" marB="4571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7174545"/>
                  </a:ext>
                </a:extLst>
              </a:tr>
              <a:tr h="500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u="none" dirty="0" smtClean="0">
                          <a:solidFill>
                            <a:schemeClr val="tx1"/>
                          </a:solidFill>
                          <a:latin typeface="Meiryo UI" panose="020B0604030504040204" pitchFamily="50" charset="-128"/>
                          <a:ea typeface="Meiryo UI" panose="020B0604030504040204" pitchFamily="50" charset="-128"/>
                        </a:rPr>
                        <a:t>サービス等利用計画作成サポートブック</a:t>
                      </a:r>
                      <a:r>
                        <a:rPr kumimoji="1" lang="zh-TW" altLang="en-US" sz="1300" u="none" dirty="0" smtClean="0">
                          <a:solidFill>
                            <a:schemeClr val="tx1"/>
                          </a:solidFill>
                          <a:latin typeface="Meiryo UI" panose="020B0604030504040204" pitchFamily="50" charset="-128"/>
                          <a:ea typeface="Meiryo UI" panose="020B0604030504040204" pitchFamily="50" charset="-128"/>
                        </a:rPr>
                        <a:t>（日本相談支援専門員協会）</a:t>
                      </a:r>
                      <a:endParaRPr kumimoji="1" lang="ja-JP" altLang="en-US" sz="1300" u="none" dirty="0" smtClean="0">
                        <a:solidFill>
                          <a:schemeClr val="tx1"/>
                        </a:solidFill>
                        <a:latin typeface="Meiryo UI" panose="020B0604030504040204" pitchFamily="50" charset="-128"/>
                        <a:ea typeface="Meiryo UI" panose="020B0604030504040204" pitchFamily="50" charset="-128"/>
                      </a:endParaRPr>
                    </a:p>
                  </a:txBody>
                  <a:tcPr marL="91432" marR="91432" marT="45715" marB="45715" anchor="ct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rPr>
                        <a:t>13</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32" marR="91432" marT="45715" marB="45715"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74254577"/>
                  </a:ext>
                </a:extLst>
              </a:tr>
              <a:tr h="500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u="none" dirty="0" smtClean="0">
                          <a:solidFill>
                            <a:schemeClr val="tx1"/>
                          </a:solidFill>
                          <a:latin typeface="Meiryo UI" panose="020B0604030504040204" pitchFamily="50" charset="-128"/>
                          <a:ea typeface="Meiryo UI" panose="020B0604030504040204" pitchFamily="50" charset="-128"/>
                        </a:rPr>
                        <a:t>サービス等利用計画評価サポートブック</a:t>
                      </a:r>
                      <a:r>
                        <a:rPr kumimoji="1" lang="zh-TW" altLang="en-US" sz="1300" u="none" dirty="0" smtClean="0">
                          <a:solidFill>
                            <a:schemeClr val="tx1"/>
                          </a:solidFill>
                          <a:latin typeface="Meiryo UI" panose="020B0604030504040204" pitchFamily="50" charset="-128"/>
                          <a:ea typeface="Meiryo UI" panose="020B0604030504040204" pitchFamily="50" charset="-128"/>
                        </a:rPr>
                        <a:t>（日本相談支援専門員協会）</a:t>
                      </a:r>
                      <a:endParaRPr kumimoji="1" lang="ja-JP" altLang="en-US" sz="1300" u="none" dirty="0" smtClean="0">
                        <a:solidFill>
                          <a:schemeClr val="tx1"/>
                        </a:solidFill>
                        <a:latin typeface="Meiryo UI" panose="020B0604030504040204" pitchFamily="50" charset="-128"/>
                        <a:ea typeface="Meiryo UI" panose="020B0604030504040204" pitchFamily="50" charset="-128"/>
                      </a:endParaRPr>
                    </a:p>
                  </a:txBody>
                  <a:tcPr marL="91432" marR="91432" marT="45715" marB="45715" anchor="ct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rPr>
                        <a:t>10</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32" marR="91432" marT="45715" marB="45715"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2959901"/>
                  </a:ext>
                </a:extLst>
              </a:tr>
              <a:tr h="500764">
                <a:tc>
                  <a:txBody>
                    <a:bodyPr/>
                    <a:lstStyle/>
                    <a:p>
                      <a:r>
                        <a:rPr kumimoji="1" lang="ja-JP" altLang="en-US" sz="1300" u="none" dirty="0" smtClean="0">
                          <a:solidFill>
                            <a:schemeClr val="tx1"/>
                          </a:solidFill>
                          <a:latin typeface="Meiryo UI" panose="020B0604030504040204" pitchFamily="50" charset="-128"/>
                          <a:ea typeface="Meiryo UI" panose="020B0604030504040204" pitchFamily="50" charset="-128"/>
                        </a:rPr>
                        <a:t>サービス等利用計画書き方ハンドブック</a:t>
                      </a:r>
                      <a:r>
                        <a:rPr kumimoji="1" lang="zh-TW" altLang="en-US" sz="1300" u="none" dirty="0" smtClean="0">
                          <a:solidFill>
                            <a:schemeClr val="tx1"/>
                          </a:solidFill>
                          <a:latin typeface="Meiryo UI" panose="020B0604030504040204" pitchFamily="50" charset="-128"/>
                          <a:ea typeface="Meiryo UI" panose="020B0604030504040204" pitchFamily="50" charset="-128"/>
                        </a:rPr>
                        <a:t>（日本相談支援専門員協会）</a:t>
                      </a:r>
                      <a:endParaRPr kumimoji="1" lang="ja-JP" altLang="en-US" sz="1300" u="none" dirty="0">
                        <a:solidFill>
                          <a:schemeClr val="tx1"/>
                        </a:solidFill>
                        <a:latin typeface="Meiryo UI" panose="020B0604030504040204" pitchFamily="50" charset="-128"/>
                        <a:ea typeface="Meiryo UI" panose="020B0604030504040204" pitchFamily="50" charset="-128"/>
                      </a:endParaRPr>
                    </a:p>
                  </a:txBody>
                  <a:tcPr marL="91432" marR="91432" marT="45715" marB="45715"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latin typeface="Meiryo UI" panose="020B0604030504040204" pitchFamily="50" charset="-128"/>
                          <a:ea typeface="Meiryo UI" panose="020B0604030504040204" pitchFamily="50" charset="-128"/>
                        </a:rPr>
                        <a:t>6</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32" marR="91432" marT="45715" marB="45715"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84525919"/>
                  </a:ext>
                </a:extLst>
              </a:tr>
              <a:tr h="500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u="none" dirty="0" smtClean="0">
                          <a:solidFill>
                            <a:schemeClr val="tx1"/>
                          </a:solidFill>
                          <a:latin typeface="Meiryo UI" panose="020B0604030504040204" pitchFamily="50" charset="-128"/>
                          <a:ea typeface="Meiryo UI" panose="020B0604030504040204" pitchFamily="50" charset="-128"/>
                        </a:rPr>
                        <a:t>大阪府相談支援ハンドブック（</a:t>
                      </a:r>
                      <a:r>
                        <a:rPr kumimoji="1" lang="ja-JP" altLang="en-US" sz="1300" u="none" dirty="0" err="1" smtClean="0">
                          <a:solidFill>
                            <a:schemeClr val="tx1"/>
                          </a:solidFill>
                          <a:latin typeface="Meiryo UI" panose="020B0604030504040204" pitchFamily="50" charset="-128"/>
                          <a:ea typeface="Meiryo UI" panose="020B0604030504040204" pitchFamily="50" charset="-128"/>
                        </a:rPr>
                        <a:t>大阪府障がい</a:t>
                      </a:r>
                      <a:r>
                        <a:rPr kumimoji="1" lang="ja-JP" altLang="en-US" sz="1300" u="none" dirty="0" smtClean="0">
                          <a:solidFill>
                            <a:schemeClr val="tx1"/>
                          </a:solidFill>
                          <a:latin typeface="Meiryo UI" panose="020B0604030504040204" pitchFamily="50" charset="-128"/>
                          <a:ea typeface="Meiryo UI" panose="020B0604030504040204" pitchFamily="50" charset="-128"/>
                        </a:rPr>
                        <a:t>者自立支援協議会）</a:t>
                      </a:r>
                    </a:p>
                  </a:txBody>
                  <a:tcPr marL="91432" marR="91432" marT="45715" marB="45715" anchor="ctr">
                    <a:noFill/>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rPr>
                        <a:t>27</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32" marR="91432" marT="45715" marB="45715"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83303024"/>
                  </a:ext>
                </a:extLst>
              </a:tr>
              <a:tr h="500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u="none" dirty="0" smtClean="0">
                          <a:solidFill>
                            <a:schemeClr val="tx1"/>
                          </a:solidFill>
                          <a:latin typeface="Meiryo UI" panose="020B0604030504040204" pitchFamily="50" charset="-128"/>
                          <a:ea typeface="Meiryo UI" panose="020B0604030504040204" pitchFamily="50" charset="-128"/>
                        </a:rPr>
                        <a:t>大阪府相談支援ガイドライン（</a:t>
                      </a:r>
                      <a:r>
                        <a:rPr kumimoji="1" lang="ja-JP" altLang="en-US" sz="1300" u="none" dirty="0" err="1" smtClean="0">
                          <a:solidFill>
                            <a:schemeClr val="tx1"/>
                          </a:solidFill>
                          <a:latin typeface="Meiryo UI" panose="020B0604030504040204" pitchFamily="50" charset="-128"/>
                          <a:ea typeface="Meiryo UI" panose="020B0604030504040204" pitchFamily="50" charset="-128"/>
                        </a:rPr>
                        <a:t>大阪府障がい</a:t>
                      </a:r>
                      <a:r>
                        <a:rPr kumimoji="1" lang="ja-JP" altLang="en-US" sz="1300" u="none" dirty="0" smtClean="0">
                          <a:solidFill>
                            <a:schemeClr val="tx1"/>
                          </a:solidFill>
                          <a:latin typeface="Meiryo UI" panose="020B0604030504040204" pitchFamily="50" charset="-128"/>
                          <a:ea typeface="Meiryo UI" panose="020B0604030504040204" pitchFamily="50" charset="-128"/>
                        </a:rPr>
                        <a:t>者自立支援協議会）</a:t>
                      </a:r>
                    </a:p>
                  </a:txBody>
                  <a:tcPr marL="91432" marR="91432" marT="45715" marB="45715" anchor="ctr">
                    <a:noFill/>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rPr>
                        <a:t>21</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32" marR="91432" marT="45715" marB="45715"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2852035"/>
                  </a:ext>
                </a:extLst>
              </a:tr>
              <a:tr h="500764">
                <a:tc>
                  <a:txBody>
                    <a:bodyPr/>
                    <a:lstStyle/>
                    <a:p>
                      <a:r>
                        <a:rPr kumimoji="1" lang="ja-JP" altLang="en-US" sz="1300" u="none" dirty="0" smtClean="0">
                          <a:solidFill>
                            <a:schemeClr val="tx1"/>
                          </a:solidFill>
                          <a:latin typeface="Meiryo UI" panose="020B0604030504040204" pitchFamily="50" charset="-128"/>
                          <a:ea typeface="Meiryo UI" panose="020B0604030504040204" pitchFamily="50" charset="-128"/>
                        </a:rPr>
                        <a:t>相談支援体制における人材育成と定着支援に向けて（</a:t>
                      </a:r>
                      <a:r>
                        <a:rPr kumimoji="1" lang="ja-JP" altLang="en-US" sz="1300" u="none" dirty="0" err="1" smtClean="0">
                          <a:solidFill>
                            <a:schemeClr val="tx1"/>
                          </a:solidFill>
                          <a:latin typeface="Meiryo UI" panose="020B0604030504040204" pitchFamily="50" charset="-128"/>
                          <a:ea typeface="Meiryo UI" panose="020B0604030504040204" pitchFamily="50" charset="-128"/>
                        </a:rPr>
                        <a:t>大阪府障がい</a:t>
                      </a:r>
                      <a:r>
                        <a:rPr kumimoji="1" lang="ja-JP" altLang="en-US" sz="1300" u="none" dirty="0" smtClean="0">
                          <a:solidFill>
                            <a:schemeClr val="tx1"/>
                          </a:solidFill>
                          <a:latin typeface="Meiryo UI" panose="020B0604030504040204" pitchFamily="50" charset="-128"/>
                          <a:ea typeface="Meiryo UI" panose="020B0604030504040204" pitchFamily="50" charset="-128"/>
                        </a:rPr>
                        <a:t>者自立支援協議会）</a:t>
                      </a:r>
                      <a:endParaRPr kumimoji="1" lang="ja-JP" altLang="en-US" sz="1300" u="none" dirty="0">
                        <a:solidFill>
                          <a:schemeClr val="tx1"/>
                        </a:solidFill>
                        <a:latin typeface="Meiryo UI" panose="020B0604030504040204" pitchFamily="50" charset="-128"/>
                        <a:ea typeface="Meiryo UI" panose="020B0604030504040204" pitchFamily="50" charset="-128"/>
                      </a:endParaRPr>
                    </a:p>
                  </a:txBody>
                  <a:tcPr marL="91432" marR="91432" marT="45715" marB="45715" anchor="ctr">
                    <a:noFill/>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rPr>
                        <a:t>12</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32" marR="91432" marT="45715" marB="45715"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37405532"/>
                  </a:ext>
                </a:extLst>
              </a:tr>
              <a:tr h="461692">
                <a:tc>
                  <a:txBody>
                    <a:bodyPr/>
                    <a:lstStyle/>
                    <a:p>
                      <a:r>
                        <a:rPr kumimoji="1" lang="ja-JP" altLang="en-US" sz="1300" u="none" dirty="0" smtClean="0">
                          <a:solidFill>
                            <a:schemeClr val="tx1"/>
                          </a:solidFill>
                          <a:latin typeface="Meiryo UI" panose="020B0604030504040204" pitchFamily="50" charset="-128"/>
                          <a:ea typeface="Meiryo UI" panose="020B0604030504040204" pitchFamily="50" charset="-128"/>
                        </a:rPr>
                        <a:t>大阪府サービス等利用計画サポートツール（</a:t>
                      </a:r>
                      <a:r>
                        <a:rPr kumimoji="1" lang="ja-JP" altLang="en-US" sz="1300" u="none" dirty="0" err="1" smtClean="0">
                          <a:solidFill>
                            <a:schemeClr val="tx1"/>
                          </a:solidFill>
                          <a:latin typeface="Meiryo UI" panose="020B0604030504040204" pitchFamily="50" charset="-128"/>
                          <a:ea typeface="Meiryo UI" panose="020B0604030504040204" pitchFamily="50" charset="-128"/>
                        </a:rPr>
                        <a:t>大阪府障がい</a:t>
                      </a:r>
                      <a:r>
                        <a:rPr kumimoji="1" lang="ja-JP" altLang="en-US" sz="1300" u="none" dirty="0" smtClean="0">
                          <a:solidFill>
                            <a:schemeClr val="tx1"/>
                          </a:solidFill>
                          <a:latin typeface="Meiryo UI" panose="020B0604030504040204" pitchFamily="50" charset="-128"/>
                          <a:ea typeface="Meiryo UI" panose="020B0604030504040204" pitchFamily="50" charset="-128"/>
                        </a:rPr>
                        <a:t>者自立支援協議会）</a:t>
                      </a:r>
                      <a:endParaRPr kumimoji="1" lang="ja-JP" altLang="en-US" sz="1300" u="none" dirty="0">
                        <a:solidFill>
                          <a:schemeClr val="tx1"/>
                        </a:solidFill>
                        <a:latin typeface="Meiryo UI" panose="020B0604030504040204" pitchFamily="50" charset="-128"/>
                        <a:ea typeface="Meiryo UI" panose="020B0604030504040204" pitchFamily="50" charset="-128"/>
                      </a:endParaRPr>
                    </a:p>
                  </a:txBody>
                  <a:tcPr marL="91432" marR="91432" marT="45715" marB="45715" anchor="ct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rPr>
                        <a:t>16</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32" marR="91432" marT="45715" marB="45715"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0808711"/>
                  </a:ext>
                </a:extLst>
              </a:tr>
              <a:tr h="461692">
                <a:tc>
                  <a:txBody>
                    <a:bodyPr/>
                    <a:lstStyle/>
                    <a:p>
                      <a:r>
                        <a:rPr kumimoji="1" lang="ja-JP" altLang="en-US" sz="1300" u="none" dirty="0" smtClean="0">
                          <a:solidFill>
                            <a:schemeClr val="tx1"/>
                          </a:solidFill>
                          <a:latin typeface="Meiryo UI" panose="020B0604030504040204" pitchFamily="50" charset="-128"/>
                          <a:ea typeface="Meiryo UI" panose="020B0604030504040204" pitchFamily="50" charset="-128"/>
                        </a:rPr>
                        <a:t>地域の相談支援体制について（</a:t>
                      </a:r>
                      <a:r>
                        <a:rPr kumimoji="1" lang="ja-JP" altLang="en-US" sz="1300" u="none" dirty="0" err="1" smtClean="0">
                          <a:solidFill>
                            <a:schemeClr val="tx1"/>
                          </a:solidFill>
                          <a:latin typeface="Meiryo UI" panose="020B0604030504040204" pitchFamily="50" charset="-128"/>
                          <a:ea typeface="Meiryo UI" panose="020B0604030504040204" pitchFamily="50" charset="-128"/>
                        </a:rPr>
                        <a:t>大阪府障がい</a:t>
                      </a:r>
                      <a:r>
                        <a:rPr kumimoji="1" lang="ja-JP" altLang="en-US" sz="1300" u="none" dirty="0" smtClean="0">
                          <a:solidFill>
                            <a:schemeClr val="tx1"/>
                          </a:solidFill>
                          <a:latin typeface="Meiryo UI" panose="020B0604030504040204" pitchFamily="50" charset="-128"/>
                          <a:ea typeface="Meiryo UI" panose="020B0604030504040204" pitchFamily="50" charset="-128"/>
                        </a:rPr>
                        <a:t>者自立支援協議会）</a:t>
                      </a:r>
                      <a:endParaRPr kumimoji="1" lang="ja-JP" altLang="en-US" sz="1300" u="none" dirty="0">
                        <a:solidFill>
                          <a:schemeClr val="tx1"/>
                        </a:solidFill>
                        <a:latin typeface="Meiryo UI" panose="020B0604030504040204" pitchFamily="50" charset="-128"/>
                        <a:ea typeface="Meiryo UI" panose="020B0604030504040204" pitchFamily="50" charset="-128"/>
                      </a:endParaRPr>
                    </a:p>
                  </a:txBody>
                  <a:tcPr marL="91432" marR="91432" marT="45715" marB="45715" anchor="ct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rPr>
                        <a:t>10</a:t>
                      </a:r>
                      <a:endParaRPr kumimoji="1" lang="ja-JP" altLang="en-US" sz="1600" dirty="0" smtClean="0">
                        <a:solidFill>
                          <a:schemeClr val="tx1"/>
                        </a:solidFill>
                        <a:latin typeface="Meiryo UI" panose="020B0604030504040204" pitchFamily="50" charset="-128"/>
                        <a:ea typeface="Meiryo UI" panose="020B0604030504040204" pitchFamily="50" charset="-128"/>
                      </a:endParaRPr>
                    </a:p>
                  </a:txBody>
                  <a:tcPr marL="91432" marR="91432" marT="45715" marB="45715" anchor="ctr">
                    <a:lnR w="12700" cap="flat" cmpd="sng" algn="ctr">
                      <a:solidFill>
                        <a:schemeClr val="tx1"/>
                      </a:solidFill>
                      <a:prstDash val="solid"/>
                      <a:round/>
                      <a:headEnd type="none" w="med" len="med"/>
                      <a:tailEnd type="none" w="med" len="med"/>
                    </a:lnR>
                    <a:lnBlToTr w="12700" cap="flat" cmpd="sng" algn="ctr">
                      <a:noFill/>
                      <a:prstDash val="solid"/>
                      <a:round/>
                      <a:headEnd type="none" w="med" len="med"/>
                      <a:tailEnd type="none" w="med" len="med"/>
                    </a:lnBlToTr>
                  </a:tcPr>
                </a:tc>
                <a:extLst>
                  <a:ext uri="{0D108BD9-81ED-4DB2-BD59-A6C34878D82A}">
                    <a16:rowId xmlns:a16="http://schemas.microsoft.com/office/drawing/2014/main" val="1562384139"/>
                  </a:ext>
                </a:extLst>
              </a:tr>
              <a:tr h="461692">
                <a:tc>
                  <a:txBody>
                    <a:bodyPr/>
                    <a:lstStyle/>
                    <a:p>
                      <a:r>
                        <a:rPr kumimoji="1" lang="ja-JP" altLang="en-US" sz="1300" u="none" dirty="0" smtClean="0">
                          <a:solidFill>
                            <a:schemeClr val="tx1"/>
                          </a:solidFill>
                          <a:latin typeface="Meiryo UI" panose="020B0604030504040204" pitchFamily="50" charset="-128"/>
                          <a:ea typeface="Meiryo UI" panose="020B0604030504040204" pitchFamily="50" charset="-128"/>
                        </a:rPr>
                        <a:t>その他</a:t>
                      </a:r>
                      <a:endParaRPr kumimoji="1" lang="ja-JP" altLang="en-US" sz="1300" u="none" dirty="0">
                        <a:solidFill>
                          <a:schemeClr val="tx1"/>
                        </a:solidFill>
                        <a:latin typeface="Meiryo UI" panose="020B0604030504040204" pitchFamily="50" charset="-128"/>
                        <a:ea typeface="Meiryo UI" panose="020B0604030504040204" pitchFamily="50" charset="-128"/>
                      </a:endParaRPr>
                    </a:p>
                  </a:txBody>
                  <a:tcPr marL="91432" marR="91432" marT="45715" marB="45715" anchor="ct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rPr>
                        <a:t>1</a:t>
                      </a:r>
                      <a:endParaRPr kumimoji="1" lang="ja-JP" altLang="en-US" sz="1600" dirty="0" smtClean="0">
                        <a:solidFill>
                          <a:schemeClr val="tx1"/>
                        </a:solidFill>
                        <a:latin typeface="Meiryo UI" panose="020B0604030504040204" pitchFamily="50" charset="-128"/>
                        <a:ea typeface="Meiryo UI" panose="020B0604030504040204" pitchFamily="50" charset="-128"/>
                      </a:endParaRPr>
                    </a:p>
                  </a:txBody>
                  <a:tcPr marL="91432" marR="91432" marT="45715" marB="45715"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extLst>
                  <a:ext uri="{0D108BD9-81ED-4DB2-BD59-A6C34878D82A}">
                    <a16:rowId xmlns:a16="http://schemas.microsoft.com/office/drawing/2014/main" val="3833096578"/>
                  </a:ext>
                </a:extLst>
              </a:tr>
            </a:tbl>
          </a:graphicData>
        </a:graphic>
      </p:graphicFrame>
      <p:sp>
        <p:nvSpPr>
          <p:cNvPr id="5" name="タイトル 1"/>
          <p:cNvSpPr txBox="1">
            <a:spLocks/>
          </p:cNvSpPr>
          <p:nvPr/>
        </p:nvSpPr>
        <p:spPr>
          <a:xfrm>
            <a:off x="553399" y="372983"/>
            <a:ext cx="7858527" cy="711895"/>
          </a:xfrm>
          <a:prstGeom prst="roundRect">
            <a:avLst>
              <a:gd name="adj" fmla="val 23904"/>
            </a:avLst>
          </a:prstGeom>
          <a:gradFill flip="none" rotWithShape="1">
            <a:gsLst>
              <a:gs pos="79000">
                <a:srgbClr val="AFFFFF"/>
              </a:gs>
              <a:gs pos="45000">
                <a:srgbClr val="A7E2FF"/>
              </a:gs>
              <a:gs pos="0">
                <a:srgbClr val="A7E2FF"/>
              </a:gs>
              <a:gs pos="100000">
                <a:schemeClr val="bg1"/>
              </a:gs>
            </a:gsLst>
            <a:lin ang="5400000" scaled="1"/>
            <a:tileRect/>
          </a:gradFill>
          <a:ln w="3175">
            <a:solidFill>
              <a:srgbClr val="66CCFF"/>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dirty="0">
                <a:latin typeface="Meiryo UI" panose="020B0604030504040204" pitchFamily="50" charset="-128"/>
                <a:ea typeface="Meiryo UI" panose="020B0604030504040204" pitchFamily="50" charset="-128"/>
              </a:rPr>
              <a:t>相談支援にかかるツールの活用状況</a:t>
            </a:r>
          </a:p>
        </p:txBody>
      </p:sp>
      <p:sp>
        <p:nvSpPr>
          <p:cNvPr id="2" name="スライド番号プレースホルダー 1"/>
          <p:cNvSpPr>
            <a:spLocks noGrp="1"/>
          </p:cNvSpPr>
          <p:nvPr>
            <p:ph type="sldNum" sz="quarter" idx="12"/>
          </p:nvPr>
        </p:nvSpPr>
        <p:spPr>
          <a:xfrm>
            <a:off x="6837778" y="6390192"/>
            <a:ext cx="2057400" cy="365125"/>
          </a:xfrm>
        </p:spPr>
        <p:txBody>
          <a:bodyPr/>
          <a:lstStyle/>
          <a:p>
            <a:fld id="{14B6C5A7-A6AB-4B22-995B-695CA5418882}" type="slidenum">
              <a:rPr kumimoji="1" lang="ja-JP" altLang="en-US" smtClean="0"/>
              <a:t>12</a:t>
            </a:fld>
            <a:endParaRPr kumimoji="1" lang="ja-JP" altLang="en-US" dirty="0"/>
          </a:p>
        </p:txBody>
      </p:sp>
    </p:spTree>
    <p:extLst>
      <p:ext uri="{BB962C8B-B14F-4D97-AF65-F5344CB8AC3E}">
        <p14:creationId xmlns:p14="http://schemas.microsoft.com/office/powerpoint/2010/main" val="605831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42733" y="117154"/>
            <a:ext cx="7858527" cy="416246"/>
          </a:xfrm>
          <a:prstGeom prst="roundRect">
            <a:avLst>
              <a:gd name="adj" fmla="val 23904"/>
            </a:avLst>
          </a:prstGeom>
          <a:gradFill flip="none" rotWithShape="1">
            <a:gsLst>
              <a:gs pos="79000">
                <a:srgbClr val="AFFFFF"/>
              </a:gs>
              <a:gs pos="45000">
                <a:srgbClr val="A7E2FF"/>
              </a:gs>
              <a:gs pos="0">
                <a:srgbClr val="A7E2FF"/>
              </a:gs>
              <a:gs pos="100000">
                <a:schemeClr val="bg1"/>
              </a:gs>
            </a:gsLst>
            <a:lin ang="5400000" scaled="1"/>
            <a:tileRect/>
          </a:gradFill>
          <a:ln w="3175">
            <a:solidFill>
              <a:srgbClr val="66CCFF"/>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dirty="0" smtClean="0">
                <a:latin typeface="Meiryo UI" panose="020B0604030504040204" pitchFamily="50" charset="-128"/>
                <a:ea typeface="Meiryo UI" panose="020B0604030504040204" pitchFamily="50" charset="-128"/>
              </a:rPr>
              <a:t>市町村における相談支援体制の課題</a:t>
            </a:r>
            <a:endParaRPr lang="ja-JP" altLang="en-US" sz="1800" dirty="0">
              <a:latin typeface="Meiryo UI" panose="020B0604030504040204" pitchFamily="50" charset="-128"/>
              <a:ea typeface="Meiryo UI" panose="020B0604030504040204" pitchFamily="50" charset="-128"/>
            </a:endParaRPr>
          </a:p>
        </p:txBody>
      </p:sp>
      <p:graphicFrame>
        <p:nvGraphicFramePr>
          <p:cNvPr id="5" name="コンテンツ プレースホルダー 4"/>
          <p:cNvGraphicFramePr>
            <a:graphicFrameLocks/>
          </p:cNvGraphicFramePr>
          <p:nvPr>
            <p:extLst>
              <p:ext uri="{D42A27DB-BD31-4B8C-83A1-F6EECF244321}">
                <p14:modId xmlns:p14="http://schemas.microsoft.com/office/powerpoint/2010/main" val="1459870893"/>
              </p:ext>
            </p:extLst>
          </p:nvPr>
        </p:nvGraphicFramePr>
        <p:xfrm>
          <a:off x="209434" y="612137"/>
          <a:ext cx="8725127" cy="2971220"/>
        </p:xfrm>
        <a:graphic>
          <a:graphicData uri="http://schemas.openxmlformats.org/drawingml/2006/table">
            <a:tbl>
              <a:tblPr firstRow="1" bandRow="1">
                <a:tableStyleId>{FABFCF23-3B69-468F-B69F-88F6DE6A72F2}</a:tableStyleId>
              </a:tblPr>
              <a:tblGrid>
                <a:gridCol w="8725127">
                  <a:extLst>
                    <a:ext uri="{9D8B030D-6E8A-4147-A177-3AD203B41FA5}">
                      <a16:colId xmlns:a16="http://schemas.microsoft.com/office/drawing/2014/main" val="20000"/>
                    </a:ext>
                  </a:extLst>
                </a:gridCol>
              </a:tblGrid>
              <a:tr h="168913">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相談支援の充実・強化に向けて課題と認識していること（主な回答）</a:t>
                      </a:r>
                    </a:p>
                  </a:txBody>
                  <a:tcPr>
                    <a:solidFill>
                      <a:srgbClr val="66CCFF"/>
                    </a:solidFill>
                  </a:tcPr>
                </a:tc>
                <a:extLst>
                  <a:ext uri="{0D108BD9-81ED-4DB2-BD59-A6C34878D82A}">
                    <a16:rowId xmlns:a16="http://schemas.microsoft.com/office/drawing/2014/main" val="10000"/>
                  </a:ext>
                </a:extLst>
              </a:tr>
              <a:tr h="2589964">
                <a:tc>
                  <a:txBody>
                    <a:bodyPr/>
                    <a:lstStyle/>
                    <a:p>
                      <a:pPr>
                        <a:lnSpc>
                          <a:spcPts val="1400"/>
                        </a:lnSpc>
                      </a:pPr>
                      <a:r>
                        <a:rPr kumimoji="1" lang="ja-JP" altLang="en-US" sz="1000" b="1" dirty="0" smtClean="0">
                          <a:solidFill>
                            <a:schemeClr val="tx1"/>
                          </a:solidFill>
                          <a:latin typeface="Meiryo UI" panose="020B0604030504040204" pitchFamily="50" charset="-128"/>
                          <a:ea typeface="Meiryo UI" panose="020B0604030504040204" pitchFamily="50" charset="-128"/>
                        </a:rPr>
                        <a:t>＜</a:t>
                      </a:r>
                      <a:r>
                        <a:rPr kumimoji="1" lang="en-US" altLang="ja-JP" sz="1000" b="1" dirty="0" smtClean="0">
                          <a:solidFill>
                            <a:schemeClr val="tx1"/>
                          </a:solidFill>
                          <a:latin typeface="Meiryo UI" panose="020B0604030504040204" pitchFamily="50" charset="-128"/>
                          <a:ea typeface="Meiryo UI" panose="020B0604030504040204" pitchFamily="50" charset="-128"/>
                        </a:rPr>
                        <a:t> </a:t>
                      </a:r>
                      <a:r>
                        <a:rPr kumimoji="1" lang="ja-JP" altLang="en-US" sz="1000" b="1" dirty="0" smtClean="0">
                          <a:solidFill>
                            <a:schemeClr val="tx1"/>
                          </a:solidFill>
                          <a:latin typeface="Meiryo UI" panose="020B0604030504040204" pitchFamily="50" charset="-128"/>
                          <a:ea typeface="Meiryo UI" panose="020B0604030504040204" pitchFamily="50" charset="-128"/>
                        </a:rPr>
                        <a:t>体制整備 ＞</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00" dirty="0" smtClean="0">
                          <a:solidFill>
                            <a:schemeClr val="tx1"/>
                          </a:solidFill>
                          <a:latin typeface="Meiryo UI" panose="020B0604030504040204" pitchFamily="50" charset="-128"/>
                          <a:ea typeface="Meiryo UI" panose="020B0604030504040204" pitchFamily="50" charset="-128"/>
                        </a:rPr>
                        <a:t>　指定特定相談支援事業所の体制が脆弱で、基幹相談支援センターとの役割分担が十分に進まない／ 他分野の専門機関との円滑・効果的な連携／ 相談支援セン　</a:t>
                      </a:r>
                      <a:r>
                        <a:rPr kumimoji="1" lang="en-US" altLang="ja-JP" sz="1000" dirty="0" smtClean="0">
                          <a:solidFill>
                            <a:schemeClr val="tx1"/>
                          </a:solidFill>
                          <a:latin typeface="Meiryo UI" panose="020B0604030504040204" pitchFamily="50" charset="-128"/>
                          <a:ea typeface="Meiryo UI" panose="020B0604030504040204" pitchFamily="50" charset="-128"/>
                        </a:rPr>
                        <a:t/>
                      </a:r>
                      <a:br>
                        <a:rPr kumimoji="1" lang="en-US" altLang="ja-JP" sz="1000" dirty="0" smtClean="0">
                          <a:solidFill>
                            <a:schemeClr val="tx1"/>
                          </a:solidFill>
                          <a:latin typeface="Meiryo UI" panose="020B0604030504040204" pitchFamily="50" charset="-128"/>
                          <a:ea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rPr>
                        <a:t>　ターの配置の地域差／市と相談支援事業所間での顔の見える関係づくり／ 基幹相談支援センターが未設置のため、設置に向けた検討／ 自立支援協議会の定期開</a:t>
                      </a:r>
                      <a:r>
                        <a:rPr kumimoji="1" lang="en-US" altLang="ja-JP" sz="1000" dirty="0" smtClean="0">
                          <a:solidFill>
                            <a:schemeClr val="tx1"/>
                          </a:solidFill>
                          <a:latin typeface="Meiryo UI" panose="020B0604030504040204" pitchFamily="50" charset="-128"/>
                          <a:ea typeface="Meiryo UI" panose="020B0604030504040204" pitchFamily="50" charset="-128"/>
                        </a:rPr>
                        <a:t/>
                      </a:r>
                      <a:br>
                        <a:rPr kumimoji="1" lang="en-US" altLang="ja-JP" sz="1000" dirty="0" smtClean="0">
                          <a:solidFill>
                            <a:schemeClr val="tx1"/>
                          </a:solidFill>
                          <a:latin typeface="Meiryo UI" panose="020B0604030504040204" pitchFamily="50" charset="-128"/>
                          <a:ea typeface="Meiryo UI" panose="020B0604030504040204" pitchFamily="50" charset="-128"/>
                        </a:rPr>
                      </a:br>
                      <a:r>
                        <a:rPr kumimoji="1" lang="en-US" altLang="ja-JP" sz="1000" baseline="0" dirty="0" smtClean="0">
                          <a:solidFill>
                            <a:schemeClr val="tx1"/>
                          </a:solidFill>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催、組織の強化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00" b="1" dirty="0" smtClean="0">
                          <a:solidFill>
                            <a:schemeClr val="tx1"/>
                          </a:solidFill>
                          <a:latin typeface="Meiryo UI" panose="020B0604030504040204" pitchFamily="50" charset="-128"/>
                          <a:ea typeface="Meiryo UI" panose="020B0604030504040204" pitchFamily="50" charset="-128"/>
                        </a:rPr>
                        <a:t>＜ 事業所運営 ＞</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00" dirty="0" smtClean="0">
                          <a:solidFill>
                            <a:schemeClr val="tx1"/>
                          </a:solidFill>
                          <a:latin typeface="Meiryo UI" panose="020B0604030504040204" pitchFamily="50" charset="-128"/>
                          <a:ea typeface="Meiryo UI" panose="020B0604030504040204" pitchFamily="50" charset="-128"/>
                        </a:rPr>
                        <a:t>　事業所の廃業や相談支援専門員の退職・転勤による、利用者の混乱／ 計画相談支援報酬が低く、委託事業の予算に限りがある／ 専従職員が配置できない相談</a:t>
                      </a:r>
                      <a:r>
                        <a:rPr kumimoji="1" lang="en-US" altLang="ja-JP" sz="1000" dirty="0" smtClean="0">
                          <a:solidFill>
                            <a:schemeClr val="tx1"/>
                          </a:solidFill>
                          <a:latin typeface="Meiryo UI" panose="020B0604030504040204" pitchFamily="50" charset="-128"/>
                          <a:ea typeface="Meiryo UI" panose="020B0604030504040204" pitchFamily="50" charset="-128"/>
                        </a:rPr>
                        <a:t/>
                      </a:r>
                      <a:br>
                        <a:rPr kumimoji="1" lang="en-US" altLang="ja-JP" sz="1000" dirty="0" smtClean="0">
                          <a:solidFill>
                            <a:schemeClr val="tx1"/>
                          </a:solidFill>
                          <a:latin typeface="Meiryo UI" panose="020B0604030504040204" pitchFamily="50" charset="-128"/>
                          <a:ea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rPr>
                        <a:t>　支援事業を安定して継続できない体制（報酬含む）</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00" b="1" dirty="0" smtClean="0">
                          <a:solidFill>
                            <a:schemeClr val="tx1"/>
                          </a:solidFill>
                          <a:latin typeface="Meiryo UI" panose="020B0604030504040204" pitchFamily="50" charset="-128"/>
                          <a:ea typeface="Meiryo UI" panose="020B0604030504040204" pitchFamily="50" charset="-128"/>
                        </a:rPr>
                        <a:t>＜ 計画相談 ＞</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00" dirty="0" smtClean="0">
                          <a:solidFill>
                            <a:schemeClr val="tx1"/>
                          </a:solidFill>
                          <a:latin typeface="Meiryo UI" panose="020B0604030504040204" pitchFamily="50" charset="-128"/>
                          <a:ea typeface="Meiryo UI" panose="020B0604030504040204" pitchFamily="50" charset="-128"/>
                        </a:rPr>
                        <a:t>　計画作成達成率の向上／ 相談支援事業所数が少ないことが理由でのセルフプランの新規利用者増加</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00" b="1" dirty="0" smtClean="0">
                          <a:solidFill>
                            <a:schemeClr val="tx1"/>
                          </a:solidFill>
                          <a:latin typeface="Meiryo UI" panose="020B0604030504040204" pitchFamily="50" charset="-128"/>
                          <a:ea typeface="Meiryo UI" panose="020B0604030504040204" pitchFamily="50" charset="-128"/>
                        </a:rPr>
                        <a:t>＜ 人材育成 ＞</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00" dirty="0" smtClean="0">
                          <a:solidFill>
                            <a:schemeClr val="tx1"/>
                          </a:solidFill>
                          <a:latin typeface="Meiryo UI" panose="020B0604030504040204" pitchFamily="50" charset="-128"/>
                          <a:ea typeface="Meiryo UI" panose="020B0604030504040204" pitchFamily="50" charset="-128"/>
                        </a:rPr>
                        <a:t>　相談支援の適切な人材不足／ 事業所や相談支援員の受入れが、</a:t>
                      </a:r>
                      <a:r>
                        <a:rPr kumimoji="1" lang="ja-JP" altLang="en-US" sz="1000" dirty="0" err="1" smtClean="0">
                          <a:solidFill>
                            <a:schemeClr val="tx1"/>
                          </a:solidFill>
                          <a:latin typeface="Meiryo UI" panose="020B0604030504040204" pitchFamily="50" charset="-128"/>
                          <a:ea typeface="Meiryo UI" panose="020B0604030504040204" pitchFamily="50" charset="-128"/>
                        </a:rPr>
                        <a:t>障がい</a:t>
                      </a:r>
                      <a:r>
                        <a:rPr kumimoji="1" lang="ja-JP" altLang="en-US" sz="1000" dirty="0" smtClean="0">
                          <a:solidFill>
                            <a:schemeClr val="tx1"/>
                          </a:solidFill>
                          <a:latin typeface="Meiryo UI" panose="020B0604030504040204" pitchFamily="50" charset="-128"/>
                          <a:ea typeface="Meiryo UI" panose="020B0604030504040204" pitchFamily="50" charset="-128"/>
                        </a:rPr>
                        <a:t>者数に間に合っていない／ 計画相談支援専門員の確保が難しく、依頼しても断られる／ 相</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00" dirty="0" smtClean="0">
                          <a:solidFill>
                            <a:schemeClr val="tx1"/>
                          </a:solidFill>
                          <a:latin typeface="Meiryo UI" panose="020B0604030504040204" pitchFamily="50" charset="-128"/>
                          <a:ea typeface="Meiryo UI" panose="020B0604030504040204" pitchFamily="50" charset="-128"/>
                        </a:rPr>
                        <a:t>　談支援専門員のスキルによる差／ 緊急時や多岐に渡る個々の課題に対しての相談支援専門員の経験不足／ 基幹相談支援センター職員の経験年数が浅いことによる</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00" dirty="0" smtClean="0">
                          <a:solidFill>
                            <a:schemeClr val="tx1"/>
                          </a:solidFill>
                          <a:latin typeface="Meiryo UI" panose="020B0604030504040204" pitchFamily="50" charset="-128"/>
                          <a:ea typeface="Meiryo UI" panose="020B0604030504040204" pitchFamily="50" charset="-128"/>
                        </a:rPr>
                        <a:t>　ケース対応の弱体化／ 主任相談支援専門員の配置が進んでおらず、市として主任相談支援専門員の役割の明確化が急務</a:t>
                      </a:r>
                    </a:p>
                    <a:p>
                      <a:pPr>
                        <a:lnSpc>
                          <a:spcPts val="1400"/>
                        </a:lnSpc>
                      </a:pPr>
                      <a:r>
                        <a:rPr kumimoji="1" lang="ja-JP" altLang="en-US" sz="1000" b="1" dirty="0" smtClean="0">
                          <a:solidFill>
                            <a:schemeClr val="tx1"/>
                          </a:solidFill>
                          <a:latin typeface="Meiryo UI" panose="020B0604030504040204" pitchFamily="50" charset="-128"/>
                          <a:ea typeface="Meiryo UI" panose="020B0604030504040204" pitchFamily="50" charset="-128"/>
                        </a:rPr>
                        <a:t>＜ その他 ＞</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00" dirty="0" smtClean="0">
                          <a:solidFill>
                            <a:schemeClr val="tx1"/>
                          </a:solidFill>
                          <a:latin typeface="Meiryo UI" panose="020B0604030504040204" pitchFamily="50" charset="-128"/>
                          <a:ea typeface="Meiryo UI" panose="020B0604030504040204" pitchFamily="50" charset="-128"/>
                        </a:rPr>
                        <a:t> 　市民への相談支援事業の周知・浸透及び支援を必要とする人の把握と支援の利用促進</a:t>
                      </a:r>
                    </a:p>
                  </a:txBody>
                  <a:tcPr marT="36000" marB="36000">
                    <a:solidFill>
                      <a:schemeClr val="bg1"/>
                    </a:solidFill>
                  </a:tcPr>
                </a:tc>
                <a:extLst>
                  <a:ext uri="{0D108BD9-81ED-4DB2-BD59-A6C34878D82A}">
                    <a16:rowId xmlns:a16="http://schemas.microsoft.com/office/drawing/2014/main" val="10002"/>
                  </a:ext>
                </a:extLst>
              </a:tr>
            </a:tbl>
          </a:graphicData>
        </a:graphic>
      </p:graphicFrame>
      <p:graphicFrame>
        <p:nvGraphicFramePr>
          <p:cNvPr id="6" name="コンテンツ プレースホルダー 4"/>
          <p:cNvGraphicFramePr>
            <a:graphicFrameLocks/>
          </p:cNvGraphicFramePr>
          <p:nvPr>
            <p:extLst>
              <p:ext uri="{D42A27DB-BD31-4B8C-83A1-F6EECF244321}">
                <p14:modId xmlns:p14="http://schemas.microsoft.com/office/powerpoint/2010/main" val="4246652566"/>
              </p:ext>
            </p:extLst>
          </p:nvPr>
        </p:nvGraphicFramePr>
        <p:xfrm>
          <a:off x="209434" y="3583357"/>
          <a:ext cx="8725127" cy="3168460"/>
        </p:xfrm>
        <a:graphic>
          <a:graphicData uri="http://schemas.openxmlformats.org/drawingml/2006/table">
            <a:tbl>
              <a:tblPr firstRow="1" bandRow="1">
                <a:tableStyleId>{FABFCF23-3B69-468F-B69F-88F6DE6A72F2}</a:tableStyleId>
              </a:tblPr>
              <a:tblGrid>
                <a:gridCol w="8725127">
                  <a:extLst>
                    <a:ext uri="{9D8B030D-6E8A-4147-A177-3AD203B41FA5}">
                      <a16:colId xmlns:a16="http://schemas.microsoft.com/office/drawing/2014/main" val="20000"/>
                    </a:ext>
                  </a:extLst>
                </a:gridCol>
              </a:tblGrid>
              <a:tr h="234694">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相談支援体制の充実に向けた市町村の独自の取組み（主な回答）</a:t>
                      </a:r>
                    </a:p>
                  </a:txBody>
                  <a:tcPr>
                    <a:solidFill>
                      <a:srgbClr val="66CCFF"/>
                    </a:solidFill>
                  </a:tcPr>
                </a:tc>
                <a:extLst>
                  <a:ext uri="{0D108BD9-81ED-4DB2-BD59-A6C34878D82A}">
                    <a16:rowId xmlns:a16="http://schemas.microsoft.com/office/drawing/2014/main" val="10000"/>
                  </a:ext>
                </a:extLst>
              </a:tr>
              <a:tr h="2740471">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1" dirty="0" smtClean="0">
                          <a:solidFill>
                            <a:schemeClr val="tx1"/>
                          </a:solidFill>
                          <a:latin typeface="Meiryo UI" panose="020B0604030504040204" pitchFamily="50" charset="-128"/>
                          <a:ea typeface="Meiryo UI" panose="020B0604030504040204" pitchFamily="50" charset="-128"/>
                        </a:rPr>
                        <a:t>＜</a:t>
                      </a:r>
                      <a:r>
                        <a:rPr kumimoji="1" lang="ja-JP" altLang="en-US" sz="1000" b="1" baseline="0" dirty="0" smtClean="0">
                          <a:solidFill>
                            <a:schemeClr val="tx1"/>
                          </a:solidFill>
                          <a:latin typeface="Meiryo UI" panose="020B0604030504040204" pitchFamily="50" charset="-128"/>
                          <a:ea typeface="Meiryo UI" panose="020B0604030504040204" pitchFamily="50" charset="-128"/>
                        </a:rPr>
                        <a:t> </a:t>
                      </a:r>
                      <a:r>
                        <a:rPr kumimoji="1" lang="ja-JP" altLang="en-US" sz="1000" b="1" dirty="0" smtClean="0">
                          <a:solidFill>
                            <a:schemeClr val="tx1"/>
                          </a:solidFill>
                          <a:latin typeface="Meiryo UI" panose="020B0604030504040204" pitchFamily="50" charset="-128"/>
                          <a:ea typeface="Meiryo UI" panose="020B0604030504040204" pitchFamily="50" charset="-128"/>
                        </a:rPr>
                        <a:t>体制整備</a:t>
                      </a:r>
                      <a:r>
                        <a:rPr kumimoji="1" lang="ja-JP" altLang="en-US" sz="1000" b="1" baseline="0" dirty="0" smtClean="0">
                          <a:solidFill>
                            <a:schemeClr val="tx1"/>
                          </a:solidFill>
                          <a:latin typeface="Meiryo UI" panose="020B0604030504040204" pitchFamily="50" charset="-128"/>
                          <a:ea typeface="Meiryo UI" panose="020B0604030504040204" pitchFamily="50" charset="-128"/>
                        </a:rPr>
                        <a:t> </a:t>
                      </a:r>
                      <a:r>
                        <a:rPr kumimoji="1" lang="ja-JP" altLang="en-US" sz="1000" b="1" dirty="0" smtClean="0">
                          <a:solidFill>
                            <a:schemeClr val="tx1"/>
                          </a:solidFill>
                          <a:latin typeface="Meiryo UI" panose="020B0604030504040204" pitchFamily="50" charset="-128"/>
                          <a:ea typeface="Meiryo UI" panose="020B0604030504040204" pitchFamily="50" charset="-128"/>
                        </a:rPr>
                        <a:t>＞</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行政主催による多分野の総合的な支援調整の場の開催／ 身近な場所で</a:t>
                      </a:r>
                      <a:r>
                        <a:rPr kumimoji="1" lang="ja-JP" altLang="en-US" sz="1000" dirty="0" err="1" smtClean="0">
                          <a:solidFill>
                            <a:schemeClr val="tx1"/>
                          </a:solidFill>
                          <a:latin typeface="Meiryo UI" panose="020B0604030504040204" pitchFamily="50" charset="-128"/>
                          <a:ea typeface="Meiryo UI" panose="020B0604030504040204" pitchFamily="50" charset="-128"/>
                        </a:rPr>
                        <a:t>障がい</a:t>
                      </a:r>
                      <a:r>
                        <a:rPr kumimoji="1" lang="ja-JP" altLang="en-US" sz="1000" dirty="0" smtClean="0">
                          <a:solidFill>
                            <a:schemeClr val="tx1"/>
                          </a:solidFill>
                          <a:latin typeface="Meiryo UI" panose="020B0604030504040204" pitchFamily="50" charset="-128"/>
                          <a:ea typeface="Meiryo UI" panose="020B0604030504040204" pitchFamily="50" charset="-128"/>
                        </a:rPr>
                        <a:t>種別に関わりなく相談できる窓口の設置に向けた取組み／ 連絡会・基幹圏域のエリア</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会議／ 地域活動支援センターと一体的に運営、日常的な活動などからも、ケース課題を抽出／ 令和</a:t>
                      </a:r>
                      <a:r>
                        <a:rPr kumimoji="1" lang="en-US" altLang="ja-JP" sz="1000" dirty="0" smtClean="0">
                          <a:solidFill>
                            <a:schemeClr val="tx1"/>
                          </a:solidFill>
                          <a:latin typeface="Meiryo UI" panose="020B0604030504040204" pitchFamily="50" charset="-128"/>
                          <a:ea typeface="Meiryo UI" panose="020B0604030504040204" pitchFamily="50" charset="-128"/>
                        </a:rPr>
                        <a:t>3</a:t>
                      </a:r>
                      <a:r>
                        <a:rPr kumimoji="1" lang="ja-JP" altLang="en-US" sz="1000" dirty="0" smtClean="0">
                          <a:solidFill>
                            <a:schemeClr val="tx1"/>
                          </a:solidFill>
                          <a:latin typeface="Meiryo UI" panose="020B0604030504040204" pitchFamily="50" charset="-128"/>
                          <a:ea typeface="Meiryo UI" panose="020B0604030504040204" pitchFamily="50" charset="-128"/>
                        </a:rPr>
                        <a:t>年度中に相談支援事業所連絡会を設置予定／ 基幹相談支</a:t>
                      </a:r>
                      <a:r>
                        <a:rPr kumimoji="1" lang="en-US" altLang="ja-JP" sz="1000" dirty="0" smtClean="0">
                          <a:solidFill>
                            <a:schemeClr val="tx1"/>
                          </a:solidFill>
                          <a:latin typeface="Meiryo UI" panose="020B0604030504040204" pitchFamily="50" charset="-128"/>
                          <a:ea typeface="Meiryo UI" panose="020B0604030504040204" pitchFamily="50" charset="-128"/>
                        </a:rPr>
                        <a:t/>
                      </a:r>
                      <a:br>
                        <a:rPr kumimoji="1" lang="en-US" altLang="ja-JP" sz="1000" dirty="0" smtClean="0">
                          <a:solidFill>
                            <a:schemeClr val="tx1"/>
                          </a:solidFill>
                          <a:latin typeface="Meiryo UI" panose="020B0604030504040204" pitchFamily="50" charset="-128"/>
                          <a:ea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rPr>
                        <a:t>　援センター未設置のため、主任相談支援専門員に基幹の機能の一部（専門相談・人材育成等）を委託／ 相談支援事業所連絡会での情報共有及び事例検討</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1" dirty="0" smtClean="0">
                          <a:solidFill>
                            <a:schemeClr val="tx1"/>
                          </a:solidFill>
                          <a:latin typeface="Meiryo UI" panose="020B0604030504040204" pitchFamily="50" charset="-128"/>
                          <a:ea typeface="Meiryo UI" panose="020B0604030504040204" pitchFamily="50" charset="-128"/>
                        </a:rPr>
                        <a:t>＜</a:t>
                      </a:r>
                      <a:r>
                        <a:rPr kumimoji="1" lang="ja-JP" altLang="en-US" sz="1000" b="1" baseline="0" dirty="0" smtClean="0">
                          <a:solidFill>
                            <a:schemeClr val="tx1"/>
                          </a:solidFill>
                          <a:latin typeface="Meiryo UI" panose="020B0604030504040204" pitchFamily="50" charset="-128"/>
                          <a:ea typeface="Meiryo UI" panose="020B0604030504040204" pitchFamily="50" charset="-128"/>
                        </a:rPr>
                        <a:t> </a:t>
                      </a:r>
                      <a:r>
                        <a:rPr kumimoji="1" lang="ja-JP" altLang="en-US" sz="1000" b="1" dirty="0" smtClean="0">
                          <a:solidFill>
                            <a:schemeClr val="tx1"/>
                          </a:solidFill>
                          <a:latin typeface="Meiryo UI" panose="020B0604030504040204" pitchFamily="50" charset="-128"/>
                          <a:ea typeface="Meiryo UI" panose="020B0604030504040204" pitchFamily="50" charset="-128"/>
                        </a:rPr>
                        <a:t>事業所運営</a:t>
                      </a:r>
                      <a:r>
                        <a:rPr kumimoji="1" lang="ja-JP" altLang="en-US" sz="1000" b="1" baseline="0" dirty="0" smtClean="0">
                          <a:solidFill>
                            <a:schemeClr val="tx1"/>
                          </a:solidFill>
                          <a:latin typeface="Meiryo UI" panose="020B0604030504040204" pitchFamily="50" charset="-128"/>
                          <a:ea typeface="Meiryo UI" panose="020B0604030504040204" pitchFamily="50" charset="-128"/>
                        </a:rPr>
                        <a:t> </a:t>
                      </a:r>
                      <a:r>
                        <a:rPr kumimoji="1" lang="ja-JP" altLang="en-US" sz="1000" b="1" dirty="0" smtClean="0">
                          <a:solidFill>
                            <a:schemeClr val="tx1"/>
                          </a:solidFill>
                          <a:latin typeface="Meiryo UI" panose="020B0604030504040204" pitchFamily="50" charset="-128"/>
                          <a:ea typeface="Meiryo UI" panose="020B0604030504040204" pitchFamily="50" charset="-128"/>
                        </a:rPr>
                        <a:t>＞</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計画相談支援・</a:t>
                      </a:r>
                      <a:r>
                        <a:rPr kumimoji="1" lang="ja-JP" altLang="en-US" sz="1000" dirty="0" err="1" smtClean="0">
                          <a:solidFill>
                            <a:schemeClr val="tx1"/>
                          </a:solidFill>
                          <a:latin typeface="Meiryo UI" panose="020B0604030504040204" pitchFamily="50" charset="-128"/>
                          <a:ea typeface="Meiryo UI" panose="020B0604030504040204" pitchFamily="50" charset="-128"/>
                        </a:rPr>
                        <a:t>障がい</a:t>
                      </a:r>
                      <a:r>
                        <a:rPr kumimoji="1" lang="ja-JP" altLang="en-US" sz="1000" dirty="0" smtClean="0">
                          <a:solidFill>
                            <a:schemeClr val="tx1"/>
                          </a:solidFill>
                          <a:latin typeface="Meiryo UI" panose="020B0604030504040204" pitchFamily="50" charset="-128"/>
                          <a:ea typeface="Meiryo UI" panose="020B0604030504040204" pitchFamily="50" charset="-128"/>
                        </a:rPr>
                        <a:t>児相談支援手引書の作成／ 利用者向けの分かりやすい事業所一覧の作成／ オンラインサーバーによるパンフレットや事業所情報の共有／ 定期</a:t>
                      </a:r>
                      <a:r>
                        <a:rPr kumimoji="1" lang="en-US" altLang="ja-JP" sz="1000" dirty="0" smtClean="0">
                          <a:solidFill>
                            <a:schemeClr val="tx1"/>
                          </a:solidFill>
                          <a:latin typeface="Meiryo UI" panose="020B0604030504040204" pitchFamily="50" charset="-128"/>
                          <a:ea typeface="Meiryo UI" panose="020B0604030504040204" pitchFamily="50" charset="-128"/>
                        </a:rPr>
                        <a:t/>
                      </a:r>
                      <a:br>
                        <a:rPr kumimoji="1" lang="en-US" altLang="ja-JP" sz="1000" dirty="0" smtClean="0">
                          <a:solidFill>
                            <a:schemeClr val="tx1"/>
                          </a:solidFill>
                          <a:latin typeface="Meiryo UI" panose="020B0604030504040204" pitchFamily="50" charset="-128"/>
                          <a:ea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rPr>
                        <a:t>　的に事業所間で情報提供できる場を設け、また事業所を訪問し現在の取組みや今後について話し合う機会を設けるよう努めている／ 基幹相談支援センター及び市で</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相談支援事業所立上げの説明に事業所を訪問</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1" dirty="0" smtClean="0">
                          <a:solidFill>
                            <a:schemeClr val="tx1"/>
                          </a:solidFill>
                          <a:latin typeface="Meiryo UI" panose="020B0604030504040204" pitchFamily="50" charset="-128"/>
                          <a:ea typeface="Meiryo UI" panose="020B0604030504040204" pitchFamily="50" charset="-128"/>
                        </a:rPr>
                        <a:t>＜ 人材育成 ＞</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相談支援専門員対象の研修、基幹相談支援センター向けのスーパーバイザー派遣などの実施／ 新任相談員に対する連続勉強会などの研修の実施・相談支援従事者</a:t>
                      </a:r>
                      <a:r>
                        <a:rPr kumimoji="1" lang="en-US" altLang="ja-JP" sz="1000" dirty="0" smtClean="0">
                          <a:solidFill>
                            <a:schemeClr val="tx1"/>
                          </a:solidFill>
                          <a:latin typeface="Meiryo UI" panose="020B0604030504040204" pitchFamily="50" charset="-128"/>
                          <a:ea typeface="Meiryo UI" panose="020B0604030504040204" pitchFamily="50" charset="-128"/>
                        </a:rPr>
                        <a:t/>
                      </a:r>
                      <a:br>
                        <a:rPr kumimoji="1" lang="en-US" altLang="ja-JP" sz="1000" dirty="0" smtClean="0">
                          <a:solidFill>
                            <a:schemeClr val="tx1"/>
                          </a:solidFill>
                          <a:latin typeface="Meiryo UI" panose="020B0604030504040204" pitchFamily="50" charset="-128"/>
                          <a:ea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rPr>
                        <a:t>　研修のインターバルで主任相談支援専門員によるグループスーパービジョンを実施／ 初任相談員へは初任者ゼミを年間で行い、現任相談員に対しては基幹相談支援</a:t>
                      </a:r>
                      <a:r>
                        <a:rPr kumimoji="1" lang="en-US" altLang="ja-JP" sz="1000" dirty="0" smtClean="0">
                          <a:solidFill>
                            <a:schemeClr val="tx1"/>
                          </a:solidFill>
                          <a:latin typeface="Meiryo UI" panose="020B0604030504040204" pitchFamily="50" charset="-128"/>
                          <a:ea typeface="Meiryo UI" panose="020B0604030504040204" pitchFamily="50" charset="-128"/>
                        </a:rPr>
                        <a:t/>
                      </a:r>
                      <a:br>
                        <a:rPr kumimoji="1" lang="en-US" altLang="ja-JP" sz="1000" dirty="0" smtClean="0">
                          <a:solidFill>
                            <a:schemeClr val="tx1"/>
                          </a:solidFill>
                          <a:latin typeface="Meiryo UI" panose="020B0604030504040204" pitchFamily="50" charset="-128"/>
                          <a:ea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rPr>
                        <a:t>　センターより訪問調査を</a:t>
                      </a:r>
                      <a:r>
                        <a:rPr kumimoji="1" lang="en-US" altLang="ja-JP" sz="1000" dirty="0" smtClean="0">
                          <a:solidFill>
                            <a:schemeClr val="tx1"/>
                          </a:solidFill>
                          <a:latin typeface="Meiryo UI" panose="020B0604030504040204" pitchFamily="50" charset="-128"/>
                          <a:ea typeface="Meiryo UI" panose="020B0604030504040204" pitchFamily="50" charset="-128"/>
                        </a:rPr>
                        <a:t>1</a:t>
                      </a:r>
                      <a:r>
                        <a:rPr kumimoji="1" lang="ja-JP" altLang="en-US" sz="1000" dirty="0" smtClean="0">
                          <a:solidFill>
                            <a:schemeClr val="tx1"/>
                          </a:solidFill>
                          <a:latin typeface="Meiryo UI" panose="020B0604030504040204" pitchFamily="50" charset="-128"/>
                          <a:ea typeface="Meiryo UI" panose="020B0604030504040204" pitchFamily="50" charset="-128"/>
                        </a:rPr>
                        <a:t>回程度実施／ 相談支援部会や研修・啓発ＰＴ等の中で研修を実施し、スキルアップを図る／ 自立支援協議会におけるネットワーク会議の</a:t>
                      </a:r>
                      <a:r>
                        <a:rPr kumimoji="1" lang="en-US" altLang="ja-JP" sz="1000" dirty="0" smtClean="0">
                          <a:solidFill>
                            <a:schemeClr val="tx1"/>
                          </a:solidFill>
                          <a:latin typeface="Meiryo UI" panose="020B0604030504040204" pitchFamily="50" charset="-128"/>
                          <a:ea typeface="Meiryo UI" panose="020B0604030504040204" pitchFamily="50" charset="-128"/>
                        </a:rPr>
                        <a:t/>
                      </a:r>
                      <a:br>
                        <a:rPr kumimoji="1" lang="en-US" altLang="ja-JP" sz="1000" dirty="0" smtClean="0">
                          <a:solidFill>
                            <a:schemeClr val="tx1"/>
                          </a:solidFill>
                          <a:latin typeface="Meiryo UI" panose="020B0604030504040204" pitchFamily="50" charset="-128"/>
                          <a:ea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rPr>
                        <a:t>　実施、研修の実施</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l">
                        <a:lnSpc>
                          <a:spcPts val="1400"/>
                        </a:lnSpc>
                      </a:pPr>
                      <a:r>
                        <a:rPr kumimoji="1" lang="ja-JP" altLang="en-US" sz="1000" b="1" dirty="0" smtClean="0">
                          <a:solidFill>
                            <a:schemeClr val="tx1"/>
                          </a:solidFill>
                          <a:latin typeface="Meiryo UI" panose="020B0604030504040204" pitchFamily="50" charset="-128"/>
                          <a:ea typeface="Meiryo UI" panose="020B0604030504040204" pitchFamily="50" charset="-128"/>
                        </a:rPr>
                        <a:t>＜ その他 ＞</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algn="l">
                        <a:lnSpc>
                          <a:spcPts val="1400"/>
                        </a:lnSpc>
                      </a:pPr>
                      <a:r>
                        <a:rPr kumimoji="1" lang="ja-JP" altLang="en-US" sz="1000" dirty="0" smtClean="0">
                          <a:solidFill>
                            <a:schemeClr val="tx1"/>
                          </a:solidFill>
                          <a:latin typeface="Meiryo UI" panose="020B0604030504040204" pitchFamily="50" charset="-128"/>
                          <a:ea typeface="Meiryo UI" panose="020B0604030504040204" pitchFamily="50" charset="-128"/>
                        </a:rPr>
                        <a:t>　新規事業所の開設及び既存事業所においての相談支援専門員の確保により、セルフプラン対象者を新規で担当した場合に、運営補助を実施／ 市独自事業である相</a:t>
                      </a:r>
                      <a:r>
                        <a:rPr kumimoji="1" lang="en-US" altLang="ja-JP" sz="1000" dirty="0" smtClean="0">
                          <a:solidFill>
                            <a:schemeClr val="tx1"/>
                          </a:solidFill>
                          <a:latin typeface="Meiryo UI" panose="020B0604030504040204" pitchFamily="50" charset="-128"/>
                          <a:ea typeface="Meiryo UI" panose="020B0604030504040204" pitchFamily="50" charset="-128"/>
                        </a:rPr>
                        <a:t/>
                      </a:r>
                      <a:br>
                        <a:rPr kumimoji="1" lang="en-US" altLang="ja-JP" sz="1000" dirty="0" smtClean="0">
                          <a:solidFill>
                            <a:schemeClr val="tx1"/>
                          </a:solidFill>
                          <a:latin typeface="Meiryo UI" panose="020B0604030504040204" pitchFamily="50" charset="-128"/>
                          <a:ea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rPr>
                        <a:t>　談支援事業所開設補助、相談支援初任者研修費補助制度を実施</a:t>
                      </a:r>
                    </a:p>
                  </a:txBody>
                  <a:tcPr>
                    <a:solidFill>
                      <a:schemeClr val="bg1"/>
                    </a:solidFill>
                  </a:tcPr>
                </a:tc>
                <a:extLst>
                  <a:ext uri="{0D108BD9-81ED-4DB2-BD59-A6C34878D82A}">
                    <a16:rowId xmlns:a16="http://schemas.microsoft.com/office/drawing/2014/main" val="10002"/>
                  </a:ext>
                </a:extLst>
              </a:tr>
            </a:tbl>
          </a:graphicData>
        </a:graphic>
      </p:graphicFrame>
      <p:sp>
        <p:nvSpPr>
          <p:cNvPr id="2" name="スライド番号プレースホルダー 1"/>
          <p:cNvSpPr>
            <a:spLocks noGrp="1"/>
          </p:cNvSpPr>
          <p:nvPr>
            <p:ph type="sldNum" sz="quarter" idx="12"/>
          </p:nvPr>
        </p:nvSpPr>
        <p:spPr>
          <a:xfrm>
            <a:off x="6877161" y="6477044"/>
            <a:ext cx="2057400" cy="365125"/>
          </a:xfrm>
        </p:spPr>
        <p:txBody>
          <a:bodyPr/>
          <a:lstStyle/>
          <a:p>
            <a:fld id="{14B6C5A7-A6AB-4B22-995B-695CA5418882}" type="slidenum">
              <a:rPr kumimoji="1" lang="ja-JP" altLang="en-US" smtClean="0"/>
              <a:t>13</a:t>
            </a:fld>
            <a:endParaRPr kumimoji="1" lang="ja-JP" altLang="en-US" dirty="0"/>
          </a:p>
        </p:txBody>
      </p:sp>
    </p:spTree>
    <p:extLst>
      <p:ext uri="{BB962C8B-B14F-4D97-AF65-F5344CB8AC3E}">
        <p14:creationId xmlns:p14="http://schemas.microsoft.com/office/powerpoint/2010/main" val="99470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2736" y="167425"/>
            <a:ext cx="7858527" cy="711895"/>
          </a:xfrm>
          <a:prstGeom prst="roundRect">
            <a:avLst>
              <a:gd name="adj" fmla="val 23904"/>
            </a:avLst>
          </a:prstGeom>
          <a:gradFill flip="none" rotWithShape="1">
            <a:gsLst>
              <a:gs pos="79000">
                <a:srgbClr val="AFFFFF"/>
              </a:gs>
              <a:gs pos="45000">
                <a:srgbClr val="A7E2FF"/>
              </a:gs>
              <a:gs pos="0">
                <a:srgbClr val="A7E2FF"/>
              </a:gs>
              <a:gs pos="100000">
                <a:schemeClr val="bg1"/>
              </a:gs>
            </a:gsLst>
            <a:lin ang="5400000" scaled="1"/>
            <a:tileRect/>
          </a:gradFill>
          <a:ln w="3175">
            <a:solidFill>
              <a:srgbClr val="66CCFF"/>
            </a:solidFill>
          </a:ln>
        </p:spPr>
        <p:txBody>
          <a:bodyPr>
            <a:noAutofit/>
          </a:bodyPr>
          <a:lstStyle/>
          <a:p>
            <a:pPr algn="ctr"/>
            <a:r>
              <a:rPr kumimoji="1" lang="en-US" altLang="ja-JP" sz="2000" dirty="0" smtClean="0">
                <a:latin typeface="Meiryo UI" panose="020B0604030504040204" pitchFamily="50" charset="-128"/>
                <a:ea typeface="Meiryo UI" panose="020B0604030504040204" pitchFamily="50" charset="-128"/>
              </a:rPr>
              <a:t>1-1</a:t>
            </a:r>
            <a:r>
              <a:rPr kumimoji="1" lang="ja-JP" altLang="en-US" sz="2000" dirty="0" smtClean="0">
                <a:latin typeface="Meiryo UI" panose="020B0604030504040204" pitchFamily="50" charset="-128"/>
                <a:ea typeface="Meiryo UI" panose="020B0604030504040204" pitchFamily="50" charset="-128"/>
              </a:rPr>
              <a:t>　</a:t>
            </a:r>
            <a:r>
              <a:rPr kumimoji="1" lang="ja-JP" altLang="en-US" sz="2000" dirty="0" err="1" smtClean="0">
                <a:latin typeface="Meiryo UI" panose="020B0604030504040204" pitchFamily="50" charset="-128"/>
                <a:ea typeface="Meiryo UI" panose="020B0604030504040204" pitchFamily="50" charset="-128"/>
              </a:rPr>
              <a:t>障がい</a:t>
            </a:r>
            <a:r>
              <a:rPr kumimoji="1" lang="ja-JP" altLang="en-US" sz="2000" dirty="0" smtClean="0">
                <a:latin typeface="Meiryo UI" panose="020B0604030504040204" pitchFamily="50" charset="-128"/>
                <a:ea typeface="Meiryo UI" panose="020B0604030504040204" pitchFamily="50" charset="-128"/>
              </a:rPr>
              <a:t>児者相談支援事業及び基幹相談支援センターの状況</a:t>
            </a:r>
            <a:endParaRPr kumimoji="1" lang="ja-JP" altLang="en-US" sz="20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642736" y="997851"/>
            <a:ext cx="7886700" cy="2288882"/>
          </a:xfrm>
        </p:spPr>
        <p:txBody>
          <a:bodyPr>
            <a:normAutofit/>
          </a:bodyPr>
          <a:lstStyle/>
          <a:p>
            <a:pPr marL="0" indent="0">
              <a:buNone/>
            </a:pPr>
            <a:r>
              <a:rPr kumimoji="1" lang="ja-JP" altLang="en-US" sz="1800" dirty="0" smtClean="0">
                <a:latin typeface="Meiryo UI" panose="020B0604030504040204" pitchFamily="50" charset="-128"/>
                <a:ea typeface="Meiryo UI" panose="020B0604030504040204" pitchFamily="50" charset="-128"/>
              </a:rPr>
              <a:t>◇</a:t>
            </a:r>
            <a:r>
              <a:rPr kumimoji="1" lang="ja-JP" altLang="en-US" sz="1800" dirty="0" err="1" smtClean="0">
                <a:latin typeface="Meiryo UI" panose="020B0604030504040204" pitchFamily="50" charset="-128"/>
                <a:ea typeface="Meiryo UI" panose="020B0604030504040204" pitchFamily="50" charset="-128"/>
              </a:rPr>
              <a:t>障がい</a:t>
            </a:r>
            <a:r>
              <a:rPr kumimoji="1" lang="ja-JP" altLang="en-US" sz="1800" dirty="0" smtClean="0">
                <a:latin typeface="Meiryo UI" panose="020B0604030504040204" pitchFamily="50" charset="-128"/>
                <a:ea typeface="Meiryo UI" panose="020B0604030504040204" pitchFamily="50" charset="-128"/>
              </a:rPr>
              <a:t>児者相談支援事業所</a:t>
            </a:r>
            <a:endParaRPr kumimoji="1" lang="en-US" altLang="ja-JP" sz="1800" dirty="0" smtClean="0">
              <a:latin typeface="Meiryo UI" panose="020B0604030504040204" pitchFamily="50" charset="-128"/>
              <a:ea typeface="Meiryo UI" panose="020B0604030504040204" pitchFamily="50" charset="-128"/>
            </a:endParaRPr>
          </a:p>
          <a:p>
            <a:pPr marL="0" indent="0">
              <a:buNone/>
            </a:pPr>
            <a:r>
              <a:rPr lang="ja-JP" altLang="en-US" sz="1800" dirty="0" smtClean="0">
                <a:latin typeface="Meiryo UI" panose="020B0604030504040204" pitchFamily="50" charset="-128"/>
                <a:ea typeface="Meiryo UI" panose="020B0604030504040204" pitchFamily="50" charset="-128"/>
              </a:rPr>
              <a:t> 　　地域</a:t>
            </a:r>
            <a:r>
              <a:rPr lang="ja-JP" altLang="en-US" sz="1800" dirty="0">
                <a:latin typeface="Meiryo UI" panose="020B0604030504040204" pitchFamily="50" charset="-128"/>
                <a:ea typeface="Meiryo UI" panose="020B0604030504040204" pitchFamily="50" charset="-128"/>
              </a:rPr>
              <a:t>生活支援事業（交付税）による</a:t>
            </a:r>
            <a:r>
              <a:rPr lang="ja-JP" altLang="en-US" sz="1800" dirty="0" err="1">
                <a:latin typeface="Meiryo UI" panose="020B0604030504040204" pitchFamily="50" charset="-128"/>
                <a:ea typeface="Meiryo UI" panose="020B0604030504040204" pitchFamily="50" charset="-128"/>
              </a:rPr>
              <a:t>障</a:t>
            </a:r>
            <a:r>
              <a:rPr lang="ja-JP" altLang="en-US" sz="1800" dirty="0" err="1" smtClean="0">
                <a:latin typeface="Meiryo UI" panose="020B0604030504040204" pitchFamily="50" charset="-128"/>
                <a:ea typeface="Meiryo UI" panose="020B0604030504040204" pitchFamily="50" charset="-128"/>
              </a:rPr>
              <a:t>がい</a:t>
            </a:r>
            <a:r>
              <a:rPr lang="ja-JP" altLang="en-US" sz="1800" dirty="0">
                <a:latin typeface="Meiryo UI" panose="020B0604030504040204" pitchFamily="50" charset="-128"/>
                <a:ea typeface="Meiryo UI" panose="020B0604030504040204" pitchFamily="50" charset="-128"/>
              </a:rPr>
              <a:t>児</a:t>
            </a:r>
            <a:r>
              <a:rPr lang="ja-JP" altLang="en-US" sz="1800" dirty="0" smtClean="0">
                <a:latin typeface="Meiryo UI" panose="020B0604030504040204" pitchFamily="50" charset="-128"/>
                <a:ea typeface="Meiryo UI" panose="020B0604030504040204" pitchFamily="50" charset="-128"/>
              </a:rPr>
              <a:t>者</a:t>
            </a:r>
            <a:r>
              <a:rPr lang="ja-JP" altLang="en-US" sz="1800" dirty="0">
                <a:latin typeface="Meiryo UI" panose="020B0604030504040204" pitchFamily="50" charset="-128"/>
                <a:ea typeface="Meiryo UI" panose="020B0604030504040204" pitchFamily="50" charset="-128"/>
              </a:rPr>
              <a:t>相談支援事業</a:t>
            </a:r>
            <a:r>
              <a:rPr lang="ja-JP" altLang="en-US" sz="1800" dirty="0" smtClean="0">
                <a:latin typeface="Meiryo UI" panose="020B0604030504040204" pitchFamily="50" charset="-128"/>
                <a:ea typeface="Meiryo UI" panose="020B0604030504040204" pitchFamily="50" charset="-128"/>
              </a:rPr>
              <a:t>を</a:t>
            </a:r>
            <a:endParaRPr lang="en-US" altLang="ja-JP" sz="1800" dirty="0" smtClean="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実施</a:t>
            </a:r>
            <a:r>
              <a:rPr lang="ja-JP" altLang="en-US" sz="1800" dirty="0">
                <a:latin typeface="Meiryo UI" panose="020B0604030504040204" pitchFamily="50" charset="-128"/>
                <a:ea typeface="Meiryo UI" panose="020B0604030504040204" pitchFamily="50" charset="-128"/>
              </a:rPr>
              <a:t>する事業所は府内</a:t>
            </a:r>
            <a:r>
              <a:rPr lang="ja-JP" altLang="en-US" sz="1800" dirty="0" smtClean="0">
                <a:latin typeface="Meiryo UI" panose="020B0604030504040204" pitchFamily="50" charset="-128"/>
                <a:ea typeface="Meiryo UI" panose="020B0604030504040204" pitchFamily="50" charset="-128"/>
              </a:rPr>
              <a:t>で</a:t>
            </a:r>
            <a:r>
              <a:rPr lang="en-US" altLang="ja-JP" sz="1800" b="1" u="sng" dirty="0" smtClean="0">
                <a:latin typeface="Meiryo UI" panose="020B0604030504040204" pitchFamily="50" charset="-128"/>
                <a:ea typeface="Meiryo UI" panose="020B0604030504040204" pitchFamily="50" charset="-128"/>
              </a:rPr>
              <a:t>165</a:t>
            </a:r>
            <a:r>
              <a:rPr lang="ja-JP" altLang="en-US" sz="1800" b="1" u="sng" dirty="0" smtClean="0">
                <a:latin typeface="Meiryo UI" panose="020B0604030504040204" pitchFamily="50" charset="-128"/>
                <a:ea typeface="Meiryo UI" panose="020B0604030504040204" pitchFamily="50" charset="-128"/>
              </a:rPr>
              <a:t>事業所</a:t>
            </a:r>
            <a:r>
              <a:rPr lang="ja-JP" altLang="en-US" sz="1800" dirty="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重複</a:t>
            </a:r>
            <a:r>
              <a:rPr lang="ja-JP" altLang="en-US" sz="1800" dirty="0">
                <a:latin typeface="Meiryo UI" panose="020B0604030504040204" pitchFamily="50" charset="-128"/>
                <a:ea typeface="Meiryo UI" panose="020B0604030504040204" pitchFamily="50" charset="-128"/>
              </a:rPr>
              <a:t>あり</a:t>
            </a:r>
            <a:r>
              <a:rPr lang="ja-JP" altLang="en-US" sz="1800" dirty="0" smtClean="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800" dirty="0" smtClean="0">
                <a:latin typeface="Meiryo UI" panose="020B0604030504040204" pitchFamily="50" charset="-128"/>
                <a:ea typeface="Meiryo UI" panose="020B0604030504040204" pitchFamily="50" charset="-128"/>
              </a:rPr>
              <a:t>　 　１</a:t>
            </a:r>
            <a:r>
              <a:rPr lang="ja-JP" altLang="en-US" sz="1800" dirty="0">
                <a:latin typeface="Meiryo UI" panose="020B0604030504040204" pitchFamily="50" charset="-128"/>
                <a:ea typeface="Meiryo UI" panose="020B0604030504040204" pitchFamily="50" charset="-128"/>
              </a:rPr>
              <a:t>市町村当たり、</a:t>
            </a:r>
            <a:r>
              <a:rPr lang="ja-JP" altLang="en-US" sz="1800" b="1" u="sng" dirty="0" smtClean="0">
                <a:latin typeface="Meiryo UI" panose="020B0604030504040204" pitchFamily="50" charset="-128"/>
                <a:ea typeface="Meiryo UI" panose="020B0604030504040204" pitchFamily="50" charset="-128"/>
              </a:rPr>
              <a:t>平均</a:t>
            </a:r>
            <a:r>
              <a:rPr lang="en-US" altLang="ja-JP" sz="1800" b="1" u="sng" dirty="0" smtClean="0">
                <a:latin typeface="Meiryo UI" panose="020B0604030504040204" pitchFamily="50" charset="-128"/>
                <a:ea typeface="Meiryo UI" panose="020B0604030504040204" pitchFamily="50" charset="-128"/>
              </a:rPr>
              <a:t>3.9</a:t>
            </a:r>
            <a:r>
              <a:rPr lang="ja-JP" altLang="en-US" sz="1800" b="1" u="sng" dirty="0" smtClean="0">
                <a:latin typeface="Meiryo UI" panose="020B0604030504040204" pitchFamily="50" charset="-128"/>
                <a:ea typeface="Meiryo UI" panose="020B0604030504040204" pitchFamily="50" charset="-128"/>
              </a:rPr>
              <a:t>か所</a:t>
            </a:r>
            <a:endParaRPr lang="en-US" altLang="ja-JP" sz="1800" b="1" u="sng" dirty="0" smtClean="0">
              <a:latin typeface="Meiryo UI" panose="020B0604030504040204" pitchFamily="50" charset="-128"/>
              <a:ea typeface="Meiryo UI" panose="020B0604030504040204" pitchFamily="50" charset="-128"/>
            </a:endParaRPr>
          </a:p>
          <a:p>
            <a:pPr marL="0" indent="0">
              <a:buNone/>
            </a:pPr>
            <a:r>
              <a:rPr lang="ja-JP" altLang="en-US" sz="1800" dirty="0" smtClean="0">
                <a:latin typeface="Meiryo UI" panose="020B0604030504040204" pitchFamily="50" charset="-128"/>
                <a:ea typeface="Meiryo UI" panose="020B0604030504040204" pitchFamily="50" charset="-128"/>
              </a:rPr>
              <a:t>◇</a:t>
            </a:r>
            <a:r>
              <a:rPr lang="ja-JP" altLang="ja-JP" sz="1800" dirty="0" err="1">
                <a:latin typeface="Meiryo UI" panose="020B0604030504040204" pitchFamily="50" charset="-128"/>
                <a:ea typeface="Meiryo UI" panose="020B0604030504040204" pitchFamily="50" charset="-128"/>
              </a:rPr>
              <a:t>障がい</a:t>
            </a:r>
            <a:r>
              <a:rPr lang="ja-JP" altLang="ja-JP" sz="1800" dirty="0">
                <a:latin typeface="Meiryo UI" panose="020B0604030504040204" pitchFamily="50" charset="-128"/>
                <a:ea typeface="Meiryo UI" panose="020B0604030504040204" pitchFamily="50" charset="-128"/>
              </a:rPr>
              <a:t>児者相談支援事業及び基幹相談支援センター従事者</a:t>
            </a:r>
            <a:r>
              <a:rPr lang="ja-JP" altLang="ja-JP" sz="1800" dirty="0" smtClean="0">
                <a:latin typeface="Meiryo UI" panose="020B0604030504040204" pitchFamily="50" charset="-128"/>
                <a:ea typeface="Meiryo UI" panose="020B0604030504040204" pitchFamily="50" charset="-128"/>
              </a:rPr>
              <a:t>内訳</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smtClean="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smtClean="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smtClean="0">
              <a:latin typeface="Meiryo UI" panose="020B0604030504040204" pitchFamily="50" charset="-128"/>
              <a:ea typeface="Meiryo UI" panose="020B0604030504040204" pitchFamily="50" charset="-128"/>
            </a:endParaRPr>
          </a:p>
          <a:p>
            <a:pPr marL="0" indent="0">
              <a:buNone/>
            </a:pPr>
            <a:endParaRPr lang="en-US" altLang="ja-JP" sz="1800" dirty="0" smtClean="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42736" y="3600698"/>
            <a:ext cx="3456122" cy="2215991"/>
          </a:xfrm>
          <a:prstGeom prst="wedgeRectCallout">
            <a:avLst>
              <a:gd name="adj1" fmla="val 65266"/>
              <a:gd name="adj2" fmla="val -69199"/>
            </a:avLst>
          </a:prstGeom>
          <a:noFill/>
          <a:ln>
            <a:solidFill>
              <a:schemeClr val="tx1"/>
            </a:solidFill>
            <a:prstDash val="solid"/>
            <a:headEnd type="none" w="med" len="med"/>
            <a:tailEnd type="none" w="med" len="med"/>
          </a:ln>
        </p:spPr>
        <p:txBody>
          <a:bodyPr wrap="square" rtlCol="0">
            <a:spAutoFit/>
          </a:bodyPr>
          <a:lstStyle/>
          <a:p>
            <a:endParaRPr lang="en-US" altLang="ja-JP" sz="1400" kern="1400" spc="300" dirty="0" smtClean="0">
              <a:latin typeface="Meiryo UI" panose="020B0604030504040204" pitchFamily="50" charset="-128"/>
              <a:ea typeface="Meiryo UI" panose="020B0604030504040204" pitchFamily="50" charset="-128"/>
            </a:endParaRPr>
          </a:p>
          <a:p>
            <a:r>
              <a:rPr lang="ja-JP" altLang="en-US" sz="1400" kern="1400" spc="300" dirty="0" smtClean="0">
                <a:latin typeface="Meiryo UI" panose="020B0604030504040204" pitchFamily="50" charset="-128"/>
                <a:ea typeface="Meiryo UI" panose="020B0604030504040204" pitchFamily="50" charset="-128"/>
              </a:rPr>
              <a:t>機能</a:t>
            </a:r>
            <a:r>
              <a:rPr lang="ja-JP" altLang="en-US" sz="1400" kern="1400" spc="300" dirty="0">
                <a:latin typeface="Meiryo UI" panose="020B0604030504040204" pitchFamily="50" charset="-128"/>
                <a:ea typeface="Meiryo UI" panose="020B0604030504040204" pitchFamily="50" charset="-128"/>
              </a:rPr>
              <a:t>強化のための</a:t>
            </a:r>
            <a:r>
              <a:rPr lang="ja-JP" altLang="en-US" sz="1400" kern="1400" spc="300" dirty="0" smtClean="0">
                <a:latin typeface="Meiryo UI" panose="020B0604030504040204" pitchFamily="50" charset="-128"/>
                <a:ea typeface="Meiryo UI" panose="020B0604030504040204" pitchFamily="50" charset="-128"/>
              </a:rPr>
              <a:t>専門職員</a:t>
            </a:r>
            <a:r>
              <a:rPr lang="ja-JP" altLang="en-US" sz="1400" kern="1400" spc="300" dirty="0">
                <a:latin typeface="Meiryo UI" panose="020B0604030504040204" pitchFamily="50" charset="-128"/>
                <a:ea typeface="Meiryo UI" panose="020B0604030504040204" pitchFamily="50" charset="-128"/>
              </a:rPr>
              <a:t>の</a:t>
            </a:r>
            <a:r>
              <a:rPr lang="ja-JP" altLang="en-US" sz="1400" kern="1400" spc="300" dirty="0" smtClean="0">
                <a:latin typeface="Meiryo UI" panose="020B0604030504040204" pitchFamily="50" charset="-128"/>
                <a:ea typeface="Meiryo UI" panose="020B0604030504040204" pitchFamily="50" charset="-128"/>
              </a:rPr>
              <a:t>職種</a:t>
            </a:r>
            <a:endParaRPr lang="en-US" altLang="ja-JP" sz="1400" kern="1400" spc="300" dirty="0">
              <a:latin typeface="Meiryo UI" panose="020B0604030504040204" pitchFamily="50" charset="-128"/>
              <a:ea typeface="Meiryo UI" panose="020B0604030504040204" pitchFamily="50" charset="-128"/>
            </a:endParaRPr>
          </a:p>
          <a:p>
            <a:r>
              <a:rPr lang="ja-JP" altLang="en-US" sz="1400" kern="1400" spc="300" dirty="0" smtClean="0">
                <a:latin typeface="Meiryo UI" panose="020B0604030504040204" pitchFamily="50" charset="-128"/>
                <a:ea typeface="Meiryo UI" panose="020B0604030504040204" pitchFamily="50" charset="-128"/>
              </a:rPr>
              <a:t>・</a:t>
            </a:r>
            <a:r>
              <a:rPr lang="zh-CN" altLang="en-US" sz="1400" kern="1400" spc="300" dirty="0">
                <a:latin typeface="Meiryo UI" panose="020B0604030504040204" pitchFamily="50" charset="-128"/>
                <a:ea typeface="Meiryo UI" panose="020B0604030504040204" pitchFamily="50" charset="-128"/>
              </a:rPr>
              <a:t>社会</a:t>
            </a:r>
            <a:r>
              <a:rPr lang="zh-CN" altLang="en-US" sz="1400" kern="1400" spc="300" dirty="0" smtClean="0">
                <a:latin typeface="Meiryo UI" panose="020B0604030504040204" pitchFamily="50" charset="-128"/>
                <a:ea typeface="Meiryo UI" panose="020B0604030504040204" pitchFamily="50" charset="-128"/>
              </a:rPr>
              <a:t>福祉</a:t>
            </a:r>
            <a:r>
              <a:rPr lang="ja-JP" altLang="en-US" sz="1400" kern="1400" spc="300" dirty="0">
                <a:latin typeface="Meiryo UI" panose="020B0604030504040204" pitchFamily="50" charset="-128"/>
                <a:ea typeface="Meiryo UI" panose="020B0604030504040204" pitchFamily="50" charset="-128"/>
              </a:rPr>
              <a:t>士</a:t>
            </a:r>
            <a:r>
              <a:rPr lang="zh-CN" altLang="en-US" sz="1400" kern="1400" spc="300" dirty="0" smtClean="0">
                <a:latin typeface="Meiryo UI" panose="020B0604030504040204" pitchFamily="50" charset="-128"/>
                <a:ea typeface="Meiryo UI" panose="020B0604030504040204" pitchFamily="50" charset="-128"/>
              </a:rPr>
              <a:t> </a:t>
            </a:r>
            <a:endParaRPr lang="en-US" altLang="ja-JP" sz="1400" kern="1400" spc="300" dirty="0" smtClean="0">
              <a:latin typeface="Meiryo UI" panose="020B0604030504040204" pitchFamily="50" charset="-128"/>
              <a:ea typeface="Meiryo UI" panose="020B0604030504040204" pitchFamily="50" charset="-128"/>
            </a:endParaRPr>
          </a:p>
          <a:p>
            <a:r>
              <a:rPr lang="ja-JP" altLang="en-US" sz="1400" kern="1400" spc="300" dirty="0">
                <a:latin typeface="Meiryo UI" panose="020B0604030504040204" pitchFamily="50" charset="-128"/>
                <a:ea typeface="Meiryo UI" panose="020B0604030504040204" pitchFamily="50" charset="-128"/>
              </a:rPr>
              <a:t>・</a:t>
            </a:r>
            <a:r>
              <a:rPr lang="ja-JP" altLang="en-US" sz="1400" kern="1400" spc="300" dirty="0" smtClean="0">
                <a:latin typeface="Meiryo UI" panose="020B0604030504040204" pitchFamily="50" charset="-128"/>
                <a:ea typeface="Meiryo UI" panose="020B0604030504040204" pitchFamily="50" charset="-128"/>
              </a:rPr>
              <a:t>精神</a:t>
            </a:r>
            <a:r>
              <a:rPr lang="ja-JP" altLang="en-US" sz="1400" kern="1400" spc="300" dirty="0">
                <a:latin typeface="Meiryo UI" panose="020B0604030504040204" pitchFamily="50" charset="-128"/>
                <a:ea typeface="Meiryo UI" panose="020B0604030504040204" pitchFamily="50" charset="-128"/>
              </a:rPr>
              <a:t>保健福祉士</a:t>
            </a:r>
            <a:endParaRPr lang="en-US" altLang="ja-JP" sz="1400" kern="1400" spc="300" dirty="0" smtClean="0">
              <a:latin typeface="Meiryo UI" panose="020B0604030504040204" pitchFamily="50" charset="-128"/>
              <a:ea typeface="Meiryo UI" panose="020B0604030504040204" pitchFamily="50" charset="-128"/>
            </a:endParaRPr>
          </a:p>
          <a:p>
            <a:r>
              <a:rPr lang="ja-JP" altLang="en-US" sz="1400" kern="1400" spc="300" dirty="0" smtClean="0">
                <a:latin typeface="Meiryo UI" panose="020B0604030504040204" pitchFamily="50" charset="-128"/>
                <a:ea typeface="Meiryo UI" panose="020B0604030504040204" pitchFamily="50" charset="-128"/>
              </a:rPr>
              <a:t>・</a:t>
            </a:r>
            <a:r>
              <a:rPr lang="ja-JP" altLang="en-US" sz="1400" kern="1400" spc="300" dirty="0">
                <a:latin typeface="Meiryo UI" panose="020B0604030504040204" pitchFamily="50" charset="-128"/>
                <a:ea typeface="Meiryo UI" panose="020B0604030504040204" pitchFamily="50" charset="-128"/>
              </a:rPr>
              <a:t>介護福祉士 </a:t>
            </a:r>
            <a:endParaRPr lang="en-US" altLang="ja-JP" sz="1400" kern="1400" spc="300" dirty="0" smtClean="0">
              <a:latin typeface="Meiryo UI" panose="020B0604030504040204" pitchFamily="50" charset="-128"/>
              <a:ea typeface="Meiryo UI" panose="020B0604030504040204" pitchFamily="50" charset="-128"/>
            </a:endParaRPr>
          </a:p>
          <a:p>
            <a:r>
              <a:rPr lang="ja-JP" altLang="en-US" sz="1400" kern="1400" spc="300" dirty="0" smtClean="0">
                <a:latin typeface="Meiryo UI" panose="020B0604030504040204" pitchFamily="50" charset="-128"/>
                <a:ea typeface="Meiryo UI" panose="020B0604030504040204" pitchFamily="50" charset="-128"/>
              </a:rPr>
              <a:t>・</a:t>
            </a:r>
            <a:r>
              <a:rPr lang="ja-JP" altLang="en-US" sz="1400" kern="1400" spc="300" dirty="0">
                <a:latin typeface="Meiryo UI" panose="020B0604030504040204" pitchFamily="50" charset="-128"/>
                <a:ea typeface="Meiryo UI" panose="020B0604030504040204" pitchFamily="50" charset="-128"/>
              </a:rPr>
              <a:t>保健師 </a:t>
            </a:r>
            <a:endParaRPr lang="en-US" altLang="ja-JP" sz="1400" kern="1400" spc="300" dirty="0" smtClean="0">
              <a:latin typeface="Meiryo UI" panose="020B0604030504040204" pitchFamily="50" charset="-128"/>
              <a:ea typeface="Meiryo UI" panose="020B0604030504040204" pitchFamily="50" charset="-128"/>
            </a:endParaRPr>
          </a:p>
          <a:p>
            <a:r>
              <a:rPr lang="ja-JP" altLang="en-US" sz="1400" kern="1400" spc="300" dirty="0" smtClean="0">
                <a:latin typeface="Meiryo UI" panose="020B0604030504040204" pitchFamily="50" charset="-128"/>
                <a:ea typeface="Meiryo UI" panose="020B0604030504040204" pitchFamily="50" charset="-128"/>
              </a:rPr>
              <a:t>・</a:t>
            </a:r>
            <a:r>
              <a:rPr lang="zh-TW" altLang="en-US" sz="1400" kern="1400" spc="300" dirty="0">
                <a:latin typeface="Meiryo UI" panose="020B0604030504040204" pitchFamily="50" charset="-128"/>
                <a:ea typeface="Meiryo UI" panose="020B0604030504040204" pitchFamily="50" charset="-128"/>
              </a:rPr>
              <a:t>介護支援専門員 </a:t>
            </a:r>
            <a:endParaRPr lang="en-US" altLang="ja-JP" sz="1400" kern="1400" spc="300" dirty="0" smtClean="0">
              <a:latin typeface="Meiryo UI" panose="020B0604030504040204" pitchFamily="50" charset="-128"/>
              <a:ea typeface="Meiryo UI" panose="020B0604030504040204" pitchFamily="50" charset="-128"/>
            </a:endParaRPr>
          </a:p>
          <a:p>
            <a:r>
              <a:rPr lang="ja-JP" altLang="en-US" sz="1400" kern="1400" spc="300" dirty="0" smtClean="0">
                <a:latin typeface="Meiryo UI" panose="020B0604030504040204" pitchFamily="50" charset="-128"/>
                <a:ea typeface="Meiryo UI" panose="020B0604030504040204" pitchFamily="50" charset="-128"/>
              </a:rPr>
              <a:t>・</a:t>
            </a:r>
            <a:r>
              <a:rPr lang="ja-JP" altLang="en-US" sz="1400" kern="1400" spc="300" dirty="0">
                <a:latin typeface="Meiryo UI" panose="020B0604030504040204" pitchFamily="50" charset="-128"/>
                <a:ea typeface="Meiryo UI" panose="020B0604030504040204" pitchFamily="50" charset="-128"/>
              </a:rPr>
              <a:t>ケアマネジメント推進員 </a:t>
            </a:r>
            <a:endParaRPr lang="en-US" altLang="ja-JP" sz="1400" kern="1400" spc="300" dirty="0" smtClean="0">
              <a:latin typeface="Meiryo UI" panose="020B0604030504040204" pitchFamily="50" charset="-128"/>
              <a:ea typeface="Meiryo UI" panose="020B0604030504040204" pitchFamily="50" charset="-128"/>
            </a:endParaRPr>
          </a:p>
          <a:p>
            <a:pPr algn="ctr"/>
            <a:r>
              <a:rPr lang="ja-JP" altLang="en-US" sz="1200" kern="1400" spc="300" dirty="0" smtClean="0">
                <a:latin typeface="Meiryo UI" panose="020B0604030504040204" pitchFamily="50" charset="-128"/>
                <a:ea typeface="Meiryo UI" panose="020B0604030504040204" pitchFamily="50" charset="-128"/>
              </a:rPr>
              <a:t>　　　　　　　　　　　　　　　　　　　等</a:t>
            </a:r>
            <a:endParaRPr lang="en-US" altLang="ja-JP" sz="1100" kern="1400" spc="300" dirty="0" smtClean="0">
              <a:latin typeface="Meiryo UI" panose="020B0604030504040204" pitchFamily="50" charset="-128"/>
              <a:ea typeface="Meiryo UI" panose="020B0604030504040204" pitchFamily="50" charset="-128"/>
            </a:endParaRPr>
          </a:p>
          <a:p>
            <a:pPr algn="ctr"/>
            <a:endParaRPr lang="en-US" altLang="ja-JP" sz="1200" kern="1400" spc="300" dirty="0">
              <a:latin typeface="Meiryo UI" panose="020B0604030504040204" pitchFamily="50" charset="-128"/>
              <a:ea typeface="Meiryo UI" panose="020B0604030504040204"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1011254423"/>
              </p:ext>
            </p:extLst>
          </p:nvPr>
        </p:nvGraphicFramePr>
        <p:xfrm>
          <a:off x="4208508" y="2467930"/>
          <a:ext cx="5462434" cy="4266083"/>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fld id="{14B6C5A7-A6AB-4B22-995B-695CA5418882}" type="slidenum">
              <a:rPr kumimoji="1" lang="ja-JP" altLang="en-US" smtClean="0"/>
              <a:t>2</a:t>
            </a:fld>
            <a:endParaRPr kumimoji="1" lang="ja-JP" altLang="en-US"/>
          </a:p>
        </p:txBody>
      </p:sp>
    </p:spTree>
    <p:extLst>
      <p:ext uri="{BB962C8B-B14F-4D97-AF65-F5344CB8AC3E}">
        <p14:creationId xmlns:p14="http://schemas.microsoft.com/office/powerpoint/2010/main" val="4123067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7"/>
          <p:cNvSpPr txBox="1">
            <a:spLocks noChangeArrowheads="1"/>
          </p:cNvSpPr>
          <p:nvPr/>
        </p:nvSpPr>
        <p:spPr bwMode="auto">
          <a:xfrm>
            <a:off x="652572" y="1641475"/>
            <a:ext cx="1944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latin typeface="Meiryo UI" panose="020B0604030504040204" pitchFamily="50" charset="-128"/>
                <a:ea typeface="Meiryo UI" panose="020B0604030504040204" pitchFamily="50" charset="-128"/>
              </a:rPr>
              <a:t>①設置状況</a:t>
            </a:r>
          </a:p>
        </p:txBody>
      </p:sp>
      <p:sp>
        <p:nvSpPr>
          <p:cNvPr id="5" name="テキスト ボックス 8"/>
          <p:cNvSpPr txBox="1">
            <a:spLocks noChangeArrowheads="1"/>
          </p:cNvSpPr>
          <p:nvPr/>
        </p:nvSpPr>
        <p:spPr bwMode="auto">
          <a:xfrm>
            <a:off x="5003626" y="1640443"/>
            <a:ext cx="2952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latin typeface="Meiryo UI" panose="020B0604030504040204" pitchFamily="50" charset="-128"/>
                <a:ea typeface="Meiryo UI" panose="020B0604030504040204" pitchFamily="50" charset="-128"/>
              </a:rPr>
              <a:t>②設置済市町村</a:t>
            </a:r>
            <a:r>
              <a:rPr lang="ja-JP" altLang="en-US" dirty="0" smtClean="0">
                <a:latin typeface="Meiryo UI" panose="020B0604030504040204" pitchFamily="50" charset="-128"/>
                <a:ea typeface="Meiryo UI" panose="020B0604030504040204" pitchFamily="50" charset="-128"/>
              </a:rPr>
              <a:t>の設置形態</a:t>
            </a:r>
            <a:endParaRPr lang="ja-JP" altLang="en-US"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101896606"/>
              </p:ext>
            </p:extLst>
          </p:nvPr>
        </p:nvGraphicFramePr>
        <p:xfrm>
          <a:off x="5220071" y="2070695"/>
          <a:ext cx="3006353" cy="1800225"/>
        </p:xfrm>
        <a:graphic>
          <a:graphicData uri="http://schemas.openxmlformats.org/drawingml/2006/table">
            <a:tbl>
              <a:tblPr firstRow="1" bandRow="1">
                <a:tableStyleId>{5940675A-B579-460E-94D1-54222C63F5DA}</a:tableStyleId>
              </a:tblPr>
              <a:tblGrid>
                <a:gridCol w="925134">
                  <a:extLst>
                    <a:ext uri="{9D8B030D-6E8A-4147-A177-3AD203B41FA5}">
                      <a16:colId xmlns:a16="http://schemas.microsoft.com/office/drawing/2014/main" val="20000"/>
                    </a:ext>
                  </a:extLst>
                </a:gridCol>
                <a:gridCol w="1307115">
                  <a:extLst>
                    <a:ext uri="{9D8B030D-6E8A-4147-A177-3AD203B41FA5}">
                      <a16:colId xmlns:a16="http://schemas.microsoft.com/office/drawing/2014/main" val="20001"/>
                    </a:ext>
                  </a:extLst>
                </a:gridCol>
                <a:gridCol w="774104">
                  <a:extLst>
                    <a:ext uri="{9D8B030D-6E8A-4147-A177-3AD203B41FA5}">
                      <a16:colId xmlns:a16="http://schemas.microsoft.com/office/drawing/2014/main" val="20002"/>
                    </a:ext>
                  </a:extLst>
                </a:gridCol>
              </a:tblGrid>
              <a:tr h="360045">
                <a:tc gridSpan="2">
                  <a:txBody>
                    <a:bodyPr/>
                    <a:lstStyle/>
                    <a:p>
                      <a:pPr algn="ctr"/>
                      <a:r>
                        <a:rPr kumimoji="1" lang="ja-JP" altLang="en-US" sz="1600" dirty="0" smtClean="0"/>
                        <a:t>設置形態</a:t>
                      </a:r>
                      <a:endParaRPr kumimoji="1" lang="ja-JP" altLang="en-US" sz="1600" dirty="0"/>
                    </a:p>
                  </a:txBody>
                  <a:tcPr marL="91432" marR="91432" marT="45737" marB="45737">
                    <a:solidFill>
                      <a:srgbClr val="A7E2FF"/>
                    </a:solidFill>
                  </a:tcPr>
                </a:tc>
                <a:tc hMerge="1">
                  <a:txBody>
                    <a:bodyPr/>
                    <a:lstStyle/>
                    <a:p>
                      <a:endParaRPr kumimoji="1" lang="ja-JP" altLang="en-US"/>
                    </a:p>
                  </a:txBody>
                  <a:tcPr/>
                </a:tc>
                <a:tc>
                  <a:txBody>
                    <a:bodyPr/>
                    <a:lstStyle/>
                    <a:p>
                      <a:pPr algn="ctr"/>
                      <a:r>
                        <a:rPr kumimoji="1" lang="en-US" altLang="ja-JP" sz="1600" dirty="0" smtClean="0">
                          <a:solidFill>
                            <a:schemeClr val="tx1"/>
                          </a:solidFill>
                        </a:rPr>
                        <a:t>R1</a:t>
                      </a:r>
                      <a:endParaRPr kumimoji="1" lang="ja-JP" altLang="en-US" sz="1600" dirty="0">
                        <a:solidFill>
                          <a:schemeClr val="tx1"/>
                        </a:solidFill>
                      </a:endParaRPr>
                    </a:p>
                  </a:txBody>
                  <a:tcPr marL="91432" marR="91432" marT="45737" marB="45737">
                    <a:solidFill>
                      <a:srgbClr val="A7E2FF"/>
                    </a:solidFill>
                  </a:tcPr>
                </a:tc>
                <a:extLst>
                  <a:ext uri="{0D108BD9-81ED-4DB2-BD59-A6C34878D82A}">
                    <a16:rowId xmlns:a16="http://schemas.microsoft.com/office/drawing/2014/main" val="10000"/>
                  </a:ext>
                </a:extLst>
              </a:tr>
              <a:tr h="360045">
                <a:tc rowSpan="2">
                  <a:txBody>
                    <a:bodyPr/>
                    <a:lstStyle/>
                    <a:p>
                      <a:pPr algn="ctr"/>
                      <a:r>
                        <a:rPr kumimoji="1" lang="ja-JP" altLang="en-US" sz="1600" dirty="0" smtClean="0"/>
                        <a:t>単独</a:t>
                      </a:r>
                      <a:endParaRPr kumimoji="1" lang="ja-JP" altLang="en-US" sz="1600" dirty="0"/>
                    </a:p>
                  </a:txBody>
                  <a:tcPr marL="91432" marR="91432" marT="45737" marB="45737" anchor="ctr">
                    <a:lnR w="12700" cap="flat" cmpd="sng" algn="ctr">
                      <a:solidFill>
                        <a:schemeClr val="tx1"/>
                      </a:solidFill>
                      <a:prstDash val="solid"/>
                      <a:round/>
                      <a:headEnd type="none" w="med" len="med"/>
                      <a:tailEnd type="none" w="med" len="med"/>
                    </a:lnR>
                    <a:noFill/>
                  </a:tcPr>
                </a:tc>
                <a:tc>
                  <a:txBody>
                    <a:bodyPr/>
                    <a:lstStyle/>
                    <a:p>
                      <a:pPr algn="ctr"/>
                      <a:r>
                        <a:rPr kumimoji="1" lang="ja-JP" altLang="en-US" sz="1600" dirty="0" smtClean="0"/>
                        <a:t>直営</a:t>
                      </a:r>
                      <a:endParaRPr kumimoji="1" lang="ja-JP" altLang="en-US" sz="1600" dirty="0"/>
                    </a:p>
                  </a:txBody>
                  <a:tcPr marL="91432" marR="91432" marT="45737" marB="4573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t>10</a:t>
                      </a:r>
                      <a:endParaRPr kumimoji="1" lang="ja-JP" altLang="en-US" sz="1600" dirty="0"/>
                    </a:p>
                  </a:txBody>
                  <a:tcPr marL="91432" marR="91432" marT="45737" marB="45737">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0045">
                <a:tc vMerge="1">
                  <a:txBody>
                    <a:bodyPr/>
                    <a:lstStyle/>
                    <a:p>
                      <a:endParaRPr kumimoji="1" lang="ja-JP" altLang="en-US"/>
                    </a:p>
                  </a:txBody>
                  <a:tcPr/>
                </a:tc>
                <a:tc>
                  <a:txBody>
                    <a:bodyPr/>
                    <a:lstStyle/>
                    <a:p>
                      <a:pPr algn="ctr"/>
                      <a:r>
                        <a:rPr kumimoji="1" lang="ja-JP" altLang="en-US" sz="1600" dirty="0" smtClean="0"/>
                        <a:t>委託</a:t>
                      </a:r>
                      <a:endParaRPr kumimoji="1" lang="ja-JP" altLang="en-US" sz="1600" dirty="0"/>
                    </a:p>
                  </a:txBody>
                  <a:tcPr marL="91432" marR="91432" marT="45737" marB="4573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r"/>
                      <a:r>
                        <a:rPr kumimoji="1" lang="en-US" altLang="ja-JP" sz="1600" dirty="0" smtClean="0"/>
                        <a:t>19</a:t>
                      </a:r>
                      <a:endParaRPr kumimoji="1" lang="ja-JP" altLang="en-US" sz="1600" dirty="0"/>
                    </a:p>
                  </a:txBody>
                  <a:tcPr marL="91432" marR="91432" marT="45737" marB="45737">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60045">
                <a:tc rowSpan="2">
                  <a:txBody>
                    <a:bodyPr/>
                    <a:lstStyle/>
                    <a:p>
                      <a:pPr algn="ctr"/>
                      <a:r>
                        <a:rPr kumimoji="1" lang="ja-JP" altLang="en-US" sz="1600" dirty="0" smtClean="0"/>
                        <a:t>共同</a:t>
                      </a:r>
                      <a:endParaRPr kumimoji="1" lang="ja-JP" altLang="en-US" sz="1600" dirty="0"/>
                    </a:p>
                  </a:txBody>
                  <a:tcPr marL="91432" marR="91432" marT="45737" marB="45737" anchor="ctr">
                    <a:lnR w="12700" cap="flat" cmpd="sng" algn="ctr">
                      <a:solidFill>
                        <a:schemeClr val="tx1"/>
                      </a:solidFill>
                      <a:prstDash val="solid"/>
                      <a:round/>
                      <a:headEnd type="none" w="med" len="med"/>
                      <a:tailEnd type="none" w="med" len="med"/>
                    </a:lnR>
                    <a:noFill/>
                  </a:tcPr>
                </a:tc>
                <a:tc>
                  <a:txBody>
                    <a:bodyPr/>
                    <a:lstStyle/>
                    <a:p>
                      <a:pPr algn="ctr"/>
                      <a:r>
                        <a:rPr kumimoji="1" lang="ja-JP" altLang="en-US" sz="1600" dirty="0" smtClean="0"/>
                        <a:t>直営</a:t>
                      </a:r>
                      <a:endParaRPr kumimoji="1" lang="ja-JP" altLang="en-US" sz="1600" dirty="0"/>
                    </a:p>
                  </a:txBody>
                  <a:tcPr marL="91432" marR="91432" marT="45737" marB="4573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t>0</a:t>
                      </a:r>
                      <a:endParaRPr kumimoji="1" lang="ja-JP" altLang="en-US" sz="1600" dirty="0"/>
                    </a:p>
                  </a:txBody>
                  <a:tcPr marL="91432" marR="91432" marT="45737" marB="45737">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0045">
                <a:tc vMerge="1">
                  <a:txBody>
                    <a:bodyPr/>
                    <a:lstStyle/>
                    <a:p>
                      <a:endParaRPr kumimoji="1" lang="ja-JP" altLang="en-US"/>
                    </a:p>
                  </a:txBody>
                  <a:tcPr/>
                </a:tc>
                <a:tc>
                  <a:txBody>
                    <a:bodyPr/>
                    <a:lstStyle/>
                    <a:p>
                      <a:pPr algn="ctr"/>
                      <a:r>
                        <a:rPr kumimoji="1" lang="ja-JP" altLang="en-US" sz="1600" dirty="0" smtClean="0"/>
                        <a:t>委託</a:t>
                      </a:r>
                      <a:endParaRPr kumimoji="1" lang="ja-JP" altLang="en-US" sz="1600" dirty="0"/>
                    </a:p>
                  </a:txBody>
                  <a:tcPr marL="91432" marR="91432" marT="45737" marB="4573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r"/>
                      <a:r>
                        <a:rPr kumimoji="1" lang="en-US" altLang="ja-JP" sz="1600" dirty="0" smtClean="0"/>
                        <a:t>5</a:t>
                      </a:r>
                      <a:endParaRPr kumimoji="1" lang="ja-JP" altLang="en-US" sz="1600" dirty="0"/>
                    </a:p>
                  </a:txBody>
                  <a:tcPr marL="91432" marR="91432" marT="45737" marB="45737">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381922437"/>
              </p:ext>
            </p:extLst>
          </p:nvPr>
        </p:nvGraphicFramePr>
        <p:xfrm>
          <a:off x="792274" y="2070695"/>
          <a:ext cx="4211352" cy="1070273"/>
        </p:xfrm>
        <a:graphic>
          <a:graphicData uri="http://schemas.openxmlformats.org/drawingml/2006/table">
            <a:tbl>
              <a:tblPr firstRow="1" bandRow="1">
                <a:tableStyleId>{5940675A-B579-460E-94D1-54222C63F5DA}</a:tableStyleId>
              </a:tblPr>
              <a:tblGrid>
                <a:gridCol w="2250442">
                  <a:extLst>
                    <a:ext uri="{9D8B030D-6E8A-4147-A177-3AD203B41FA5}">
                      <a16:colId xmlns:a16="http://schemas.microsoft.com/office/drawing/2014/main" val="20000"/>
                    </a:ext>
                  </a:extLst>
                </a:gridCol>
                <a:gridCol w="980455">
                  <a:extLst>
                    <a:ext uri="{9D8B030D-6E8A-4147-A177-3AD203B41FA5}">
                      <a16:colId xmlns:a16="http://schemas.microsoft.com/office/drawing/2014/main" val="20001"/>
                    </a:ext>
                  </a:extLst>
                </a:gridCol>
                <a:gridCol w="980455">
                  <a:extLst>
                    <a:ext uri="{9D8B030D-6E8A-4147-A177-3AD203B41FA5}">
                      <a16:colId xmlns:a16="http://schemas.microsoft.com/office/drawing/2014/main" val="20002"/>
                    </a:ext>
                  </a:extLst>
                </a:gridCol>
              </a:tblGrid>
              <a:tr h="360045">
                <a:tc>
                  <a:txBody>
                    <a:bodyPr/>
                    <a:lstStyle/>
                    <a:p>
                      <a:pPr algn="ctr"/>
                      <a:r>
                        <a:rPr kumimoji="1" lang="ja-JP" altLang="en-US" sz="1600" dirty="0" smtClean="0"/>
                        <a:t>設置状況</a:t>
                      </a:r>
                      <a:endParaRPr kumimoji="1" lang="ja-JP" altLang="en-US" sz="1600" dirty="0"/>
                    </a:p>
                  </a:txBody>
                  <a:tcPr marL="91423" marR="91423" marT="45726" marB="45726">
                    <a:solidFill>
                      <a:srgbClr val="A7E2FF"/>
                    </a:solidFill>
                  </a:tcPr>
                </a:tc>
                <a:tc>
                  <a:txBody>
                    <a:bodyPr/>
                    <a:lstStyle/>
                    <a:p>
                      <a:pPr algn="ctr"/>
                      <a:r>
                        <a:rPr kumimoji="1" lang="en-US" altLang="ja-JP" sz="1600" dirty="0" smtClean="0">
                          <a:solidFill>
                            <a:schemeClr val="tx1"/>
                          </a:solidFill>
                        </a:rPr>
                        <a:t>R2</a:t>
                      </a:r>
                      <a:endParaRPr kumimoji="1" lang="ja-JP" altLang="en-US" sz="1600" dirty="0">
                        <a:solidFill>
                          <a:schemeClr val="tx1"/>
                        </a:solidFill>
                      </a:endParaRPr>
                    </a:p>
                  </a:txBody>
                  <a:tcPr marL="91423" marR="91423" marT="45726" marB="45726">
                    <a:solidFill>
                      <a:srgbClr val="A7E2FF"/>
                    </a:solidFill>
                  </a:tcPr>
                </a:tc>
                <a:tc>
                  <a:txBody>
                    <a:bodyPr/>
                    <a:lstStyle/>
                    <a:p>
                      <a:pPr algn="ctr"/>
                      <a:r>
                        <a:rPr kumimoji="1" lang="en-US" altLang="ja-JP" sz="1600" dirty="0" smtClean="0">
                          <a:solidFill>
                            <a:schemeClr val="tx1"/>
                          </a:solidFill>
                        </a:rPr>
                        <a:t>R1</a:t>
                      </a:r>
                      <a:endParaRPr kumimoji="1" lang="ja-JP" altLang="en-US" sz="1600" dirty="0">
                        <a:solidFill>
                          <a:schemeClr val="tx1"/>
                        </a:solidFill>
                      </a:endParaRPr>
                    </a:p>
                  </a:txBody>
                  <a:tcPr marL="91423" marR="91423" marT="45726" marB="45726">
                    <a:solidFill>
                      <a:srgbClr val="A7E2FF"/>
                    </a:solidFill>
                  </a:tcPr>
                </a:tc>
                <a:extLst>
                  <a:ext uri="{0D108BD9-81ED-4DB2-BD59-A6C34878D82A}">
                    <a16:rowId xmlns:a16="http://schemas.microsoft.com/office/drawing/2014/main" val="10000"/>
                  </a:ext>
                </a:extLst>
              </a:tr>
              <a:tr h="7102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設置済市町村</a:t>
                      </a:r>
                    </a:p>
                  </a:txBody>
                  <a:tcPr marL="91423" marR="91423" marT="45726" marB="45726"/>
                </a:tc>
                <a:tc>
                  <a:txBody>
                    <a:bodyPr/>
                    <a:lstStyle/>
                    <a:p>
                      <a:pPr algn="r"/>
                      <a:r>
                        <a:rPr kumimoji="1" lang="en-US" altLang="ja-JP" sz="1600" dirty="0" smtClean="0">
                          <a:solidFill>
                            <a:schemeClr val="tx1"/>
                          </a:solidFill>
                        </a:rPr>
                        <a:t>34</a:t>
                      </a:r>
                    </a:p>
                    <a:p>
                      <a:pPr algn="r"/>
                      <a:r>
                        <a:rPr kumimoji="1" lang="en-US" altLang="ja-JP" sz="1600" dirty="0" smtClean="0">
                          <a:solidFill>
                            <a:schemeClr val="tx1"/>
                          </a:solidFill>
                        </a:rPr>
                        <a:t>(79.0%)</a:t>
                      </a:r>
                    </a:p>
                  </a:txBody>
                  <a:tcPr marL="91423" marR="91423" marT="45726" marB="45726"/>
                </a:tc>
                <a:tc>
                  <a:txBody>
                    <a:bodyPr/>
                    <a:lstStyle/>
                    <a:p>
                      <a:pPr algn="r"/>
                      <a:r>
                        <a:rPr kumimoji="1" lang="en-US" altLang="ja-JP" sz="1600" dirty="0" smtClean="0">
                          <a:solidFill>
                            <a:schemeClr val="tx1"/>
                          </a:solidFill>
                        </a:rPr>
                        <a:t>32</a:t>
                      </a:r>
                    </a:p>
                    <a:p>
                      <a:pPr algn="r"/>
                      <a:r>
                        <a:rPr kumimoji="1" lang="en-US" altLang="ja-JP" sz="1600" dirty="0" smtClean="0">
                          <a:solidFill>
                            <a:schemeClr val="tx1"/>
                          </a:solidFill>
                        </a:rPr>
                        <a:t>(74.4%)</a:t>
                      </a:r>
                    </a:p>
                  </a:txBody>
                  <a:tcPr marL="91423" marR="91423" marT="45726" marB="45726">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テキスト ボックス 5"/>
          <p:cNvSpPr txBox="1">
            <a:spLocks noChangeArrowheads="1"/>
          </p:cNvSpPr>
          <p:nvPr/>
        </p:nvSpPr>
        <p:spPr bwMode="auto">
          <a:xfrm>
            <a:off x="917574" y="970683"/>
            <a:ext cx="7308850" cy="647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latin typeface="Meiryo UI" panose="020B0604030504040204" pitchFamily="50" charset="-128"/>
                <a:ea typeface="Meiryo UI" panose="020B0604030504040204" pitchFamily="50" charset="-128"/>
              </a:rPr>
              <a:t>　令和</a:t>
            </a:r>
            <a:r>
              <a:rPr lang="ja-JP" altLang="en-US" dirty="0" smtClean="0">
                <a:latin typeface="Meiryo UI" panose="020B0604030504040204" pitchFamily="50" charset="-128"/>
                <a:ea typeface="Meiryo UI" panose="020B0604030504040204" pitchFamily="50" charset="-128"/>
              </a:rPr>
              <a:t>３年１月</a:t>
            </a:r>
            <a:r>
              <a:rPr lang="en-US" altLang="ja-JP" dirty="0">
                <a:latin typeface="Meiryo UI" panose="020B0604030504040204" pitchFamily="50" charset="-128"/>
                <a:ea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rPr>
              <a:t>日</a:t>
            </a:r>
            <a:r>
              <a:rPr lang="ja-JP" altLang="en-US" dirty="0">
                <a:latin typeface="Meiryo UI" panose="020B0604030504040204" pitchFamily="50" charset="-128"/>
                <a:ea typeface="Meiryo UI" panose="020B0604030504040204" pitchFamily="50" charset="-128"/>
              </a:rPr>
              <a:t>現在、基幹相談支援センターを設置している市町村は</a:t>
            </a:r>
            <a:endParaRPr lang="en-US" altLang="ja-JP" dirty="0">
              <a:latin typeface="Meiryo UI" panose="020B0604030504040204" pitchFamily="50" charset="-128"/>
              <a:ea typeface="Meiryo UI" panose="020B0604030504040204" pitchFamily="50" charset="-128"/>
            </a:endParaRPr>
          </a:p>
          <a:p>
            <a:pPr eaLnBrk="1" hangingPunct="1"/>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34</a:t>
            </a:r>
            <a:r>
              <a:rPr lang="ja-JP" altLang="en-US" dirty="0" smtClean="0">
                <a:latin typeface="Meiryo UI" panose="020B0604030504040204" pitchFamily="50" charset="-128"/>
                <a:ea typeface="Meiryo UI" panose="020B0604030504040204" pitchFamily="50" charset="-128"/>
              </a:rPr>
              <a:t>市町村（</a:t>
            </a:r>
            <a:r>
              <a:rPr lang="en-US" altLang="ja-JP" dirty="0" smtClean="0">
                <a:latin typeface="Meiryo UI" panose="020B0604030504040204" pitchFamily="50" charset="-128"/>
                <a:ea typeface="Meiryo UI" panose="020B0604030504040204" pitchFamily="50" charset="-128"/>
              </a:rPr>
              <a:t>63</a:t>
            </a:r>
            <a:r>
              <a:rPr lang="ja-JP" altLang="en-US" dirty="0" smtClean="0">
                <a:latin typeface="Meiryo UI" panose="020B0604030504040204" pitchFamily="50" charset="-128"/>
                <a:ea typeface="Meiryo UI" panose="020B0604030504040204" pitchFamily="50" charset="-128"/>
              </a:rPr>
              <a:t>か所）と</a:t>
            </a:r>
            <a:r>
              <a:rPr lang="ja-JP" altLang="en-US" dirty="0">
                <a:latin typeface="Meiryo UI" panose="020B0604030504040204" pitchFamily="50" charset="-128"/>
                <a:ea typeface="Meiryo UI" panose="020B0604030504040204" pitchFamily="50" charset="-128"/>
              </a:rPr>
              <a:t>なっている。</a:t>
            </a:r>
          </a:p>
        </p:txBody>
      </p:sp>
      <p:sp>
        <p:nvSpPr>
          <p:cNvPr id="9" name="角丸四角形 8"/>
          <p:cNvSpPr/>
          <p:nvPr/>
        </p:nvSpPr>
        <p:spPr>
          <a:xfrm>
            <a:off x="792274" y="4033048"/>
            <a:ext cx="7506419" cy="2688427"/>
          </a:xfrm>
          <a:prstGeom prst="roundRect">
            <a:avLst>
              <a:gd name="adj" fmla="val 9002"/>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400" dirty="0">
                <a:latin typeface="Meiryo UI" panose="020B0604030504040204" pitchFamily="50" charset="-128"/>
                <a:ea typeface="Meiryo UI" panose="020B0604030504040204" pitchFamily="50" charset="-128"/>
              </a:rPr>
              <a:t>●基幹相談支援センター設置市町村</a:t>
            </a:r>
            <a:r>
              <a:rPr lang="ja-JP" altLang="en-US" sz="1400" dirty="0" smtClean="0">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R</a:t>
            </a:r>
            <a:r>
              <a:rPr lang="ja-JP" altLang="en-US" sz="1400" dirty="0" smtClean="0">
                <a:solidFill>
                  <a:schemeClr val="tx1"/>
                </a:solidFill>
                <a:latin typeface="Meiryo UI" panose="020B0604030504040204" pitchFamily="50" charset="-128"/>
                <a:ea typeface="Meiryo UI" panose="020B0604030504040204" pitchFamily="50" charset="-128"/>
              </a:rPr>
              <a:t>３</a:t>
            </a: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１</a:t>
            </a:r>
            <a:r>
              <a:rPr lang="en-US" altLang="ja-JP" sz="1400" dirty="0" smtClean="0">
                <a:latin typeface="Meiryo UI" panose="020B0604030504040204" pitchFamily="50" charset="-128"/>
                <a:ea typeface="Meiryo UI" panose="020B0604030504040204" pitchFamily="50" charset="-128"/>
              </a:rPr>
              <a:t>.31</a:t>
            </a:r>
            <a:r>
              <a:rPr lang="ja-JP" altLang="en-US" sz="1400" dirty="0" smtClean="0">
                <a:latin typeface="Meiryo UI" panose="020B0604030504040204" pitchFamily="50" charset="-128"/>
                <a:ea typeface="Meiryo UI" panose="020B0604030504040204" pitchFamily="50" charset="-128"/>
              </a:rPr>
              <a:t>現在</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a:defRPr/>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単独設置・直営</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rPr>
              <a:t>市町）</a:t>
            </a:r>
            <a:r>
              <a:rPr lang="en-US" altLang="ja-JP" sz="1400" dirty="0" smtClean="0">
                <a:latin typeface="Meiryo UI" panose="020B0604030504040204" pitchFamily="50" charset="-128"/>
                <a:ea typeface="Meiryo UI" panose="020B0604030504040204" pitchFamily="50" charset="-128"/>
              </a:rPr>
              <a:t>】</a:t>
            </a:r>
          </a:p>
          <a:p>
            <a:pPr>
              <a:defRPr/>
            </a:pPr>
            <a:r>
              <a:rPr lang="ja-JP" altLang="en-US" sz="1400" dirty="0" smtClean="0">
                <a:latin typeface="Meiryo UI" panose="020B0604030504040204" pitchFamily="50" charset="-128"/>
                <a:ea typeface="Meiryo UI" panose="020B0604030504040204" pitchFamily="50" charset="-128"/>
              </a:rPr>
              <a:t> 岸和田市</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吹田市、高槻市、茨木市（一部委託）、八尾市、</a:t>
            </a:r>
            <a:r>
              <a:rPr lang="ja-JP" altLang="en-US" sz="1400" dirty="0" smtClean="0">
                <a:solidFill>
                  <a:schemeClr val="tx1"/>
                </a:solidFill>
                <a:latin typeface="Meiryo UI" panose="020B0604030504040204" pitchFamily="50" charset="-128"/>
                <a:ea typeface="Meiryo UI" panose="020B0604030504040204" pitchFamily="50" charset="-128"/>
              </a:rPr>
              <a:t>富田林市</a:t>
            </a:r>
            <a:r>
              <a:rPr lang="ja-JP" altLang="en-US" sz="1400" dirty="0" smtClean="0">
                <a:latin typeface="Meiryo UI" panose="020B0604030504040204" pitchFamily="50" charset="-128"/>
                <a:ea typeface="Meiryo UI" panose="020B0604030504040204" pitchFamily="50" charset="-128"/>
              </a:rPr>
              <a:t>、寝屋川市、箕面市、  </a:t>
            </a:r>
            <a:endParaRPr lang="en-US" altLang="ja-JP" sz="1400" dirty="0" smtClean="0">
              <a:latin typeface="Meiryo UI" panose="020B0604030504040204" pitchFamily="50" charset="-128"/>
              <a:ea typeface="Meiryo UI" panose="020B0604030504040204" pitchFamily="50" charset="-128"/>
            </a:endParaRPr>
          </a:p>
          <a:p>
            <a:pPr>
              <a:defRPr/>
            </a:pP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島本町、豊能町</a:t>
            </a:r>
            <a:endParaRPr lang="en-US" altLang="ja-JP" sz="1400" dirty="0">
              <a:latin typeface="Meiryo UI" panose="020B0604030504040204" pitchFamily="50" charset="-128"/>
              <a:ea typeface="Meiryo UI" panose="020B0604030504040204" pitchFamily="50" charset="-128"/>
            </a:endParaRPr>
          </a:p>
          <a:p>
            <a:pPr>
              <a:defRPr/>
            </a:pPr>
            <a:endParaRPr lang="en-US" altLang="ja-JP" sz="1400" dirty="0" smtClean="0">
              <a:latin typeface="Meiryo UI" panose="020B0604030504040204" pitchFamily="50" charset="-128"/>
              <a:ea typeface="Meiryo UI" panose="020B0604030504040204" pitchFamily="50" charset="-128"/>
            </a:endParaRPr>
          </a:p>
          <a:p>
            <a:pPr>
              <a:defRPr/>
            </a:pP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単独設置・委託</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19</a:t>
            </a:r>
            <a:r>
              <a:rPr lang="ja-JP" altLang="en-US" sz="1400" dirty="0" smtClean="0">
                <a:latin typeface="Meiryo UI" panose="020B0604030504040204" pitchFamily="50" charset="-128"/>
                <a:ea typeface="Meiryo UI" panose="020B0604030504040204" pitchFamily="50" charset="-128"/>
              </a:rPr>
              <a:t>市町）</a:t>
            </a:r>
            <a:r>
              <a:rPr lang="en-US" altLang="ja-JP" sz="1400" dirty="0">
                <a:latin typeface="Meiryo UI" panose="020B0604030504040204" pitchFamily="50" charset="-128"/>
                <a:ea typeface="Meiryo UI" panose="020B0604030504040204" pitchFamily="50" charset="-128"/>
              </a:rPr>
              <a:t>】</a:t>
            </a:r>
          </a:p>
          <a:p>
            <a:pPr>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大阪市（</a:t>
            </a:r>
            <a:r>
              <a:rPr lang="en-US" altLang="ja-JP" sz="1400" dirty="0" smtClean="0">
                <a:latin typeface="Meiryo UI" panose="020B0604030504040204" pitchFamily="50" charset="-128"/>
                <a:ea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rPr>
              <a:t>か所）、</a:t>
            </a:r>
            <a:r>
              <a:rPr lang="ja-JP" altLang="en-US" sz="1400" dirty="0">
                <a:latin typeface="Meiryo UI" panose="020B0604030504040204" pitchFamily="50" charset="-128"/>
                <a:ea typeface="Meiryo UI" panose="020B0604030504040204" pitchFamily="50" charset="-128"/>
              </a:rPr>
              <a:t>堺市（</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か所）</a:t>
            </a:r>
            <a:r>
              <a:rPr lang="ja-JP" altLang="en-US" sz="1400" dirty="0" smtClean="0">
                <a:latin typeface="Meiryo UI" panose="020B0604030504040204" pitchFamily="50" charset="-128"/>
                <a:ea typeface="Meiryo UI" panose="020B0604030504040204" pitchFamily="50" charset="-128"/>
              </a:rPr>
              <a:t>、豊中市、池田市、貝塚市、守口市、枚方市（</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か所）、　　</a:t>
            </a:r>
            <a:endParaRPr lang="en-US" altLang="ja-JP" sz="1400" dirty="0" smtClean="0">
              <a:latin typeface="Meiryo UI" panose="020B0604030504040204" pitchFamily="50" charset="-128"/>
              <a:ea typeface="Meiryo UI" panose="020B0604030504040204" pitchFamily="50" charset="-128"/>
            </a:endParaRPr>
          </a:p>
          <a:p>
            <a:pPr>
              <a:defRPr/>
            </a:pPr>
            <a:r>
              <a:rPr lang="ja-JP" altLang="en-US" sz="1400" dirty="0" smtClean="0">
                <a:latin typeface="Meiryo UI" panose="020B0604030504040204" pitchFamily="50" charset="-128"/>
                <a:ea typeface="Meiryo UI" panose="020B0604030504040204" pitchFamily="50" charset="-128"/>
              </a:rPr>
              <a:t> 河内長野市、松原市、大東市、和泉市、柏原市、門真市、摂津市、高石市、東大阪市、四條畷　</a:t>
            </a:r>
            <a:endParaRPr lang="en-US" altLang="ja-JP" sz="1400" dirty="0" smtClean="0">
              <a:latin typeface="Meiryo UI" panose="020B0604030504040204" pitchFamily="50" charset="-128"/>
              <a:ea typeface="Meiryo UI" panose="020B0604030504040204" pitchFamily="50" charset="-128"/>
            </a:endParaRPr>
          </a:p>
          <a:p>
            <a:pPr>
              <a:defRPr/>
            </a:pPr>
            <a:r>
              <a:rPr lang="ja-JP" altLang="en-US" sz="1400" dirty="0" smtClean="0">
                <a:latin typeface="Meiryo UI" panose="020B0604030504040204" pitchFamily="50" charset="-128"/>
                <a:ea typeface="Meiryo UI" panose="020B0604030504040204" pitchFamily="50" charset="-128"/>
              </a:rPr>
              <a:t> 市、大阪狭山市、能勢町</a:t>
            </a:r>
            <a:endParaRPr lang="en-US" altLang="ja-JP" sz="1400" dirty="0">
              <a:latin typeface="Meiryo UI" panose="020B0604030504040204" pitchFamily="50" charset="-128"/>
              <a:ea typeface="Meiryo UI" panose="020B0604030504040204" pitchFamily="50" charset="-128"/>
            </a:endParaRPr>
          </a:p>
          <a:p>
            <a:pPr>
              <a:defRPr/>
            </a:pPr>
            <a:endParaRPr lang="en-US" altLang="ja-JP" sz="1400" dirty="0" smtClean="0">
              <a:latin typeface="Meiryo UI" panose="020B0604030504040204" pitchFamily="50" charset="-128"/>
              <a:ea typeface="Meiryo UI" panose="020B0604030504040204" pitchFamily="50" charset="-128"/>
            </a:endParaRPr>
          </a:p>
          <a:p>
            <a:pPr>
              <a:defRPr/>
            </a:pP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共同設置・委託（</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市町村）</a:t>
            </a:r>
            <a:r>
              <a:rPr lang="en-US" altLang="ja-JP" sz="1400" dirty="0">
                <a:latin typeface="Meiryo UI" panose="020B0604030504040204" pitchFamily="50" charset="-128"/>
                <a:ea typeface="Meiryo UI" panose="020B0604030504040204" pitchFamily="50" charset="-128"/>
              </a:rPr>
              <a:t>】</a:t>
            </a:r>
          </a:p>
          <a:p>
            <a:pPr>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泉佐野市</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田尻町、太子町</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河南町</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千早赤阪村</a:t>
            </a:r>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p:txBody>
      </p:sp>
      <p:sp>
        <p:nvSpPr>
          <p:cNvPr id="12" name="タイトル 1"/>
          <p:cNvSpPr txBox="1">
            <a:spLocks/>
          </p:cNvSpPr>
          <p:nvPr/>
        </p:nvSpPr>
        <p:spPr>
          <a:xfrm>
            <a:off x="642736" y="167425"/>
            <a:ext cx="7858527" cy="711895"/>
          </a:xfrm>
          <a:prstGeom prst="roundRect">
            <a:avLst>
              <a:gd name="adj" fmla="val 23904"/>
            </a:avLst>
          </a:prstGeom>
          <a:gradFill flip="none" rotWithShape="1">
            <a:gsLst>
              <a:gs pos="79000">
                <a:srgbClr val="AFFFFF"/>
              </a:gs>
              <a:gs pos="45000">
                <a:srgbClr val="A7E2FF"/>
              </a:gs>
              <a:gs pos="0">
                <a:srgbClr val="A7E2FF"/>
              </a:gs>
              <a:gs pos="100000">
                <a:schemeClr val="bg1"/>
              </a:gs>
            </a:gsLst>
            <a:lin ang="5400000" scaled="1"/>
            <a:tileRect/>
          </a:gradFill>
          <a:ln w="3175">
            <a:solidFill>
              <a:srgbClr val="66CCFF"/>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000" dirty="0">
                <a:latin typeface="Meiryo UI" panose="020B0604030504040204" pitchFamily="50" charset="-128"/>
                <a:ea typeface="Meiryo UI" panose="020B0604030504040204" pitchFamily="50" charset="-128"/>
              </a:rPr>
              <a:t>1-1</a:t>
            </a:r>
            <a:r>
              <a:rPr lang="ja-JP" altLang="en-US" sz="2000" dirty="0">
                <a:latin typeface="Meiryo UI" panose="020B0604030504040204" pitchFamily="50" charset="-128"/>
                <a:ea typeface="Meiryo UI" panose="020B0604030504040204" pitchFamily="50" charset="-128"/>
              </a:rPr>
              <a:t>　</a:t>
            </a:r>
            <a:r>
              <a:rPr lang="ja-JP" altLang="en-US" sz="2000" dirty="0" err="1">
                <a:latin typeface="Meiryo UI" panose="020B0604030504040204" pitchFamily="50" charset="-128"/>
                <a:ea typeface="Meiryo UI" panose="020B0604030504040204" pitchFamily="50" charset="-128"/>
              </a:rPr>
              <a:t>障がい</a:t>
            </a:r>
            <a:r>
              <a:rPr lang="ja-JP" altLang="en-US" sz="2000" dirty="0">
                <a:latin typeface="Meiryo UI" panose="020B0604030504040204" pitchFamily="50" charset="-128"/>
                <a:ea typeface="Meiryo UI" panose="020B0604030504040204" pitchFamily="50" charset="-128"/>
              </a:rPr>
              <a:t>児者相談支援</a:t>
            </a:r>
            <a:r>
              <a:rPr lang="ja-JP" altLang="en-US" sz="2000" dirty="0" smtClean="0">
                <a:latin typeface="Meiryo UI" panose="020B0604030504040204" pitchFamily="50" charset="-128"/>
                <a:ea typeface="Meiryo UI" panose="020B0604030504040204" pitchFamily="50" charset="-128"/>
              </a:rPr>
              <a:t>事業及び</a:t>
            </a:r>
            <a:r>
              <a:rPr lang="ja-JP" altLang="en-US" sz="2000" dirty="0">
                <a:latin typeface="Meiryo UI" panose="020B0604030504040204" pitchFamily="50" charset="-128"/>
                <a:ea typeface="Meiryo UI" panose="020B0604030504040204" pitchFamily="50" charset="-128"/>
              </a:rPr>
              <a:t>基幹相談支援センターの状況</a:t>
            </a:r>
          </a:p>
        </p:txBody>
      </p:sp>
      <p:sp>
        <p:nvSpPr>
          <p:cNvPr id="2" name="スライド番号プレースホルダー 1"/>
          <p:cNvSpPr>
            <a:spLocks noGrp="1"/>
          </p:cNvSpPr>
          <p:nvPr>
            <p:ph type="sldNum" sz="quarter" idx="12"/>
          </p:nvPr>
        </p:nvSpPr>
        <p:spPr>
          <a:xfrm>
            <a:off x="6586739" y="6356350"/>
            <a:ext cx="2057400" cy="365125"/>
          </a:xfrm>
        </p:spPr>
        <p:txBody>
          <a:bodyPr/>
          <a:lstStyle/>
          <a:p>
            <a:fld id="{14B6C5A7-A6AB-4B22-995B-695CA5418882}" type="slidenum">
              <a:rPr kumimoji="1" lang="ja-JP" altLang="en-US" smtClean="0"/>
              <a:t>3</a:t>
            </a:fld>
            <a:endParaRPr kumimoji="1" lang="ja-JP" altLang="en-US" dirty="0"/>
          </a:p>
        </p:txBody>
      </p:sp>
    </p:spTree>
    <p:extLst>
      <p:ext uri="{BB962C8B-B14F-4D97-AF65-F5344CB8AC3E}">
        <p14:creationId xmlns:p14="http://schemas.microsoft.com/office/powerpoint/2010/main" val="87960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585589" y="195348"/>
            <a:ext cx="7858527" cy="711895"/>
          </a:xfrm>
          <a:prstGeom prst="roundRect">
            <a:avLst>
              <a:gd name="adj" fmla="val 23904"/>
            </a:avLst>
          </a:prstGeom>
          <a:gradFill flip="none" rotWithShape="1">
            <a:gsLst>
              <a:gs pos="79000">
                <a:srgbClr val="AFFFFF"/>
              </a:gs>
              <a:gs pos="45000">
                <a:srgbClr val="A7E2FF"/>
              </a:gs>
              <a:gs pos="0">
                <a:srgbClr val="A7E2FF"/>
              </a:gs>
              <a:gs pos="100000">
                <a:schemeClr val="bg1"/>
              </a:gs>
            </a:gsLst>
            <a:lin ang="5400000" scaled="1"/>
            <a:tileRect/>
          </a:gradFill>
          <a:ln w="3175">
            <a:solidFill>
              <a:srgbClr val="66CCFF"/>
            </a:solidFill>
          </a:ln>
        </p:spPr>
        <p:txBody>
          <a:bodyPr>
            <a:noAutofit/>
          </a:bodyPr>
          <a:lstStyle/>
          <a:p>
            <a:pPr algn="ctr"/>
            <a:r>
              <a:rPr lang="en-US" altLang="ja-JP" sz="2000" dirty="0" smtClean="0">
                <a:latin typeface="Meiryo UI" panose="020B0604030504040204" pitchFamily="50" charset="-128"/>
                <a:ea typeface="Meiryo UI" panose="020B0604030504040204" pitchFamily="50" charset="-128"/>
              </a:rPr>
              <a:t>1-2 </a:t>
            </a:r>
            <a:r>
              <a:rPr lang="ja-JP" altLang="en-US" sz="2000" dirty="0" err="1" smtClean="0">
                <a:latin typeface="Meiryo UI" panose="020B0604030504040204" pitchFamily="50" charset="-128"/>
                <a:ea typeface="Meiryo UI" panose="020B0604030504040204" pitchFamily="50" charset="-128"/>
              </a:rPr>
              <a:t>障</a:t>
            </a:r>
            <a:r>
              <a:rPr lang="ja-JP" altLang="en-US" sz="2000" dirty="0" err="1">
                <a:latin typeface="Meiryo UI" panose="020B0604030504040204" pitchFamily="50" charset="-128"/>
                <a:ea typeface="Meiryo UI" panose="020B0604030504040204" pitchFamily="50" charset="-128"/>
              </a:rPr>
              <a:t>がい</a:t>
            </a:r>
            <a:r>
              <a:rPr lang="ja-JP" altLang="en-US" sz="2000" dirty="0">
                <a:latin typeface="Meiryo UI" panose="020B0604030504040204" pitchFamily="50" charset="-128"/>
                <a:ea typeface="Meiryo UI" panose="020B0604030504040204" pitchFamily="50" charset="-128"/>
              </a:rPr>
              <a:t>児者相談支援</a:t>
            </a:r>
            <a:r>
              <a:rPr lang="ja-JP" altLang="en-US" sz="2000" dirty="0" smtClean="0">
                <a:latin typeface="Meiryo UI" panose="020B0604030504040204" pitchFamily="50" charset="-128"/>
                <a:ea typeface="Meiryo UI" panose="020B0604030504040204" pitchFamily="50" charset="-128"/>
              </a:rPr>
              <a:t>事業及び</a:t>
            </a:r>
            <a:r>
              <a:rPr lang="ja-JP" altLang="en-US" sz="2000" dirty="0">
                <a:latin typeface="Meiryo UI" panose="020B0604030504040204" pitchFamily="50" charset="-128"/>
                <a:ea typeface="Meiryo UI" panose="020B0604030504040204" pitchFamily="50" charset="-128"/>
              </a:rPr>
              <a:t>基幹相談支援センターの業務内容</a:t>
            </a:r>
          </a:p>
        </p:txBody>
      </p:sp>
      <p:graphicFrame>
        <p:nvGraphicFramePr>
          <p:cNvPr id="6" name="グラフ 5"/>
          <p:cNvGraphicFramePr>
            <a:graphicFrameLocks/>
          </p:cNvGraphicFramePr>
          <p:nvPr>
            <p:extLst>
              <p:ext uri="{D42A27DB-BD31-4B8C-83A1-F6EECF244321}">
                <p14:modId xmlns:p14="http://schemas.microsoft.com/office/powerpoint/2010/main" val="2979670403"/>
              </p:ext>
            </p:extLst>
          </p:nvPr>
        </p:nvGraphicFramePr>
        <p:xfrm>
          <a:off x="0" y="1178100"/>
          <a:ext cx="9144000" cy="5399408"/>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直線コネクタ 3"/>
          <p:cNvCxnSpPr/>
          <p:nvPr/>
        </p:nvCxnSpPr>
        <p:spPr>
          <a:xfrm>
            <a:off x="8813800" y="1535296"/>
            <a:ext cx="8228" cy="4606081"/>
          </a:xfrm>
          <a:prstGeom prst="line">
            <a:avLst/>
          </a:prstGeom>
          <a:ln w="12700">
            <a:prstDash val="dash"/>
          </a:ln>
        </p:spPr>
        <p:style>
          <a:lnRef idx="1">
            <a:schemeClr val="accent2"/>
          </a:lnRef>
          <a:fillRef idx="0">
            <a:schemeClr val="accent2"/>
          </a:fillRef>
          <a:effectRef idx="0">
            <a:schemeClr val="accent2"/>
          </a:effectRef>
          <a:fontRef idx="minor">
            <a:schemeClr val="tx1"/>
          </a:fontRef>
        </p:style>
      </p:cxnSp>
      <p:sp>
        <p:nvSpPr>
          <p:cNvPr id="2" name="テキスト ボックス 1"/>
          <p:cNvSpPr txBox="1"/>
          <p:nvPr/>
        </p:nvSpPr>
        <p:spPr>
          <a:xfrm>
            <a:off x="5730720" y="6141377"/>
            <a:ext cx="886781" cy="507831"/>
          </a:xfrm>
          <a:prstGeom prst="rect">
            <a:avLst/>
          </a:prstGeom>
          <a:noFill/>
        </p:spPr>
        <p:txBody>
          <a:bodyPr wrap="none" rtlCol="0">
            <a:spAutoFit/>
          </a:bodyPr>
          <a:lstStyle/>
          <a:p>
            <a:pPr algn="ctr"/>
            <a:r>
              <a:rPr kumimoji="1" lang="ja-JP" altLang="en-US" sz="900" dirty="0" smtClean="0">
                <a:latin typeface="Meiryo UI" panose="020B0604030504040204" pitchFamily="50" charset="-128"/>
                <a:ea typeface="Meiryo UI" panose="020B0604030504040204" pitchFamily="50" charset="-128"/>
              </a:rPr>
              <a:t>基幹相談</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支援センター数</a:t>
            </a:r>
            <a:endParaRPr kumimoji="1" lang="en-US" altLang="ja-JP" sz="900" dirty="0" smtClean="0">
              <a:latin typeface="Meiryo UI" panose="020B0604030504040204" pitchFamily="50" charset="-128"/>
              <a:ea typeface="Meiryo UI" panose="020B0604030504040204" pitchFamily="50" charset="-128"/>
            </a:endParaRPr>
          </a:p>
          <a:p>
            <a:pPr algn="ctr"/>
            <a:r>
              <a:rPr kumimoji="1" lang="en-US" altLang="ja-JP" sz="900" dirty="0" smtClean="0">
                <a:latin typeface="Meiryo UI" panose="020B0604030504040204" pitchFamily="50" charset="-128"/>
                <a:ea typeface="Meiryo UI" panose="020B0604030504040204" pitchFamily="50" charset="-128"/>
              </a:rPr>
              <a:t>(63)</a:t>
            </a:r>
          </a:p>
        </p:txBody>
      </p:sp>
      <p:sp>
        <p:nvSpPr>
          <p:cNvPr id="7" name="テキスト ボックス 6"/>
          <p:cNvSpPr txBox="1"/>
          <p:nvPr/>
        </p:nvSpPr>
        <p:spPr>
          <a:xfrm>
            <a:off x="8090076" y="6141377"/>
            <a:ext cx="1107996" cy="507831"/>
          </a:xfrm>
          <a:prstGeom prst="rect">
            <a:avLst/>
          </a:prstGeom>
          <a:noFill/>
        </p:spPr>
        <p:txBody>
          <a:bodyPr wrap="none" rtlCol="0">
            <a:spAutoFit/>
          </a:bodyPr>
          <a:lstStyle/>
          <a:p>
            <a:pPr algn="ctr"/>
            <a:r>
              <a:rPr kumimoji="1" lang="ja-JP" altLang="en-US" sz="900" dirty="0" err="1" smtClean="0">
                <a:latin typeface="Meiryo UI" panose="020B0604030504040204" pitchFamily="50" charset="-128"/>
                <a:ea typeface="Meiryo UI" panose="020B0604030504040204" pitchFamily="50" charset="-128"/>
              </a:rPr>
              <a:t>障がい</a:t>
            </a:r>
            <a:r>
              <a:rPr kumimoji="1" lang="ja-JP" altLang="en-US" sz="900" dirty="0" smtClean="0">
                <a:latin typeface="Meiryo UI" panose="020B0604030504040204" pitchFamily="50" charset="-128"/>
                <a:ea typeface="Meiryo UI" panose="020B0604030504040204" pitchFamily="50" charset="-128"/>
              </a:rPr>
              <a:t>児者</a:t>
            </a:r>
            <a:r>
              <a:rPr kumimoji="1" lang="en-US" altLang="ja-JP" sz="900" dirty="0" smtClean="0">
                <a:latin typeface="Meiryo UI" panose="020B0604030504040204" pitchFamily="50" charset="-128"/>
                <a:ea typeface="Meiryo UI" panose="020B0604030504040204" pitchFamily="50" charset="-128"/>
              </a:rPr>
              <a:t/>
            </a:r>
            <a:br>
              <a:rPr kumimoji="1" lang="en-US" altLang="ja-JP" sz="900" dirty="0" smtClean="0">
                <a:latin typeface="Meiryo UI" panose="020B0604030504040204" pitchFamily="50" charset="-128"/>
                <a:ea typeface="Meiryo UI" panose="020B0604030504040204" pitchFamily="50" charset="-128"/>
              </a:rPr>
            </a:br>
            <a:r>
              <a:rPr kumimoji="1" lang="ja-JP" altLang="en-US" sz="900" dirty="0" smtClean="0">
                <a:latin typeface="Meiryo UI" panose="020B0604030504040204" pitchFamily="50" charset="-128"/>
                <a:ea typeface="Meiryo UI" panose="020B0604030504040204" pitchFamily="50" charset="-128"/>
              </a:rPr>
              <a:t>相談支援事業所数</a:t>
            </a:r>
            <a:endParaRPr kumimoji="1" lang="en-US" altLang="ja-JP" sz="900" dirty="0" smtClean="0">
              <a:latin typeface="Meiryo UI" panose="020B0604030504040204" pitchFamily="50" charset="-128"/>
              <a:ea typeface="Meiryo UI" panose="020B0604030504040204" pitchFamily="50" charset="-128"/>
            </a:endParaRPr>
          </a:p>
          <a:p>
            <a:pPr algn="ctr"/>
            <a:r>
              <a:rPr kumimoji="1" lang="en-US" altLang="ja-JP" sz="900" dirty="0" smtClean="0">
                <a:latin typeface="Meiryo UI" panose="020B0604030504040204" pitchFamily="50" charset="-128"/>
                <a:ea typeface="Meiryo UI" panose="020B0604030504040204" pitchFamily="50" charset="-128"/>
              </a:rPr>
              <a:t>(165)</a:t>
            </a:r>
            <a:endParaRPr kumimoji="1" lang="ja-JP" altLang="en-US" sz="9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140672" y="6577508"/>
            <a:ext cx="2057400" cy="365125"/>
          </a:xfrm>
        </p:spPr>
        <p:txBody>
          <a:bodyPr/>
          <a:lstStyle/>
          <a:p>
            <a:fld id="{14B6C5A7-A6AB-4B22-995B-695CA5418882}"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1251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28648" y="202482"/>
            <a:ext cx="7858527" cy="595041"/>
          </a:xfrm>
          <a:prstGeom prst="roundRect">
            <a:avLst>
              <a:gd name="adj" fmla="val 23904"/>
            </a:avLst>
          </a:prstGeom>
          <a:gradFill flip="none" rotWithShape="1">
            <a:gsLst>
              <a:gs pos="79000">
                <a:srgbClr val="AFFFFF"/>
              </a:gs>
              <a:gs pos="45000">
                <a:srgbClr val="A7E2FF"/>
              </a:gs>
              <a:gs pos="0">
                <a:srgbClr val="A7E2FF"/>
              </a:gs>
              <a:gs pos="100000">
                <a:schemeClr val="bg1"/>
              </a:gs>
            </a:gsLst>
            <a:lin ang="5400000" scaled="1"/>
            <a:tileRect/>
          </a:gradFill>
          <a:ln w="3175">
            <a:solidFill>
              <a:srgbClr val="66CCFF"/>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600"/>
              </a:lnSpc>
            </a:pPr>
            <a:r>
              <a:rPr lang="ja-JP" altLang="en-US" sz="2000" dirty="0" smtClean="0">
                <a:latin typeface="Meiryo UI" panose="020B0604030504040204" pitchFamily="50" charset="-128"/>
                <a:ea typeface="Meiryo UI" panose="020B0604030504040204" pitchFamily="50" charset="-128"/>
              </a:rPr>
              <a:t>２</a:t>
            </a: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相談支援体制の整備状況について</a:t>
            </a:r>
            <a:endParaRPr lang="en-US" altLang="ja-JP" sz="20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596571" y="2293257"/>
            <a:ext cx="740229" cy="369332"/>
          </a:xfrm>
          <a:prstGeom prst="rect">
            <a:avLst/>
          </a:prstGeom>
          <a:noFill/>
        </p:spPr>
        <p:txBody>
          <a:bodyPr wrap="square" rtlCol="0">
            <a:spAutoFit/>
          </a:bodyPr>
          <a:lstStyle/>
          <a:p>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3393009024"/>
              </p:ext>
            </p:extLst>
          </p:nvPr>
        </p:nvGraphicFramePr>
        <p:xfrm>
          <a:off x="360665" y="1393255"/>
          <a:ext cx="8394492" cy="1956000"/>
        </p:xfrm>
        <a:graphic>
          <a:graphicData uri="http://schemas.openxmlformats.org/drawingml/2006/table">
            <a:tbl>
              <a:tblPr firstRow="1" bandRow="1">
                <a:tableStyleId>{5940675A-B579-460E-94D1-54222C63F5DA}</a:tableStyleId>
              </a:tblPr>
              <a:tblGrid>
                <a:gridCol w="4766728">
                  <a:extLst>
                    <a:ext uri="{9D8B030D-6E8A-4147-A177-3AD203B41FA5}">
                      <a16:colId xmlns:a16="http://schemas.microsoft.com/office/drawing/2014/main" val="20000"/>
                    </a:ext>
                  </a:extLst>
                </a:gridCol>
                <a:gridCol w="3627764">
                  <a:extLst>
                    <a:ext uri="{9D8B030D-6E8A-4147-A177-3AD203B41FA5}">
                      <a16:colId xmlns:a16="http://schemas.microsoft.com/office/drawing/2014/main" val="20001"/>
                    </a:ext>
                  </a:extLst>
                </a:gridCol>
              </a:tblGrid>
              <a:tr h="0">
                <a:tc rowSpan="2">
                  <a:txBody>
                    <a:bodyPr/>
                    <a:lstStyle/>
                    <a:p>
                      <a:pPr algn="ctr"/>
                      <a:r>
                        <a:rPr kumimoji="1" lang="ja-JP" altLang="en-US" sz="1400" dirty="0" smtClean="0">
                          <a:latin typeface="Meiryo UI" panose="020B0604030504040204" pitchFamily="50" charset="-128"/>
                          <a:ea typeface="Meiryo UI" panose="020B0604030504040204" pitchFamily="50" charset="-128"/>
                        </a:rPr>
                        <a:t>指定の種類</a:t>
                      </a:r>
                      <a:endParaRPr kumimoji="1" lang="ja-JP" altLang="en-US" sz="1400" dirty="0">
                        <a:latin typeface="Meiryo UI" panose="020B0604030504040204" pitchFamily="50" charset="-128"/>
                        <a:ea typeface="Meiryo UI" panose="020B0604030504040204" pitchFamily="50" charset="-128"/>
                      </a:endParaRPr>
                    </a:p>
                  </a:txBody>
                  <a:tcPr marL="72000" marR="72000" marT="36000" marB="36000" anchor="ctr">
                    <a:lnB w="12700" cap="flat" cmpd="sng" algn="ctr">
                      <a:solidFill>
                        <a:schemeClr val="tx1"/>
                      </a:solidFill>
                      <a:prstDash val="solid"/>
                      <a:round/>
                      <a:headEnd type="none" w="med" len="med"/>
                      <a:tailEnd type="none" w="med" len="med"/>
                    </a:lnB>
                    <a:solidFill>
                      <a:srgbClr val="A7E2FF"/>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事業所数（重複あり）</a:t>
                      </a:r>
                      <a:endParaRPr kumimoji="1" lang="en-US" altLang="ja-JP" sz="1400" dirty="0" smtClean="0">
                        <a:latin typeface="Meiryo UI" panose="020B0604030504040204" pitchFamily="50" charset="-128"/>
                        <a:ea typeface="Meiryo UI" panose="020B0604030504040204" pitchFamily="50" charset="-128"/>
                      </a:endParaRPr>
                    </a:p>
                  </a:txBody>
                  <a:tcPr marL="72000" marR="72000" marT="36000" marB="36000" anchor="ctr">
                    <a:lnB w="12700" cap="flat" cmpd="sng" algn="ctr">
                      <a:solidFill>
                        <a:schemeClr val="tx1"/>
                      </a:solidFill>
                      <a:prstDash val="solid"/>
                      <a:round/>
                      <a:headEnd type="none" w="med" len="med"/>
                      <a:tailEnd type="none" w="med" len="med"/>
                    </a:lnB>
                    <a:solidFill>
                      <a:srgbClr val="A7E2FF"/>
                    </a:solidFill>
                  </a:tcPr>
                </a:tc>
                <a:extLst>
                  <a:ext uri="{0D108BD9-81ED-4DB2-BD59-A6C34878D82A}">
                    <a16:rowId xmlns:a16="http://schemas.microsoft.com/office/drawing/2014/main" val="10000"/>
                  </a:ext>
                </a:extLst>
              </a:tr>
              <a:tr h="0">
                <a:tc vMerge="1">
                  <a:txBody>
                    <a:bodyPr/>
                    <a:lstStyle/>
                    <a:p>
                      <a:endParaRPr kumimoji="1" lang="ja-JP" altLang="en-US"/>
                    </a:p>
                  </a:txBody>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令和</a:t>
                      </a:r>
                      <a:r>
                        <a:rPr kumimoji="1" lang="en-US" altLang="ja-JP" sz="1400" dirty="0" smtClean="0">
                          <a:solidFill>
                            <a:schemeClr val="tx1"/>
                          </a:solidFill>
                          <a:latin typeface="Meiryo UI" panose="020B0604030504040204" pitchFamily="50" charset="-128"/>
                          <a:ea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rPr>
                        <a:t>1</a:t>
                      </a:r>
                      <a:r>
                        <a:rPr kumimoji="1" lang="ja-JP" altLang="en-US" sz="1400" dirty="0" smtClean="0">
                          <a:solidFill>
                            <a:schemeClr val="tx1"/>
                          </a:solidFill>
                          <a:latin typeface="Meiryo UI" panose="020B0604030504040204" pitchFamily="50" charset="-128"/>
                          <a:ea typeface="Meiryo UI" panose="020B0604030504040204" pitchFamily="50" charset="-128"/>
                        </a:rPr>
                        <a:t>月</a:t>
                      </a:r>
                      <a:r>
                        <a:rPr kumimoji="1" lang="en-US" altLang="ja-JP" sz="1400" dirty="0" smtClean="0">
                          <a:solidFill>
                            <a:schemeClr val="tx1"/>
                          </a:solidFill>
                          <a:latin typeface="Meiryo UI" panose="020B0604030504040204" pitchFamily="50" charset="-128"/>
                          <a:ea typeface="Meiryo UI" panose="020B0604030504040204" pitchFamily="50" charset="-128"/>
                        </a:rPr>
                        <a:t>31</a:t>
                      </a:r>
                      <a:r>
                        <a:rPr kumimoji="1" lang="ja-JP" altLang="en-US" sz="1400" dirty="0" smtClean="0">
                          <a:solidFill>
                            <a:schemeClr val="tx1"/>
                          </a:solidFill>
                          <a:latin typeface="Meiryo UI" panose="020B0604030504040204" pitchFamily="50" charset="-128"/>
                          <a:ea typeface="Meiryo UI" panose="020B0604030504040204" pitchFamily="50" charset="-128"/>
                        </a:rPr>
                        <a:t>日現在</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E2FF"/>
                    </a:solidFill>
                  </a:tcPr>
                </a:tc>
                <a:extLst>
                  <a:ext uri="{0D108BD9-81ED-4DB2-BD59-A6C34878D82A}">
                    <a16:rowId xmlns:a16="http://schemas.microsoft.com/office/drawing/2014/main" val="10001"/>
                  </a:ext>
                </a:extLst>
              </a:tr>
              <a:tr h="0">
                <a:tc>
                  <a:txBody>
                    <a:bodyPr/>
                    <a:lstStyle/>
                    <a:p>
                      <a:pPr algn="ctr"/>
                      <a:r>
                        <a:rPr kumimoji="1" lang="ja-JP" altLang="en-US" sz="1600" dirty="0" smtClean="0">
                          <a:latin typeface="Meiryo UI" panose="020B0604030504040204" pitchFamily="50" charset="-128"/>
                          <a:ea typeface="Meiryo UI" panose="020B0604030504040204" pitchFamily="50" charset="-128"/>
                        </a:rPr>
                        <a:t>計画相談支援</a:t>
                      </a:r>
                      <a:endParaRPr kumimoji="1" lang="ja-JP" altLang="en-US" sz="1600" dirty="0">
                        <a:latin typeface="Meiryo UI" panose="020B0604030504040204" pitchFamily="50" charset="-128"/>
                        <a:ea typeface="Meiryo UI" panose="020B0604030504040204" pitchFamily="50" charset="-128"/>
                      </a:endParaRPr>
                    </a:p>
                  </a:txBody>
                  <a:tcPr marL="72000" marR="72000" marT="36000" marB="36000">
                    <a:lnT w="12700" cap="flat" cmpd="sng" algn="ctr">
                      <a:solidFill>
                        <a:schemeClr val="tx1"/>
                      </a:solidFill>
                      <a:prstDash val="solid"/>
                      <a:round/>
                      <a:headEnd type="none" w="med" len="med"/>
                      <a:tailEnd type="none" w="med" len="med"/>
                    </a:lnT>
                  </a:tcPr>
                </a:tc>
                <a:tc>
                  <a:txBody>
                    <a:bodyPr/>
                    <a:lstStyle/>
                    <a:p>
                      <a:pPr algn="ctr"/>
                      <a:r>
                        <a:rPr lang="en-US" altLang="ja-JP" dirty="0" smtClean="0">
                          <a:solidFill>
                            <a:schemeClr val="tx1"/>
                          </a:solidFill>
                          <a:latin typeface="Meiryo UI" panose="020B0604030504040204" pitchFamily="50" charset="-128"/>
                          <a:ea typeface="Meiryo UI" panose="020B0604030504040204" pitchFamily="50" charset="-128"/>
                        </a:rPr>
                        <a:t>1,118</a:t>
                      </a:r>
                    </a:p>
                  </a:txBody>
                  <a:tcPr marL="72000" marR="72000" marT="36000" marB="36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0">
                <a:tc>
                  <a:txBody>
                    <a:bodyPr/>
                    <a:lstStyle/>
                    <a:p>
                      <a:pPr algn="ctr"/>
                      <a:r>
                        <a:rPr kumimoji="1" lang="ja-JP" altLang="en-US" sz="1600" dirty="0" err="1" smtClean="0">
                          <a:latin typeface="Meiryo UI" panose="020B0604030504040204" pitchFamily="50" charset="-128"/>
                          <a:ea typeface="Meiryo UI" panose="020B0604030504040204" pitchFamily="50" charset="-128"/>
                        </a:rPr>
                        <a:t>障がい</a:t>
                      </a:r>
                      <a:r>
                        <a:rPr kumimoji="1" lang="ja-JP" altLang="en-US" sz="1600" dirty="0" smtClean="0">
                          <a:latin typeface="Meiryo UI" panose="020B0604030504040204" pitchFamily="50" charset="-128"/>
                          <a:ea typeface="Meiryo UI" panose="020B0604030504040204" pitchFamily="50" charset="-128"/>
                        </a:rPr>
                        <a:t>児相談支援</a:t>
                      </a:r>
                      <a:endParaRPr kumimoji="1" lang="en-US" altLang="ja-JP" sz="1600" dirty="0" smtClean="0">
                        <a:latin typeface="Meiryo UI" panose="020B0604030504040204" pitchFamily="50" charset="-128"/>
                        <a:ea typeface="Meiryo UI" panose="020B0604030504040204" pitchFamily="50" charset="-128"/>
                      </a:endParaRPr>
                    </a:p>
                  </a:txBody>
                  <a:tcPr marL="72000" marR="72000" marT="36000" marB="36000"/>
                </a:tc>
                <a:tc>
                  <a:txBody>
                    <a:bodyPr/>
                    <a:lstStyle/>
                    <a:p>
                      <a:pPr algn="ctr"/>
                      <a:r>
                        <a:rPr lang="en-US" altLang="ja-JP" dirty="0" smtClean="0">
                          <a:solidFill>
                            <a:schemeClr val="tx1"/>
                          </a:solidFill>
                          <a:latin typeface="Meiryo UI" panose="020B0604030504040204" pitchFamily="50" charset="-128"/>
                          <a:ea typeface="Meiryo UI" panose="020B0604030504040204" pitchFamily="50" charset="-128"/>
                        </a:rPr>
                        <a:t>795</a:t>
                      </a:r>
                      <a:endParaRPr lang="ja-JP" altLang="en-US" dirty="0">
                        <a:solidFill>
                          <a:schemeClr val="tx1"/>
                        </a:solidFill>
                        <a:latin typeface="Meiryo UI" panose="020B0604030504040204" pitchFamily="50" charset="-128"/>
                        <a:ea typeface="Meiryo UI" panose="020B0604030504040204" pitchFamily="50" charset="-128"/>
                      </a:endParaRPr>
                    </a:p>
                  </a:txBody>
                  <a:tcPr marL="72000" marR="72000" marT="36000" marB="36000"/>
                </a:tc>
                <a:extLst>
                  <a:ext uri="{0D108BD9-81ED-4DB2-BD59-A6C34878D82A}">
                    <a16:rowId xmlns:a16="http://schemas.microsoft.com/office/drawing/2014/main" val="10003"/>
                  </a:ext>
                </a:extLst>
              </a:tr>
              <a:tr h="0">
                <a:tc>
                  <a:txBody>
                    <a:bodyPr/>
                    <a:lstStyle/>
                    <a:p>
                      <a:pPr algn="ctr"/>
                      <a:r>
                        <a:rPr kumimoji="1" lang="ja-JP" altLang="en-US" sz="1600" dirty="0" smtClean="0">
                          <a:latin typeface="Meiryo UI" panose="020B0604030504040204" pitchFamily="50" charset="-128"/>
                          <a:ea typeface="Meiryo UI" panose="020B0604030504040204" pitchFamily="50" charset="-128"/>
                        </a:rPr>
                        <a:t>地域移行支援</a:t>
                      </a:r>
                      <a:endParaRPr kumimoji="1" lang="ja-JP" altLang="en-US" sz="1600" dirty="0">
                        <a:latin typeface="Meiryo UI" panose="020B0604030504040204" pitchFamily="50" charset="-128"/>
                        <a:ea typeface="Meiryo UI" panose="020B0604030504040204" pitchFamily="50" charset="-128"/>
                      </a:endParaRPr>
                    </a:p>
                  </a:txBody>
                  <a:tcPr marL="72000" marR="72000" marT="36000" marB="36000" anchor="ctr">
                    <a:lnB w="12700" cap="flat" cmpd="sng" algn="ctr">
                      <a:solidFill>
                        <a:schemeClr val="tx1"/>
                      </a:solidFill>
                      <a:prstDash val="solid"/>
                      <a:round/>
                      <a:headEnd type="none" w="med" len="med"/>
                      <a:tailEnd type="none" w="med" len="med"/>
                    </a:lnB>
                  </a:tcPr>
                </a:tc>
                <a:tc>
                  <a:txBody>
                    <a:bodyPr/>
                    <a:lstStyle/>
                    <a:p>
                      <a:pPr algn="ctr"/>
                      <a:r>
                        <a:rPr lang="en-US" altLang="ja-JP" dirty="0" smtClean="0">
                          <a:solidFill>
                            <a:schemeClr val="tx1"/>
                          </a:solidFill>
                          <a:latin typeface="Meiryo UI" panose="020B0604030504040204" pitchFamily="50" charset="-128"/>
                          <a:ea typeface="Meiryo UI" panose="020B0604030504040204" pitchFamily="50" charset="-128"/>
                        </a:rPr>
                        <a:t>415</a:t>
                      </a:r>
                      <a:endParaRPr lang="ja-JP" altLang="en-US" dirty="0">
                        <a:solidFill>
                          <a:schemeClr val="tx1"/>
                        </a:solidFill>
                        <a:latin typeface="Meiryo UI" panose="020B0604030504040204" pitchFamily="50" charset="-128"/>
                        <a:ea typeface="Meiryo UI" panose="020B0604030504040204" pitchFamily="50" charset="-128"/>
                      </a:endParaRPr>
                    </a:p>
                  </a:txBody>
                  <a:tcPr marL="72000" marR="72000" marT="36000" marB="36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r>
                        <a:rPr kumimoji="1" lang="ja-JP" altLang="en-US" sz="1600" dirty="0" smtClean="0">
                          <a:latin typeface="Meiryo UI" panose="020B0604030504040204" pitchFamily="50" charset="-128"/>
                          <a:ea typeface="Meiryo UI" panose="020B0604030504040204" pitchFamily="50" charset="-128"/>
                        </a:rPr>
                        <a:t>地域定着支援</a:t>
                      </a:r>
                      <a:endParaRPr kumimoji="1" lang="ja-JP" altLang="en-US" sz="1600" dirty="0">
                        <a:latin typeface="Meiryo UI" panose="020B0604030504040204" pitchFamily="50" charset="-128"/>
                        <a:ea typeface="Meiryo UI" panose="020B0604030504040204" pitchFamily="50" charset="-128"/>
                      </a:endParaRPr>
                    </a:p>
                  </a:txBody>
                  <a:tcPr marL="72000" marR="72000" marT="36000" marB="36000" anchor="ctr">
                    <a:lnT w="12700" cap="flat" cmpd="sng" algn="ctr">
                      <a:solidFill>
                        <a:schemeClr val="tx1"/>
                      </a:solidFill>
                      <a:prstDash val="solid"/>
                      <a:round/>
                      <a:headEnd type="none" w="med" len="med"/>
                      <a:tailEnd type="none" w="med" len="med"/>
                    </a:lnT>
                  </a:tcPr>
                </a:tc>
                <a:tc>
                  <a:txBody>
                    <a:bodyPr/>
                    <a:lstStyle/>
                    <a:p>
                      <a:pPr algn="ctr"/>
                      <a:r>
                        <a:rPr lang="en-US" altLang="ja-JP" dirty="0" smtClean="0">
                          <a:solidFill>
                            <a:schemeClr val="tx1"/>
                          </a:solidFill>
                          <a:latin typeface="Meiryo UI" panose="020B0604030504040204" pitchFamily="50" charset="-128"/>
                          <a:ea typeface="Meiryo UI" panose="020B0604030504040204" pitchFamily="50" charset="-128"/>
                        </a:rPr>
                        <a:t>413</a:t>
                      </a:r>
                      <a:endParaRPr lang="ja-JP" altLang="en-US" dirty="0">
                        <a:solidFill>
                          <a:schemeClr val="tx1"/>
                        </a:solidFill>
                        <a:latin typeface="Meiryo UI" panose="020B0604030504040204" pitchFamily="50" charset="-128"/>
                        <a:ea typeface="Meiryo UI" panose="020B0604030504040204" pitchFamily="50" charset="-128"/>
                      </a:endParaRPr>
                    </a:p>
                  </a:txBody>
                  <a:tcPr marL="72000" marR="72000" marT="36000" marB="36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2" name="正方形/長方形 1"/>
          <p:cNvSpPr/>
          <p:nvPr/>
        </p:nvSpPr>
        <p:spPr>
          <a:xfrm>
            <a:off x="239843" y="882510"/>
            <a:ext cx="5928610" cy="425758"/>
          </a:xfrm>
          <a:prstGeom prst="rect">
            <a:avLst/>
          </a:prstGeom>
        </p:spPr>
        <p:txBody>
          <a:bodyPr wrap="square">
            <a:spAutoFit/>
          </a:bodyPr>
          <a:lstStyle/>
          <a:p>
            <a:pPr algn="ctr">
              <a:lnSpc>
                <a:spcPts val="2600"/>
              </a:lnSpc>
            </a:pPr>
            <a:r>
              <a:rPr lang="ja-JP" altLang="en-US" dirty="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2-1 </a:t>
            </a:r>
            <a:r>
              <a:rPr lang="ja-JP" altLang="en-US" dirty="0">
                <a:latin typeface="Meiryo UI" panose="020B0604030504040204" pitchFamily="50" charset="-128"/>
                <a:ea typeface="Meiryo UI" panose="020B0604030504040204" pitchFamily="50" charset="-128"/>
              </a:rPr>
              <a:t>指定特定・</a:t>
            </a:r>
            <a:r>
              <a:rPr lang="ja-JP" altLang="en-US" dirty="0" err="1">
                <a:latin typeface="Meiryo UI" panose="020B0604030504040204" pitchFamily="50" charset="-128"/>
                <a:ea typeface="Meiryo UI" panose="020B0604030504040204" pitchFamily="50" charset="-128"/>
              </a:rPr>
              <a:t>指定障がい</a:t>
            </a:r>
            <a:r>
              <a:rPr lang="ja-JP" altLang="en-US" dirty="0">
                <a:latin typeface="Meiryo UI" panose="020B0604030504040204" pitchFamily="50" charset="-128"/>
                <a:ea typeface="Meiryo UI" panose="020B0604030504040204" pitchFamily="50" charset="-128"/>
              </a:rPr>
              <a:t>児・指定一般相談支援事業所</a:t>
            </a:r>
          </a:p>
        </p:txBody>
      </p:sp>
      <p:sp>
        <p:nvSpPr>
          <p:cNvPr id="3" name="正方形/長方形 2"/>
          <p:cNvSpPr/>
          <p:nvPr/>
        </p:nvSpPr>
        <p:spPr>
          <a:xfrm>
            <a:off x="360665" y="3717443"/>
            <a:ext cx="6877262"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2-2 </a:t>
            </a:r>
            <a:r>
              <a:rPr lang="ja-JP" altLang="ja-JP" sz="1600" dirty="0" smtClean="0">
                <a:latin typeface="Meiryo UI" panose="020B0604030504040204" pitchFamily="50" charset="-128"/>
                <a:ea typeface="Meiryo UI" panose="020B0604030504040204" pitchFamily="50" charset="-128"/>
              </a:rPr>
              <a:t>相談</a:t>
            </a:r>
            <a:r>
              <a:rPr lang="ja-JP" altLang="ja-JP" sz="1600" dirty="0">
                <a:latin typeface="Meiryo UI" panose="020B0604030504040204" pitchFamily="50" charset="-128"/>
                <a:ea typeface="Meiryo UI" panose="020B0604030504040204" pitchFamily="50" charset="-128"/>
              </a:rPr>
              <a:t>支援体制の協議・検討の</a:t>
            </a:r>
            <a:r>
              <a:rPr lang="ja-JP" altLang="ja-JP" sz="1600" dirty="0" smtClean="0">
                <a:latin typeface="Meiryo UI" panose="020B0604030504040204" pitchFamily="50" charset="-128"/>
                <a:ea typeface="Meiryo UI" panose="020B0604030504040204" pitchFamily="50" charset="-128"/>
              </a:rPr>
              <a:t>場</a:t>
            </a:r>
            <a:r>
              <a:rPr lang="ja-JP" altLang="en-US" sz="1600" dirty="0" smtClean="0">
                <a:latin typeface="Meiryo UI" panose="020B0604030504040204" pitchFamily="50" charset="-128"/>
                <a:ea typeface="Meiryo UI" panose="020B0604030504040204" pitchFamily="50" charset="-128"/>
              </a:rPr>
              <a:t>の設置及び協議・検討事項について</a:t>
            </a:r>
            <a:endParaRPr lang="ja-JP" altLang="ja-JP" sz="16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186857489"/>
              </p:ext>
            </p:extLst>
          </p:nvPr>
        </p:nvGraphicFramePr>
        <p:xfrm>
          <a:off x="499144" y="4540176"/>
          <a:ext cx="3675312" cy="1279798"/>
        </p:xfrm>
        <a:graphic>
          <a:graphicData uri="http://schemas.openxmlformats.org/drawingml/2006/table">
            <a:tbl>
              <a:tblPr firstRow="1" bandRow="1">
                <a:tableStyleId>{5940675A-B579-460E-94D1-54222C63F5DA}</a:tableStyleId>
              </a:tblPr>
              <a:tblGrid>
                <a:gridCol w="2475876">
                  <a:extLst>
                    <a:ext uri="{9D8B030D-6E8A-4147-A177-3AD203B41FA5}">
                      <a16:colId xmlns:a16="http://schemas.microsoft.com/office/drawing/2014/main" val="3456283054"/>
                    </a:ext>
                  </a:extLst>
                </a:gridCol>
                <a:gridCol w="1199436">
                  <a:extLst>
                    <a:ext uri="{9D8B030D-6E8A-4147-A177-3AD203B41FA5}">
                      <a16:colId xmlns:a16="http://schemas.microsoft.com/office/drawing/2014/main" val="2816014538"/>
                    </a:ext>
                  </a:extLst>
                </a:gridCol>
              </a:tblGrid>
              <a:tr h="332468">
                <a:tc>
                  <a:txBody>
                    <a:bodyPr/>
                    <a:lstStyle/>
                    <a:p>
                      <a:pPr algn="ctr"/>
                      <a:r>
                        <a:rPr kumimoji="1" lang="ja-JP" altLang="en-US" sz="1600" dirty="0" smtClean="0">
                          <a:latin typeface="Meiryo UI" panose="020B0604030504040204" pitchFamily="50" charset="-128"/>
                          <a:ea typeface="Meiryo UI" panose="020B0604030504040204" pitchFamily="50" charset="-128"/>
                        </a:rPr>
                        <a:t>協議・検討の場</a:t>
                      </a:r>
                      <a:endParaRPr kumimoji="1" lang="ja-JP" altLang="en-US" sz="1600" dirty="0">
                        <a:latin typeface="Meiryo UI" panose="020B0604030504040204" pitchFamily="50" charset="-128"/>
                        <a:ea typeface="Meiryo UI" panose="020B0604030504040204" pitchFamily="50" charset="-128"/>
                      </a:endParaRPr>
                    </a:p>
                  </a:txBody>
                  <a:tcPr marL="91432" marR="91432" marT="45737" marB="45737">
                    <a:solidFill>
                      <a:srgbClr val="A7E2FF"/>
                    </a:solid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市町村数</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32" marR="91432" marT="45737" marB="45737">
                    <a:solidFill>
                      <a:srgbClr val="A7E2FF"/>
                    </a:solidFill>
                  </a:tcPr>
                </a:tc>
                <a:extLst>
                  <a:ext uri="{0D108BD9-81ED-4DB2-BD59-A6C34878D82A}">
                    <a16:rowId xmlns:a16="http://schemas.microsoft.com/office/drawing/2014/main" val="479198895"/>
                  </a:ext>
                </a:extLst>
              </a:tr>
              <a:tr h="430688">
                <a:tc>
                  <a:txBody>
                    <a:bodyPr/>
                    <a:lstStyle/>
                    <a:p>
                      <a:pPr algn="l"/>
                      <a:r>
                        <a:rPr kumimoji="1" lang="ja-JP" altLang="en-US" sz="1400" dirty="0" smtClean="0">
                          <a:latin typeface="Meiryo UI" panose="020B0604030504040204" pitchFamily="50" charset="-128"/>
                          <a:ea typeface="Meiryo UI" panose="020B0604030504040204" pitchFamily="50" charset="-128"/>
                        </a:rPr>
                        <a:t>自立支援協議会</a:t>
                      </a:r>
                      <a:endParaRPr kumimoji="1" lang="ja-JP" altLang="en-US" sz="1400" dirty="0">
                        <a:latin typeface="Meiryo UI" panose="020B0604030504040204" pitchFamily="50" charset="-128"/>
                        <a:ea typeface="Meiryo UI" panose="020B0604030504040204" pitchFamily="50" charset="-128"/>
                      </a:endParaRPr>
                    </a:p>
                  </a:txBody>
                  <a:tcPr marL="91432" marR="91432" marT="45737" marB="45737"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latin typeface="Meiryo UI" panose="020B0604030504040204" pitchFamily="50" charset="-128"/>
                          <a:ea typeface="Meiryo UI" panose="020B0604030504040204" pitchFamily="50" charset="-128"/>
                        </a:rPr>
                        <a:t>42</a:t>
                      </a:r>
                      <a:endParaRPr kumimoji="1" lang="ja-JP" altLang="en-US" sz="1600" dirty="0">
                        <a:latin typeface="Meiryo UI" panose="020B0604030504040204" pitchFamily="50" charset="-128"/>
                        <a:ea typeface="Meiryo UI" panose="020B0604030504040204" pitchFamily="50" charset="-128"/>
                      </a:endParaRPr>
                    </a:p>
                  </a:txBody>
                  <a:tcPr marL="91432" marR="91432" marT="45737" marB="45737" anchor="ctr" anchorCtr="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6274690"/>
                  </a:ext>
                </a:extLst>
              </a:tr>
              <a:tr h="513796">
                <a:tc>
                  <a:txBody>
                    <a:bodyPr/>
                    <a:lstStyle/>
                    <a:p>
                      <a:pPr algn="l"/>
                      <a:r>
                        <a:rPr kumimoji="1" lang="ja-JP" altLang="en-US" sz="1400" dirty="0" smtClean="0">
                          <a:latin typeface="Meiryo UI" panose="020B0604030504040204" pitchFamily="50" charset="-128"/>
                          <a:ea typeface="Meiryo UI" panose="020B0604030504040204" pitchFamily="50" charset="-128"/>
                        </a:rPr>
                        <a:t>相談支援事業所連絡会</a:t>
                      </a:r>
                      <a:endParaRPr kumimoji="1" lang="ja-JP" altLang="en-US" sz="1400" dirty="0">
                        <a:latin typeface="Meiryo UI" panose="020B0604030504040204" pitchFamily="50" charset="-128"/>
                        <a:ea typeface="Meiryo UI" panose="020B0604030504040204" pitchFamily="50" charset="-128"/>
                      </a:endParaRPr>
                    </a:p>
                  </a:txBody>
                  <a:tcPr marL="91432" marR="91432" marT="45737" marB="45737"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r"/>
                      <a:r>
                        <a:rPr kumimoji="1" lang="en-US" altLang="ja-JP" sz="1600" dirty="0" smtClean="0">
                          <a:latin typeface="Meiryo UI" panose="020B0604030504040204" pitchFamily="50" charset="-128"/>
                          <a:ea typeface="Meiryo UI" panose="020B0604030504040204" pitchFamily="50" charset="-128"/>
                        </a:rPr>
                        <a:t>23</a:t>
                      </a:r>
                      <a:endParaRPr kumimoji="1" lang="ja-JP" altLang="en-US" sz="1600" dirty="0">
                        <a:latin typeface="Meiryo UI" panose="020B0604030504040204" pitchFamily="50" charset="-128"/>
                        <a:ea typeface="Meiryo UI" panose="020B0604030504040204" pitchFamily="50" charset="-128"/>
                      </a:endParaRPr>
                    </a:p>
                  </a:txBody>
                  <a:tcPr marL="91432" marR="91432" marT="45737" marB="45737" anchor="ctr" anchorCtr="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20898289"/>
                  </a:ext>
                </a:extLst>
              </a:tr>
            </a:tbl>
          </a:graphicData>
        </a:graphic>
      </p:graphicFrame>
      <p:sp>
        <p:nvSpPr>
          <p:cNvPr id="12" name="テキスト ボックス 11"/>
          <p:cNvSpPr txBox="1"/>
          <p:nvPr/>
        </p:nvSpPr>
        <p:spPr>
          <a:xfrm>
            <a:off x="7744917" y="3748220"/>
            <a:ext cx="1752200" cy="276999"/>
          </a:xfrm>
          <a:prstGeom prst="rect">
            <a:avLst/>
          </a:prstGeom>
          <a:noFill/>
        </p:spPr>
        <p:txBody>
          <a:bodyPr wrap="square" rtlCol="0">
            <a:spAutoFit/>
          </a:bodyPr>
          <a:lstStyle/>
          <a:p>
            <a:r>
              <a:rPr lang="en-US" altLang="ja-JP" sz="1200" dirty="0" smtClean="0">
                <a:solidFill>
                  <a:srgbClr val="FF0000"/>
                </a:solidFill>
                <a:latin typeface="Meiryo UI" panose="020B0604030504040204" pitchFamily="50" charset="-128"/>
                <a:ea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rPr>
              <a:t>複数回答可</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graphicFrame>
        <p:nvGraphicFramePr>
          <p:cNvPr id="14" name="コンテンツ プレースホルダー 6"/>
          <p:cNvGraphicFramePr>
            <a:graphicFrameLocks/>
          </p:cNvGraphicFramePr>
          <p:nvPr>
            <p:extLst>
              <p:ext uri="{D42A27DB-BD31-4B8C-83A1-F6EECF244321}">
                <p14:modId xmlns:p14="http://schemas.microsoft.com/office/powerpoint/2010/main" val="1014681152"/>
              </p:ext>
            </p:extLst>
          </p:nvPr>
        </p:nvGraphicFramePr>
        <p:xfrm>
          <a:off x="4557911" y="4540176"/>
          <a:ext cx="4316196" cy="1601304"/>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7744917" y="3963091"/>
            <a:ext cx="1752200" cy="276999"/>
          </a:xfrm>
          <a:prstGeom prst="rect">
            <a:avLst/>
          </a:prstGeom>
          <a:noFill/>
        </p:spPr>
        <p:txBody>
          <a:bodyPr wrap="square" rtlCol="0">
            <a:spAutoFit/>
          </a:bodyPr>
          <a:lstStyle/>
          <a:p>
            <a:r>
              <a:rPr lang="en-US" altLang="ja-JP" sz="1200" dirty="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市町村数</a:t>
            </a:r>
            <a:r>
              <a:rPr lang="en-US" altLang="ja-JP" sz="1200" dirty="0">
                <a:solidFill>
                  <a:srgbClr val="FF0000"/>
                </a:solidFill>
                <a:latin typeface="Meiryo UI" panose="020B0604030504040204" pitchFamily="50" charset="-128"/>
                <a:ea typeface="Meiryo UI" panose="020B0604030504040204" pitchFamily="50" charset="-128"/>
              </a:rPr>
              <a:t>43</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14B6C5A7-A6AB-4B22-995B-695CA5418882}" type="slidenum">
              <a:rPr kumimoji="1" lang="ja-JP" altLang="en-US" smtClean="0"/>
              <a:t>5</a:t>
            </a:fld>
            <a:endParaRPr kumimoji="1" lang="ja-JP" altLang="en-US"/>
          </a:p>
        </p:txBody>
      </p:sp>
      <p:sp>
        <p:nvSpPr>
          <p:cNvPr id="7" name="テキスト ボックス 6"/>
          <p:cNvSpPr txBox="1"/>
          <p:nvPr/>
        </p:nvSpPr>
        <p:spPr>
          <a:xfrm>
            <a:off x="499144" y="4058386"/>
            <a:ext cx="4909983" cy="276999"/>
          </a:xfrm>
          <a:prstGeom prst="rect">
            <a:avLst/>
          </a:prstGeom>
          <a:noFill/>
        </p:spPr>
        <p:txBody>
          <a:bodyPr wrap="square" rtlCol="0">
            <a:spAutoFit/>
          </a:bodyPr>
          <a:lstStyle/>
          <a:p>
            <a:r>
              <a:rPr kumimoji="1" lang="ja-JP" altLang="en-US" sz="1200" dirty="0" smtClean="0"/>
              <a:t>・相談支援体制の協議・検討の場は全市町村で設置されている。</a:t>
            </a:r>
            <a:endParaRPr kumimoji="1" lang="ja-JP" altLang="en-US" dirty="0"/>
          </a:p>
        </p:txBody>
      </p:sp>
    </p:spTree>
    <p:extLst>
      <p:ext uri="{BB962C8B-B14F-4D97-AF65-F5344CB8AC3E}">
        <p14:creationId xmlns:p14="http://schemas.microsoft.com/office/powerpoint/2010/main" val="105145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216577" y="1441258"/>
            <a:ext cx="3612630" cy="1511804"/>
          </a:xfrm>
        </p:spPr>
        <p:txBody>
          <a:bodyPr>
            <a:normAutofit/>
          </a:bodyPr>
          <a:lstStyle/>
          <a:p>
            <a:pPr marL="0" indent="0">
              <a:lnSpc>
                <a:spcPct val="120000"/>
              </a:lnSpc>
              <a:buNone/>
            </a:pPr>
            <a:r>
              <a:rPr kumimoji="1" lang="en-US" altLang="ja-JP" sz="1100" dirty="0" smtClean="0">
                <a:latin typeface="Meiryo UI" panose="020B0604030504040204" pitchFamily="50" charset="-128"/>
                <a:ea typeface="Meiryo UI" panose="020B0604030504040204" pitchFamily="50" charset="-128"/>
              </a:rPr>
              <a:t>A:</a:t>
            </a:r>
            <a:r>
              <a:rPr lang="ja-JP" altLang="en-US" sz="1100" dirty="0">
                <a:latin typeface="Meiryo UI" panose="020B0604030504040204" pitchFamily="50" charset="-128"/>
                <a:ea typeface="Meiryo UI" panose="020B0604030504040204" pitchFamily="50" charset="-128"/>
              </a:rPr>
              <a:t>既存の</a:t>
            </a:r>
            <a:r>
              <a:rPr lang="ja-JP" altLang="en-US" sz="1100" dirty="0" err="1">
                <a:latin typeface="Meiryo UI" panose="020B0604030504040204" pitchFamily="50" charset="-128"/>
                <a:ea typeface="Meiryo UI" panose="020B0604030504040204" pitchFamily="50" charset="-128"/>
              </a:rPr>
              <a:t>障がい</a:t>
            </a:r>
            <a:r>
              <a:rPr lang="ja-JP" altLang="en-US" sz="1100" dirty="0">
                <a:latin typeface="Meiryo UI" panose="020B0604030504040204" pitchFamily="50" charset="-128"/>
                <a:ea typeface="Meiryo UI" panose="020B0604030504040204" pitchFamily="50" charset="-128"/>
              </a:rPr>
              <a:t>福祉サービス事業所等</a:t>
            </a:r>
            <a:r>
              <a:rPr lang="ja-JP" altLang="en-US" sz="1100" dirty="0" smtClean="0">
                <a:latin typeface="Meiryo UI" panose="020B0604030504040204" pitchFamily="50" charset="-128"/>
                <a:ea typeface="Meiryo UI" panose="020B0604030504040204" pitchFamily="50" charset="-128"/>
              </a:rPr>
              <a:t>に指定</a:t>
            </a:r>
            <a:r>
              <a:rPr lang="ja-JP" altLang="en-US" sz="1100" dirty="0">
                <a:latin typeface="Meiryo UI" panose="020B0604030504040204" pitchFamily="50" charset="-128"/>
                <a:ea typeface="Meiryo UI" panose="020B0604030504040204" pitchFamily="50" charset="-128"/>
              </a:rPr>
              <a:t>相談支援</a:t>
            </a:r>
            <a:r>
              <a:rPr lang="ja-JP" altLang="en-US" sz="1100" dirty="0" smtClean="0">
                <a:latin typeface="Meiryo UI" panose="020B0604030504040204" pitchFamily="50" charset="-128"/>
                <a:ea typeface="Meiryo UI" panose="020B0604030504040204" pitchFamily="50" charset="-128"/>
              </a:rPr>
              <a:t>事業</a:t>
            </a:r>
            <a:r>
              <a:rPr lang="en-US" altLang="ja-JP" sz="1100" dirty="0" smtClean="0">
                <a:latin typeface="Meiryo UI" panose="020B0604030504040204" pitchFamily="50" charset="-128"/>
                <a:ea typeface="Meiryo UI" panose="020B0604030504040204" pitchFamily="50" charset="-128"/>
              </a:rPr>
              <a:t/>
            </a:r>
            <a:br>
              <a:rPr lang="en-US" altLang="ja-JP" sz="1100" dirty="0" smtClean="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所の</a:t>
            </a:r>
            <a:r>
              <a:rPr lang="ja-JP" altLang="en-US" sz="1100" dirty="0">
                <a:latin typeface="Meiryo UI" panose="020B0604030504040204" pitchFamily="50" charset="-128"/>
                <a:ea typeface="Meiryo UI" panose="020B0604030504040204" pitchFamily="50" charset="-128"/>
              </a:rPr>
              <a:t>新規開設</a:t>
            </a:r>
            <a:r>
              <a:rPr lang="ja-JP" altLang="en-US" sz="1100" dirty="0" smtClean="0">
                <a:latin typeface="Meiryo UI" panose="020B0604030504040204" pitchFamily="50" charset="-128"/>
                <a:ea typeface="Meiryo UI" panose="020B0604030504040204" pitchFamily="50" charset="-128"/>
              </a:rPr>
              <a:t>を働きかけている</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en-US" altLang="ja-JP" sz="1100" dirty="0" smtClean="0">
                <a:latin typeface="Meiryo UI" panose="020B0604030504040204" pitchFamily="50" charset="-128"/>
                <a:ea typeface="Meiryo UI" panose="020B0604030504040204" pitchFamily="50" charset="-128"/>
              </a:rPr>
              <a:t>B:</a:t>
            </a:r>
            <a:r>
              <a:rPr lang="ja-JP" altLang="en-US" sz="1100" dirty="0">
                <a:latin typeface="Meiryo UI" panose="020B0604030504040204" pitchFamily="50" charset="-128"/>
                <a:ea typeface="Meiryo UI" panose="020B0604030504040204" pitchFamily="50" charset="-128"/>
              </a:rPr>
              <a:t>管内の指定相談支援事業所に相談支援専門員の増員</a:t>
            </a:r>
            <a:r>
              <a:rPr lang="ja-JP" altLang="en-US" sz="1100" dirty="0" smtClean="0">
                <a:latin typeface="Meiryo UI" panose="020B0604030504040204" pitchFamily="50" charset="-128"/>
                <a:ea typeface="Meiryo UI" panose="020B0604030504040204" pitchFamily="50" charset="-128"/>
              </a:rPr>
              <a:t>を</a:t>
            </a:r>
            <a:r>
              <a:rPr lang="en-US" altLang="ja-JP" sz="1100" dirty="0" smtClean="0">
                <a:latin typeface="Meiryo UI" panose="020B0604030504040204" pitchFamily="50" charset="-128"/>
                <a:ea typeface="Meiryo UI" panose="020B0604030504040204" pitchFamily="50" charset="-128"/>
              </a:rPr>
              <a:t/>
            </a:r>
            <a:br>
              <a:rPr lang="en-US" altLang="ja-JP" sz="1100" dirty="0" smtClean="0">
                <a:latin typeface="Meiryo UI" panose="020B0604030504040204" pitchFamily="50" charset="-128"/>
                <a:ea typeface="Meiryo UI" panose="020B0604030504040204" pitchFamily="50" charset="-128"/>
              </a:rPr>
            </a:br>
            <a:r>
              <a:rPr lang="ja-JP" altLang="en-US" sz="1100" dirty="0" smtClean="0">
                <a:latin typeface="Meiryo UI" panose="020B0604030504040204" pitchFamily="50" charset="-128"/>
                <a:ea typeface="Meiryo UI" panose="020B0604030504040204" pitchFamily="50" charset="-128"/>
              </a:rPr>
              <a:t>　　働きかけている</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kumimoji="1" lang="en-US" altLang="ja-JP" sz="1100" dirty="0" smtClean="0">
                <a:latin typeface="Meiryo UI" panose="020B0604030504040204" pitchFamily="50" charset="-128"/>
                <a:ea typeface="Meiryo UI" panose="020B0604030504040204" pitchFamily="50" charset="-128"/>
              </a:rPr>
              <a:t>C:</a:t>
            </a:r>
            <a:r>
              <a:rPr lang="ja-JP" altLang="en-US" sz="1100" dirty="0">
                <a:latin typeface="Meiryo UI" panose="020B0604030504040204" pitchFamily="50" charset="-128"/>
                <a:ea typeface="Meiryo UI" panose="020B0604030504040204" pitchFamily="50" charset="-128"/>
              </a:rPr>
              <a:t>単独補助制度を設けて</a:t>
            </a:r>
            <a:r>
              <a:rPr lang="ja-JP" altLang="en-US" sz="1100" dirty="0" smtClean="0">
                <a:latin typeface="Meiryo UI" panose="020B0604030504040204" pitchFamily="50" charset="-128"/>
                <a:ea typeface="Meiryo UI" panose="020B0604030504040204" pitchFamily="50" charset="-128"/>
              </a:rPr>
              <a:t>いる</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en-US" altLang="ja-JP" sz="1100" dirty="0" smtClean="0">
                <a:latin typeface="Meiryo UI" panose="020B0604030504040204" pitchFamily="50" charset="-128"/>
                <a:ea typeface="Meiryo UI" panose="020B0604030504040204" pitchFamily="50" charset="-128"/>
              </a:rPr>
              <a:t>D:</a:t>
            </a:r>
            <a:r>
              <a:rPr lang="ja-JP" altLang="en-US" sz="1100" dirty="0">
                <a:latin typeface="Meiryo UI" panose="020B0604030504040204" pitchFamily="50" charset="-128"/>
                <a:ea typeface="Meiryo UI" panose="020B0604030504040204" pitchFamily="50" charset="-128"/>
              </a:rPr>
              <a:t>事業所の経営・業務の実態把握調査を行って</a:t>
            </a:r>
            <a:r>
              <a:rPr lang="ja-JP" altLang="en-US" sz="1100" dirty="0" smtClean="0">
                <a:latin typeface="Meiryo UI" panose="020B0604030504040204" pitchFamily="50" charset="-128"/>
                <a:ea typeface="Meiryo UI" panose="020B0604030504040204" pitchFamily="50" charset="-128"/>
              </a:rPr>
              <a:t>いる</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en-US" altLang="ja-JP" sz="1100" dirty="0" smtClean="0">
                <a:latin typeface="Meiryo UI" panose="020B0604030504040204" pitchFamily="50" charset="-128"/>
                <a:ea typeface="Meiryo UI" panose="020B0604030504040204" pitchFamily="50" charset="-128"/>
              </a:rPr>
              <a:t>E</a:t>
            </a:r>
            <a:r>
              <a:rPr lang="ja-JP" altLang="en-US" sz="1100" dirty="0" smtClean="0">
                <a:latin typeface="Meiryo UI" panose="020B0604030504040204" pitchFamily="50" charset="-128"/>
                <a:ea typeface="Meiryo UI" panose="020B0604030504040204" pitchFamily="50" charset="-128"/>
              </a:rPr>
              <a:t>：その他</a:t>
            </a:r>
            <a:endParaRPr lang="en-US" altLang="ja-JP" sz="1100" dirty="0" smtClean="0">
              <a:latin typeface="Meiryo UI" panose="020B0604030504040204" pitchFamily="50" charset="-128"/>
              <a:ea typeface="Meiryo UI" panose="020B0604030504040204" pitchFamily="50" charset="-128"/>
            </a:endParaRPr>
          </a:p>
        </p:txBody>
      </p:sp>
      <p:sp>
        <p:nvSpPr>
          <p:cNvPr id="4" name="タイトル 1"/>
          <p:cNvSpPr txBox="1">
            <a:spLocks/>
          </p:cNvSpPr>
          <p:nvPr/>
        </p:nvSpPr>
        <p:spPr>
          <a:xfrm>
            <a:off x="628649" y="194645"/>
            <a:ext cx="7858527" cy="711895"/>
          </a:xfrm>
          <a:prstGeom prst="roundRect">
            <a:avLst>
              <a:gd name="adj" fmla="val 23904"/>
            </a:avLst>
          </a:prstGeom>
          <a:gradFill flip="none" rotWithShape="1">
            <a:gsLst>
              <a:gs pos="79000">
                <a:srgbClr val="AFFFFF"/>
              </a:gs>
              <a:gs pos="45000">
                <a:srgbClr val="A7E2FF"/>
              </a:gs>
              <a:gs pos="0">
                <a:srgbClr val="A7E2FF"/>
              </a:gs>
              <a:gs pos="100000">
                <a:schemeClr val="bg1"/>
              </a:gs>
            </a:gsLst>
            <a:lin ang="5400000" scaled="1"/>
            <a:tileRect/>
          </a:gradFill>
          <a:ln w="3175">
            <a:solidFill>
              <a:srgbClr val="66CCFF"/>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000" dirty="0" smtClean="0">
                <a:latin typeface="Meiryo UI" panose="020B0604030504040204" pitchFamily="50" charset="-128"/>
                <a:ea typeface="Meiryo UI" panose="020B0604030504040204" pitchFamily="50" charset="-128"/>
              </a:rPr>
              <a:t>2-3 </a:t>
            </a:r>
            <a:r>
              <a:rPr lang="ja-JP" altLang="en-US" sz="2000" dirty="0" smtClean="0">
                <a:latin typeface="Meiryo UI" panose="020B0604030504040204" pitchFamily="50" charset="-128"/>
                <a:ea typeface="Meiryo UI" panose="020B0604030504040204" pitchFamily="50" charset="-128"/>
              </a:rPr>
              <a:t>相談支援人材の養成・確保について</a:t>
            </a:r>
            <a:endParaRPr lang="ja-JP" altLang="en-US" sz="2000" dirty="0">
              <a:latin typeface="Meiryo UI" panose="020B0604030504040204" pitchFamily="50" charset="-128"/>
              <a:ea typeface="Meiryo UI" panose="020B0604030504040204" pitchFamily="50" charset="-128"/>
            </a:endParaRPr>
          </a:p>
        </p:txBody>
      </p:sp>
      <p:graphicFrame>
        <p:nvGraphicFramePr>
          <p:cNvPr id="5" name="グラフ 4"/>
          <p:cNvGraphicFramePr>
            <a:graphicFrameLocks/>
          </p:cNvGraphicFramePr>
          <p:nvPr>
            <p:extLst>
              <p:ext uri="{D42A27DB-BD31-4B8C-83A1-F6EECF244321}">
                <p14:modId xmlns:p14="http://schemas.microsoft.com/office/powerpoint/2010/main" val="1511009565"/>
              </p:ext>
            </p:extLst>
          </p:nvPr>
        </p:nvGraphicFramePr>
        <p:xfrm>
          <a:off x="193934" y="1045518"/>
          <a:ext cx="5022643" cy="2657052"/>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433933" y="2908471"/>
            <a:ext cx="3372787"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・市内</a:t>
            </a:r>
            <a:r>
              <a:rPr lang="ja-JP" altLang="en-US" sz="1000" dirty="0">
                <a:latin typeface="Meiryo UI" panose="020B0604030504040204" pitchFamily="50" charset="-128"/>
                <a:ea typeface="Meiryo UI" panose="020B0604030504040204" pitchFamily="50" charset="-128"/>
              </a:rPr>
              <a:t>のケアマネージャーに資格取得を働きかけて</a:t>
            </a:r>
            <a:r>
              <a:rPr lang="ja-JP" altLang="en-US" sz="1000" dirty="0" smtClean="0">
                <a:latin typeface="Meiryo UI" panose="020B0604030504040204" pitchFamily="50" charset="-128"/>
                <a:ea typeface="Meiryo UI" panose="020B0604030504040204" pitchFamily="50" charset="-128"/>
              </a:rPr>
              <a:t>いる</a:t>
            </a:r>
            <a:r>
              <a:rPr lang="en-US" altLang="ja-JP" sz="1000" dirty="0">
                <a:latin typeface="Meiryo UI" panose="020B0604030504040204" pitchFamily="50" charset="-128"/>
                <a:ea typeface="Meiryo UI" panose="020B0604030504040204" pitchFamily="50" charset="-128"/>
              </a:rPr>
              <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基幹</a:t>
            </a:r>
            <a:r>
              <a:rPr lang="ja-JP" altLang="en-US" sz="1000" dirty="0">
                <a:latin typeface="Meiryo UI" panose="020B0604030504040204" pitchFamily="50" charset="-128"/>
                <a:ea typeface="Meiryo UI" panose="020B0604030504040204" pitchFamily="50" charset="-128"/>
              </a:rPr>
              <a:t>相談支援センターが新規事業所のフォローアップ　等</a:t>
            </a:r>
            <a:endParaRPr lang="en-US" altLang="ja-JP" sz="1000" dirty="0">
              <a:latin typeface="Meiryo UI" panose="020B0604030504040204" pitchFamily="50" charset="-128"/>
              <a:ea typeface="Meiryo UI" panose="020B0604030504040204"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2958851821"/>
              </p:ext>
            </p:extLst>
          </p:nvPr>
        </p:nvGraphicFramePr>
        <p:xfrm>
          <a:off x="328846" y="4417170"/>
          <a:ext cx="4887731" cy="1983630"/>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p:cNvSpPr txBox="1"/>
          <p:nvPr/>
        </p:nvSpPr>
        <p:spPr>
          <a:xfrm>
            <a:off x="328846" y="4011443"/>
            <a:ext cx="4243154" cy="64633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相談支援人材の資質向上の</a:t>
            </a:r>
            <a:r>
              <a:rPr lang="ja-JP" altLang="en-US" dirty="0" smtClean="0">
                <a:latin typeface="Meiryo UI" panose="020B0604030504040204" pitchFamily="50" charset="-128"/>
                <a:ea typeface="Meiryo UI" panose="020B0604030504040204" pitchFamily="50" charset="-128"/>
              </a:rPr>
              <a:t>取組み</a:t>
            </a:r>
            <a:endParaRPr lang="ja-JP"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9" name="コンテンツ プレースホルダー 2"/>
          <p:cNvSpPr txBox="1">
            <a:spLocks/>
          </p:cNvSpPr>
          <p:nvPr/>
        </p:nvSpPr>
        <p:spPr>
          <a:xfrm>
            <a:off x="5216577" y="4237288"/>
            <a:ext cx="3807501" cy="15118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100" dirty="0">
                <a:latin typeface="Meiryo UI" panose="020B0604030504040204" pitchFamily="50" charset="-128"/>
                <a:ea typeface="Meiryo UI" panose="020B0604030504040204" pitchFamily="50" charset="-128"/>
              </a:rPr>
              <a:t>A:</a:t>
            </a:r>
            <a:r>
              <a:rPr lang="ja-JP" altLang="en-US" sz="1100" dirty="0">
                <a:latin typeface="Meiryo UI" panose="020B0604030504040204" pitchFamily="50" charset="-128"/>
                <a:ea typeface="Meiryo UI" panose="020B0604030504040204" pitchFamily="50" charset="-128"/>
              </a:rPr>
              <a:t>研修を行って</a:t>
            </a:r>
            <a:r>
              <a:rPr lang="ja-JP" altLang="en-US" sz="1100" dirty="0" smtClean="0">
                <a:latin typeface="Meiryo UI" panose="020B0604030504040204" pitchFamily="50" charset="-128"/>
                <a:ea typeface="Meiryo UI" panose="020B0604030504040204" pitchFamily="50" charset="-128"/>
              </a:rPr>
              <a:t>いる</a:t>
            </a:r>
            <a:endParaRPr lang="en-US" altLang="ja-JP" sz="1100" dirty="0" smtClean="0">
              <a:latin typeface="Meiryo UI" panose="020B0604030504040204" pitchFamily="50" charset="-128"/>
              <a:ea typeface="Meiryo UI" panose="020B0604030504040204" pitchFamily="50" charset="-128"/>
            </a:endParaRPr>
          </a:p>
          <a:p>
            <a:pPr marL="0" indent="0">
              <a:buNone/>
            </a:pPr>
            <a:r>
              <a:rPr lang="en-US" altLang="ja-JP" sz="1100" dirty="0" smtClean="0">
                <a:latin typeface="Meiryo UI" panose="020B0604030504040204" pitchFamily="50" charset="-128"/>
                <a:ea typeface="Meiryo UI" panose="020B0604030504040204" pitchFamily="50" charset="-128"/>
              </a:rPr>
              <a:t>B</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計画相談の進め方について検討の場を設けて</a:t>
            </a:r>
            <a:r>
              <a:rPr lang="ja-JP" altLang="en-US" sz="1100" dirty="0" smtClean="0">
                <a:latin typeface="Meiryo UI" panose="020B0604030504040204" pitchFamily="50" charset="-128"/>
                <a:ea typeface="Meiryo UI" panose="020B0604030504040204" pitchFamily="50" charset="-128"/>
              </a:rPr>
              <a:t>いる</a:t>
            </a:r>
            <a:endParaRPr lang="en-US" altLang="ja-JP" sz="1100" dirty="0" smtClean="0">
              <a:latin typeface="Meiryo UI" panose="020B0604030504040204" pitchFamily="50" charset="-128"/>
              <a:ea typeface="Meiryo UI" panose="020B0604030504040204" pitchFamily="50" charset="-128"/>
            </a:endParaRPr>
          </a:p>
          <a:p>
            <a:pPr marL="0" indent="0">
              <a:buNone/>
            </a:pPr>
            <a:r>
              <a:rPr lang="en-US" altLang="ja-JP" sz="1100" dirty="0" smtClean="0">
                <a:latin typeface="Meiryo UI" panose="020B0604030504040204" pitchFamily="50" charset="-128"/>
                <a:ea typeface="Meiryo UI" panose="020B0604030504040204" pitchFamily="50" charset="-128"/>
              </a:rPr>
              <a:t>C</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事業所間の情報交換の場を設けている</a:t>
            </a:r>
            <a:endParaRPr lang="en-US" altLang="ja-JP" sz="1100" dirty="0">
              <a:latin typeface="Meiryo UI" panose="020B0604030504040204" pitchFamily="50" charset="-128"/>
              <a:ea typeface="Meiryo UI" panose="020B0604030504040204" pitchFamily="50" charset="-128"/>
            </a:endParaRPr>
          </a:p>
          <a:p>
            <a:pPr marL="0" indent="0">
              <a:buNone/>
            </a:pPr>
            <a:r>
              <a:rPr lang="en-US" altLang="ja-JP" sz="1100" dirty="0">
                <a:latin typeface="Meiryo UI" panose="020B0604030504040204" pitchFamily="50" charset="-128"/>
                <a:ea typeface="Meiryo UI" panose="020B0604030504040204" pitchFamily="50" charset="-128"/>
              </a:rPr>
              <a:t>D:</a:t>
            </a:r>
            <a:r>
              <a:rPr lang="ja-JP" altLang="en-US" sz="1100" dirty="0">
                <a:latin typeface="Meiryo UI" panose="020B0604030504040204" pitchFamily="50" charset="-128"/>
                <a:ea typeface="Meiryo UI" panose="020B0604030504040204" pitchFamily="50" charset="-128"/>
              </a:rPr>
              <a:t>計画相談の点検・評価を行っている</a:t>
            </a:r>
            <a:endParaRPr lang="en-US" altLang="ja-JP" sz="1100" dirty="0">
              <a:latin typeface="Meiryo UI" panose="020B0604030504040204" pitchFamily="50" charset="-128"/>
              <a:ea typeface="Meiryo UI" panose="020B0604030504040204" pitchFamily="50" charset="-128"/>
            </a:endParaRPr>
          </a:p>
          <a:p>
            <a:pPr marL="0" indent="0">
              <a:buNone/>
            </a:pPr>
            <a:r>
              <a:rPr lang="en-US" altLang="ja-JP" sz="1100" dirty="0">
                <a:latin typeface="Meiryo UI" panose="020B0604030504040204" pitchFamily="50" charset="-128"/>
                <a:ea typeface="Meiryo UI" panose="020B0604030504040204" pitchFamily="50" charset="-128"/>
              </a:rPr>
              <a:t>E:</a:t>
            </a:r>
            <a:r>
              <a:rPr lang="ja-JP" altLang="en-US" sz="1100" dirty="0">
                <a:latin typeface="Meiryo UI" panose="020B0604030504040204" pitchFamily="50" charset="-128"/>
                <a:ea typeface="Meiryo UI" panose="020B0604030504040204" pitchFamily="50" charset="-128"/>
              </a:rPr>
              <a:t>基幹相談支援センター又は市町村職員が助言を行って</a:t>
            </a:r>
            <a:r>
              <a:rPr lang="ja-JP" altLang="en-US" sz="1100" dirty="0" smtClean="0">
                <a:latin typeface="Meiryo UI" panose="020B0604030504040204" pitchFamily="50" charset="-128"/>
                <a:ea typeface="Meiryo UI" panose="020B0604030504040204" pitchFamily="50" charset="-128"/>
              </a:rPr>
              <a:t>いる</a:t>
            </a:r>
            <a:endParaRPr lang="en-US" altLang="ja-JP" sz="1100" dirty="0">
              <a:latin typeface="Meiryo UI" panose="020B0604030504040204" pitchFamily="50" charset="-128"/>
              <a:ea typeface="Meiryo UI" panose="020B0604030504040204" pitchFamily="50" charset="-128"/>
            </a:endParaRPr>
          </a:p>
          <a:p>
            <a:pPr marL="0" indent="0">
              <a:buNone/>
            </a:pPr>
            <a:r>
              <a:rPr lang="en-US" altLang="ja-JP" sz="1100" dirty="0">
                <a:latin typeface="Meiryo UI" panose="020B0604030504040204" pitchFamily="50" charset="-128"/>
                <a:ea typeface="Meiryo UI" panose="020B0604030504040204" pitchFamily="50" charset="-128"/>
              </a:rPr>
              <a:t>F</a:t>
            </a:r>
            <a:r>
              <a:rPr lang="ja-JP" altLang="en-US" sz="1100" dirty="0">
                <a:latin typeface="Meiryo UI" panose="020B0604030504040204" pitchFamily="50" charset="-128"/>
                <a:ea typeface="Meiryo UI" panose="020B0604030504040204" pitchFamily="50" charset="-128"/>
              </a:rPr>
              <a:t>：その他</a:t>
            </a:r>
            <a:endParaRPr lang="en-US" altLang="ja-JP" sz="1100" dirty="0">
              <a:latin typeface="Meiryo UI" panose="020B0604030504040204" pitchFamily="50" charset="-128"/>
              <a:ea typeface="Meiryo UI" panose="020B0604030504040204" pitchFamily="50" charset="-128"/>
            </a:endParaRPr>
          </a:p>
        </p:txBody>
      </p:sp>
      <p:sp>
        <p:nvSpPr>
          <p:cNvPr id="11" name="正方形/長方形 10"/>
          <p:cNvSpPr/>
          <p:nvPr/>
        </p:nvSpPr>
        <p:spPr>
          <a:xfrm>
            <a:off x="5336499" y="5866447"/>
            <a:ext cx="3807501" cy="861774"/>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・自立支援協議会のワーキングチームで人材育成について協議して</a:t>
            </a:r>
            <a:r>
              <a:rPr lang="ja-JP" altLang="en-US" sz="1000" dirty="0" smtClean="0">
                <a:latin typeface="Meiryo UI" panose="020B0604030504040204" pitchFamily="50" charset="-128"/>
                <a:ea typeface="Meiryo UI" panose="020B0604030504040204" pitchFamily="50" charset="-128"/>
              </a:rPr>
              <a:t>いる</a:t>
            </a:r>
            <a:endParaRPr lang="en-US" altLang="ja-JP" sz="1000" dirty="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相談支援専門員向けの研修について庁内関係課で内容や時期を</a:t>
            </a:r>
            <a:r>
              <a:rPr lang="ja-JP" altLang="en-US" sz="1000" dirty="0" smtClean="0">
                <a:latin typeface="Meiryo UI" panose="020B0604030504040204" pitchFamily="50" charset="-128"/>
                <a:ea typeface="Meiryo UI" panose="020B0604030504040204" pitchFamily="50" charset="-128"/>
              </a:rPr>
              <a:t>共</a:t>
            </a:r>
            <a:r>
              <a:rPr lang="en-US" altLang="ja-JP" sz="1000" dirty="0" smtClean="0">
                <a:latin typeface="Meiryo UI" panose="020B0604030504040204" pitchFamily="50" charset="-128"/>
                <a:ea typeface="Meiryo UI" panose="020B0604030504040204" pitchFamily="50" charset="-128"/>
              </a:rPr>
              <a:t/>
            </a:r>
            <a:br>
              <a:rPr lang="en-US" altLang="ja-JP" sz="1000" dirty="0" smtClean="0">
                <a:latin typeface="Meiryo UI" panose="020B0604030504040204" pitchFamily="50" charset="-128"/>
                <a:ea typeface="Meiryo UI" panose="020B0604030504040204" pitchFamily="50" charset="-128"/>
              </a:rPr>
            </a:br>
            <a:r>
              <a:rPr lang="ja-JP" altLang="en-US" sz="1000" dirty="0" smtClean="0">
                <a:latin typeface="Meiryo UI" panose="020B0604030504040204" pitchFamily="50" charset="-128"/>
                <a:ea typeface="Meiryo UI" panose="020B0604030504040204" pitchFamily="50" charset="-128"/>
              </a:rPr>
              <a:t>　有している</a:t>
            </a:r>
            <a:endParaRPr lang="en-US" altLang="ja-JP" sz="1000" dirty="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R3</a:t>
            </a:r>
            <a:r>
              <a:rPr lang="ja-JP" altLang="en-US" sz="1000" dirty="0">
                <a:latin typeface="Meiryo UI" panose="020B0604030504040204" pitchFamily="50" charset="-128"/>
                <a:ea typeface="Meiryo UI" panose="020B0604030504040204" pitchFamily="50" charset="-128"/>
              </a:rPr>
              <a:t>年度中に相談支援事業所連絡会を設置予定</a:t>
            </a:r>
            <a:endParaRPr lang="en-US" altLang="ja-JP" sz="1000" dirty="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毎年研修を行っているが、令和２年度は新型コロナの影響で</a:t>
            </a:r>
            <a:r>
              <a:rPr lang="ja-JP" altLang="en-US" sz="1000" dirty="0" smtClean="0">
                <a:latin typeface="Meiryo UI" panose="020B0604030504040204" pitchFamily="50" charset="-128"/>
                <a:ea typeface="Meiryo UI" panose="020B0604030504040204" pitchFamily="50" charset="-128"/>
              </a:rPr>
              <a:t>未実施</a:t>
            </a:r>
            <a:endParaRPr lang="en-US" altLang="ja-JP" sz="10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611076" y="1214100"/>
            <a:ext cx="1752200" cy="276999"/>
          </a:xfrm>
          <a:prstGeom prst="rect">
            <a:avLst/>
          </a:prstGeom>
          <a:noFill/>
        </p:spPr>
        <p:txBody>
          <a:bodyPr wrap="square" rtlCol="0">
            <a:spAutoFit/>
          </a:bodyPr>
          <a:lstStyle/>
          <a:p>
            <a:r>
              <a:rPr lang="en-US" altLang="ja-JP" sz="1200" dirty="0" smtClean="0">
                <a:solidFill>
                  <a:srgbClr val="FF0000"/>
                </a:solidFill>
                <a:latin typeface="Meiryo UI" panose="020B0604030504040204" pitchFamily="50" charset="-128"/>
                <a:ea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rPr>
              <a:t>複数回答可</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7611076" y="3960289"/>
            <a:ext cx="1752200" cy="276999"/>
          </a:xfrm>
          <a:prstGeom prst="rect">
            <a:avLst/>
          </a:prstGeom>
          <a:noFill/>
        </p:spPr>
        <p:txBody>
          <a:bodyPr wrap="square" rtlCol="0">
            <a:spAutoFit/>
          </a:bodyPr>
          <a:lstStyle/>
          <a:p>
            <a:r>
              <a:rPr lang="en-US" altLang="ja-JP" sz="1200" dirty="0" smtClean="0">
                <a:solidFill>
                  <a:srgbClr val="FF0000"/>
                </a:solidFill>
                <a:latin typeface="Meiryo UI" panose="020B0604030504040204" pitchFamily="50" charset="-128"/>
                <a:ea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rPr>
              <a:t>複数回答可</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7086600" y="6545658"/>
            <a:ext cx="2057400" cy="365125"/>
          </a:xfrm>
        </p:spPr>
        <p:txBody>
          <a:bodyPr/>
          <a:lstStyle/>
          <a:p>
            <a:fld id="{14B6C5A7-A6AB-4B22-995B-695CA5418882}" type="slidenum">
              <a:rPr kumimoji="1" lang="ja-JP" altLang="en-US" smtClean="0"/>
              <a:t>6</a:t>
            </a:fld>
            <a:endParaRPr kumimoji="1" lang="ja-JP" altLang="en-US" dirty="0"/>
          </a:p>
        </p:txBody>
      </p:sp>
    </p:spTree>
    <p:extLst>
      <p:ext uri="{BB962C8B-B14F-4D97-AF65-F5344CB8AC3E}">
        <p14:creationId xmlns:p14="http://schemas.microsoft.com/office/powerpoint/2010/main" val="441876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06878" y="198859"/>
            <a:ext cx="7858527" cy="445836"/>
          </a:xfrm>
          <a:prstGeom prst="roundRect">
            <a:avLst>
              <a:gd name="adj" fmla="val 23904"/>
            </a:avLst>
          </a:prstGeom>
          <a:gradFill flip="none" rotWithShape="1">
            <a:gsLst>
              <a:gs pos="79000">
                <a:srgbClr val="AFFFFF"/>
              </a:gs>
              <a:gs pos="45000">
                <a:srgbClr val="A7E2FF"/>
              </a:gs>
              <a:gs pos="0">
                <a:srgbClr val="A7E2FF"/>
              </a:gs>
              <a:gs pos="100000">
                <a:schemeClr val="bg1"/>
              </a:gs>
            </a:gsLst>
            <a:lin ang="5400000" scaled="1"/>
            <a:tileRect/>
          </a:gradFill>
          <a:ln w="3175">
            <a:solidFill>
              <a:srgbClr val="66CCFF"/>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000" dirty="0" smtClean="0">
                <a:latin typeface="Meiryo UI" panose="020B0604030504040204" pitchFamily="50" charset="-128"/>
                <a:ea typeface="Meiryo UI" panose="020B0604030504040204" pitchFamily="50" charset="-128"/>
              </a:rPr>
              <a:t>2-4 </a:t>
            </a:r>
            <a:r>
              <a:rPr lang="ja-JP" altLang="en-US" sz="2000" dirty="0" smtClean="0">
                <a:latin typeface="Meiryo UI" panose="020B0604030504040204" pitchFamily="50" charset="-128"/>
                <a:ea typeface="Meiryo UI" panose="020B0604030504040204" pitchFamily="50" charset="-128"/>
              </a:rPr>
              <a:t>相談支援専門員対象の研修について</a:t>
            </a:r>
            <a:endParaRPr lang="ja-JP" altLang="en-US" sz="20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41636" y="1567596"/>
            <a:ext cx="4720107"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◇研修の実施主体</a:t>
            </a:r>
            <a:endParaRPr kumimoji="1" lang="en-US" altLang="ja-JP"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557911" y="1567596"/>
            <a:ext cx="4051394"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◇研修の実施目的</a:t>
            </a:r>
            <a:endParaRPr kumimoji="1" lang="en-US" altLang="ja-JP" sz="1600" dirty="0">
              <a:latin typeface="Meiryo UI" panose="020B0604030504040204" pitchFamily="50" charset="-128"/>
              <a:ea typeface="Meiryo UI" panose="020B0604030504040204" pitchFamily="50" charset="-128"/>
            </a:endParaRPr>
          </a:p>
        </p:txBody>
      </p:sp>
      <p:sp>
        <p:nvSpPr>
          <p:cNvPr id="9" name="正方形/長方形 8"/>
          <p:cNvSpPr/>
          <p:nvPr/>
        </p:nvSpPr>
        <p:spPr>
          <a:xfrm>
            <a:off x="-43589" y="3587625"/>
            <a:ext cx="4479730" cy="477054"/>
          </a:xfrm>
          <a:prstGeom prst="rect">
            <a:avLst/>
          </a:prstGeom>
        </p:spPr>
        <p:txBody>
          <a:bodyPr wrap="square">
            <a:spAutoFit/>
          </a:bodyPr>
          <a:lstStyle/>
          <a:p>
            <a:endParaRPr kumimoji="1" lang="en-US" altLang="ja-JP" sz="14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その他：</a:t>
            </a:r>
            <a:r>
              <a:rPr kumimoji="1" lang="zh-TW" altLang="en-US" sz="1100" dirty="0">
                <a:latin typeface="Meiryo UI" panose="020B0604030504040204" pitchFamily="50" charset="-128"/>
                <a:ea typeface="Meiryo UI" panose="020B0604030504040204" pitchFamily="50" charset="-128"/>
              </a:rPr>
              <a:t>事業所連絡会</a:t>
            </a:r>
            <a:r>
              <a:rPr kumimoji="1" lang="ja-JP" altLang="en-US" sz="1100" dirty="0" err="1"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委託事</a:t>
            </a:r>
            <a:r>
              <a:rPr kumimoji="1" lang="ja-JP" altLang="en-US" sz="1100" dirty="0">
                <a:latin typeface="Meiryo UI" panose="020B0604030504040204" pitchFamily="50" charset="-128"/>
                <a:ea typeface="Meiryo UI" panose="020B0604030504040204" pitchFamily="50" charset="-128"/>
              </a:rPr>
              <a:t>業者</a:t>
            </a:r>
            <a:r>
              <a:rPr kumimoji="1" lang="ja-JP" altLang="en-US" sz="1100" dirty="0" smtClean="0">
                <a:latin typeface="Meiryo UI" panose="020B0604030504040204" pitchFamily="50" charset="-128"/>
                <a:ea typeface="Meiryo UI" panose="020B0604030504040204" pitchFamily="50" charset="-128"/>
              </a:rPr>
              <a:t>、</a:t>
            </a:r>
            <a:r>
              <a:rPr kumimoji="1" lang="zh-TW" altLang="en-US" sz="1100" dirty="0" smtClean="0">
                <a:latin typeface="Meiryo UI" panose="020B0604030504040204" pitchFamily="50" charset="-128"/>
                <a:ea typeface="Meiryo UI" panose="020B0604030504040204" pitchFamily="50" charset="-128"/>
              </a:rPr>
              <a:t>各専門機関</a:t>
            </a:r>
            <a:r>
              <a:rPr kumimoji="1" lang="ja-JP" altLang="en-US" sz="1100" dirty="0" err="1">
                <a:latin typeface="Meiryo UI" panose="020B0604030504040204" pitchFamily="50" charset="-128"/>
                <a:ea typeface="Meiryo UI" panose="020B0604030504040204" pitchFamily="50" charset="-128"/>
              </a:rPr>
              <a:t>、</a:t>
            </a:r>
            <a:r>
              <a:rPr kumimoji="1" lang="zh-TW" altLang="en-US" sz="1100" dirty="0" smtClean="0">
                <a:latin typeface="Meiryo UI" panose="020B0604030504040204" pitchFamily="50" charset="-128"/>
                <a:ea typeface="Meiryo UI" panose="020B0604030504040204" pitchFamily="50" charset="-128"/>
              </a:rPr>
              <a:t>専門員協会</a:t>
            </a: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等</a:t>
            </a:r>
            <a:endParaRPr kumimoji="1" lang="ja-JP" altLang="en-US" sz="1100" dirty="0">
              <a:latin typeface="Meiryo UI" panose="020B0604030504040204" pitchFamily="50" charset="-128"/>
              <a:ea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1311301752"/>
              </p:ext>
            </p:extLst>
          </p:nvPr>
        </p:nvGraphicFramePr>
        <p:xfrm>
          <a:off x="0" y="2162510"/>
          <a:ext cx="4557910" cy="1572274"/>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104930" y="1931094"/>
            <a:ext cx="4452977" cy="18552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557910" y="1931094"/>
            <a:ext cx="4466170" cy="18552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41636" y="4082086"/>
            <a:ext cx="4720107"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◇研修テー</a:t>
            </a:r>
            <a:r>
              <a:rPr kumimoji="1" lang="ja-JP" altLang="en-US" sz="1600" dirty="0">
                <a:latin typeface="Meiryo UI" panose="020B0604030504040204" pitchFamily="50" charset="-128"/>
                <a:ea typeface="Meiryo UI" panose="020B0604030504040204" pitchFamily="50" charset="-128"/>
              </a:rPr>
              <a:t>マ</a:t>
            </a:r>
            <a:endParaRPr kumimoji="1" lang="en-US" altLang="ja-JP" sz="16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3468349" y="3509322"/>
            <a:ext cx="1752200" cy="276999"/>
          </a:xfrm>
          <a:prstGeom prst="rect">
            <a:avLst/>
          </a:prstGeom>
          <a:noFill/>
        </p:spPr>
        <p:txBody>
          <a:bodyPr wrap="square" rtlCol="0">
            <a:spAutoFit/>
          </a:bodyPr>
          <a:lstStyle/>
          <a:p>
            <a:r>
              <a:rPr lang="en-US" altLang="ja-JP" sz="1200" dirty="0" smtClean="0">
                <a:solidFill>
                  <a:srgbClr val="FF0000"/>
                </a:solidFill>
                <a:latin typeface="Meiryo UI" panose="020B0604030504040204" pitchFamily="50" charset="-128"/>
                <a:ea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rPr>
              <a:t>複数回答可</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878926" y="3516726"/>
            <a:ext cx="1752200" cy="276999"/>
          </a:xfrm>
          <a:prstGeom prst="rect">
            <a:avLst/>
          </a:prstGeom>
          <a:noFill/>
        </p:spPr>
        <p:txBody>
          <a:bodyPr wrap="square" rtlCol="0">
            <a:spAutoFit/>
          </a:bodyPr>
          <a:lstStyle/>
          <a:p>
            <a:r>
              <a:rPr lang="en-US" altLang="ja-JP" sz="1200" dirty="0" smtClean="0">
                <a:solidFill>
                  <a:srgbClr val="FF0000"/>
                </a:solidFill>
                <a:latin typeface="Meiryo UI" panose="020B0604030504040204" pitchFamily="50" charset="-128"/>
                <a:ea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rPr>
              <a:t>複数回答可</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142438265"/>
              </p:ext>
            </p:extLst>
          </p:nvPr>
        </p:nvGraphicFramePr>
        <p:xfrm>
          <a:off x="360787" y="4448422"/>
          <a:ext cx="8394239" cy="2287860"/>
        </p:xfrm>
        <a:graphic>
          <a:graphicData uri="http://schemas.openxmlformats.org/drawingml/2006/table">
            <a:tbl>
              <a:tblPr firstRow="1" bandRow="1">
                <a:tableStyleId>{5940675A-B579-460E-94D1-54222C63F5DA}</a:tableStyleId>
              </a:tblPr>
              <a:tblGrid>
                <a:gridCol w="2039815">
                  <a:extLst>
                    <a:ext uri="{9D8B030D-6E8A-4147-A177-3AD203B41FA5}">
                      <a16:colId xmlns:a16="http://schemas.microsoft.com/office/drawing/2014/main" val="1312688014"/>
                    </a:ext>
                  </a:extLst>
                </a:gridCol>
                <a:gridCol w="6354424">
                  <a:extLst>
                    <a:ext uri="{9D8B030D-6E8A-4147-A177-3AD203B41FA5}">
                      <a16:colId xmlns:a16="http://schemas.microsoft.com/office/drawing/2014/main" val="989047269"/>
                    </a:ext>
                  </a:extLst>
                </a:gridCol>
              </a:tblGrid>
              <a:tr h="177036">
                <a:tc>
                  <a:txBody>
                    <a:bodyPr/>
                    <a:lstStyle/>
                    <a:p>
                      <a:pPr algn="ctr"/>
                      <a:r>
                        <a:rPr kumimoji="1" lang="ja-JP" altLang="en-US" sz="1100" dirty="0" smtClean="0">
                          <a:latin typeface="Meiryo UI" panose="020B0604030504040204" pitchFamily="50" charset="-128"/>
                          <a:ea typeface="Meiryo UI" panose="020B0604030504040204" pitchFamily="50" charset="-128"/>
                        </a:rPr>
                        <a:t>テーマ</a:t>
                      </a:r>
                      <a:endParaRPr kumimoji="1" lang="ja-JP" altLang="en-US" sz="1100" dirty="0">
                        <a:latin typeface="Meiryo UI" panose="020B0604030504040204" pitchFamily="50" charset="-128"/>
                        <a:ea typeface="Meiryo UI" panose="020B0604030504040204" pitchFamily="50" charset="-128"/>
                      </a:endParaRPr>
                    </a:p>
                  </a:txBody>
                  <a:tcPr marL="72000" marR="72000" marT="36000" marB="36000" anchor="ctr">
                    <a:lnB w="12700" cap="flat" cmpd="sng" algn="ctr">
                      <a:solidFill>
                        <a:schemeClr val="tx1"/>
                      </a:solidFill>
                      <a:prstDash val="solid"/>
                      <a:round/>
                      <a:headEnd type="none" w="med" len="med"/>
                      <a:tailEnd type="none" w="med" len="med"/>
                    </a:lnB>
                    <a:solidFill>
                      <a:srgbClr val="A7E2FF"/>
                    </a:solidFill>
                  </a:tcPr>
                </a:tc>
                <a:tc>
                  <a:txBody>
                    <a:bodyPr/>
                    <a:lstStyle/>
                    <a:p>
                      <a:pPr algn="ctr"/>
                      <a:r>
                        <a:rPr lang="ja-JP" altLang="en-US" sz="1100" dirty="0" smtClean="0">
                          <a:latin typeface="Meiryo UI" panose="020B0604030504040204" pitchFamily="50" charset="-128"/>
                          <a:ea typeface="Meiryo UI" panose="020B0604030504040204" pitchFamily="50" charset="-128"/>
                        </a:rPr>
                        <a:t>市町村回答</a:t>
                      </a:r>
                      <a:endParaRPr lang="ja-JP" altLang="en-US" sz="1100" dirty="0">
                        <a:latin typeface="Meiryo UI" panose="020B0604030504040204" pitchFamily="50" charset="-128"/>
                        <a:ea typeface="Meiryo UI" panose="020B0604030504040204" pitchFamily="50" charset="-128"/>
                      </a:endParaRPr>
                    </a:p>
                  </a:txBody>
                  <a:tcPr marL="72000" marR="72000" marT="36000" marB="36000" anchor="ctr">
                    <a:lnB w="12700" cap="flat" cmpd="sng" algn="ctr">
                      <a:solidFill>
                        <a:schemeClr val="tx1"/>
                      </a:solidFill>
                      <a:prstDash val="solid"/>
                      <a:round/>
                      <a:headEnd type="none" w="med" len="med"/>
                      <a:tailEnd type="none" w="med" len="med"/>
                    </a:lnB>
                    <a:solidFill>
                      <a:srgbClr val="A7E2FF"/>
                    </a:solidFill>
                  </a:tcPr>
                </a:tc>
                <a:extLst>
                  <a:ext uri="{0D108BD9-81ED-4DB2-BD59-A6C34878D82A}">
                    <a16:rowId xmlns:a16="http://schemas.microsoft.com/office/drawing/2014/main" val="3142338169"/>
                  </a:ext>
                </a:extLst>
              </a:tr>
              <a:tr h="387785">
                <a:tc>
                  <a:txBody>
                    <a:bodyPr/>
                    <a:lstStyle/>
                    <a:p>
                      <a:pPr algn="l">
                        <a:lnSpc>
                          <a:spcPct val="100000"/>
                        </a:lnSpc>
                      </a:pPr>
                      <a:r>
                        <a:rPr kumimoji="1" lang="ja-JP" altLang="en-US" sz="1100" dirty="0" err="1" smtClean="0">
                          <a:latin typeface="Meiryo UI" panose="020B0604030504040204" pitchFamily="50" charset="-128"/>
                          <a:ea typeface="Meiryo UI" panose="020B0604030504040204" pitchFamily="50" charset="-128"/>
                        </a:rPr>
                        <a:t>障がい</a:t>
                      </a:r>
                      <a:r>
                        <a:rPr kumimoji="1" lang="ja-JP" altLang="en-US" sz="1100" dirty="0" smtClean="0">
                          <a:latin typeface="Meiryo UI" panose="020B0604030504040204" pitchFamily="50" charset="-128"/>
                          <a:ea typeface="Meiryo UI" panose="020B0604030504040204" pitchFamily="50" charset="-128"/>
                        </a:rPr>
                        <a:t>者ケアマネジメント</a:t>
                      </a:r>
                      <a:endParaRPr kumimoji="1" lang="ja-JP" altLang="en-US" sz="1100" dirty="0">
                        <a:latin typeface="Meiryo UI" panose="020B0604030504040204" pitchFamily="50" charset="-128"/>
                        <a:ea typeface="Meiryo UI" panose="020B0604030504040204" pitchFamily="50" charset="-128"/>
                      </a:endParaRPr>
                    </a:p>
                  </a:txBody>
                  <a:tcPr marL="72000" marR="72000" marT="36000" marB="36000" anchor="ctr" anchorCtr="1">
                    <a:lnT w="12700" cap="flat" cmpd="sng" algn="ctr">
                      <a:solidFill>
                        <a:schemeClr val="tx1"/>
                      </a:solidFill>
                      <a:prstDash val="solid"/>
                      <a:round/>
                      <a:headEnd type="none" w="med" len="med"/>
                      <a:tailEnd type="none" w="med" len="med"/>
                    </a:lnT>
                  </a:tcPr>
                </a:tc>
                <a:tc>
                  <a:txBody>
                    <a:bodyPr/>
                    <a:lstStyle/>
                    <a:p>
                      <a:pPr algn="l">
                        <a:lnSpc>
                          <a:spcPct val="100000"/>
                        </a:lnSpc>
                      </a:pPr>
                      <a:r>
                        <a:rPr lang="ja-JP" altLang="en-US" sz="1050" dirty="0" smtClean="0">
                          <a:solidFill>
                            <a:schemeClr val="tx1"/>
                          </a:solidFill>
                          <a:latin typeface="Meiryo UI" panose="020B0604030504040204" pitchFamily="50" charset="-128"/>
                          <a:ea typeface="Meiryo UI" panose="020B0604030504040204" pitchFamily="50" charset="-128"/>
                        </a:rPr>
                        <a:t>なぜ、（相談）支援にアセスメントが必要なのか？／</a:t>
                      </a:r>
                      <a:r>
                        <a:rPr lang="ja-JP" altLang="en-US" sz="1050" dirty="0" err="1" smtClean="0">
                          <a:solidFill>
                            <a:schemeClr val="tx1"/>
                          </a:solidFill>
                          <a:latin typeface="Meiryo UI" panose="020B0604030504040204" pitchFamily="50" charset="-128"/>
                          <a:ea typeface="Meiryo UI" panose="020B0604030504040204" pitchFamily="50" charset="-128"/>
                        </a:rPr>
                        <a:t>障がい</a:t>
                      </a:r>
                      <a:r>
                        <a:rPr lang="ja-JP" altLang="en-US" sz="1050" dirty="0" smtClean="0">
                          <a:solidFill>
                            <a:schemeClr val="tx1"/>
                          </a:solidFill>
                          <a:latin typeface="Meiryo UI" panose="020B0604030504040204" pitchFamily="50" charset="-128"/>
                          <a:ea typeface="Meiryo UI" panose="020B0604030504040204" pitchFamily="50" charset="-128"/>
                        </a:rPr>
                        <a:t>者自立支援協議会とは／援助技術／地域の相談支援機関との連携／相談支援業務の振り返り／相談支援の３層構造について／多問題ケースへの対応／本人のニーズに基づいたサービス等利用計画案作成について／相談支援の流れ・最新情報をふまえて／新任相談支援専門員向け連続勉強会</a:t>
                      </a:r>
                      <a:endParaRPr lang="en-US" altLang="ja-JP" sz="1050" dirty="0" smtClean="0">
                        <a:solidFill>
                          <a:schemeClr val="tx1"/>
                        </a:solidFill>
                        <a:latin typeface="Meiryo UI" panose="020B0604030504040204" pitchFamily="50" charset="-128"/>
                        <a:ea typeface="Meiryo UI" panose="020B0604030504040204" pitchFamily="50" charset="-128"/>
                      </a:endParaRPr>
                    </a:p>
                  </a:txBody>
                  <a:tcPr marL="72000" marR="72000" marT="36000" marB="36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1556622"/>
                  </a:ext>
                </a:extLst>
              </a:tr>
              <a:tr h="216814">
                <a:tc>
                  <a:txBody>
                    <a:bodyPr/>
                    <a:lstStyle/>
                    <a:p>
                      <a:pPr algn="l">
                        <a:lnSpc>
                          <a:spcPct val="100000"/>
                        </a:lnSpc>
                      </a:pPr>
                      <a:r>
                        <a:rPr kumimoji="1" lang="ja-JP" altLang="en-US" sz="1100" dirty="0" err="1" smtClean="0">
                          <a:latin typeface="Meiryo UI" panose="020B0604030504040204" pitchFamily="50" charset="-128"/>
                          <a:ea typeface="Meiryo UI" panose="020B0604030504040204" pitchFamily="50" charset="-128"/>
                        </a:rPr>
                        <a:t>障がい</a:t>
                      </a:r>
                      <a:r>
                        <a:rPr kumimoji="1" lang="ja-JP" altLang="en-US" sz="1100" dirty="0" smtClean="0">
                          <a:latin typeface="Meiryo UI" panose="020B0604030504040204" pitchFamily="50" charset="-128"/>
                          <a:ea typeface="Meiryo UI" panose="020B0604030504040204" pitchFamily="50" charset="-128"/>
                        </a:rPr>
                        <a:t>特性</a:t>
                      </a:r>
                      <a:endParaRPr kumimoji="1" lang="en-US" altLang="ja-JP" sz="1100" dirty="0" smtClean="0">
                        <a:latin typeface="Meiryo UI" panose="020B0604030504040204" pitchFamily="50" charset="-128"/>
                        <a:ea typeface="Meiryo UI" panose="020B0604030504040204" pitchFamily="50" charset="-128"/>
                      </a:endParaRPr>
                    </a:p>
                  </a:txBody>
                  <a:tcPr marL="72000" marR="72000" marT="36000" marB="36000" anchor="ctr" anchorCtr="1"/>
                </a:tc>
                <a:tc>
                  <a:txBody>
                    <a:bodyPr/>
                    <a:lstStyle/>
                    <a:p>
                      <a:pPr algn="l">
                        <a:lnSpc>
                          <a:spcPct val="100000"/>
                        </a:lnSpc>
                      </a:pPr>
                      <a:r>
                        <a:rPr lang="ja-JP" altLang="en-US" sz="1050" dirty="0" smtClean="0">
                          <a:solidFill>
                            <a:schemeClr val="tx1"/>
                          </a:solidFill>
                          <a:latin typeface="Meiryo UI" panose="020B0604030504040204" pitchFamily="50" charset="-128"/>
                          <a:ea typeface="Meiryo UI" panose="020B0604030504040204" pitchFamily="50" charset="-128"/>
                        </a:rPr>
                        <a:t>施設から地域へ・強度行動障がいのある人への支援を中心に／発達障がいのある人への支援について／</a:t>
                      </a:r>
                      <a:r>
                        <a:rPr lang="ja-JP" altLang="en-US" sz="1050" dirty="0" err="1" smtClean="0">
                          <a:solidFill>
                            <a:schemeClr val="tx1"/>
                          </a:solidFill>
                          <a:latin typeface="Meiryo UI" panose="020B0604030504040204" pitchFamily="50" charset="-128"/>
                          <a:ea typeface="Meiryo UI" panose="020B0604030504040204" pitchFamily="50" charset="-128"/>
                        </a:rPr>
                        <a:t>発達障がい</a:t>
                      </a:r>
                      <a:r>
                        <a:rPr lang="ja-JP" altLang="en-US" sz="1050" dirty="0" smtClean="0">
                          <a:solidFill>
                            <a:schemeClr val="tx1"/>
                          </a:solidFill>
                          <a:latin typeface="Meiryo UI" panose="020B0604030504040204" pitchFamily="50" charset="-128"/>
                          <a:ea typeface="Meiryo UI" panose="020B0604030504040204" pitchFamily="50" charset="-128"/>
                        </a:rPr>
                        <a:t>への理解促進／障がい特性・役割などの理解を深める／視覚障がい者への支援／触法障がい者研修／</a:t>
                      </a:r>
                      <a:r>
                        <a:rPr lang="zh-TW" altLang="en-US" sz="1050" dirty="0" smtClean="0">
                          <a:solidFill>
                            <a:schemeClr val="tx1"/>
                          </a:solidFill>
                          <a:latin typeface="Meiryo UI" panose="020B0604030504040204" pitchFamily="50" charset="-128"/>
                          <a:ea typeface="Meiryo UI" panose="020B0604030504040204" pitchFamily="50" charset="-128"/>
                        </a:rPr>
                        <a:t>発達障</a:t>
                      </a:r>
                      <a:r>
                        <a:rPr lang="ja-JP" altLang="en-US" sz="1050" dirty="0" err="1" smtClean="0">
                          <a:solidFill>
                            <a:schemeClr val="tx1"/>
                          </a:solidFill>
                          <a:latin typeface="Meiryo UI" panose="020B0604030504040204" pitchFamily="50" charset="-128"/>
                          <a:ea typeface="Meiryo UI" panose="020B0604030504040204" pitchFamily="50" charset="-128"/>
                        </a:rPr>
                        <a:t>がい</a:t>
                      </a:r>
                      <a:r>
                        <a:rPr lang="zh-TW" altLang="en-US" sz="1050" dirty="0" smtClean="0">
                          <a:solidFill>
                            <a:schemeClr val="tx1"/>
                          </a:solidFill>
                          <a:latin typeface="Meiryo UI" panose="020B0604030504040204" pitchFamily="50" charset="-128"/>
                          <a:ea typeface="Meiryo UI" panose="020B0604030504040204" pitchFamily="50" charset="-128"/>
                        </a:rPr>
                        <a:t>研修</a:t>
                      </a:r>
                      <a:r>
                        <a:rPr lang="ja-JP" altLang="en-US" sz="1050" dirty="0" smtClean="0">
                          <a:solidFill>
                            <a:schemeClr val="tx1"/>
                          </a:solidFill>
                          <a:latin typeface="Meiryo UI" panose="020B0604030504040204" pitchFamily="50" charset="-128"/>
                          <a:ea typeface="Meiryo UI" panose="020B0604030504040204" pitchFamily="50" charset="-128"/>
                        </a:rPr>
                        <a:t>／</a:t>
                      </a:r>
                      <a:r>
                        <a:rPr lang="zh-TW" altLang="en-US" sz="1050" dirty="0" smtClean="0">
                          <a:solidFill>
                            <a:schemeClr val="tx1"/>
                          </a:solidFill>
                          <a:latin typeface="Meiryo UI" panose="020B0604030504040204" pitchFamily="50" charset="-128"/>
                          <a:ea typeface="Meiryo UI" panose="020B0604030504040204" pitchFamily="50" charset="-128"/>
                        </a:rPr>
                        <a:t>高齢障</a:t>
                      </a:r>
                      <a:r>
                        <a:rPr lang="ja-JP" altLang="en-US" sz="1050" dirty="0" err="1" smtClean="0">
                          <a:solidFill>
                            <a:schemeClr val="tx1"/>
                          </a:solidFill>
                          <a:latin typeface="Meiryo UI" panose="020B0604030504040204" pitchFamily="50" charset="-128"/>
                          <a:ea typeface="Meiryo UI" panose="020B0604030504040204" pitchFamily="50" charset="-128"/>
                        </a:rPr>
                        <a:t>がい</a:t>
                      </a:r>
                      <a:r>
                        <a:rPr lang="zh-TW" altLang="en-US" sz="1050" dirty="0" smtClean="0">
                          <a:solidFill>
                            <a:schemeClr val="tx1"/>
                          </a:solidFill>
                          <a:latin typeface="Meiryo UI" panose="020B0604030504040204" pitchFamily="50" charset="-128"/>
                          <a:ea typeface="Meiryo UI" panose="020B0604030504040204" pitchFamily="50" charset="-128"/>
                        </a:rPr>
                        <a:t>者研修</a:t>
                      </a:r>
                      <a:r>
                        <a:rPr lang="ja-JP" altLang="en-US" sz="1050" dirty="0" smtClean="0">
                          <a:solidFill>
                            <a:schemeClr val="tx1"/>
                          </a:solidFill>
                          <a:latin typeface="Meiryo UI" panose="020B0604030504040204" pitchFamily="50" charset="-128"/>
                          <a:ea typeface="Meiryo UI" panose="020B0604030504040204" pitchFamily="50" charset="-128"/>
                        </a:rPr>
                        <a:t>／</a:t>
                      </a:r>
                      <a:r>
                        <a:rPr lang="ja-JP" altLang="en-US" sz="1050" dirty="0" err="1" smtClean="0">
                          <a:solidFill>
                            <a:schemeClr val="tx1"/>
                          </a:solidFill>
                          <a:latin typeface="Meiryo UI" panose="020B0604030504040204" pitchFamily="50" charset="-128"/>
                          <a:ea typeface="Meiryo UI" panose="020B0604030504040204" pitchFamily="50" charset="-128"/>
                        </a:rPr>
                        <a:t>発達障がい</a:t>
                      </a:r>
                      <a:r>
                        <a:rPr lang="ja-JP" altLang="en-US" sz="1050" dirty="0" smtClean="0">
                          <a:solidFill>
                            <a:schemeClr val="tx1"/>
                          </a:solidFill>
                          <a:latin typeface="Meiryo UI" panose="020B0604030504040204" pitchFamily="50" charset="-128"/>
                          <a:ea typeface="Meiryo UI" panose="020B0604030504040204" pitchFamily="50" charset="-128"/>
                        </a:rPr>
                        <a:t>児支援／睡眠障がい／医療的ケア児の支援</a:t>
                      </a:r>
                      <a:endParaRPr lang="ja-JP" altLang="en-US" sz="1050" dirty="0">
                        <a:solidFill>
                          <a:schemeClr val="tx1"/>
                        </a:solidFill>
                        <a:latin typeface="Meiryo UI" panose="020B0604030504040204" pitchFamily="50" charset="-128"/>
                        <a:ea typeface="Meiryo UI" panose="020B0604030504040204" pitchFamily="50" charset="-128"/>
                      </a:endParaRPr>
                    </a:p>
                  </a:txBody>
                  <a:tcPr marL="72000" marR="72000" marT="36000" marB="36000"/>
                </a:tc>
                <a:extLst>
                  <a:ext uri="{0D108BD9-81ED-4DB2-BD59-A6C34878D82A}">
                    <a16:rowId xmlns:a16="http://schemas.microsoft.com/office/drawing/2014/main" val="3734004767"/>
                  </a:ext>
                </a:extLst>
              </a:tr>
              <a:tr h="216814">
                <a:tc>
                  <a:txBody>
                    <a:bodyPr/>
                    <a:lstStyle/>
                    <a:p>
                      <a:pPr algn="l">
                        <a:lnSpc>
                          <a:spcPct val="100000"/>
                        </a:lnSpc>
                      </a:pPr>
                      <a:r>
                        <a:rPr kumimoji="1" lang="ja-JP" altLang="en-US" sz="1100" dirty="0" smtClean="0">
                          <a:latin typeface="Meiryo UI" panose="020B0604030504040204" pitchFamily="50" charset="-128"/>
                          <a:ea typeface="Meiryo UI" panose="020B0604030504040204" pitchFamily="50" charset="-128"/>
                        </a:rPr>
                        <a:t>権利擁護</a:t>
                      </a:r>
                      <a:endParaRPr kumimoji="1" lang="ja-JP" altLang="en-US" sz="1100" dirty="0">
                        <a:latin typeface="Meiryo UI" panose="020B0604030504040204" pitchFamily="50" charset="-128"/>
                        <a:ea typeface="Meiryo UI" panose="020B0604030504040204" pitchFamily="50" charset="-128"/>
                      </a:endParaRPr>
                    </a:p>
                  </a:txBody>
                  <a:tcPr marL="72000" marR="72000" marT="36000" marB="36000" anchor="ctr" anchorCtr="1">
                    <a:lnB w="12700" cap="flat" cmpd="sng" algn="ctr">
                      <a:solidFill>
                        <a:schemeClr val="tx1"/>
                      </a:solidFill>
                      <a:prstDash val="solid"/>
                      <a:round/>
                      <a:headEnd type="none" w="med" len="med"/>
                      <a:tailEnd type="none" w="med" len="med"/>
                    </a:lnB>
                  </a:tcPr>
                </a:tc>
                <a:tc>
                  <a:txBody>
                    <a:bodyPr/>
                    <a:lstStyle/>
                    <a:p>
                      <a:pPr algn="l">
                        <a:lnSpc>
                          <a:spcPct val="100000"/>
                        </a:lnSpc>
                      </a:pPr>
                      <a:r>
                        <a:rPr lang="zh-TW" altLang="en-US" sz="1050" dirty="0" smtClean="0">
                          <a:solidFill>
                            <a:schemeClr val="tx1"/>
                          </a:solidFill>
                          <a:latin typeface="Meiryo UI" panose="020B0604030504040204" pitchFamily="50" charset="-128"/>
                          <a:ea typeface="Meiryo UI" panose="020B0604030504040204" pitchFamily="50" charset="-128"/>
                        </a:rPr>
                        <a:t>成年後見制度</a:t>
                      </a:r>
                      <a:r>
                        <a:rPr lang="ja-JP" altLang="en-US" sz="1050" dirty="0" smtClean="0">
                          <a:solidFill>
                            <a:schemeClr val="tx1"/>
                          </a:solidFill>
                          <a:latin typeface="Meiryo UI" panose="020B0604030504040204" pitchFamily="50" charset="-128"/>
                          <a:ea typeface="Meiryo UI" panose="020B0604030504040204" pitchFamily="50" charset="-128"/>
                        </a:rPr>
                        <a:t>／</a:t>
                      </a:r>
                      <a:r>
                        <a:rPr lang="zh-TW" altLang="en-US" sz="1050" dirty="0" smtClean="0">
                          <a:solidFill>
                            <a:schemeClr val="tx1"/>
                          </a:solidFill>
                          <a:latin typeface="Meiryo UI" panose="020B0604030504040204" pitchFamily="50" charset="-128"/>
                          <a:ea typeface="Meiryo UI" panose="020B0604030504040204" pitchFamily="50" charset="-128"/>
                        </a:rPr>
                        <a:t>大阪府成年後見制度利用促進活用</a:t>
                      </a:r>
                      <a:r>
                        <a:rPr lang="ja-JP" altLang="en-US" sz="1050" dirty="0" smtClean="0">
                          <a:solidFill>
                            <a:schemeClr val="tx1"/>
                          </a:solidFill>
                          <a:latin typeface="Meiryo UI" panose="020B0604030504040204" pitchFamily="50" charset="-128"/>
                          <a:ea typeface="Meiryo UI" panose="020B0604030504040204" pitchFamily="50" charset="-128"/>
                        </a:rPr>
                        <a:t>／</a:t>
                      </a:r>
                      <a:r>
                        <a:rPr lang="ja-JP" altLang="en-US" sz="1050" dirty="0" err="1" smtClean="0">
                          <a:solidFill>
                            <a:schemeClr val="tx1"/>
                          </a:solidFill>
                          <a:latin typeface="Meiryo UI" panose="020B0604030504040204" pitchFamily="50" charset="-128"/>
                          <a:ea typeface="Meiryo UI" panose="020B0604030504040204" pitchFamily="50" charset="-128"/>
                        </a:rPr>
                        <a:t>障がい</a:t>
                      </a:r>
                      <a:r>
                        <a:rPr lang="ja-JP" altLang="en-US" sz="1050" dirty="0" smtClean="0">
                          <a:solidFill>
                            <a:schemeClr val="tx1"/>
                          </a:solidFill>
                          <a:latin typeface="Meiryo UI" panose="020B0604030504040204" pitchFamily="50" charset="-128"/>
                          <a:ea typeface="Meiryo UI" panose="020B0604030504040204" pitchFamily="50" charset="-128"/>
                        </a:rPr>
                        <a:t>者虐待について／</a:t>
                      </a:r>
                      <a:r>
                        <a:rPr lang="en-US" altLang="ja-JP" sz="1050" dirty="0" smtClean="0">
                          <a:solidFill>
                            <a:schemeClr val="tx1"/>
                          </a:solidFill>
                          <a:latin typeface="Meiryo UI" panose="020B0604030504040204" pitchFamily="50" charset="-128"/>
                          <a:ea typeface="Meiryo UI" panose="020B0604030504040204" pitchFamily="50" charset="-128"/>
                        </a:rPr>
                        <a:t>LGBTQ</a:t>
                      </a:r>
                      <a:r>
                        <a:rPr lang="ja-JP" altLang="en-US" sz="1050" dirty="0" err="1" smtClean="0">
                          <a:solidFill>
                            <a:schemeClr val="tx1"/>
                          </a:solidFill>
                          <a:latin typeface="Meiryo UI" panose="020B0604030504040204" pitchFamily="50" charset="-128"/>
                          <a:ea typeface="Meiryo UI" panose="020B0604030504040204" pitchFamily="50" charset="-128"/>
                        </a:rPr>
                        <a:t>への</a:t>
                      </a:r>
                      <a:r>
                        <a:rPr lang="ja-JP" altLang="en-US" sz="1050" dirty="0" smtClean="0">
                          <a:solidFill>
                            <a:schemeClr val="tx1"/>
                          </a:solidFill>
                          <a:latin typeface="Meiryo UI" panose="020B0604030504040204" pitchFamily="50" charset="-128"/>
                          <a:ea typeface="Meiryo UI" panose="020B0604030504040204" pitchFamily="50" charset="-128"/>
                        </a:rPr>
                        <a:t>理解と支援について／成年後見の申立手続き</a:t>
                      </a:r>
                      <a:endParaRPr lang="ja-JP" altLang="en-US" sz="1050" dirty="0">
                        <a:solidFill>
                          <a:schemeClr val="tx1"/>
                        </a:solidFill>
                        <a:latin typeface="Meiryo UI" panose="020B0604030504040204" pitchFamily="50" charset="-128"/>
                        <a:ea typeface="Meiryo UI" panose="020B0604030504040204" pitchFamily="50" charset="-128"/>
                      </a:endParaRPr>
                    </a:p>
                  </a:txBody>
                  <a:tcPr marL="72000" marR="72000" marT="36000" marB="36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529070"/>
                  </a:ext>
                </a:extLst>
              </a:tr>
              <a:tr h="216814">
                <a:tc>
                  <a:txBody>
                    <a:bodyPr/>
                    <a:lstStyle/>
                    <a:p>
                      <a:pPr algn="l">
                        <a:lnSpc>
                          <a:spcPct val="100000"/>
                        </a:lnSpc>
                      </a:pPr>
                      <a:r>
                        <a:rPr kumimoji="1" lang="ja-JP" altLang="en-US" sz="1100" dirty="0" smtClean="0">
                          <a:latin typeface="Meiryo UI" panose="020B0604030504040204" pitchFamily="50" charset="-128"/>
                          <a:ea typeface="Meiryo UI" panose="020B0604030504040204" pitchFamily="50" charset="-128"/>
                        </a:rPr>
                        <a:t>その他</a:t>
                      </a:r>
                      <a:endParaRPr kumimoji="1" lang="ja-JP" altLang="en-US" sz="1100" dirty="0">
                        <a:latin typeface="Meiryo UI" panose="020B0604030504040204" pitchFamily="50" charset="-128"/>
                        <a:ea typeface="Meiryo UI" panose="020B0604030504040204" pitchFamily="50" charset="-128"/>
                      </a:endParaRPr>
                    </a:p>
                  </a:txBody>
                  <a:tcPr marL="72000" marR="72000" marT="36000" marB="36000" anchor="ctr" anchorCtr="1">
                    <a:lnT w="12700" cap="flat" cmpd="sng" algn="ctr">
                      <a:solidFill>
                        <a:schemeClr val="tx1"/>
                      </a:solidFill>
                      <a:prstDash val="solid"/>
                      <a:round/>
                      <a:headEnd type="none" w="med" len="med"/>
                      <a:tailEnd type="none" w="med" len="med"/>
                    </a:lnT>
                  </a:tcPr>
                </a:tc>
                <a:tc>
                  <a:txBody>
                    <a:bodyPr/>
                    <a:lstStyle/>
                    <a:p>
                      <a:pPr algn="l">
                        <a:lnSpc>
                          <a:spcPct val="100000"/>
                        </a:lnSpc>
                      </a:pPr>
                      <a:r>
                        <a:rPr lang="ja-JP" altLang="en-US" sz="1050" dirty="0" smtClean="0">
                          <a:solidFill>
                            <a:schemeClr val="tx1"/>
                          </a:solidFill>
                          <a:latin typeface="Meiryo UI" panose="020B0604030504040204" pitchFamily="50" charset="-128"/>
                          <a:ea typeface="Meiryo UI" panose="020B0604030504040204" pitchFamily="50" charset="-128"/>
                        </a:rPr>
                        <a:t>地域包括ケアシステムから考える相談支援専門員の役割／ひろめよう！みんなの療育手帳使い方ガイド／依存症及び保健所業務について／インディペンデント　リビング上映会</a:t>
                      </a:r>
                    </a:p>
                  </a:txBody>
                  <a:tcPr marL="72000" marR="72000" marT="36000" marB="36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69329604"/>
                  </a:ext>
                </a:extLst>
              </a:tr>
            </a:tbl>
          </a:graphicData>
        </a:graphic>
      </p:graphicFrame>
      <p:sp>
        <p:nvSpPr>
          <p:cNvPr id="16" name="テキスト ボックス 15"/>
          <p:cNvSpPr txBox="1"/>
          <p:nvPr/>
        </p:nvSpPr>
        <p:spPr>
          <a:xfrm>
            <a:off x="239023" y="772024"/>
            <a:ext cx="8394239" cy="646331"/>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研修</a:t>
            </a:r>
            <a:r>
              <a:rPr kumimoji="1" lang="ja-JP" altLang="en-US" sz="1600" dirty="0" smtClean="0">
                <a:latin typeface="Meiryo UI" panose="020B0604030504040204" pitchFamily="50" charset="-128"/>
                <a:ea typeface="Meiryo UI" panose="020B0604030504040204" pitchFamily="50" charset="-128"/>
              </a:rPr>
              <a:t>の実施状況</a:t>
            </a:r>
            <a:r>
              <a:rPr kumimoji="1" lang="ja-JP" altLang="en-US" dirty="0" smtClean="0">
                <a:latin typeface="Meiryo UI" panose="020B0604030504040204" pitchFamily="50" charset="-128"/>
                <a:ea typeface="Meiryo UI" panose="020B0604030504040204" pitchFamily="50" charset="-128"/>
              </a:rPr>
              <a:t>　</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実施　</a:t>
            </a:r>
            <a:r>
              <a:rPr kumimoji="1" lang="en-US" altLang="ja-JP" sz="1400" dirty="0" smtClean="0">
                <a:latin typeface="Meiryo UI" panose="020B0604030504040204" pitchFamily="50" charset="-128"/>
                <a:ea typeface="Meiryo UI" panose="020B0604030504040204" pitchFamily="50" charset="-128"/>
              </a:rPr>
              <a:t>16</a:t>
            </a:r>
            <a:r>
              <a:rPr kumimoji="1" lang="ja-JP" altLang="en-US" sz="1400" dirty="0" smtClean="0">
                <a:latin typeface="Meiryo UI" panose="020B0604030504040204" pitchFamily="50" charset="-128"/>
                <a:ea typeface="Meiryo UI" panose="020B0604030504040204" pitchFamily="50" charset="-128"/>
              </a:rPr>
              <a:t>市町村（実施市町村当たりの年間平均実施回数　</a:t>
            </a:r>
            <a:r>
              <a:rPr kumimoji="1" lang="en-US" altLang="ja-JP" sz="1400" dirty="0" smtClean="0">
                <a:latin typeface="Meiryo UI" panose="020B0604030504040204" pitchFamily="50" charset="-128"/>
                <a:ea typeface="Meiryo UI" panose="020B0604030504040204" pitchFamily="50" charset="-128"/>
              </a:rPr>
              <a:t>3.2</a:t>
            </a:r>
            <a:r>
              <a:rPr kumimoji="1" lang="ja-JP" altLang="en-US" sz="1400" dirty="0" smtClean="0">
                <a:latin typeface="Meiryo UI" panose="020B0604030504040204" pitchFamily="50" charset="-128"/>
                <a:ea typeface="Meiryo UI" panose="020B0604030504040204" pitchFamily="50" charset="-128"/>
              </a:rPr>
              <a:t>回</a:t>
            </a:r>
            <a:r>
              <a:rPr kumimoji="1" lang="en-US" altLang="ja-JP" sz="1400" dirty="0" smtClean="0">
                <a:latin typeface="Meiryo UI" panose="020B0604030504040204" pitchFamily="50" charset="-128"/>
                <a:ea typeface="Meiryo UI" panose="020B0604030504040204" pitchFamily="50" charset="-128"/>
              </a:rPr>
              <a:t>)</a:t>
            </a:r>
          </a:p>
        </p:txBody>
      </p:sp>
      <p:sp>
        <p:nvSpPr>
          <p:cNvPr id="3" name="スライド番号プレースホルダー 2"/>
          <p:cNvSpPr>
            <a:spLocks noGrp="1"/>
          </p:cNvSpPr>
          <p:nvPr>
            <p:ph type="sldNum" sz="quarter" idx="12"/>
          </p:nvPr>
        </p:nvSpPr>
        <p:spPr>
          <a:xfrm>
            <a:off x="6966680" y="6399926"/>
            <a:ext cx="2057400" cy="365125"/>
          </a:xfrm>
        </p:spPr>
        <p:txBody>
          <a:bodyPr/>
          <a:lstStyle/>
          <a:p>
            <a:fld id="{14B6C5A7-A6AB-4B22-995B-695CA5418882}" type="slidenum">
              <a:rPr kumimoji="1" lang="ja-JP" altLang="en-US" smtClean="0"/>
              <a:t>7</a:t>
            </a:fld>
            <a:endParaRPr kumimoji="1" lang="ja-JP" altLang="en-US"/>
          </a:p>
        </p:txBody>
      </p:sp>
      <p:graphicFrame>
        <p:nvGraphicFramePr>
          <p:cNvPr id="18" name="グラフ 17"/>
          <p:cNvGraphicFramePr>
            <a:graphicFrameLocks/>
          </p:cNvGraphicFramePr>
          <p:nvPr>
            <p:extLst>
              <p:ext uri="{D42A27DB-BD31-4B8C-83A1-F6EECF244321}">
                <p14:modId xmlns:p14="http://schemas.microsoft.com/office/powerpoint/2010/main" val="2160727339"/>
              </p:ext>
            </p:extLst>
          </p:nvPr>
        </p:nvGraphicFramePr>
        <p:xfrm>
          <a:off x="4344108" y="1941131"/>
          <a:ext cx="4939443" cy="17936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6507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42212" y="108257"/>
            <a:ext cx="7858527" cy="507966"/>
          </a:xfrm>
          <a:prstGeom prst="roundRect">
            <a:avLst>
              <a:gd name="adj" fmla="val 23904"/>
            </a:avLst>
          </a:prstGeom>
          <a:gradFill flip="none" rotWithShape="1">
            <a:gsLst>
              <a:gs pos="79000">
                <a:srgbClr val="AFFFFF"/>
              </a:gs>
              <a:gs pos="45000">
                <a:srgbClr val="A7E2FF"/>
              </a:gs>
              <a:gs pos="0">
                <a:srgbClr val="A7E2FF"/>
              </a:gs>
              <a:gs pos="100000">
                <a:schemeClr val="bg1"/>
              </a:gs>
            </a:gsLst>
            <a:lin ang="5400000" scaled="1"/>
            <a:tileRect/>
          </a:gradFill>
          <a:ln w="3175">
            <a:solidFill>
              <a:srgbClr val="66CCFF"/>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000" dirty="0" smtClean="0">
                <a:latin typeface="Meiryo UI" panose="020B0604030504040204" pitchFamily="50" charset="-128"/>
                <a:ea typeface="Meiryo UI" panose="020B0604030504040204" pitchFamily="50" charset="-128"/>
              </a:rPr>
              <a:t>2-5</a:t>
            </a:r>
            <a:r>
              <a:rPr lang="ja-JP" altLang="en-US" sz="2000" dirty="0" smtClean="0">
                <a:latin typeface="Meiryo UI" panose="020B0604030504040204" pitchFamily="50" charset="-128"/>
                <a:ea typeface="Meiryo UI" panose="020B0604030504040204" pitchFamily="50" charset="-128"/>
              </a:rPr>
              <a:t>　計画</a:t>
            </a:r>
            <a:r>
              <a:rPr lang="ja-JP" altLang="en-US" sz="2000" dirty="0">
                <a:latin typeface="Meiryo UI" panose="020B0604030504040204" pitchFamily="50" charset="-128"/>
                <a:ea typeface="Meiryo UI" panose="020B0604030504040204" pitchFamily="50" charset="-128"/>
              </a:rPr>
              <a:t>相談支援及び</a:t>
            </a:r>
            <a:r>
              <a:rPr lang="ja-JP" altLang="en-US" sz="2000" dirty="0" err="1">
                <a:latin typeface="Meiryo UI" panose="020B0604030504040204" pitchFamily="50" charset="-128"/>
                <a:ea typeface="Meiryo UI" panose="020B0604030504040204" pitchFamily="50" charset="-128"/>
              </a:rPr>
              <a:t>障がい</a:t>
            </a:r>
            <a:r>
              <a:rPr lang="ja-JP" altLang="en-US" sz="2000" dirty="0">
                <a:latin typeface="Meiryo UI" panose="020B0604030504040204" pitchFamily="50" charset="-128"/>
                <a:ea typeface="Meiryo UI" panose="020B0604030504040204" pitchFamily="50" charset="-128"/>
              </a:rPr>
              <a:t>児相談支援</a:t>
            </a:r>
            <a:r>
              <a:rPr lang="ja-JP" altLang="en-US" sz="2000" dirty="0" smtClean="0">
                <a:latin typeface="Meiryo UI" panose="020B0604030504040204" pitchFamily="50" charset="-128"/>
                <a:ea typeface="Meiryo UI" panose="020B0604030504040204" pitchFamily="50" charset="-128"/>
              </a:rPr>
              <a:t>の給付について</a:t>
            </a:r>
            <a:endParaRPr lang="ja-JP" altLang="en-US" sz="2000" dirty="0">
              <a:latin typeface="Meiryo UI" panose="020B0604030504040204" pitchFamily="50" charset="-128"/>
              <a:ea typeface="Meiryo UI" panose="020B0604030504040204" pitchFamily="50" charset="-128"/>
            </a:endParaRPr>
          </a:p>
        </p:txBody>
      </p:sp>
      <p:sp>
        <p:nvSpPr>
          <p:cNvPr id="6" name="コンテンツ プレースホルダー 2"/>
          <p:cNvSpPr txBox="1">
            <a:spLocks/>
          </p:cNvSpPr>
          <p:nvPr/>
        </p:nvSpPr>
        <p:spPr>
          <a:xfrm>
            <a:off x="5005289" y="968200"/>
            <a:ext cx="3717561" cy="13361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300"/>
              </a:lnSpc>
              <a:buNone/>
            </a:pPr>
            <a:r>
              <a:rPr lang="en-US" altLang="ja-JP" sz="1200" dirty="0" smtClean="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特定の指定相談支援事業所に業務が集中しないよう</a:t>
            </a:r>
            <a:r>
              <a:rPr lang="ja-JP" altLang="en-US" sz="1200" dirty="0" smtClean="0">
                <a:latin typeface="Meiryo UI" panose="020B0604030504040204" pitchFamily="50" charset="-128"/>
                <a:ea typeface="Meiryo UI" panose="020B0604030504040204" pitchFamily="50" charset="-128"/>
              </a:rPr>
              <a:t>に</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　  している</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en-US" altLang="ja-JP" sz="1200" dirty="0" smtClean="0">
                <a:latin typeface="Meiryo UI" panose="020B0604030504040204" pitchFamily="50" charset="-128"/>
                <a:ea typeface="Meiryo UI" panose="020B0604030504040204" pitchFamily="50" charset="-128"/>
              </a:rPr>
              <a:t>B:</a:t>
            </a:r>
            <a:r>
              <a:rPr lang="ja-JP" altLang="en-US" sz="1200" dirty="0">
                <a:latin typeface="Meiryo UI" panose="020B0604030504040204" pitchFamily="50" charset="-128"/>
                <a:ea typeface="Meiryo UI" panose="020B0604030504040204" pitchFamily="50" charset="-128"/>
              </a:rPr>
              <a:t>支給決定に当たって、年間を</a:t>
            </a:r>
            <a:r>
              <a:rPr lang="ja-JP" altLang="en-US" sz="1200" dirty="0" smtClean="0">
                <a:latin typeface="Meiryo UI" panose="020B0604030504040204" pitchFamily="50" charset="-128"/>
                <a:ea typeface="Meiryo UI" panose="020B0604030504040204" pitchFamily="50" charset="-128"/>
              </a:rPr>
              <a:t>通して指定</a:t>
            </a:r>
            <a:r>
              <a:rPr lang="ja-JP" altLang="en-US" sz="1200" dirty="0">
                <a:latin typeface="Meiryo UI" panose="020B0604030504040204" pitchFamily="50" charset="-128"/>
                <a:ea typeface="Meiryo UI" panose="020B0604030504040204" pitchFamily="50" charset="-128"/>
              </a:rPr>
              <a:t>相談支援</a:t>
            </a:r>
            <a:r>
              <a:rPr lang="ja-JP" altLang="en-US" sz="1200" dirty="0" smtClean="0">
                <a:latin typeface="Meiryo UI" panose="020B0604030504040204" pitchFamily="50" charset="-128"/>
                <a:ea typeface="Meiryo UI" panose="020B0604030504040204" pitchFamily="50" charset="-128"/>
              </a:rPr>
              <a:t>事業</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所の業務量</a:t>
            </a:r>
            <a:r>
              <a:rPr lang="ja-JP" altLang="en-US" sz="1200" dirty="0">
                <a:latin typeface="Meiryo UI" panose="020B0604030504040204" pitchFamily="50" charset="-128"/>
                <a:ea typeface="Meiryo UI" panose="020B0604030504040204" pitchFamily="50" charset="-128"/>
              </a:rPr>
              <a:t>が分散するようにして</a:t>
            </a:r>
            <a:r>
              <a:rPr lang="ja-JP" altLang="en-US" sz="1200" dirty="0" smtClean="0">
                <a:latin typeface="Meiryo UI" panose="020B0604030504040204" pitchFamily="50" charset="-128"/>
                <a:ea typeface="Meiryo UI" panose="020B0604030504040204" pitchFamily="50" charset="-128"/>
              </a:rPr>
              <a:t>いる</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en-US" altLang="ja-JP" sz="1200" dirty="0" smtClean="0">
                <a:latin typeface="Meiryo UI" panose="020B0604030504040204" pitchFamily="50" charset="-128"/>
                <a:ea typeface="Meiryo UI" panose="020B0604030504040204" pitchFamily="50" charset="-128"/>
              </a:rPr>
              <a:t>C:</a:t>
            </a:r>
            <a:r>
              <a:rPr lang="ja-JP" altLang="en-US" sz="1200" dirty="0">
                <a:latin typeface="Meiryo UI" panose="020B0604030504040204" pitchFamily="50" charset="-128"/>
                <a:ea typeface="Meiryo UI" panose="020B0604030504040204" pitchFamily="50" charset="-128"/>
              </a:rPr>
              <a:t>モニタリング期間について市町村独自の</a:t>
            </a:r>
            <a:r>
              <a:rPr lang="ja-JP" altLang="en-US" sz="1200" dirty="0" smtClean="0">
                <a:latin typeface="Meiryo UI" panose="020B0604030504040204" pitchFamily="50" charset="-128"/>
                <a:ea typeface="Meiryo UI" panose="020B0604030504040204" pitchFamily="50" charset="-128"/>
              </a:rPr>
              <a:t>基準</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ガイドライン等を</a:t>
            </a:r>
            <a:r>
              <a:rPr lang="ja-JP" altLang="en-US" sz="1200" dirty="0" smtClean="0">
                <a:latin typeface="Meiryo UI" panose="020B0604030504040204" pitchFamily="50" charset="-128"/>
                <a:ea typeface="Meiryo UI" panose="020B0604030504040204" pitchFamily="50" charset="-128"/>
              </a:rPr>
              <a:t>含む</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rPr>
              <a:t>設けて</a:t>
            </a:r>
            <a:r>
              <a:rPr lang="ja-JP" altLang="en-US" sz="1200" dirty="0" smtClean="0">
                <a:latin typeface="Meiryo UI" panose="020B0604030504040204" pitchFamily="50" charset="-128"/>
                <a:ea typeface="Meiryo UI" panose="020B0604030504040204" pitchFamily="50" charset="-128"/>
              </a:rPr>
              <a:t>いる</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en-US" altLang="ja-JP" sz="1200" dirty="0" smtClean="0">
                <a:latin typeface="Meiryo UI" panose="020B0604030504040204" pitchFamily="50" charset="-128"/>
                <a:ea typeface="Meiryo UI" panose="020B0604030504040204" pitchFamily="50" charset="-128"/>
              </a:rPr>
              <a:t>D:</a:t>
            </a:r>
            <a:r>
              <a:rPr lang="ja-JP" altLang="en-US" sz="1200" dirty="0">
                <a:latin typeface="Meiryo UI" panose="020B0604030504040204" pitchFamily="50" charset="-128"/>
                <a:ea typeface="Meiryo UI" panose="020B0604030504040204" pitchFamily="50" charset="-128"/>
              </a:rPr>
              <a:t>事業所の事務の効率化策について検討して</a:t>
            </a:r>
            <a:r>
              <a:rPr lang="ja-JP" altLang="en-US" sz="1200" dirty="0" smtClean="0">
                <a:latin typeface="Meiryo UI" panose="020B0604030504040204" pitchFamily="50" charset="-128"/>
                <a:ea typeface="Meiryo UI" panose="020B0604030504040204" pitchFamily="50" charset="-128"/>
              </a:rPr>
              <a:t>いる</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en-US" altLang="ja-JP" sz="1200" dirty="0" smtClean="0">
                <a:latin typeface="Meiryo UI" panose="020B0604030504040204" pitchFamily="50" charset="-128"/>
                <a:ea typeface="Meiryo UI" panose="020B0604030504040204" pitchFamily="50" charset="-128"/>
              </a:rPr>
              <a:t>E:</a:t>
            </a:r>
            <a:r>
              <a:rPr lang="ja-JP" altLang="en-US" sz="1200" dirty="0">
                <a:latin typeface="Meiryo UI" panose="020B0604030504040204" pitchFamily="50" charset="-128"/>
                <a:ea typeface="Meiryo UI" panose="020B0604030504040204" pitchFamily="50" charset="-128"/>
              </a:rPr>
              <a:t>その他</a:t>
            </a:r>
          </a:p>
          <a:p>
            <a:pPr marL="0" indent="0">
              <a:buFont typeface="Arial" panose="020B0604020202020204" pitchFamily="34" charset="0"/>
              <a:buNone/>
            </a:pPr>
            <a:endParaRPr lang="en-US" altLang="ja-JP" sz="1600" dirty="0" smtClean="0">
              <a:latin typeface="Meiryo UI" panose="020B0604030504040204" pitchFamily="50" charset="-128"/>
              <a:ea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3173783773"/>
              </p:ext>
            </p:extLst>
          </p:nvPr>
        </p:nvGraphicFramePr>
        <p:xfrm>
          <a:off x="642212" y="3068459"/>
          <a:ext cx="4363077" cy="1448330"/>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5005289" y="2601169"/>
            <a:ext cx="3717561" cy="1938992"/>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相談支援専門員による計画作成について十分な説明</a:t>
            </a:r>
            <a:r>
              <a:rPr lang="ja-JP" altLang="en-US" sz="1200" dirty="0" smtClean="0">
                <a:latin typeface="Meiryo UI" panose="020B0604030504040204" pitchFamily="50" charset="-128"/>
                <a:ea typeface="Meiryo UI" panose="020B0604030504040204" pitchFamily="50" charset="-128"/>
              </a:rPr>
              <a:t>を</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　  行なって</a:t>
            </a:r>
            <a:r>
              <a:rPr lang="ja-JP" altLang="en-US" sz="1200" dirty="0">
                <a:latin typeface="Meiryo UI" panose="020B0604030504040204" pitchFamily="50" charset="-128"/>
                <a:ea typeface="Meiryo UI" panose="020B0604030504040204" pitchFamily="50" charset="-128"/>
              </a:rPr>
              <a:t>いる　</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B:</a:t>
            </a:r>
            <a:r>
              <a:rPr lang="ja-JP" altLang="en-US" sz="1200" dirty="0">
                <a:latin typeface="Meiryo UI" panose="020B0604030504040204" pitchFamily="50" charset="-128"/>
                <a:ea typeface="Meiryo UI" panose="020B0604030504040204" pitchFamily="50" charset="-128"/>
              </a:rPr>
              <a:t>相談支援専門員によるケアマネジメントを希望の有無</a:t>
            </a:r>
            <a:r>
              <a:rPr lang="ja-JP" altLang="en-US" sz="1200" dirty="0" smtClean="0">
                <a:latin typeface="Meiryo UI" panose="020B0604030504040204" pitchFamily="50" charset="-128"/>
                <a:ea typeface="Meiryo UI" panose="020B0604030504040204" pitchFamily="50" charset="-128"/>
              </a:rPr>
              <a:t>を</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　  確認</a:t>
            </a:r>
            <a:r>
              <a:rPr lang="ja-JP" altLang="en-US" sz="1200" dirty="0">
                <a:latin typeface="Meiryo UI" panose="020B0604030504040204" pitchFamily="50" charset="-128"/>
                <a:ea typeface="Meiryo UI" panose="020B0604030504040204" pitchFamily="50" charset="-128"/>
              </a:rPr>
              <a:t>している</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C:</a:t>
            </a:r>
            <a:r>
              <a:rPr lang="ja-JP" altLang="en-US" sz="1200" dirty="0">
                <a:latin typeface="Meiryo UI" panose="020B0604030504040204" pitchFamily="50" charset="-128"/>
                <a:ea typeface="Meiryo UI" panose="020B0604030504040204" pitchFamily="50" charset="-128"/>
              </a:rPr>
              <a:t>セルフプランから計画相談への移行を促している</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D:</a:t>
            </a:r>
            <a:r>
              <a:rPr lang="ja-JP" altLang="en-US" sz="1200" dirty="0">
                <a:latin typeface="Meiryo UI" panose="020B0604030504040204" pitchFamily="50" charset="-128"/>
                <a:ea typeface="Meiryo UI" panose="020B0604030504040204" pitchFamily="50" charset="-128"/>
              </a:rPr>
              <a:t>セルフプラン作成者に対して、市町村又は基幹</a:t>
            </a:r>
            <a:r>
              <a:rPr lang="ja-JP" altLang="en-US" sz="1200" dirty="0" smtClean="0">
                <a:latin typeface="Meiryo UI" panose="020B0604030504040204" pitchFamily="50" charset="-128"/>
                <a:ea typeface="Meiryo UI" panose="020B0604030504040204" pitchFamily="50" charset="-128"/>
              </a:rPr>
              <a:t>相談支</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　　援</a:t>
            </a:r>
            <a:r>
              <a:rPr lang="ja-JP" altLang="en-US" sz="1200" dirty="0">
                <a:latin typeface="Meiryo UI" panose="020B0604030504040204" pitchFamily="50" charset="-128"/>
                <a:ea typeface="Meiryo UI" panose="020B0604030504040204" pitchFamily="50" charset="-128"/>
              </a:rPr>
              <a:t>センター等が定期的</a:t>
            </a:r>
            <a:r>
              <a:rPr lang="ja-JP" altLang="en-US" sz="1200" dirty="0" smtClean="0">
                <a:latin typeface="Meiryo UI" panose="020B0604030504040204" pitchFamily="50" charset="-128"/>
                <a:ea typeface="Meiryo UI" panose="020B0604030504040204" pitchFamily="50" charset="-128"/>
              </a:rPr>
              <a:t>に状況</a:t>
            </a:r>
            <a:r>
              <a:rPr lang="ja-JP" altLang="en-US" sz="1200" dirty="0">
                <a:latin typeface="Meiryo UI" panose="020B0604030504040204" pitchFamily="50" charset="-128"/>
                <a:ea typeface="Meiryo UI" panose="020B0604030504040204" pitchFamily="50" charset="-128"/>
              </a:rPr>
              <a:t>の把握モニタリングを行</a:t>
            </a:r>
            <a:r>
              <a:rPr lang="ja-JP" altLang="en-US" sz="1200" dirty="0" err="1" smtClean="0">
                <a:latin typeface="Meiryo UI" panose="020B0604030504040204" pitchFamily="50" charset="-128"/>
                <a:ea typeface="Meiryo UI" panose="020B0604030504040204" pitchFamily="50" charset="-128"/>
              </a:rPr>
              <a:t>っ</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　　</a:t>
            </a:r>
            <a:r>
              <a:rPr lang="ja-JP" altLang="en-US" sz="1200" dirty="0" err="1" smtClean="0">
                <a:latin typeface="Meiryo UI" panose="020B0604030504040204" pitchFamily="50" charset="-128"/>
                <a:ea typeface="Meiryo UI" panose="020B0604030504040204" pitchFamily="50" charset="-128"/>
              </a:rPr>
              <a:t>て</a:t>
            </a:r>
            <a:r>
              <a:rPr lang="ja-JP" altLang="en-US" sz="1200" dirty="0">
                <a:latin typeface="Meiryo UI" panose="020B0604030504040204" pitchFamily="50" charset="-128"/>
                <a:ea typeface="Meiryo UI" panose="020B0604030504040204" pitchFamily="50" charset="-128"/>
              </a:rPr>
              <a:t>いる</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E:</a:t>
            </a:r>
            <a:r>
              <a:rPr lang="ja-JP" altLang="en-US" sz="1200" dirty="0">
                <a:latin typeface="Meiryo UI" panose="020B0604030504040204" pitchFamily="50" charset="-128"/>
                <a:ea typeface="Meiryo UI" panose="020B0604030504040204" pitchFamily="50" charset="-128"/>
              </a:rPr>
              <a:t>セルフプラン作成数を把握・検証する場がある</a:t>
            </a:r>
            <a:endParaRPr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F</a:t>
            </a:r>
            <a:r>
              <a:rPr kumimoji="1" lang="ja-JP" altLang="en-US" sz="1200" dirty="0">
                <a:latin typeface="Meiryo UI" panose="020B0604030504040204" pitchFamily="50" charset="-128"/>
                <a:ea typeface="Meiryo UI" panose="020B0604030504040204" pitchFamily="50" charset="-128"/>
              </a:rPr>
              <a:t>：その他</a:t>
            </a:r>
          </a:p>
        </p:txBody>
      </p:sp>
      <p:sp>
        <p:nvSpPr>
          <p:cNvPr id="3" name="正方形/長方形 2"/>
          <p:cNvSpPr/>
          <p:nvPr/>
        </p:nvSpPr>
        <p:spPr>
          <a:xfrm>
            <a:off x="655776" y="665200"/>
            <a:ext cx="6858000"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rPr>
              <a:t>◇支給決定に関する取組み</a:t>
            </a:r>
            <a:endParaRPr lang="ja-JP" altLang="en-US" sz="1600" dirty="0"/>
          </a:p>
        </p:txBody>
      </p:sp>
      <p:sp>
        <p:nvSpPr>
          <p:cNvPr id="9" name="正方形/長方形 8"/>
          <p:cNvSpPr/>
          <p:nvPr/>
        </p:nvSpPr>
        <p:spPr>
          <a:xfrm>
            <a:off x="655776" y="2617715"/>
            <a:ext cx="3621504" cy="338554"/>
          </a:xfrm>
          <a:prstGeom prst="rect">
            <a:avLst/>
          </a:prstGeom>
        </p:spPr>
        <p:txBody>
          <a:bodyPr wrap="none">
            <a:spAutoFit/>
          </a:bodyPr>
          <a:lstStyle/>
          <a:p>
            <a:r>
              <a:rPr lang="ja-JP" altLang="en-US" sz="1600" dirty="0" smtClean="0">
                <a:latin typeface="Meiryo UI" panose="020B0604030504040204" pitchFamily="50" charset="-128"/>
                <a:ea typeface="Meiryo UI" panose="020B0604030504040204" pitchFamily="50" charset="-128"/>
              </a:rPr>
              <a:t>◇セルフプラン</a:t>
            </a:r>
            <a:r>
              <a:rPr lang="ja-JP" altLang="en-US" sz="1600" dirty="0">
                <a:latin typeface="Meiryo UI" panose="020B0604030504040204" pitchFamily="50" charset="-128"/>
                <a:ea typeface="Meiryo UI" panose="020B0604030504040204" pitchFamily="50" charset="-128"/>
              </a:rPr>
              <a:t>作成者への働きかけについて</a:t>
            </a:r>
          </a:p>
        </p:txBody>
      </p:sp>
      <p:cxnSp>
        <p:nvCxnSpPr>
          <p:cNvPr id="12" name="直線コネクタ 11"/>
          <p:cNvCxnSpPr/>
          <p:nvPr/>
        </p:nvCxnSpPr>
        <p:spPr>
          <a:xfrm flipV="1">
            <a:off x="655776" y="2503081"/>
            <a:ext cx="8053510" cy="2165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672115" y="4577080"/>
            <a:ext cx="8053510" cy="2165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655776" y="4645525"/>
            <a:ext cx="3493264" cy="338554"/>
          </a:xfrm>
          <a:prstGeom prst="rect">
            <a:avLst/>
          </a:prstGeom>
        </p:spPr>
        <p:txBody>
          <a:bodyPr wrap="none">
            <a:spAutoFit/>
          </a:bodyPr>
          <a:lstStyle/>
          <a:p>
            <a:pPr algn="ctr"/>
            <a:r>
              <a:rPr lang="ja-JP" altLang="en-US" sz="1600" dirty="0" smtClean="0">
                <a:latin typeface="Meiryo UI" panose="020B0604030504040204" pitchFamily="50" charset="-128"/>
                <a:ea typeface="Meiryo UI" panose="020B0604030504040204" pitchFamily="50" charset="-128"/>
              </a:rPr>
              <a:t>◇サービス</a:t>
            </a:r>
            <a:r>
              <a:rPr lang="ja-JP" altLang="en-US" sz="1600" dirty="0">
                <a:latin typeface="Meiryo UI" panose="020B0604030504040204" pitchFamily="50" charset="-128"/>
                <a:ea typeface="Meiryo UI" panose="020B0604030504040204" pitchFamily="50" charset="-128"/>
              </a:rPr>
              <a:t>等利用計画等の評価について</a:t>
            </a:r>
          </a:p>
        </p:txBody>
      </p:sp>
      <p:graphicFrame>
        <p:nvGraphicFramePr>
          <p:cNvPr id="17" name="グラフ 16"/>
          <p:cNvGraphicFramePr>
            <a:graphicFrameLocks/>
          </p:cNvGraphicFramePr>
          <p:nvPr>
            <p:extLst>
              <p:ext uri="{D42A27DB-BD31-4B8C-83A1-F6EECF244321}">
                <p14:modId xmlns:p14="http://schemas.microsoft.com/office/powerpoint/2010/main" val="784343392"/>
              </p:ext>
            </p:extLst>
          </p:nvPr>
        </p:nvGraphicFramePr>
        <p:xfrm>
          <a:off x="655776" y="5030869"/>
          <a:ext cx="4349513" cy="1464779"/>
        </p:xfrm>
        <a:graphic>
          <a:graphicData uri="http://schemas.openxmlformats.org/drawingml/2006/chart">
            <c:chart xmlns:c="http://schemas.openxmlformats.org/drawingml/2006/chart" xmlns:r="http://schemas.openxmlformats.org/officeDocument/2006/relationships" r:id="rId4"/>
          </a:graphicData>
        </a:graphic>
      </p:graphicFrame>
      <p:sp>
        <p:nvSpPr>
          <p:cNvPr id="18" name="正方形/長方形 17"/>
          <p:cNvSpPr/>
          <p:nvPr/>
        </p:nvSpPr>
        <p:spPr>
          <a:xfrm>
            <a:off x="5005289" y="4702558"/>
            <a:ext cx="3703997" cy="1292662"/>
          </a:xfrm>
          <a:prstGeom prst="rect">
            <a:avLst/>
          </a:prstGeom>
        </p:spPr>
        <p:txBody>
          <a:bodyPr wrap="square">
            <a:spAutoFit/>
          </a:bodyPr>
          <a:lstStyle/>
          <a:p>
            <a:r>
              <a:rPr lang="en-US" altLang="ja-JP" sz="1200" dirty="0" smtClean="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すべてについて実施する</a:t>
            </a:r>
            <a:endParaRPr lang="en-US" altLang="ja-JP" sz="1200" dirty="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B</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新規支給決定分について実施する</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C:</a:t>
            </a:r>
            <a:r>
              <a:rPr lang="ja-JP" altLang="en-US" sz="1200" dirty="0">
                <a:latin typeface="Meiryo UI" panose="020B0604030504040204" pitchFamily="50" charset="-128"/>
                <a:ea typeface="Meiryo UI" panose="020B0604030504040204" pitchFamily="50" charset="-128"/>
              </a:rPr>
              <a:t>相談支援専門員ごとに数事例を抽出し実施する</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D:</a:t>
            </a:r>
            <a:r>
              <a:rPr lang="ja-JP" altLang="en-US" sz="1200" dirty="0">
                <a:latin typeface="Meiryo UI" panose="020B0604030504040204" pitchFamily="50" charset="-128"/>
                <a:ea typeface="Meiryo UI" panose="020B0604030504040204" pitchFamily="50" charset="-128"/>
              </a:rPr>
              <a:t>無作為抽出で実施する</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E:</a:t>
            </a:r>
            <a:r>
              <a:rPr lang="ja-JP" altLang="en-US" sz="1200" dirty="0">
                <a:latin typeface="Meiryo UI" panose="020B0604030504040204" pitchFamily="50" charset="-128"/>
                <a:ea typeface="Meiryo UI" panose="020B0604030504040204" pitchFamily="50" charset="-128"/>
              </a:rPr>
              <a:t>セルフプランについて実施する</a:t>
            </a:r>
            <a:endParaRPr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F</a:t>
            </a:r>
            <a:r>
              <a:rPr kumimoji="1" lang="ja-JP" altLang="en-US" sz="1200" dirty="0">
                <a:latin typeface="Meiryo UI" panose="020B0604030504040204" pitchFamily="50" charset="-128"/>
                <a:ea typeface="Meiryo UI" panose="020B0604030504040204" pitchFamily="50" charset="-128"/>
              </a:rPr>
              <a:t>：その他</a:t>
            </a:r>
            <a:r>
              <a:rPr lang="ja-JP" altLang="en-US" sz="1200"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
        <p:nvSpPr>
          <p:cNvPr id="19" name="正方形/長方形 18"/>
          <p:cNvSpPr/>
          <p:nvPr/>
        </p:nvSpPr>
        <p:spPr>
          <a:xfrm>
            <a:off x="5727942" y="5668634"/>
            <a:ext cx="3342423" cy="1015663"/>
          </a:xfrm>
          <a:prstGeom prst="rect">
            <a:avLst/>
          </a:prstGeom>
        </p:spPr>
        <p:txBody>
          <a:bodyPr wrap="square">
            <a:spAutoFit/>
          </a:bodyPr>
          <a:lstStyle/>
          <a:p>
            <a:r>
              <a:rPr kumimoji="1" lang="ja-JP" altLang="en-US" sz="1000" dirty="0">
                <a:latin typeface="Meiryo UI" panose="020B0604030504040204" pitchFamily="50" charset="-128"/>
                <a:ea typeface="Meiryo UI" panose="020B0604030504040204" pitchFamily="50" charset="-128"/>
              </a:rPr>
              <a:t>・介護サービス優先で</a:t>
            </a:r>
            <a:r>
              <a:rPr kumimoji="1" lang="ja-JP" altLang="en-US" sz="1000" dirty="0" err="1">
                <a:latin typeface="Meiryo UI" panose="020B0604030504040204" pitchFamily="50" charset="-128"/>
                <a:ea typeface="Meiryo UI" panose="020B0604030504040204" pitchFamily="50" charset="-128"/>
              </a:rPr>
              <a:t>障がい</a:t>
            </a:r>
            <a:r>
              <a:rPr kumimoji="1" lang="ja-JP" altLang="en-US" sz="1000" dirty="0">
                <a:latin typeface="Meiryo UI" panose="020B0604030504040204" pitchFamily="50" charset="-128"/>
                <a:ea typeface="Meiryo UI" panose="020B0604030504040204" pitchFamily="50" charset="-128"/>
              </a:rPr>
              <a:t>サービス利用者のケアプラン</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平成</a:t>
            </a:r>
            <a:r>
              <a:rPr kumimoji="1" lang="en-US" altLang="ja-JP" sz="1000" dirty="0" smtClean="0">
                <a:latin typeface="Meiryo UI" panose="020B0604030504040204" pitchFamily="50" charset="-128"/>
                <a:ea typeface="Meiryo UI" panose="020B0604030504040204" pitchFamily="50" charset="-128"/>
              </a:rPr>
              <a:t>30</a:t>
            </a:r>
            <a:r>
              <a:rPr kumimoji="1" lang="ja-JP" altLang="en-US" sz="1000" dirty="0" smtClean="0">
                <a:latin typeface="Meiryo UI" panose="020B0604030504040204" pitchFamily="50" charset="-128"/>
                <a:ea typeface="Meiryo UI" panose="020B0604030504040204" pitchFamily="50" charset="-128"/>
              </a:rPr>
              <a:t>年度</a:t>
            </a:r>
            <a:r>
              <a:rPr kumimoji="1" lang="ja-JP" altLang="en-US" sz="1000" dirty="0">
                <a:latin typeface="Meiryo UI" panose="020B0604030504040204" pitchFamily="50" charset="-128"/>
                <a:ea typeface="Meiryo UI" panose="020B0604030504040204" pitchFamily="50" charset="-128"/>
              </a:rPr>
              <a:t>モデルとして４件</a:t>
            </a:r>
            <a:r>
              <a:rPr kumimoji="1" lang="ja-JP" altLang="en-US" sz="1000" dirty="0" smtClean="0">
                <a:latin typeface="Meiryo UI" panose="020B0604030504040204" pitchFamily="50" charset="-128"/>
                <a:ea typeface="Meiryo UI" panose="020B0604030504040204" pitchFamily="50" charset="-128"/>
              </a:rPr>
              <a:t>実施</a:t>
            </a:r>
            <a:r>
              <a:rPr kumimoji="1" lang="en-US" altLang="ja-JP" sz="1000" dirty="0" smtClean="0">
                <a:latin typeface="Meiryo UI" panose="020B0604030504040204" pitchFamily="50" charset="-128"/>
                <a:ea typeface="Meiryo UI" panose="020B0604030504040204" pitchFamily="50" charset="-128"/>
              </a:rPr>
              <a:t/>
            </a:r>
            <a:br>
              <a:rPr kumimoji="1" lang="en-US" altLang="ja-JP" sz="1000" dirty="0" smtClean="0">
                <a:latin typeface="Meiryo UI" panose="020B0604030504040204" pitchFamily="50" charset="-128"/>
                <a:ea typeface="Meiryo UI" panose="020B0604030504040204" pitchFamily="50" charset="-128"/>
              </a:rPr>
            </a:br>
            <a:r>
              <a:rPr kumimoji="1" lang="ja-JP" altLang="en-US" sz="1000" dirty="0" smtClean="0">
                <a:latin typeface="Meiryo UI" panose="020B0604030504040204" pitchFamily="50" charset="-128"/>
                <a:ea typeface="Meiryo UI" panose="020B0604030504040204" pitchFamily="50" charset="-128"/>
              </a:rPr>
              <a:t>　令和元</a:t>
            </a:r>
            <a:r>
              <a:rPr kumimoji="1" lang="ja-JP" altLang="en-US" sz="1000" dirty="0">
                <a:latin typeface="Meiryo UI" panose="020B0604030504040204" pitchFamily="50" charset="-128"/>
                <a:ea typeface="Meiryo UI" panose="020B0604030504040204" pitchFamily="50" charset="-128"/>
              </a:rPr>
              <a:t>年度に研修を行い自己点検の場を持つととも</a:t>
            </a:r>
            <a:r>
              <a:rPr kumimoji="1" lang="ja-JP" altLang="en-US" sz="1000" dirty="0" smtClean="0">
                <a:latin typeface="Meiryo UI" panose="020B0604030504040204" pitchFamily="50" charset="-128"/>
                <a:ea typeface="Meiryo UI" panose="020B0604030504040204" pitchFamily="50" charset="-128"/>
              </a:rPr>
              <a:t>に事例</a:t>
            </a:r>
            <a:r>
              <a:rPr kumimoji="1" lang="en-US" altLang="ja-JP" sz="1000" dirty="0" smtClean="0">
                <a:latin typeface="Meiryo UI" panose="020B0604030504040204" pitchFamily="50" charset="-128"/>
                <a:ea typeface="Meiryo UI" panose="020B0604030504040204" pitchFamily="50" charset="-128"/>
              </a:rPr>
              <a:t/>
            </a:r>
            <a:br>
              <a:rPr kumimoji="1" lang="en-US" altLang="ja-JP" sz="1000" dirty="0" smtClean="0">
                <a:latin typeface="Meiryo UI" panose="020B0604030504040204" pitchFamily="50" charset="-128"/>
                <a:ea typeface="Meiryo UI" panose="020B0604030504040204" pitchFamily="50" charset="-128"/>
              </a:rPr>
            </a:br>
            <a:r>
              <a:rPr kumimoji="1" lang="ja-JP" altLang="en-US" sz="1000" dirty="0" smtClean="0">
                <a:latin typeface="Meiryo UI" panose="020B0604030504040204" pitchFamily="50" charset="-128"/>
                <a:ea typeface="Meiryo UI" panose="020B0604030504040204" pitchFamily="50" charset="-128"/>
              </a:rPr>
              <a:t>　検討</a:t>
            </a:r>
            <a:r>
              <a:rPr kumimoji="1" lang="ja-JP" altLang="en-US" sz="1000" dirty="0">
                <a:latin typeface="Meiryo UI" panose="020B0604030504040204" pitchFamily="50" charset="-128"/>
                <a:ea typeface="Meiryo UI" panose="020B0604030504040204" pitchFamily="50" charset="-128"/>
              </a:rPr>
              <a:t>形式でも検証を</a:t>
            </a:r>
            <a:r>
              <a:rPr kumimoji="1" lang="ja-JP" altLang="en-US" sz="1000" dirty="0" smtClean="0">
                <a:latin typeface="Meiryo UI" panose="020B0604030504040204" pitchFamily="50" charset="-128"/>
                <a:ea typeface="Meiryo UI" panose="020B0604030504040204" pitchFamily="50" charset="-128"/>
              </a:rPr>
              <a:t>行った</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・評価までには至っていないが、サービス内容等が適切なのか</a:t>
            </a:r>
            <a:r>
              <a:rPr kumimoji="1" lang="ja-JP" altLang="en-US" sz="1000" dirty="0" smtClean="0">
                <a:latin typeface="Meiryo UI" panose="020B0604030504040204" pitchFamily="50" charset="-128"/>
                <a:ea typeface="Meiryo UI" panose="020B0604030504040204" pitchFamily="50" charset="-128"/>
              </a:rPr>
              <a:t>全</a:t>
            </a:r>
            <a:r>
              <a:rPr kumimoji="1" lang="en-US" altLang="ja-JP" sz="1000" dirty="0" smtClean="0">
                <a:latin typeface="Meiryo UI" panose="020B0604030504040204" pitchFamily="50" charset="-128"/>
                <a:ea typeface="Meiryo UI" panose="020B0604030504040204" pitchFamily="50" charset="-128"/>
              </a:rPr>
              <a:t/>
            </a:r>
            <a:br>
              <a:rPr kumimoji="1" lang="en-US" altLang="ja-JP" sz="1000" dirty="0" smtClean="0">
                <a:latin typeface="Meiryo UI" panose="020B0604030504040204" pitchFamily="50" charset="-128"/>
                <a:ea typeface="Meiryo UI" panose="020B0604030504040204" pitchFamily="50" charset="-128"/>
              </a:rPr>
            </a:br>
            <a:r>
              <a:rPr kumimoji="1" lang="ja-JP" altLang="en-US" sz="1000" dirty="0" smtClean="0">
                <a:latin typeface="Meiryo UI" panose="020B0604030504040204" pitchFamily="50" charset="-128"/>
                <a:ea typeface="Meiryo UI" panose="020B0604030504040204" pitchFamily="50" charset="-128"/>
              </a:rPr>
              <a:t>　件</a:t>
            </a:r>
            <a:r>
              <a:rPr kumimoji="1" lang="ja-JP" altLang="en-US" sz="1000" dirty="0">
                <a:latin typeface="Meiryo UI" panose="020B0604030504040204" pitchFamily="50" charset="-128"/>
                <a:ea typeface="Meiryo UI" panose="020B0604030504040204" pitchFamily="50" charset="-128"/>
              </a:rPr>
              <a:t>チェックして</a:t>
            </a:r>
            <a:r>
              <a:rPr kumimoji="1" lang="ja-JP" altLang="en-US" sz="1000" dirty="0" smtClean="0">
                <a:latin typeface="Meiryo UI" panose="020B0604030504040204" pitchFamily="50" charset="-128"/>
                <a:ea typeface="Meiryo UI" panose="020B0604030504040204" pitchFamily="50" charset="-128"/>
              </a:rPr>
              <a:t>いる</a:t>
            </a:r>
            <a:endParaRPr kumimoji="1" lang="ja-JP" altLang="en-US" sz="10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323750" y="6418898"/>
            <a:ext cx="3404192"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いずれ</a:t>
            </a:r>
            <a:r>
              <a:rPr lang="ja-JP" altLang="en-US" sz="1200" dirty="0">
                <a:latin typeface="Meiryo UI" panose="020B0604030504040204" pitchFamily="50" charset="-128"/>
                <a:ea typeface="Meiryo UI" panose="020B0604030504040204" pitchFamily="50" charset="-128"/>
              </a:rPr>
              <a:t>にも該当なしの市町村 </a:t>
            </a:r>
            <a:r>
              <a:rPr lang="en-US" altLang="ja-JP" sz="1200" dirty="0">
                <a:latin typeface="Meiryo UI" panose="020B0604030504040204" pitchFamily="50" charset="-128"/>
                <a:ea typeface="Meiryo UI" panose="020B0604030504040204" pitchFamily="50" charset="-128"/>
              </a:rPr>
              <a:t>32</a:t>
            </a:r>
            <a:r>
              <a:rPr lang="ja-JP" altLang="en-US" sz="1200" dirty="0" smtClean="0">
                <a:latin typeface="Meiryo UI" panose="020B0604030504040204" pitchFamily="50" charset="-128"/>
                <a:ea typeface="Meiryo UI" panose="020B0604030504040204" pitchFamily="50" charset="-128"/>
              </a:rPr>
              <a:t>市町村</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21" name="グラフ 20"/>
          <p:cNvGraphicFramePr>
            <a:graphicFrameLocks/>
          </p:cNvGraphicFramePr>
          <p:nvPr>
            <p:extLst>
              <p:ext uri="{D42A27DB-BD31-4B8C-83A1-F6EECF244321}">
                <p14:modId xmlns:p14="http://schemas.microsoft.com/office/powerpoint/2010/main" val="4070076489"/>
              </p:ext>
            </p:extLst>
          </p:nvPr>
        </p:nvGraphicFramePr>
        <p:xfrm>
          <a:off x="642212" y="1074240"/>
          <a:ext cx="4363076" cy="1490601"/>
        </p:xfrm>
        <a:graphic>
          <a:graphicData uri="http://schemas.openxmlformats.org/drawingml/2006/chart">
            <c:chart xmlns:c="http://schemas.openxmlformats.org/drawingml/2006/chart" xmlns:r="http://schemas.openxmlformats.org/officeDocument/2006/relationships" r:id="rId5"/>
          </a:graphicData>
        </a:graphic>
      </p:graphicFrame>
      <p:sp>
        <p:nvSpPr>
          <p:cNvPr id="22" name="テキスト ボックス 21"/>
          <p:cNvSpPr txBox="1"/>
          <p:nvPr/>
        </p:nvSpPr>
        <p:spPr>
          <a:xfrm>
            <a:off x="3748769" y="915675"/>
            <a:ext cx="1752200" cy="276999"/>
          </a:xfrm>
          <a:prstGeom prst="rect">
            <a:avLst/>
          </a:prstGeom>
          <a:noFill/>
        </p:spPr>
        <p:txBody>
          <a:bodyPr wrap="square" rtlCol="0">
            <a:spAutoFit/>
          </a:bodyPr>
          <a:lstStyle/>
          <a:p>
            <a:r>
              <a:rPr lang="en-US" altLang="ja-JP" sz="1200" dirty="0" smtClean="0">
                <a:solidFill>
                  <a:srgbClr val="FF0000"/>
                </a:solidFill>
                <a:latin typeface="Meiryo UI" panose="020B0604030504040204" pitchFamily="50" charset="-128"/>
                <a:ea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rPr>
              <a:t>複数回答可</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3765185" y="2916164"/>
            <a:ext cx="1752200" cy="276999"/>
          </a:xfrm>
          <a:prstGeom prst="rect">
            <a:avLst/>
          </a:prstGeom>
          <a:noFill/>
        </p:spPr>
        <p:txBody>
          <a:bodyPr wrap="square" rtlCol="0">
            <a:spAutoFit/>
          </a:bodyPr>
          <a:lstStyle/>
          <a:p>
            <a:r>
              <a:rPr lang="en-US" altLang="ja-JP" sz="1200" dirty="0" smtClean="0">
                <a:solidFill>
                  <a:srgbClr val="FF0000"/>
                </a:solidFill>
                <a:latin typeface="Meiryo UI" panose="020B0604030504040204" pitchFamily="50" charset="-128"/>
                <a:ea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rPr>
              <a:t>複数回答可</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806431" y="4927046"/>
            <a:ext cx="1752200" cy="276999"/>
          </a:xfrm>
          <a:prstGeom prst="rect">
            <a:avLst/>
          </a:prstGeom>
          <a:noFill/>
        </p:spPr>
        <p:txBody>
          <a:bodyPr wrap="square" rtlCol="0">
            <a:spAutoFit/>
          </a:bodyPr>
          <a:lstStyle/>
          <a:p>
            <a:r>
              <a:rPr lang="en-US" altLang="ja-JP" sz="1200" dirty="0" smtClean="0">
                <a:solidFill>
                  <a:srgbClr val="FF0000"/>
                </a:solidFill>
                <a:latin typeface="Meiryo UI" panose="020B0604030504040204" pitchFamily="50" charset="-128"/>
                <a:ea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rPr>
              <a:t>複数回答可</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6864069" y="6492875"/>
            <a:ext cx="2057400" cy="365125"/>
          </a:xfrm>
        </p:spPr>
        <p:txBody>
          <a:bodyPr/>
          <a:lstStyle/>
          <a:p>
            <a:fld id="{14B6C5A7-A6AB-4B22-995B-695CA5418882}" type="slidenum">
              <a:rPr kumimoji="1" lang="ja-JP" altLang="en-US" smtClean="0"/>
              <a:t>8</a:t>
            </a:fld>
            <a:endParaRPr kumimoji="1" lang="ja-JP" altLang="en-US"/>
          </a:p>
        </p:txBody>
      </p:sp>
    </p:spTree>
    <p:extLst>
      <p:ext uri="{BB962C8B-B14F-4D97-AF65-F5344CB8AC3E}">
        <p14:creationId xmlns:p14="http://schemas.microsoft.com/office/powerpoint/2010/main" val="3400745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28649" y="194645"/>
            <a:ext cx="7858527" cy="711895"/>
          </a:xfrm>
          <a:prstGeom prst="roundRect">
            <a:avLst>
              <a:gd name="adj" fmla="val 23904"/>
            </a:avLst>
          </a:prstGeom>
          <a:gradFill flip="none" rotWithShape="1">
            <a:gsLst>
              <a:gs pos="79000">
                <a:srgbClr val="AFFFFF"/>
              </a:gs>
              <a:gs pos="45000">
                <a:srgbClr val="A7E2FF"/>
              </a:gs>
              <a:gs pos="0">
                <a:srgbClr val="A7E2FF"/>
              </a:gs>
              <a:gs pos="100000">
                <a:schemeClr val="bg1"/>
              </a:gs>
            </a:gsLst>
            <a:lin ang="5400000" scaled="1"/>
            <a:tileRect/>
          </a:gradFill>
          <a:ln w="3175">
            <a:solidFill>
              <a:srgbClr val="66CCFF"/>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000" dirty="0" smtClean="0">
                <a:latin typeface="Meiryo UI" panose="020B0604030504040204" pitchFamily="50" charset="-128"/>
                <a:ea typeface="Meiryo UI" panose="020B0604030504040204" pitchFamily="50" charset="-128"/>
              </a:rPr>
              <a:t>2-6 </a:t>
            </a:r>
            <a:r>
              <a:rPr lang="ja-JP" altLang="en-US" sz="2000" dirty="0" smtClean="0">
                <a:latin typeface="Meiryo UI" panose="020B0604030504040204" pitchFamily="50" charset="-128"/>
                <a:ea typeface="Meiryo UI" panose="020B0604030504040204" pitchFamily="50" charset="-128"/>
              </a:rPr>
              <a:t>主任相談支援専門員について</a:t>
            </a:r>
            <a:endParaRPr lang="ja-JP" altLang="en-US" sz="2000" dirty="0">
              <a:latin typeface="Meiryo UI" panose="020B0604030504040204" pitchFamily="50" charset="-128"/>
              <a:ea typeface="Meiryo UI" panose="020B0604030504040204" pitchFamily="50" charset="-128"/>
            </a:endParaRPr>
          </a:p>
        </p:txBody>
      </p:sp>
      <p:sp>
        <p:nvSpPr>
          <p:cNvPr id="2" name="正方形/長方形 1"/>
          <p:cNvSpPr/>
          <p:nvPr/>
        </p:nvSpPr>
        <p:spPr>
          <a:xfrm>
            <a:off x="628648" y="1187075"/>
            <a:ext cx="7544307" cy="338554"/>
          </a:xfrm>
          <a:prstGeom prst="rect">
            <a:avLst/>
          </a:prstGeom>
        </p:spPr>
        <p:txBody>
          <a:bodyPr wrap="square">
            <a:spAutoFit/>
          </a:bodyPr>
          <a:lstStyle/>
          <a:p>
            <a:pPr algn="ctr"/>
            <a:r>
              <a:rPr lang="ja-JP" altLang="en-US" sz="1600" dirty="0" smtClean="0">
                <a:latin typeface="Meiryo UI" panose="020B0604030504040204" pitchFamily="50" charset="-128"/>
                <a:ea typeface="Meiryo UI" panose="020B0604030504040204" pitchFamily="50" charset="-128"/>
              </a:rPr>
              <a:t>◇主任</a:t>
            </a:r>
            <a:r>
              <a:rPr lang="ja-JP" altLang="en-US" sz="1600" dirty="0">
                <a:latin typeface="Meiryo UI" panose="020B0604030504040204" pitchFamily="50" charset="-128"/>
                <a:ea typeface="Meiryo UI" panose="020B0604030504040204" pitchFamily="50" charset="-128"/>
              </a:rPr>
              <a:t>相談支援専門員養成研修</a:t>
            </a:r>
            <a:r>
              <a:rPr lang="ja-JP" altLang="en-US" sz="1600" dirty="0" smtClean="0">
                <a:latin typeface="Meiryo UI" panose="020B0604030504040204" pitchFamily="50" charset="-128"/>
                <a:ea typeface="Meiryo UI" panose="020B0604030504040204" pitchFamily="50" charset="-128"/>
              </a:rPr>
              <a:t>修了者の管内指定</a:t>
            </a:r>
            <a:r>
              <a:rPr lang="ja-JP" altLang="en-US" sz="1600" dirty="0">
                <a:latin typeface="Meiryo UI" panose="020B0604030504040204" pitchFamily="50" charset="-128"/>
                <a:ea typeface="Meiryo UI" panose="020B0604030504040204" pitchFamily="50" charset="-128"/>
              </a:rPr>
              <a:t>相談支援事業所への通知について</a:t>
            </a:r>
          </a:p>
        </p:txBody>
      </p:sp>
      <p:sp>
        <p:nvSpPr>
          <p:cNvPr id="3" name="正方形/長方形 2"/>
          <p:cNvSpPr/>
          <p:nvPr/>
        </p:nvSpPr>
        <p:spPr>
          <a:xfrm>
            <a:off x="640329" y="3061007"/>
            <a:ext cx="4204997" cy="338554"/>
          </a:xfrm>
          <a:prstGeom prst="rect">
            <a:avLst/>
          </a:prstGeom>
        </p:spPr>
        <p:txBody>
          <a:bodyPr wrap="none">
            <a:spAutoFit/>
          </a:bodyPr>
          <a:lstStyle/>
          <a:p>
            <a:pPr algn="ctr"/>
            <a:r>
              <a:rPr lang="ja-JP" altLang="en-US" sz="1600" dirty="0" smtClean="0">
                <a:latin typeface="Meiryo UI" panose="020B0604030504040204" pitchFamily="50" charset="-128"/>
                <a:ea typeface="Meiryo UI" panose="020B0604030504040204" pitchFamily="50" charset="-128"/>
              </a:rPr>
              <a:t>◇主任</a:t>
            </a:r>
            <a:r>
              <a:rPr lang="ja-JP" altLang="en-US" sz="1600" dirty="0">
                <a:latin typeface="Meiryo UI" panose="020B0604030504040204" pitchFamily="50" charset="-128"/>
                <a:ea typeface="Meiryo UI" panose="020B0604030504040204" pitchFamily="50" charset="-128"/>
              </a:rPr>
              <a:t>相談支援専門員に期待する役割について</a:t>
            </a:r>
          </a:p>
        </p:txBody>
      </p:sp>
      <p:graphicFrame>
        <p:nvGraphicFramePr>
          <p:cNvPr id="7" name="グラフ 6"/>
          <p:cNvGraphicFramePr>
            <a:graphicFrameLocks/>
          </p:cNvGraphicFramePr>
          <p:nvPr>
            <p:extLst>
              <p:ext uri="{D42A27DB-BD31-4B8C-83A1-F6EECF244321}">
                <p14:modId xmlns:p14="http://schemas.microsoft.com/office/powerpoint/2010/main" val="3196370202"/>
              </p:ext>
            </p:extLst>
          </p:nvPr>
        </p:nvGraphicFramePr>
        <p:xfrm>
          <a:off x="628649" y="3518080"/>
          <a:ext cx="4782800" cy="2038025"/>
        </p:xfrm>
        <a:graphic>
          <a:graphicData uri="http://schemas.openxmlformats.org/drawingml/2006/chart">
            <c:chart xmlns:c="http://schemas.openxmlformats.org/drawingml/2006/chart" xmlns:r="http://schemas.openxmlformats.org/officeDocument/2006/relationships" r:id="rId3"/>
          </a:graphicData>
        </a:graphic>
      </p:graphicFrame>
      <p:sp>
        <p:nvSpPr>
          <p:cNvPr id="8" name="コンテンツ プレースホルダー 2"/>
          <p:cNvSpPr>
            <a:spLocks noGrp="1"/>
          </p:cNvSpPr>
          <p:nvPr>
            <p:ph idx="1"/>
          </p:nvPr>
        </p:nvSpPr>
        <p:spPr>
          <a:xfrm>
            <a:off x="5386377" y="3325262"/>
            <a:ext cx="3609887" cy="1899430"/>
          </a:xfrm>
        </p:spPr>
        <p:txBody>
          <a:bodyPr>
            <a:noAutofit/>
          </a:bodyPr>
          <a:lstStyle/>
          <a:p>
            <a:pPr marL="0" indent="0">
              <a:buNone/>
            </a:pPr>
            <a:r>
              <a:rPr lang="en-US" altLang="ja-JP" sz="1200" dirty="0">
                <a:latin typeface="Meiryo UI" panose="020B0604030504040204" pitchFamily="50" charset="-128"/>
                <a:ea typeface="Meiryo UI" panose="020B0604030504040204" pitchFamily="50" charset="-128"/>
              </a:rPr>
              <a:t>A</a:t>
            </a: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困難ケースの</a:t>
            </a:r>
            <a:r>
              <a:rPr lang="ja-JP" altLang="en-US" sz="1200" dirty="0" smtClean="0">
                <a:latin typeface="Meiryo UI" panose="020B0604030504040204" pitchFamily="50" charset="-128"/>
                <a:ea typeface="Meiryo UI" panose="020B0604030504040204" pitchFamily="50" charset="-128"/>
              </a:rPr>
              <a:t>支援</a:t>
            </a:r>
            <a:endParaRPr lang="en-US" altLang="ja-JP" sz="1200" dirty="0" smtClean="0">
              <a:latin typeface="Meiryo UI" panose="020B0604030504040204" pitchFamily="50" charset="-128"/>
              <a:ea typeface="Meiryo UI" panose="020B0604030504040204" pitchFamily="50" charset="-128"/>
            </a:endParaRPr>
          </a:p>
          <a:p>
            <a:pPr marL="0" indent="0">
              <a:buNone/>
            </a:pPr>
            <a:r>
              <a:rPr lang="en-US" altLang="ja-JP" sz="1200" dirty="0" smtClean="0">
                <a:latin typeface="Meiryo UI" panose="020B0604030504040204" pitchFamily="50" charset="-128"/>
                <a:ea typeface="Meiryo UI" panose="020B0604030504040204" pitchFamily="50" charset="-128"/>
              </a:rPr>
              <a:t>B:</a:t>
            </a:r>
            <a:r>
              <a:rPr lang="ja-JP" altLang="en-US" sz="1200" dirty="0">
                <a:latin typeface="Meiryo UI" panose="020B0604030504040204" pitchFamily="50" charset="-128"/>
                <a:ea typeface="Meiryo UI" panose="020B0604030504040204" pitchFamily="50" charset="-128"/>
              </a:rPr>
              <a:t>地域・協議会における中核的な</a:t>
            </a:r>
            <a:r>
              <a:rPr lang="ja-JP" altLang="en-US" sz="1200" dirty="0" smtClean="0">
                <a:latin typeface="Meiryo UI" panose="020B0604030504040204" pitchFamily="50" charset="-128"/>
                <a:ea typeface="Meiryo UI" panose="020B0604030504040204" pitchFamily="50" charset="-128"/>
              </a:rPr>
              <a:t>役割</a:t>
            </a:r>
            <a:endParaRPr lang="en-US" altLang="ja-JP" sz="1200" dirty="0" smtClean="0">
              <a:latin typeface="Meiryo UI" panose="020B0604030504040204" pitchFamily="50" charset="-128"/>
              <a:ea typeface="Meiryo UI" panose="020B0604030504040204" pitchFamily="50" charset="-128"/>
            </a:endParaRPr>
          </a:p>
          <a:p>
            <a:pPr marL="0" indent="0">
              <a:buNone/>
            </a:pPr>
            <a:r>
              <a:rPr lang="en-US" altLang="ja-JP" sz="1200" dirty="0" smtClean="0">
                <a:latin typeface="Meiryo UI" panose="020B0604030504040204" pitchFamily="50" charset="-128"/>
                <a:ea typeface="Meiryo UI" panose="020B0604030504040204" pitchFamily="50" charset="-128"/>
              </a:rPr>
              <a:t>C:</a:t>
            </a:r>
            <a:r>
              <a:rPr lang="ja-JP" altLang="en-US" sz="1200" dirty="0">
                <a:latin typeface="Meiryo UI" panose="020B0604030504040204" pitchFamily="50" charset="-128"/>
                <a:ea typeface="Meiryo UI" panose="020B0604030504040204" pitchFamily="50" charset="-128"/>
              </a:rPr>
              <a:t>人材育成・後進の</a:t>
            </a:r>
            <a:r>
              <a:rPr lang="ja-JP" altLang="en-US" sz="1200" dirty="0" smtClean="0">
                <a:latin typeface="Meiryo UI" panose="020B0604030504040204" pitchFamily="50" charset="-128"/>
                <a:ea typeface="Meiryo UI" panose="020B0604030504040204" pitchFamily="50" charset="-128"/>
              </a:rPr>
              <a:t>指導</a:t>
            </a:r>
            <a:endParaRPr lang="en-US" altLang="ja-JP" sz="1200" dirty="0" smtClean="0">
              <a:latin typeface="Meiryo UI" panose="020B0604030504040204" pitchFamily="50" charset="-128"/>
              <a:ea typeface="Meiryo UI" panose="020B0604030504040204" pitchFamily="50" charset="-128"/>
            </a:endParaRPr>
          </a:p>
          <a:p>
            <a:pPr marL="0" indent="0">
              <a:buNone/>
            </a:pPr>
            <a:r>
              <a:rPr lang="en-US" altLang="ja-JP" sz="1200" dirty="0" smtClean="0">
                <a:latin typeface="Meiryo UI" panose="020B0604030504040204" pitchFamily="50" charset="-128"/>
                <a:ea typeface="Meiryo UI" panose="020B0604030504040204" pitchFamily="50" charset="-128"/>
              </a:rPr>
              <a:t>D:</a:t>
            </a:r>
            <a:r>
              <a:rPr lang="ja-JP" altLang="en-US" sz="1200" dirty="0">
                <a:latin typeface="Meiryo UI" panose="020B0604030504040204" pitchFamily="50" charset="-128"/>
                <a:ea typeface="Meiryo UI" panose="020B0604030504040204" pitchFamily="50" charset="-128"/>
              </a:rPr>
              <a:t>困難ケースの</a:t>
            </a:r>
            <a:r>
              <a:rPr lang="ja-JP" altLang="en-US" sz="1200" dirty="0" smtClean="0">
                <a:latin typeface="Meiryo UI" panose="020B0604030504040204" pitchFamily="50" charset="-128"/>
                <a:ea typeface="Meiryo UI" panose="020B0604030504040204" pitchFamily="50" charset="-128"/>
              </a:rPr>
              <a:t>スーパービジョン</a:t>
            </a:r>
            <a:endParaRPr lang="en-US" altLang="ja-JP" sz="1200" dirty="0" smtClean="0">
              <a:latin typeface="Meiryo UI" panose="020B0604030504040204" pitchFamily="50" charset="-128"/>
              <a:ea typeface="Meiryo UI" panose="020B0604030504040204" pitchFamily="50" charset="-128"/>
            </a:endParaRPr>
          </a:p>
          <a:p>
            <a:pPr marL="0" indent="0">
              <a:buNone/>
            </a:pPr>
            <a:r>
              <a:rPr lang="en-US" altLang="ja-JP" sz="1200" dirty="0" smtClean="0">
                <a:latin typeface="Meiryo UI" panose="020B0604030504040204" pitchFamily="50" charset="-128"/>
                <a:ea typeface="Meiryo UI" panose="020B0604030504040204" pitchFamily="50" charset="-128"/>
              </a:rPr>
              <a:t>E:</a:t>
            </a:r>
            <a:r>
              <a:rPr lang="ja-JP" altLang="en-US" sz="1200" dirty="0">
                <a:latin typeface="Meiryo UI" panose="020B0604030504040204" pitchFamily="50" charset="-128"/>
                <a:ea typeface="Meiryo UI" panose="020B0604030504040204" pitchFamily="50" charset="-128"/>
              </a:rPr>
              <a:t>相談支援従事者</a:t>
            </a:r>
            <a:r>
              <a:rPr lang="ja-JP" altLang="en-US" sz="1200" dirty="0" smtClean="0">
                <a:latin typeface="Meiryo UI" panose="020B0604030504040204" pitchFamily="50" charset="-128"/>
                <a:ea typeface="Meiryo UI" panose="020B0604030504040204" pitchFamily="50" charset="-128"/>
              </a:rPr>
              <a:t>研修</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初任者</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現任</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のインターバル </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受入</a:t>
            </a:r>
            <a:endParaRPr lang="en-US" altLang="ja-JP" sz="1200" dirty="0" smtClean="0">
              <a:latin typeface="Meiryo UI" panose="020B0604030504040204" pitchFamily="50" charset="-128"/>
              <a:ea typeface="Meiryo UI" panose="020B0604030504040204" pitchFamily="50" charset="-128"/>
            </a:endParaRPr>
          </a:p>
          <a:p>
            <a:pPr marL="0" indent="0">
              <a:buNone/>
            </a:pPr>
            <a:r>
              <a:rPr kumimoji="1" lang="en-US" altLang="ja-JP" sz="1200" dirty="0" smtClean="0">
                <a:latin typeface="Meiryo UI" panose="020B0604030504040204" pitchFamily="50" charset="-128"/>
                <a:ea typeface="Meiryo UI" panose="020B0604030504040204" pitchFamily="50" charset="-128"/>
              </a:rPr>
              <a:t>F:</a:t>
            </a:r>
            <a:r>
              <a:rPr kumimoji="1" lang="ja-JP" altLang="en-US" sz="1200" dirty="0" smtClean="0">
                <a:latin typeface="Meiryo UI" panose="020B0604030504040204" pitchFamily="50" charset="-128"/>
                <a:ea typeface="Meiryo UI" panose="020B0604030504040204" pitchFamily="50" charset="-128"/>
              </a:rPr>
              <a:t>その他</a:t>
            </a:r>
            <a:endParaRPr kumimoji="1" lang="en-US" altLang="ja-JP" sz="1200" dirty="0" smtClean="0">
              <a:latin typeface="Meiryo UI" panose="020B0604030504040204" pitchFamily="50" charset="-128"/>
              <a:ea typeface="Meiryo UI" panose="020B0604030504040204" pitchFamily="50" charset="-128"/>
            </a:endParaRPr>
          </a:p>
        </p:txBody>
      </p:sp>
      <p:sp>
        <p:nvSpPr>
          <p:cNvPr id="9" name="正方形/長方形 8"/>
          <p:cNvSpPr/>
          <p:nvPr/>
        </p:nvSpPr>
        <p:spPr>
          <a:xfrm>
            <a:off x="5635008" y="5164963"/>
            <a:ext cx="3137697" cy="430887"/>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・相談</a:t>
            </a:r>
            <a:r>
              <a:rPr lang="ja-JP" altLang="en-US" sz="1100" dirty="0">
                <a:latin typeface="Meiryo UI" panose="020B0604030504040204" pitchFamily="50" charset="-128"/>
                <a:ea typeface="Meiryo UI" panose="020B0604030504040204" pitchFamily="50" charset="-128"/>
              </a:rPr>
              <a:t>支援体制の強化や計画相談</a:t>
            </a:r>
            <a:r>
              <a:rPr lang="ja-JP" altLang="en-US" sz="1100" dirty="0" smtClean="0">
                <a:latin typeface="Meiryo UI" panose="020B0604030504040204" pitchFamily="50" charset="-128"/>
                <a:ea typeface="Meiryo UI" panose="020B0604030504040204" pitchFamily="50" charset="-128"/>
              </a:rPr>
              <a:t>支援</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a:t>
            </a:r>
            <a:r>
              <a:rPr lang="ja-JP" altLang="en-US" sz="1100" dirty="0" err="1" smtClean="0">
                <a:latin typeface="Meiryo UI" panose="020B0604030504040204" pitchFamily="50" charset="-128"/>
                <a:ea typeface="Meiryo UI" panose="020B0604030504040204" pitchFamily="50" charset="-128"/>
              </a:rPr>
              <a:t>障</a:t>
            </a:r>
            <a:r>
              <a:rPr lang="ja-JP" altLang="en-US" sz="1100" dirty="0" err="1">
                <a:latin typeface="Meiryo UI" panose="020B0604030504040204" pitchFamily="50" charset="-128"/>
                <a:ea typeface="Meiryo UI" panose="020B0604030504040204" pitchFamily="50" charset="-128"/>
              </a:rPr>
              <a:t>がい</a:t>
            </a:r>
            <a:r>
              <a:rPr lang="ja-JP" altLang="en-US" sz="1100" dirty="0">
                <a:latin typeface="Meiryo UI" panose="020B0604030504040204" pitchFamily="50" charset="-128"/>
                <a:ea typeface="Meiryo UI" panose="020B0604030504040204" pitchFamily="50" charset="-128"/>
              </a:rPr>
              <a:t>児相談支援の推進策の協議</a:t>
            </a:r>
            <a:endParaRPr kumimoji="1" lang="ja-JP" altLang="en-US" sz="11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213464" y="3379580"/>
            <a:ext cx="1752200" cy="276999"/>
          </a:xfrm>
          <a:prstGeom prst="rect">
            <a:avLst/>
          </a:prstGeom>
          <a:noFill/>
        </p:spPr>
        <p:txBody>
          <a:bodyPr wrap="square" rtlCol="0">
            <a:spAutoFit/>
          </a:bodyPr>
          <a:lstStyle/>
          <a:p>
            <a:r>
              <a:rPr lang="en-US" altLang="ja-JP" sz="1200" dirty="0" smtClean="0">
                <a:solidFill>
                  <a:srgbClr val="FF0000"/>
                </a:solidFill>
                <a:latin typeface="Meiryo UI" panose="020B0604030504040204" pitchFamily="50" charset="-128"/>
                <a:ea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rPr>
              <a:t>複数回答可</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989900" y="1533185"/>
            <a:ext cx="7021336" cy="646331"/>
          </a:xfrm>
          <a:prstGeom prst="rect">
            <a:avLst/>
          </a:prstGeom>
          <a:noFill/>
        </p:spPr>
        <p:txBody>
          <a:bodyPr wrap="square" rtlCol="0">
            <a:spAutoFit/>
          </a:bodyPr>
          <a:lstStyle/>
          <a:p>
            <a:r>
              <a:rPr kumimoji="1" lang="ja-JP" altLang="en-US" dirty="0" smtClean="0"/>
              <a:t>周知している市町村　：</a:t>
            </a:r>
            <a:r>
              <a:rPr kumimoji="1" lang="en-US" altLang="ja-JP" dirty="0" smtClean="0"/>
              <a:t>16</a:t>
            </a:r>
            <a:r>
              <a:rPr kumimoji="1" lang="ja-JP" altLang="en-US" dirty="0" smtClean="0"/>
              <a:t>市町村</a:t>
            </a:r>
            <a:r>
              <a:rPr kumimoji="1" lang="en-US" altLang="ja-JP" dirty="0" smtClean="0"/>
              <a:t>(36%)</a:t>
            </a:r>
          </a:p>
          <a:p>
            <a:r>
              <a:rPr kumimoji="1" lang="ja-JP" altLang="en-US" dirty="0"/>
              <a:t>周知</a:t>
            </a:r>
            <a:r>
              <a:rPr kumimoji="1" lang="ja-JP" altLang="en-US" dirty="0" smtClean="0"/>
              <a:t>していない市町村：</a:t>
            </a:r>
            <a:r>
              <a:rPr kumimoji="1" lang="en-US" altLang="ja-JP" dirty="0" smtClean="0"/>
              <a:t>27</a:t>
            </a:r>
            <a:r>
              <a:rPr kumimoji="1" lang="ja-JP" altLang="en-US" dirty="0" smtClean="0"/>
              <a:t>市町村</a:t>
            </a:r>
            <a:r>
              <a:rPr kumimoji="1" lang="en-US" altLang="ja-JP" dirty="0" smtClean="0"/>
              <a:t>(64%)</a:t>
            </a:r>
            <a:endParaRPr kumimoji="1" lang="ja-JP" altLang="en-US" dirty="0"/>
          </a:p>
        </p:txBody>
      </p:sp>
      <p:sp>
        <p:nvSpPr>
          <p:cNvPr id="4" name="スライド番号プレースホルダー 3"/>
          <p:cNvSpPr>
            <a:spLocks noGrp="1"/>
          </p:cNvSpPr>
          <p:nvPr>
            <p:ph type="sldNum" sz="quarter" idx="12"/>
          </p:nvPr>
        </p:nvSpPr>
        <p:spPr/>
        <p:txBody>
          <a:bodyPr/>
          <a:lstStyle/>
          <a:p>
            <a:fld id="{14B6C5A7-A6AB-4B22-995B-695CA5418882}" type="slidenum">
              <a:rPr kumimoji="1" lang="ja-JP" altLang="en-US" smtClean="0"/>
              <a:t>9</a:t>
            </a:fld>
            <a:endParaRPr kumimoji="1" lang="ja-JP" altLang="en-US"/>
          </a:p>
        </p:txBody>
      </p:sp>
      <p:sp>
        <p:nvSpPr>
          <p:cNvPr id="12" name="テキスト ボックス 11"/>
          <p:cNvSpPr txBox="1"/>
          <p:nvPr/>
        </p:nvSpPr>
        <p:spPr>
          <a:xfrm>
            <a:off x="989899" y="2254658"/>
            <a:ext cx="7307940" cy="523220"/>
          </a:xfrm>
          <a:prstGeom prst="rect">
            <a:avLst/>
          </a:prstGeom>
          <a:noFill/>
        </p:spPr>
        <p:txBody>
          <a:bodyPr wrap="square" rtlCol="0">
            <a:spAutoFit/>
          </a:bodyPr>
          <a:lstStyle/>
          <a:p>
            <a:r>
              <a:rPr kumimoji="1" lang="ja-JP" altLang="en-US" sz="1400" dirty="0" smtClean="0">
                <a:latin typeface="+mn-ea"/>
              </a:rPr>
              <a:t>＜参考＞</a:t>
            </a:r>
            <a:endParaRPr kumimoji="1" lang="en-US" altLang="ja-JP" sz="1400" dirty="0" smtClean="0">
              <a:latin typeface="+mn-ea"/>
            </a:endParaRPr>
          </a:p>
          <a:p>
            <a:r>
              <a:rPr kumimoji="1" lang="ja-JP" altLang="en-US" sz="1400" dirty="0">
                <a:latin typeface="+mn-ea"/>
              </a:rPr>
              <a:t>　</a:t>
            </a:r>
            <a:r>
              <a:rPr kumimoji="1" lang="ja-JP" altLang="en-US" sz="1400" dirty="0" smtClean="0">
                <a:latin typeface="+mn-ea"/>
              </a:rPr>
              <a:t>大阪府が実施する主任相談支援専門員養成研修へ推薦していない市町村：</a:t>
            </a:r>
            <a:r>
              <a:rPr kumimoji="1" lang="en-US" altLang="ja-JP" sz="1400" dirty="0" smtClean="0">
                <a:latin typeface="+mn-ea"/>
              </a:rPr>
              <a:t>16</a:t>
            </a:r>
            <a:r>
              <a:rPr kumimoji="1" lang="ja-JP" altLang="en-US" sz="1400" dirty="0" smtClean="0">
                <a:latin typeface="+mn-ea"/>
              </a:rPr>
              <a:t>市町村</a:t>
            </a:r>
            <a:endParaRPr kumimoji="1" lang="ja-JP" altLang="en-US" sz="1400" dirty="0">
              <a:latin typeface="+mn-ea"/>
            </a:endParaRPr>
          </a:p>
        </p:txBody>
      </p:sp>
    </p:spTree>
    <p:extLst>
      <p:ext uri="{BB962C8B-B14F-4D97-AF65-F5344CB8AC3E}">
        <p14:creationId xmlns:p14="http://schemas.microsoft.com/office/powerpoint/2010/main" val="803583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3561</Words>
  <Application>Microsoft Office PowerPoint</Application>
  <PresentationFormat>画面に合わせる (4:3)</PresentationFormat>
  <Paragraphs>377</Paragraphs>
  <Slides>13</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Meiryo UI</vt:lpstr>
      <vt:lpstr>メイリオ</vt:lpstr>
      <vt:lpstr>游ゴシック</vt:lpstr>
      <vt:lpstr>游ゴシック Light</vt:lpstr>
      <vt:lpstr>Arial</vt:lpstr>
      <vt:lpstr>Calibri</vt:lpstr>
      <vt:lpstr>Calibri Light</vt:lpstr>
      <vt:lpstr>Office テーマ</vt:lpstr>
      <vt:lpstr>令和２年度障がい児者の相談支援に関する 実施状況調査結果概要（大阪府調査）</vt:lpstr>
      <vt:lpstr>1-1　障がい児者相談支援事業及び基幹相談支援センターの状況</vt:lpstr>
      <vt:lpstr>PowerPoint プレゼンテーション</vt:lpstr>
      <vt:lpstr>1-2 障がい児者相談支援事業及び基幹相談支援センターの業務内容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2022-09-13T05:09:49Z</dcterms:created>
  <dcterms:modified xsi:type="dcterms:W3CDTF">2022-09-13T05:09:53Z</dcterms:modified>
</cp:coreProperties>
</file>