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15"/>
  </p:notesMasterIdLst>
  <p:sldIdLst>
    <p:sldId id="256" r:id="rId2"/>
    <p:sldId id="258" r:id="rId3"/>
    <p:sldId id="272" r:id="rId4"/>
    <p:sldId id="276" r:id="rId5"/>
    <p:sldId id="267" r:id="rId6"/>
    <p:sldId id="269" r:id="rId7"/>
    <p:sldId id="270" r:id="rId8"/>
    <p:sldId id="271" r:id="rId9"/>
    <p:sldId id="274" r:id="rId10"/>
    <p:sldId id="280" r:id="rId11"/>
    <p:sldId id="273" r:id="rId12"/>
    <p:sldId id="278" r:id="rId13"/>
    <p:sldId id="279" r:id="rId14"/>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8" d="100"/>
          <a:sy n="58" d="100"/>
        </p:scale>
        <p:origin x="162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AA2C3DA9-3BC7-47AB-9401-77EE925C4F70}" type="datetimeFigureOut">
              <a:rPr kumimoji="1" lang="ja-JP" altLang="en-US" smtClean="0"/>
              <a:t>2022/8/31</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07C21091-C20F-4A23-8A66-DB303ACAF046}" type="slidenum">
              <a:rPr kumimoji="1" lang="ja-JP" altLang="en-US" smtClean="0"/>
              <a:t>‹#›</a:t>
            </a:fld>
            <a:endParaRPr kumimoji="1" lang="ja-JP" altLang="en-US"/>
          </a:p>
        </p:txBody>
      </p:sp>
    </p:spTree>
    <p:extLst>
      <p:ext uri="{BB962C8B-B14F-4D97-AF65-F5344CB8AC3E}">
        <p14:creationId xmlns:p14="http://schemas.microsoft.com/office/powerpoint/2010/main" val="341692658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D6775538-AE25-4D11-9651-767B992572D1}" type="datetime1">
              <a:rPr kumimoji="1" lang="ja-JP" altLang="en-US" smtClean="0"/>
              <a:t>2022/8/31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41BA95C-2D7F-45D7-BE58-9414BD4EE82A}" type="slidenum">
              <a:rPr kumimoji="1" lang="ja-JP" altLang="en-US" smtClean="0"/>
              <a:t>‹#›</a:t>
            </a:fld>
            <a:endParaRPr kumimoji="1" lang="ja-JP" altLang="en-US"/>
          </a:p>
        </p:txBody>
      </p:sp>
    </p:spTree>
    <p:extLst>
      <p:ext uri="{BB962C8B-B14F-4D97-AF65-F5344CB8AC3E}">
        <p14:creationId xmlns:p14="http://schemas.microsoft.com/office/powerpoint/2010/main" val="13083163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E41D601-4416-4A13-B8FB-4CC932E1B0A7}" type="datetime1">
              <a:rPr kumimoji="1" lang="ja-JP" altLang="en-US" smtClean="0"/>
              <a:t>2022/8/31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41BA95C-2D7F-45D7-BE58-9414BD4EE82A}" type="slidenum">
              <a:rPr kumimoji="1" lang="ja-JP" altLang="en-US" smtClean="0"/>
              <a:t>‹#›</a:t>
            </a:fld>
            <a:endParaRPr kumimoji="1" lang="ja-JP" altLang="en-US"/>
          </a:p>
        </p:txBody>
      </p:sp>
    </p:spTree>
    <p:extLst>
      <p:ext uri="{BB962C8B-B14F-4D97-AF65-F5344CB8AC3E}">
        <p14:creationId xmlns:p14="http://schemas.microsoft.com/office/powerpoint/2010/main" val="32194913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B5044E9-6299-4488-9630-6F6DE00B5209}" type="datetime1">
              <a:rPr kumimoji="1" lang="ja-JP" altLang="en-US" smtClean="0"/>
              <a:t>2022/8/31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41BA95C-2D7F-45D7-BE58-9414BD4EE82A}" type="slidenum">
              <a:rPr kumimoji="1" lang="ja-JP" altLang="en-US" smtClean="0"/>
              <a:t>‹#›</a:t>
            </a:fld>
            <a:endParaRPr kumimoji="1" lang="ja-JP" altLang="en-US"/>
          </a:p>
        </p:txBody>
      </p:sp>
    </p:spTree>
    <p:extLst>
      <p:ext uri="{BB962C8B-B14F-4D97-AF65-F5344CB8AC3E}">
        <p14:creationId xmlns:p14="http://schemas.microsoft.com/office/powerpoint/2010/main" val="21302931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35B901B-C7F3-4835-A65D-70F2F807A2D6}" type="datetime1">
              <a:rPr kumimoji="1" lang="ja-JP" altLang="en-US" smtClean="0"/>
              <a:t>2022/8/31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41BA95C-2D7F-45D7-BE58-9414BD4EE82A}" type="slidenum">
              <a:rPr kumimoji="1" lang="ja-JP" altLang="en-US" smtClean="0"/>
              <a:t>‹#›</a:t>
            </a:fld>
            <a:endParaRPr kumimoji="1" lang="ja-JP" altLang="en-US"/>
          </a:p>
        </p:txBody>
      </p:sp>
    </p:spTree>
    <p:extLst>
      <p:ext uri="{BB962C8B-B14F-4D97-AF65-F5344CB8AC3E}">
        <p14:creationId xmlns:p14="http://schemas.microsoft.com/office/powerpoint/2010/main" val="41438459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C566A460-F017-4A89-9011-5458DBA1538E}" type="datetime1">
              <a:rPr kumimoji="1" lang="ja-JP" altLang="en-US" smtClean="0"/>
              <a:t>2022/8/31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41BA95C-2D7F-45D7-BE58-9414BD4EE82A}" type="slidenum">
              <a:rPr kumimoji="1" lang="ja-JP" altLang="en-US" smtClean="0"/>
              <a:t>‹#›</a:t>
            </a:fld>
            <a:endParaRPr kumimoji="1" lang="ja-JP" altLang="en-US"/>
          </a:p>
        </p:txBody>
      </p:sp>
    </p:spTree>
    <p:extLst>
      <p:ext uri="{BB962C8B-B14F-4D97-AF65-F5344CB8AC3E}">
        <p14:creationId xmlns:p14="http://schemas.microsoft.com/office/powerpoint/2010/main" val="1734283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4F5D25B4-AD8A-4AD0-8ED4-8DDCD620BF9F}" type="datetime1">
              <a:rPr kumimoji="1" lang="ja-JP" altLang="en-US" smtClean="0"/>
              <a:t>2022/8/31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41BA95C-2D7F-45D7-BE58-9414BD4EE82A}" type="slidenum">
              <a:rPr kumimoji="1" lang="ja-JP" altLang="en-US" smtClean="0"/>
              <a:t>‹#›</a:t>
            </a:fld>
            <a:endParaRPr kumimoji="1" lang="ja-JP" altLang="en-US"/>
          </a:p>
        </p:txBody>
      </p:sp>
    </p:spTree>
    <p:extLst>
      <p:ext uri="{BB962C8B-B14F-4D97-AF65-F5344CB8AC3E}">
        <p14:creationId xmlns:p14="http://schemas.microsoft.com/office/powerpoint/2010/main" val="631539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2F040D4-AD67-4B80-ABA4-8DA94FC3DB98}" type="datetime1">
              <a:rPr kumimoji="1" lang="ja-JP" altLang="en-US" smtClean="0"/>
              <a:t>2022/8/31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41BA95C-2D7F-45D7-BE58-9414BD4EE82A}" type="slidenum">
              <a:rPr kumimoji="1" lang="ja-JP" altLang="en-US" smtClean="0"/>
              <a:t>‹#›</a:t>
            </a:fld>
            <a:endParaRPr kumimoji="1" lang="ja-JP" altLang="en-US"/>
          </a:p>
        </p:txBody>
      </p:sp>
    </p:spTree>
    <p:extLst>
      <p:ext uri="{BB962C8B-B14F-4D97-AF65-F5344CB8AC3E}">
        <p14:creationId xmlns:p14="http://schemas.microsoft.com/office/powerpoint/2010/main" val="17211278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89A39127-3988-411B-90BE-09E03F8E5A1E}" type="datetime1">
              <a:rPr kumimoji="1" lang="ja-JP" altLang="en-US" smtClean="0"/>
              <a:t>2022/8/31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41BA95C-2D7F-45D7-BE58-9414BD4EE82A}" type="slidenum">
              <a:rPr kumimoji="1" lang="ja-JP" altLang="en-US" smtClean="0"/>
              <a:t>‹#›</a:t>
            </a:fld>
            <a:endParaRPr kumimoji="1" lang="ja-JP" altLang="en-US"/>
          </a:p>
        </p:txBody>
      </p:sp>
    </p:spTree>
    <p:extLst>
      <p:ext uri="{BB962C8B-B14F-4D97-AF65-F5344CB8AC3E}">
        <p14:creationId xmlns:p14="http://schemas.microsoft.com/office/powerpoint/2010/main" val="3674154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ABF638D-AAEA-4B60-AA75-B89E3A6559BE}" type="datetime1">
              <a:rPr kumimoji="1" lang="ja-JP" altLang="en-US" smtClean="0"/>
              <a:t>2022/8/31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41BA95C-2D7F-45D7-BE58-9414BD4EE82A}" type="slidenum">
              <a:rPr kumimoji="1" lang="ja-JP" altLang="en-US" smtClean="0"/>
              <a:t>‹#›</a:t>
            </a:fld>
            <a:endParaRPr kumimoji="1" lang="ja-JP" altLang="en-US"/>
          </a:p>
        </p:txBody>
      </p:sp>
    </p:spTree>
    <p:extLst>
      <p:ext uri="{BB962C8B-B14F-4D97-AF65-F5344CB8AC3E}">
        <p14:creationId xmlns:p14="http://schemas.microsoft.com/office/powerpoint/2010/main" val="4300611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3F2285A-64F8-4E9B-BAA9-1E2494960652}" type="datetime1">
              <a:rPr kumimoji="1" lang="ja-JP" altLang="en-US" smtClean="0"/>
              <a:t>2022/8/31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41BA95C-2D7F-45D7-BE58-9414BD4EE82A}" type="slidenum">
              <a:rPr kumimoji="1" lang="ja-JP" altLang="en-US" smtClean="0"/>
              <a:t>‹#›</a:t>
            </a:fld>
            <a:endParaRPr kumimoji="1" lang="ja-JP" altLang="en-US"/>
          </a:p>
        </p:txBody>
      </p:sp>
    </p:spTree>
    <p:extLst>
      <p:ext uri="{BB962C8B-B14F-4D97-AF65-F5344CB8AC3E}">
        <p14:creationId xmlns:p14="http://schemas.microsoft.com/office/powerpoint/2010/main" val="24317551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9847099-CC0D-406A-9F03-022A7F330DA3}" type="datetime1">
              <a:rPr kumimoji="1" lang="ja-JP" altLang="en-US" smtClean="0"/>
              <a:t>2022/8/31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41BA95C-2D7F-45D7-BE58-9414BD4EE82A}" type="slidenum">
              <a:rPr kumimoji="1" lang="ja-JP" altLang="en-US" smtClean="0"/>
              <a:t>‹#›</a:t>
            </a:fld>
            <a:endParaRPr kumimoji="1" lang="ja-JP" altLang="en-US"/>
          </a:p>
        </p:txBody>
      </p:sp>
    </p:spTree>
    <p:extLst>
      <p:ext uri="{BB962C8B-B14F-4D97-AF65-F5344CB8AC3E}">
        <p14:creationId xmlns:p14="http://schemas.microsoft.com/office/powerpoint/2010/main" val="38796177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1D6511-8192-4A39-A415-E5FC78F1DC4E}" type="datetime1">
              <a:rPr kumimoji="1" lang="ja-JP" altLang="en-US" smtClean="0"/>
              <a:t>2022/8/31</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1BA95C-2D7F-45D7-BE58-9414BD4EE82A}" type="slidenum">
              <a:rPr kumimoji="1" lang="ja-JP" altLang="en-US" smtClean="0"/>
              <a:t>‹#›</a:t>
            </a:fld>
            <a:endParaRPr kumimoji="1" lang="ja-JP" altLang="en-US"/>
          </a:p>
        </p:txBody>
      </p:sp>
    </p:spTree>
    <p:extLst>
      <p:ext uri="{BB962C8B-B14F-4D97-AF65-F5344CB8AC3E}">
        <p14:creationId xmlns:p14="http://schemas.microsoft.com/office/powerpoint/2010/main" val="135994021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pref.osaka.lg.jp/fukushisomu/saigaisonae/index.html"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pref.osaka.lg.jp/chiikifukushi/ddwatto/index.html" TargetMode="External"/><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gradFill>
          <a:gsLst>
            <a:gs pos="0">
              <a:srgbClr val="00B0F0"/>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2051720" y="4653136"/>
            <a:ext cx="4953000" cy="1152128"/>
          </a:xfrm>
        </p:spPr>
        <p:txBody>
          <a:bodyPr>
            <a:normAutofit lnSpcReduction="10000"/>
          </a:bodyPr>
          <a:lstStyle/>
          <a:p>
            <a:r>
              <a:rPr kumimoji="1" lang="ja-JP" altLang="en-US" dirty="0" smtClean="0">
                <a:solidFill>
                  <a:schemeClr val="tx1"/>
                </a:solidFill>
              </a:rPr>
              <a:t>令和４年６月</a:t>
            </a:r>
            <a:endParaRPr kumimoji="1" lang="en-US" altLang="ja-JP" dirty="0" smtClean="0">
              <a:solidFill>
                <a:schemeClr val="tx1"/>
              </a:solidFill>
            </a:endParaRPr>
          </a:p>
          <a:p>
            <a:r>
              <a:rPr kumimoji="1" lang="ja-JP" altLang="en-US" dirty="0" smtClean="0">
                <a:solidFill>
                  <a:schemeClr val="tx1"/>
                </a:solidFill>
              </a:rPr>
              <a:t>大阪府福祉部福祉総務課</a:t>
            </a:r>
            <a:endParaRPr kumimoji="1" lang="ja-JP" altLang="en-US" dirty="0">
              <a:solidFill>
                <a:schemeClr val="tx1"/>
              </a:solidFill>
            </a:endParaRPr>
          </a:p>
        </p:txBody>
      </p:sp>
      <p:sp>
        <p:nvSpPr>
          <p:cNvPr id="6" name="タイトル 5"/>
          <p:cNvSpPr>
            <a:spLocks noGrp="1"/>
          </p:cNvSpPr>
          <p:nvPr>
            <p:ph type="ctrTitle"/>
          </p:nvPr>
        </p:nvSpPr>
        <p:spPr/>
        <p:txBody>
          <a:bodyPr>
            <a:normAutofit/>
          </a:bodyPr>
          <a:lstStyle/>
          <a:p>
            <a:r>
              <a:rPr lang="ja-JP" altLang="en-US" dirty="0"/>
              <a:t>社会福祉施設等における</a:t>
            </a:r>
            <a:r>
              <a:rPr lang="en-US" altLang="ja-JP" dirty="0"/>
              <a:t/>
            </a:r>
            <a:br>
              <a:rPr lang="en-US" altLang="ja-JP" dirty="0"/>
            </a:br>
            <a:r>
              <a:rPr lang="ja-JP" altLang="en-US" dirty="0"/>
              <a:t>災害への備えに</a:t>
            </a:r>
            <a:r>
              <a:rPr lang="ja-JP" altLang="en-US" dirty="0" smtClean="0"/>
              <a:t>ついて</a:t>
            </a:r>
            <a:endParaRPr kumimoji="1" lang="ja-JP" altLang="en-US" dirty="0"/>
          </a:p>
        </p:txBody>
      </p:sp>
    </p:spTree>
    <p:extLst>
      <p:ext uri="{BB962C8B-B14F-4D97-AF65-F5344CB8AC3E}">
        <p14:creationId xmlns:p14="http://schemas.microsoft.com/office/powerpoint/2010/main" val="34586369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7192"/>
            <a:ext cx="9143999" cy="539632"/>
          </a:xfrm>
        </p:spPr>
        <p:style>
          <a:lnRef idx="1">
            <a:schemeClr val="accent1"/>
          </a:lnRef>
          <a:fillRef idx="2">
            <a:schemeClr val="accent1"/>
          </a:fillRef>
          <a:effectRef idx="1">
            <a:schemeClr val="accent1"/>
          </a:effectRef>
          <a:fontRef idx="minor">
            <a:schemeClr val="dk1"/>
          </a:fontRef>
        </p:style>
        <p:txBody>
          <a:bodyPr>
            <a:noAutofit/>
          </a:bodyPr>
          <a:lstStyle/>
          <a:p>
            <a:r>
              <a:rPr lang="ja-JP" altLang="en-US" sz="3200" dirty="0" smtClean="0">
                <a:solidFill>
                  <a:schemeClr val="tx1"/>
                </a:solidFill>
              </a:rPr>
              <a:t>８　大阪ＤＷＡＴ</a:t>
            </a:r>
            <a:r>
              <a:rPr lang="ja-JP" altLang="en-US" sz="3200" dirty="0">
                <a:solidFill>
                  <a:schemeClr val="tx1"/>
                </a:solidFill>
              </a:rPr>
              <a:t>（大阪府災害派遣福祉チーム</a:t>
            </a:r>
            <a:r>
              <a:rPr lang="ja-JP" altLang="en-US" sz="3200" dirty="0" smtClean="0">
                <a:solidFill>
                  <a:schemeClr val="tx1"/>
                </a:solidFill>
              </a:rPr>
              <a:t>）</a:t>
            </a:r>
            <a:endParaRPr lang="en-US" altLang="ja-JP" sz="3200" dirty="0" smtClean="0">
              <a:solidFill>
                <a:schemeClr val="tx1"/>
              </a:solidFill>
            </a:endParaRPr>
          </a:p>
        </p:txBody>
      </p:sp>
      <p:sp>
        <p:nvSpPr>
          <p:cNvPr id="3" name="コンテンツ プレースホルダー 2"/>
          <p:cNvSpPr>
            <a:spLocks noGrp="1"/>
          </p:cNvSpPr>
          <p:nvPr>
            <p:ph idx="1"/>
          </p:nvPr>
        </p:nvSpPr>
        <p:spPr>
          <a:xfrm>
            <a:off x="0" y="605084"/>
            <a:ext cx="9144000" cy="6252915"/>
          </a:xfrm>
        </p:spPr>
        <p:txBody>
          <a:bodyPr>
            <a:normAutofit fontScale="40000" lnSpcReduction="20000"/>
          </a:bodyPr>
          <a:lstStyle/>
          <a:p>
            <a:pPr marL="0" lvl="0" indent="0">
              <a:buNone/>
            </a:pPr>
            <a:endParaRPr lang="en-US" altLang="ja-JP" sz="2300" b="1" dirty="0" smtClean="0">
              <a:solidFill>
                <a:srgbClr val="FF0000"/>
              </a:solidFill>
              <a:latin typeface="+mn-ea"/>
            </a:endParaRPr>
          </a:p>
          <a:p>
            <a:pPr marL="0" lvl="0" indent="0">
              <a:buNone/>
            </a:pPr>
            <a:endParaRPr lang="en-US" altLang="ja-JP" sz="2300" b="1" dirty="0">
              <a:solidFill>
                <a:srgbClr val="FF0000"/>
              </a:solidFill>
              <a:latin typeface="+mn-ea"/>
            </a:endParaRPr>
          </a:p>
          <a:p>
            <a:pPr marL="0" lvl="0" indent="0">
              <a:buNone/>
            </a:pPr>
            <a:endParaRPr lang="en-US" altLang="ja-JP" sz="2300" b="1" dirty="0" smtClean="0">
              <a:solidFill>
                <a:srgbClr val="FF0000"/>
              </a:solidFill>
              <a:latin typeface="+mn-ea"/>
            </a:endParaRPr>
          </a:p>
          <a:p>
            <a:pPr marL="0" lvl="0" indent="0">
              <a:buNone/>
            </a:pPr>
            <a:endParaRPr lang="en-US" altLang="ja-JP" sz="2300" b="1" dirty="0">
              <a:solidFill>
                <a:srgbClr val="FF0000"/>
              </a:solidFill>
              <a:latin typeface="+mn-ea"/>
            </a:endParaRPr>
          </a:p>
          <a:p>
            <a:pPr marL="0" lvl="0" indent="0">
              <a:buNone/>
            </a:pPr>
            <a:endParaRPr lang="en-US" altLang="ja-JP" sz="2300" b="1" dirty="0" smtClean="0">
              <a:solidFill>
                <a:srgbClr val="FF0000"/>
              </a:solidFill>
              <a:latin typeface="+mn-ea"/>
            </a:endParaRPr>
          </a:p>
          <a:p>
            <a:pPr marL="0" lvl="0" indent="0">
              <a:buNone/>
            </a:pPr>
            <a:endParaRPr lang="en-US" altLang="ja-JP" sz="2300" b="1" dirty="0">
              <a:solidFill>
                <a:srgbClr val="FF0000"/>
              </a:solidFill>
              <a:latin typeface="+mn-ea"/>
            </a:endParaRPr>
          </a:p>
          <a:p>
            <a:pPr marL="0" lvl="0" indent="0">
              <a:buNone/>
            </a:pPr>
            <a:endParaRPr lang="en-US" altLang="ja-JP" sz="2300" b="1" dirty="0" smtClean="0">
              <a:solidFill>
                <a:srgbClr val="FF0000"/>
              </a:solidFill>
              <a:latin typeface="+mn-ea"/>
            </a:endParaRPr>
          </a:p>
          <a:p>
            <a:pPr marL="0" lvl="0" indent="0">
              <a:buNone/>
            </a:pPr>
            <a:endParaRPr lang="en-US" altLang="ja-JP" sz="2300" b="1" dirty="0">
              <a:solidFill>
                <a:srgbClr val="FF0000"/>
              </a:solidFill>
              <a:latin typeface="+mn-ea"/>
            </a:endParaRPr>
          </a:p>
          <a:p>
            <a:pPr marL="0" lvl="0" indent="0">
              <a:buNone/>
            </a:pPr>
            <a:endParaRPr lang="en-US" altLang="ja-JP" sz="2300" b="1" dirty="0" smtClean="0">
              <a:solidFill>
                <a:srgbClr val="FF0000"/>
              </a:solidFill>
              <a:latin typeface="+mn-ea"/>
            </a:endParaRPr>
          </a:p>
          <a:p>
            <a:pPr marL="0" lvl="0" indent="0">
              <a:buNone/>
            </a:pPr>
            <a:endParaRPr lang="en-US" altLang="ja-JP" sz="2300" b="1" dirty="0">
              <a:solidFill>
                <a:srgbClr val="FF0000"/>
              </a:solidFill>
              <a:latin typeface="+mn-ea"/>
            </a:endParaRPr>
          </a:p>
          <a:p>
            <a:pPr marL="0" lvl="0" indent="0">
              <a:buNone/>
            </a:pPr>
            <a:r>
              <a:rPr lang="ja-JP" altLang="en-US" sz="8000" dirty="0" smtClean="0">
                <a:solidFill>
                  <a:srgbClr val="FF0000"/>
                </a:solidFill>
              </a:rPr>
              <a:t>　</a:t>
            </a:r>
            <a:endParaRPr lang="en-US" altLang="ja-JP" sz="8000" dirty="0">
              <a:solidFill>
                <a:srgbClr val="FF0000"/>
              </a:solidFill>
            </a:endParaRPr>
          </a:p>
          <a:p>
            <a:pPr marL="0" indent="0">
              <a:buNone/>
            </a:pPr>
            <a:r>
              <a:rPr lang="ja-JP" altLang="en-US" sz="8000" dirty="0" smtClean="0">
                <a:solidFill>
                  <a:srgbClr val="FF0000"/>
                </a:solidFill>
              </a:rPr>
              <a:t>　</a:t>
            </a:r>
            <a:endParaRPr lang="en-US" altLang="ja-JP" sz="8000" dirty="0" smtClean="0">
              <a:solidFill>
                <a:srgbClr val="FF0000"/>
              </a:solidFill>
            </a:endParaRPr>
          </a:p>
          <a:p>
            <a:pPr marL="0" indent="0">
              <a:buNone/>
            </a:pPr>
            <a:endParaRPr lang="en-US" altLang="ja-JP" sz="8800" dirty="0" smtClean="0">
              <a:solidFill>
                <a:srgbClr val="FF0000"/>
              </a:solidFill>
              <a:latin typeface="+mn-ea"/>
            </a:endParaRPr>
          </a:p>
          <a:p>
            <a:pPr marL="0" indent="0">
              <a:buNone/>
            </a:pPr>
            <a:endParaRPr lang="en-US" altLang="ja-JP" sz="8800" dirty="0">
              <a:solidFill>
                <a:srgbClr val="FF0000"/>
              </a:solidFill>
              <a:latin typeface="+mn-ea"/>
            </a:endParaRPr>
          </a:p>
          <a:p>
            <a:pPr marL="0" indent="0">
              <a:buNone/>
            </a:pPr>
            <a:endParaRPr lang="en-US" altLang="ja-JP" sz="8800" dirty="0" smtClean="0">
              <a:solidFill>
                <a:srgbClr val="FF0000"/>
              </a:solidFill>
              <a:latin typeface="+mn-ea"/>
            </a:endParaRPr>
          </a:p>
          <a:p>
            <a:pPr marL="0" indent="0">
              <a:buNone/>
            </a:pPr>
            <a:endParaRPr lang="en-US" altLang="ja-JP" sz="8800" dirty="0">
              <a:solidFill>
                <a:srgbClr val="FF0000"/>
              </a:solidFill>
              <a:latin typeface="+mn-ea"/>
            </a:endParaRPr>
          </a:p>
          <a:p>
            <a:pPr marL="0" lvl="0" indent="0">
              <a:buNone/>
            </a:pPr>
            <a:endParaRPr lang="en-US" altLang="ja-JP" sz="8800" dirty="0" smtClean="0">
              <a:solidFill>
                <a:srgbClr val="FF0000"/>
              </a:solidFill>
            </a:endParaRPr>
          </a:p>
          <a:p>
            <a:pPr marL="0" indent="0">
              <a:buNone/>
            </a:pPr>
            <a:r>
              <a:rPr lang="ja-JP" altLang="en-US" sz="8800" dirty="0" smtClean="0">
                <a:solidFill>
                  <a:srgbClr val="FF0000"/>
                </a:solidFill>
              </a:rPr>
              <a:t>　　</a:t>
            </a:r>
            <a:endParaRPr lang="en-US" altLang="ja-JP" sz="8800" dirty="0">
              <a:solidFill>
                <a:srgbClr val="FF0000"/>
              </a:solidFill>
            </a:endParaRPr>
          </a:p>
        </p:txBody>
      </p:sp>
      <p:cxnSp>
        <p:nvCxnSpPr>
          <p:cNvPr id="5" name="直線コネクタ 4"/>
          <p:cNvCxnSpPr/>
          <p:nvPr/>
        </p:nvCxnSpPr>
        <p:spPr>
          <a:xfrm>
            <a:off x="0" y="605084"/>
            <a:ext cx="9144000" cy="0"/>
          </a:xfrm>
          <a:prstGeom prst="line">
            <a:avLst/>
          </a:prstGeom>
          <a:ln w="73025" cmpd="dbl"/>
        </p:spPr>
        <p:style>
          <a:lnRef idx="1">
            <a:schemeClr val="accent1"/>
          </a:lnRef>
          <a:fillRef idx="0">
            <a:schemeClr val="accent1"/>
          </a:fillRef>
          <a:effectRef idx="0">
            <a:schemeClr val="accent1"/>
          </a:effectRef>
          <a:fontRef idx="minor">
            <a:schemeClr val="tx1"/>
          </a:fontRef>
        </p:style>
      </p:cxnSp>
      <p:sp>
        <p:nvSpPr>
          <p:cNvPr id="4" name="スライド番号プレースホルダー 3"/>
          <p:cNvSpPr>
            <a:spLocks noGrp="1"/>
          </p:cNvSpPr>
          <p:nvPr>
            <p:ph type="sldNum" sz="quarter" idx="12"/>
          </p:nvPr>
        </p:nvSpPr>
        <p:spPr/>
        <p:txBody>
          <a:bodyPr/>
          <a:lstStyle/>
          <a:p>
            <a:fld id="{541BA95C-2D7F-45D7-BE58-9414BD4EE82A}" type="slidenum">
              <a:rPr kumimoji="1" lang="ja-JP" altLang="en-US" smtClean="0"/>
              <a:t>10</a:t>
            </a:fld>
            <a:endParaRPr kumimoji="1" lang="ja-JP" altLang="en-US" dirty="0"/>
          </a:p>
        </p:txBody>
      </p:sp>
      <p:graphicFrame>
        <p:nvGraphicFramePr>
          <p:cNvPr id="6" name="表 5"/>
          <p:cNvGraphicFramePr>
            <a:graphicFrameLocks noGrp="1"/>
          </p:cNvGraphicFramePr>
          <p:nvPr>
            <p:extLst/>
          </p:nvPr>
        </p:nvGraphicFramePr>
        <p:xfrm>
          <a:off x="143508" y="2687856"/>
          <a:ext cx="8856984" cy="1423183"/>
        </p:xfrm>
        <a:graphic>
          <a:graphicData uri="http://schemas.openxmlformats.org/drawingml/2006/table">
            <a:tbl>
              <a:tblPr firstRow="1" bandRow="1">
                <a:tableStyleId>{5C22544A-7EE6-4342-B048-85BDC9FD1C3A}</a:tableStyleId>
              </a:tblPr>
              <a:tblGrid>
                <a:gridCol w="1451354">
                  <a:extLst>
                    <a:ext uri="{9D8B030D-6E8A-4147-A177-3AD203B41FA5}">
                      <a16:colId xmlns:a16="http://schemas.microsoft.com/office/drawing/2014/main" val="1957510682"/>
                    </a:ext>
                  </a:extLst>
                </a:gridCol>
                <a:gridCol w="2381710">
                  <a:extLst>
                    <a:ext uri="{9D8B030D-6E8A-4147-A177-3AD203B41FA5}">
                      <a16:colId xmlns:a16="http://schemas.microsoft.com/office/drawing/2014/main" val="1182484902"/>
                    </a:ext>
                  </a:extLst>
                </a:gridCol>
                <a:gridCol w="1637426">
                  <a:extLst>
                    <a:ext uri="{9D8B030D-6E8A-4147-A177-3AD203B41FA5}">
                      <a16:colId xmlns:a16="http://schemas.microsoft.com/office/drawing/2014/main" val="752666223"/>
                    </a:ext>
                  </a:extLst>
                </a:gridCol>
                <a:gridCol w="3386494">
                  <a:extLst>
                    <a:ext uri="{9D8B030D-6E8A-4147-A177-3AD203B41FA5}">
                      <a16:colId xmlns:a16="http://schemas.microsoft.com/office/drawing/2014/main" val="926875459"/>
                    </a:ext>
                  </a:extLst>
                </a:gridCol>
              </a:tblGrid>
              <a:tr h="508783">
                <a:tc>
                  <a:txBody>
                    <a:bodyPr/>
                    <a:lstStyle/>
                    <a:p>
                      <a:pPr algn="ctr"/>
                      <a:r>
                        <a:rPr kumimoji="1" lang="ja-JP" altLang="en-US" dirty="0" smtClean="0"/>
                        <a:t>チーム編成</a:t>
                      </a:r>
                      <a:endParaRPr kumimoji="1" lang="ja-JP" altLang="en-US" dirty="0"/>
                    </a:p>
                  </a:txBody>
                  <a:tcPr anchor="ctr"/>
                </a:tc>
                <a:tc>
                  <a:txBody>
                    <a:bodyPr/>
                    <a:lstStyle/>
                    <a:p>
                      <a:pPr algn="ctr"/>
                      <a:r>
                        <a:rPr kumimoji="1" lang="ja-JP" altLang="en-US" dirty="0" smtClean="0"/>
                        <a:t>活動場所</a:t>
                      </a:r>
                      <a:endParaRPr kumimoji="1" lang="ja-JP" altLang="en-US" dirty="0"/>
                    </a:p>
                  </a:txBody>
                  <a:tcPr anchor="ctr"/>
                </a:tc>
                <a:tc>
                  <a:txBody>
                    <a:bodyPr/>
                    <a:lstStyle/>
                    <a:p>
                      <a:pPr algn="ctr"/>
                      <a:r>
                        <a:rPr kumimoji="1" lang="ja-JP" altLang="en-US" dirty="0" smtClean="0"/>
                        <a:t>派遣期間</a:t>
                      </a:r>
                      <a:endParaRPr kumimoji="1" lang="ja-JP" altLang="en-US" dirty="0"/>
                    </a:p>
                  </a:txBody>
                  <a:tcPr anchor="ctr"/>
                </a:tc>
                <a:tc>
                  <a:txBody>
                    <a:bodyPr/>
                    <a:lstStyle/>
                    <a:p>
                      <a:pPr algn="ctr"/>
                      <a:r>
                        <a:rPr kumimoji="1" lang="ja-JP" altLang="en-US" dirty="0" smtClean="0"/>
                        <a:t>主な活動（支援）例</a:t>
                      </a:r>
                      <a:endParaRPr kumimoji="1" lang="ja-JP" altLang="en-US" dirty="0"/>
                    </a:p>
                  </a:txBody>
                  <a:tcPr anchor="ctr"/>
                </a:tc>
                <a:extLst>
                  <a:ext uri="{0D108BD9-81ED-4DB2-BD59-A6C34878D82A}">
                    <a16:rowId xmlns:a16="http://schemas.microsoft.com/office/drawing/2014/main" val="660580095"/>
                  </a:ext>
                </a:extLst>
              </a:tr>
              <a:tr h="515849">
                <a:tc>
                  <a:txBody>
                    <a:bodyPr/>
                    <a:lstStyle/>
                    <a:p>
                      <a:pPr algn="ctr"/>
                      <a:r>
                        <a:rPr kumimoji="1" lang="ja-JP" altLang="en-US" dirty="0" smtClean="0"/>
                        <a:t>１チーム</a:t>
                      </a:r>
                      <a:endParaRPr kumimoji="1" lang="en-US" altLang="ja-JP" dirty="0" smtClean="0"/>
                    </a:p>
                    <a:p>
                      <a:pPr algn="ctr"/>
                      <a:r>
                        <a:rPr kumimoji="1" lang="ja-JP" altLang="en-US" dirty="0" smtClean="0"/>
                        <a:t>５名程度</a:t>
                      </a:r>
                      <a:endParaRPr kumimoji="1" lang="ja-JP" altLang="en-US" dirty="0"/>
                    </a:p>
                  </a:txBody>
                  <a:tcPr anchor="ctr"/>
                </a:tc>
                <a:tc>
                  <a:txBody>
                    <a:bodyPr/>
                    <a:lstStyle/>
                    <a:p>
                      <a:pPr algn="l"/>
                      <a:r>
                        <a:rPr kumimoji="1" lang="ja-JP" altLang="en-US" dirty="0" smtClean="0"/>
                        <a:t>市町村が設置する小学校等の一般避難所</a:t>
                      </a:r>
                      <a:endParaRPr kumimoji="1" lang="ja-JP" altLang="en-US" dirty="0"/>
                    </a:p>
                  </a:txBody>
                  <a:tcPr anchor="ctr"/>
                </a:tc>
                <a:tc>
                  <a:txBody>
                    <a:bodyPr/>
                    <a:lstStyle/>
                    <a:p>
                      <a:pPr algn="ctr"/>
                      <a:r>
                        <a:rPr kumimoji="1" lang="ja-JP" altLang="en-US" dirty="0" smtClean="0"/>
                        <a:t>１チーム</a:t>
                      </a:r>
                      <a:endParaRPr kumimoji="1" lang="en-US" altLang="ja-JP" dirty="0" smtClean="0"/>
                    </a:p>
                    <a:p>
                      <a:pPr algn="ctr"/>
                      <a:r>
                        <a:rPr kumimoji="1" lang="ja-JP" altLang="en-US" dirty="0" smtClean="0"/>
                        <a:t>連続５日以内</a:t>
                      </a:r>
                      <a:endParaRPr kumimoji="1" lang="ja-JP" altLang="en-US" dirty="0"/>
                    </a:p>
                  </a:txBody>
                  <a:tcPr anchor="ctr"/>
                </a:tc>
                <a:tc>
                  <a:txBody>
                    <a:bodyPr/>
                    <a:lstStyle/>
                    <a:p>
                      <a:pPr algn="l"/>
                      <a:r>
                        <a:rPr kumimoji="1" lang="ja-JP" altLang="en-US" dirty="0" smtClean="0"/>
                        <a:t>・アセスメント（避難所への支援）</a:t>
                      </a:r>
                      <a:endParaRPr kumimoji="1" lang="en-US" altLang="ja-JP" dirty="0" smtClean="0"/>
                    </a:p>
                    <a:p>
                      <a:pPr algn="l"/>
                      <a:r>
                        <a:rPr kumimoji="1" lang="ja-JP" altLang="en-US" dirty="0" smtClean="0"/>
                        <a:t>・相談支援（福祉ニーズの把握）</a:t>
                      </a:r>
                      <a:endParaRPr kumimoji="1" lang="en-US" altLang="ja-JP" dirty="0" smtClean="0"/>
                    </a:p>
                    <a:p>
                      <a:pPr algn="l"/>
                      <a:r>
                        <a:rPr kumimoji="1" lang="ja-JP" altLang="en-US" dirty="0" smtClean="0"/>
                        <a:t>・日常生活の支援（食事・介護等）</a:t>
                      </a:r>
                      <a:endParaRPr kumimoji="1" lang="ja-JP" altLang="en-US" dirty="0"/>
                    </a:p>
                  </a:txBody>
                  <a:tcPr anchor="ctr"/>
                </a:tc>
                <a:extLst>
                  <a:ext uri="{0D108BD9-81ED-4DB2-BD59-A6C34878D82A}">
                    <a16:rowId xmlns:a16="http://schemas.microsoft.com/office/drawing/2014/main" val="981427928"/>
                  </a:ext>
                </a:extLst>
              </a:tr>
            </a:tbl>
          </a:graphicData>
        </a:graphic>
      </p:graphicFrame>
      <p:sp>
        <p:nvSpPr>
          <p:cNvPr id="7" name="正方形/長方形 6"/>
          <p:cNvSpPr/>
          <p:nvPr/>
        </p:nvSpPr>
        <p:spPr>
          <a:xfrm>
            <a:off x="289087" y="4603531"/>
            <a:ext cx="8363272" cy="700187"/>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dirty="0" smtClean="0"/>
              <a:t>【</a:t>
            </a:r>
            <a:r>
              <a:rPr kumimoji="1" lang="ja-JP" altLang="en-US" dirty="0" smtClean="0"/>
              <a:t>資格・職種</a:t>
            </a:r>
            <a:r>
              <a:rPr kumimoji="1" lang="en-US" altLang="ja-JP" dirty="0" smtClean="0"/>
              <a:t>】</a:t>
            </a:r>
            <a:r>
              <a:rPr kumimoji="1" lang="ja-JP" altLang="en-US" dirty="0" smtClean="0"/>
              <a:t>　介護福祉士、介護支援専門員、社会福祉士、看護師、理学療法士</a:t>
            </a:r>
            <a:endParaRPr kumimoji="1" lang="en-US" altLang="ja-JP" dirty="0" smtClean="0"/>
          </a:p>
          <a:p>
            <a:r>
              <a:rPr lang="ja-JP" altLang="en-US" dirty="0" smtClean="0"/>
              <a:t>　　　　　　　　　　　精神保健福祉士、保育士、その他介護職員など</a:t>
            </a:r>
            <a:endParaRPr kumimoji="1" lang="ja-JP" altLang="en-US" dirty="0"/>
          </a:p>
        </p:txBody>
      </p:sp>
      <p:sp>
        <p:nvSpPr>
          <p:cNvPr id="8" name="正方形/長方形 7"/>
          <p:cNvSpPr/>
          <p:nvPr/>
        </p:nvSpPr>
        <p:spPr bwMode="white">
          <a:xfrm>
            <a:off x="143508" y="5365725"/>
            <a:ext cx="8197646" cy="1492275"/>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r>
              <a:rPr lang="en-US" altLang="ja-JP" b="1" dirty="0">
                <a:solidFill>
                  <a:schemeClr val="tx1"/>
                </a:solidFill>
              </a:rPr>
              <a:t>【</a:t>
            </a:r>
            <a:r>
              <a:rPr lang="ja-JP" altLang="en-US" b="1" dirty="0">
                <a:solidFill>
                  <a:schemeClr val="tx1"/>
                </a:solidFill>
              </a:rPr>
              <a:t>平常</a:t>
            </a:r>
            <a:r>
              <a:rPr lang="ja-JP" altLang="en-US" b="1" dirty="0" smtClean="0">
                <a:solidFill>
                  <a:schemeClr val="tx1"/>
                </a:solidFill>
              </a:rPr>
              <a:t>時におけるチーム員・施設等の活動</a:t>
            </a:r>
            <a:r>
              <a:rPr lang="ja-JP" altLang="en-US" b="1" dirty="0">
                <a:solidFill>
                  <a:schemeClr val="tx1"/>
                </a:solidFill>
              </a:rPr>
              <a:t>等に</a:t>
            </a:r>
            <a:r>
              <a:rPr lang="ja-JP" altLang="en-US" b="1" dirty="0" smtClean="0">
                <a:solidFill>
                  <a:schemeClr val="tx1"/>
                </a:solidFill>
              </a:rPr>
              <a:t>ついて</a:t>
            </a:r>
            <a:r>
              <a:rPr lang="en-US" altLang="ja-JP" b="1" dirty="0" smtClean="0">
                <a:solidFill>
                  <a:schemeClr val="tx1"/>
                </a:solidFill>
              </a:rPr>
              <a:t>】</a:t>
            </a:r>
            <a:endParaRPr lang="en-US" altLang="ja-JP" b="1" dirty="0">
              <a:solidFill>
                <a:schemeClr val="tx1"/>
              </a:solidFill>
            </a:endParaRPr>
          </a:p>
          <a:p>
            <a:r>
              <a:rPr lang="ja-JP" altLang="en-US" dirty="0">
                <a:solidFill>
                  <a:schemeClr val="tx1"/>
                </a:solidFill>
              </a:rPr>
              <a:t>◆</a:t>
            </a:r>
            <a:r>
              <a:rPr lang="ja-JP" altLang="en-US" u="sng" dirty="0">
                <a:solidFill>
                  <a:schemeClr val="tx1"/>
                </a:solidFill>
              </a:rPr>
              <a:t>所属する施設・事業所の災害対応力の向上</a:t>
            </a:r>
            <a:endParaRPr lang="en-US" altLang="ja-JP" u="sng" dirty="0">
              <a:solidFill>
                <a:schemeClr val="tx1"/>
              </a:solidFill>
            </a:endParaRPr>
          </a:p>
          <a:p>
            <a:r>
              <a:rPr lang="ja-JP" altLang="en-US" dirty="0">
                <a:solidFill>
                  <a:schemeClr val="tx1"/>
                </a:solidFill>
              </a:rPr>
              <a:t>　　　事業所の避難訓練について、地域と共同で</a:t>
            </a:r>
            <a:r>
              <a:rPr lang="ja-JP" altLang="en-US" dirty="0" smtClean="0">
                <a:solidFill>
                  <a:schemeClr val="tx1"/>
                </a:solidFill>
              </a:rPr>
              <a:t>実施など</a:t>
            </a:r>
            <a:endParaRPr lang="en-US" altLang="ja-JP" dirty="0">
              <a:solidFill>
                <a:schemeClr val="tx1"/>
              </a:solidFill>
            </a:endParaRPr>
          </a:p>
          <a:p>
            <a:r>
              <a:rPr lang="ja-JP" altLang="en-US" dirty="0">
                <a:solidFill>
                  <a:schemeClr val="tx1"/>
                </a:solidFill>
              </a:rPr>
              <a:t>◆</a:t>
            </a:r>
            <a:r>
              <a:rPr lang="ja-JP" altLang="en-US" u="sng" dirty="0">
                <a:solidFill>
                  <a:schemeClr val="tx1"/>
                </a:solidFill>
              </a:rPr>
              <a:t>地域との連携＜大阪ＤＷＡＴの認知度アップ＞</a:t>
            </a:r>
            <a:endParaRPr lang="en-US" altLang="ja-JP" u="sng" dirty="0">
              <a:solidFill>
                <a:schemeClr val="tx1"/>
              </a:solidFill>
            </a:endParaRPr>
          </a:p>
          <a:p>
            <a:r>
              <a:rPr lang="ja-JP" altLang="en-US" dirty="0">
                <a:solidFill>
                  <a:schemeClr val="tx1"/>
                </a:solidFill>
              </a:rPr>
              <a:t>　　　地域のイベントへの参画、住民との訓練の共同実施など</a:t>
            </a:r>
            <a:endParaRPr lang="en-US" altLang="ja-JP" dirty="0">
              <a:solidFill>
                <a:schemeClr val="tx1"/>
              </a:solidFill>
            </a:endParaRPr>
          </a:p>
        </p:txBody>
      </p:sp>
      <p:sp>
        <p:nvSpPr>
          <p:cNvPr id="9" name="正方形/長方形 8"/>
          <p:cNvSpPr/>
          <p:nvPr/>
        </p:nvSpPr>
        <p:spPr bwMode="white">
          <a:xfrm>
            <a:off x="143508" y="4109464"/>
            <a:ext cx="8508851" cy="430977"/>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dirty="0">
                <a:solidFill>
                  <a:schemeClr val="tx1"/>
                </a:solidFill>
                <a:latin typeface="+mn-ea"/>
              </a:rPr>
              <a:t>◆福祉専門職（以下の資格・職種でチーム員養成研修を</a:t>
            </a:r>
            <a:r>
              <a:rPr lang="ja-JP" altLang="en-US" dirty="0" smtClean="0">
                <a:solidFill>
                  <a:schemeClr val="tx1"/>
                </a:solidFill>
                <a:latin typeface="+mn-ea"/>
              </a:rPr>
              <a:t>修了した者</a:t>
            </a:r>
            <a:r>
              <a:rPr lang="ja-JP" altLang="en-US" dirty="0">
                <a:solidFill>
                  <a:schemeClr val="tx1"/>
                </a:solidFill>
                <a:latin typeface="+mn-ea"/>
              </a:rPr>
              <a:t>）</a:t>
            </a:r>
            <a:endParaRPr lang="en-US" altLang="ja-JP" dirty="0">
              <a:solidFill>
                <a:schemeClr val="tx1"/>
              </a:solidFill>
              <a:latin typeface="+mn-ea"/>
            </a:endParaRPr>
          </a:p>
        </p:txBody>
      </p:sp>
      <p:sp>
        <p:nvSpPr>
          <p:cNvPr id="10" name="正方形/長方形 9"/>
          <p:cNvSpPr/>
          <p:nvPr/>
        </p:nvSpPr>
        <p:spPr bwMode="white">
          <a:xfrm>
            <a:off x="132241" y="775635"/>
            <a:ext cx="9011758" cy="124116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lvl="0"/>
            <a:r>
              <a:rPr lang="en-US" altLang="ja-JP" b="1" dirty="0">
                <a:solidFill>
                  <a:schemeClr val="tx1"/>
                </a:solidFill>
              </a:rPr>
              <a:t>【</a:t>
            </a:r>
            <a:r>
              <a:rPr lang="ja-JP" altLang="en-US" b="1" dirty="0">
                <a:solidFill>
                  <a:schemeClr val="tx1"/>
                </a:solidFill>
              </a:rPr>
              <a:t>大阪ＤＷＡＴ</a:t>
            </a:r>
            <a:r>
              <a:rPr lang="en-US" altLang="ja-JP" b="1" dirty="0">
                <a:solidFill>
                  <a:schemeClr val="tx1"/>
                </a:solidFill>
              </a:rPr>
              <a:t>】</a:t>
            </a:r>
            <a:r>
              <a:rPr lang="ja-JP" altLang="en-US" sz="2400" dirty="0">
                <a:solidFill>
                  <a:schemeClr val="tx1"/>
                </a:solidFill>
              </a:rPr>
              <a:t>　</a:t>
            </a:r>
            <a:r>
              <a:rPr lang="en-US" altLang="ja-JP" b="1" dirty="0">
                <a:solidFill>
                  <a:schemeClr val="tx1"/>
                </a:solidFill>
              </a:rPr>
              <a:t>※</a:t>
            </a:r>
            <a:r>
              <a:rPr lang="ja-JP" altLang="en-US" b="1" dirty="0" smtClean="0">
                <a:solidFill>
                  <a:schemeClr val="tx1"/>
                </a:solidFill>
              </a:rPr>
              <a:t>大阪ＤＷＡＴ登録数　３６３名（令和４年</a:t>
            </a:r>
            <a:r>
              <a:rPr lang="ja-JP" altLang="en-US" b="1" dirty="0">
                <a:solidFill>
                  <a:schemeClr val="tx1"/>
                </a:solidFill>
              </a:rPr>
              <a:t>３</a:t>
            </a:r>
            <a:r>
              <a:rPr lang="ja-JP" altLang="en-US" b="1" dirty="0" smtClean="0">
                <a:solidFill>
                  <a:schemeClr val="tx1"/>
                </a:solidFill>
              </a:rPr>
              <a:t>月末現在）</a:t>
            </a:r>
            <a:endParaRPr lang="en-US" altLang="ja-JP" b="1" dirty="0" smtClean="0">
              <a:solidFill>
                <a:schemeClr val="tx1"/>
              </a:solidFill>
            </a:endParaRPr>
          </a:p>
          <a:p>
            <a:pPr lvl="0"/>
            <a:r>
              <a:rPr lang="ja-JP" altLang="en-US" dirty="0" smtClean="0">
                <a:solidFill>
                  <a:schemeClr val="tx1"/>
                </a:solidFill>
              </a:rPr>
              <a:t>◆災害時における、長期避難者の生活機能の低下や要介護度の重度化など二次被害防止</a:t>
            </a:r>
            <a:endParaRPr lang="en-US" altLang="ja-JP" dirty="0" smtClean="0">
              <a:solidFill>
                <a:schemeClr val="tx1"/>
              </a:solidFill>
            </a:endParaRPr>
          </a:p>
          <a:p>
            <a:pPr lvl="0"/>
            <a:r>
              <a:rPr lang="ja-JP" altLang="en-US" dirty="0" smtClean="0">
                <a:solidFill>
                  <a:schemeClr val="tx1"/>
                </a:solidFill>
              </a:rPr>
              <a:t>　のため、一般避難所で</a:t>
            </a:r>
            <a:r>
              <a:rPr lang="ja-JP" altLang="en-US" dirty="0">
                <a:solidFill>
                  <a:schemeClr val="tx1"/>
                </a:solidFill>
              </a:rPr>
              <a:t>災害時要配慮者（高齢者や障がい者、子ども等）に対する福祉</a:t>
            </a:r>
            <a:r>
              <a:rPr lang="ja-JP" altLang="en-US" dirty="0" smtClean="0">
                <a:solidFill>
                  <a:schemeClr val="tx1"/>
                </a:solidFill>
              </a:rPr>
              <a:t>支援</a:t>
            </a:r>
            <a:endParaRPr lang="en-US" altLang="ja-JP" dirty="0" smtClean="0">
              <a:solidFill>
                <a:schemeClr val="tx1"/>
              </a:solidFill>
            </a:endParaRPr>
          </a:p>
          <a:p>
            <a:pPr lvl="0"/>
            <a:r>
              <a:rPr lang="ja-JP" altLang="en-US" dirty="0" smtClean="0">
                <a:solidFill>
                  <a:schemeClr val="tx1"/>
                </a:solidFill>
              </a:rPr>
              <a:t>　を</a:t>
            </a:r>
            <a:r>
              <a:rPr lang="ja-JP" altLang="en-US" dirty="0">
                <a:solidFill>
                  <a:schemeClr val="tx1"/>
                </a:solidFill>
              </a:rPr>
              <a:t>行う民間の福祉専門職等で構成される</a:t>
            </a:r>
            <a:r>
              <a:rPr lang="ja-JP" altLang="en-US" dirty="0" smtClean="0">
                <a:solidFill>
                  <a:schemeClr val="tx1"/>
                </a:solidFill>
              </a:rPr>
              <a:t>チーム</a:t>
            </a:r>
            <a:endParaRPr lang="en-US" altLang="ja-JP" dirty="0">
              <a:solidFill>
                <a:schemeClr val="tx1"/>
              </a:solidFill>
            </a:endParaRPr>
          </a:p>
        </p:txBody>
      </p:sp>
      <p:sp>
        <p:nvSpPr>
          <p:cNvPr id="11" name="正方形/長方形 10"/>
          <p:cNvSpPr/>
          <p:nvPr/>
        </p:nvSpPr>
        <p:spPr bwMode="white">
          <a:xfrm>
            <a:off x="132241" y="2029881"/>
            <a:ext cx="8868251" cy="576064"/>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lvl="0"/>
            <a:r>
              <a:rPr lang="en-US" altLang="ja-JP" b="1" dirty="0">
                <a:solidFill>
                  <a:schemeClr val="tx1"/>
                </a:solidFill>
                <a:latin typeface="+mn-ea"/>
              </a:rPr>
              <a:t>【</a:t>
            </a:r>
            <a:r>
              <a:rPr lang="ja-JP" altLang="en-US" b="1" dirty="0">
                <a:solidFill>
                  <a:schemeClr val="tx1"/>
                </a:solidFill>
                <a:latin typeface="+mn-ea"/>
              </a:rPr>
              <a:t>大阪ＤＷＡＴ概要</a:t>
            </a:r>
            <a:r>
              <a:rPr lang="en-US" altLang="ja-JP" b="1" dirty="0">
                <a:solidFill>
                  <a:schemeClr val="tx1"/>
                </a:solidFill>
                <a:latin typeface="+mn-ea"/>
              </a:rPr>
              <a:t>】</a:t>
            </a:r>
          </a:p>
          <a:p>
            <a:pPr lvl="0"/>
            <a:r>
              <a:rPr lang="ja-JP" altLang="en-US" dirty="0">
                <a:solidFill>
                  <a:schemeClr val="tx1"/>
                </a:solidFill>
                <a:latin typeface="+mn-ea"/>
              </a:rPr>
              <a:t>◆</a:t>
            </a:r>
            <a:r>
              <a:rPr lang="ja-JP" altLang="en-US" dirty="0">
                <a:solidFill>
                  <a:schemeClr val="tx1"/>
                </a:solidFill>
              </a:rPr>
              <a:t>活動は、被災地の復興と自立を支援するためのものであるため、原則１カ月程度</a:t>
            </a:r>
            <a:endParaRPr lang="en-US" altLang="ja-JP" dirty="0">
              <a:solidFill>
                <a:schemeClr val="tx1"/>
              </a:solidFill>
            </a:endParaRPr>
          </a:p>
        </p:txBody>
      </p:sp>
      <p:sp>
        <p:nvSpPr>
          <p:cNvPr id="13" name="四角形吹き出し 12"/>
          <p:cNvSpPr/>
          <p:nvPr/>
        </p:nvSpPr>
        <p:spPr>
          <a:xfrm>
            <a:off x="5796136" y="5407692"/>
            <a:ext cx="3204356" cy="611770"/>
          </a:xfrm>
          <a:prstGeom prst="wedgeRectCallout">
            <a:avLst>
              <a:gd name="adj1" fmla="val -59424"/>
              <a:gd name="adj2" fmla="val -30035"/>
            </a:avLst>
          </a:prstGeom>
        </p:spPr>
        <p:style>
          <a:lnRef idx="1">
            <a:schemeClr val="accent5"/>
          </a:lnRef>
          <a:fillRef idx="2">
            <a:schemeClr val="accent5"/>
          </a:fillRef>
          <a:effectRef idx="1">
            <a:schemeClr val="accent5"/>
          </a:effectRef>
          <a:fontRef idx="minor">
            <a:schemeClr val="dk1"/>
          </a:fontRef>
        </p:style>
        <p:txBody>
          <a:bodyPr rtlCol="0" anchor="ctr"/>
          <a:lstStyle/>
          <a:p>
            <a:r>
              <a:rPr lang="ja-JP" altLang="en-US" sz="1050" dirty="0" smtClean="0"/>
              <a:t>＜Ｒ４年度＞</a:t>
            </a:r>
            <a:endParaRPr lang="en-US" altLang="ja-JP" sz="1050" dirty="0" smtClean="0"/>
          </a:p>
          <a:p>
            <a:pPr algn="ctr"/>
            <a:r>
              <a:rPr lang="ja-JP" altLang="en-US" sz="1050" dirty="0" smtClean="0"/>
              <a:t>新型コロナウイルスの状況を踏まえて実施検討</a:t>
            </a:r>
            <a:endParaRPr kumimoji="1" lang="ja-JP" altLang="en-US" sz="1050" dirty="0"/>
          </a:p>
        </p:txBody>
      </p:sp>
    </p:spTree>
    <p:extLst>
      <p:ext uri="{BB962C8B-B14F-4D97-AF65-F5344CB8AC3E}">
        <p14:creationId xmlns:p14="http://schemas.microsoft.com/office/powerpoint/2010/main" val="42356129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57808"/>
            <a:ext cx="9144000" cy="1066800"/>
          </a:xfrm>
        </p:spPr>
        <p:style>
          <a:lnRef idx="1">
            <a:schemeClr val="accent1"/>
          </a:lnRef>
          <a:fillRef idx="2">
            <a:schemeClr val="accent1"/>
          </a:fillRef>
          <a:effectRef idx="1">
            <a:schemeClr val="accent1"/>
          </a:effectRef>
          <a:fontRef idx="minor">
            <a:schemeClr val="dk1"/>
          </a:fontRef>
        </p:style>
        <p:txBody>
          <a:bodyPr>
            <a:noAutofit/>
          </a:bodyPr>
          <a:lstStyle/>
          <a:p>
            <a:pPr marL="0" indent="0"/>
            <a:r>
              <a:rPr lang="ja-JP" altLang="en-US" sz="3200" b="1" dirty="0"/>
              <a:t>社会福祉施設等における災害への</a:t>
            </a:r>
            <a:r>
              <a:rPr lang="ja-JP" altLang="en-US" sz="3200" b="1" dirty="0" smtClean="0"/>
              <a:t>備え</a:t>
            </a:r>
            <a:r>
              <a:rPr lang="en-US" altLang="ja-JP" sz="3200" b="1" dirty="0" smtClean="0"/>
              <a:t/>
            </a:r>
            <a:br>
              <a:rPr lang="en-US" altLang="ja-JP" sz="3200" b="1" dirty="0" smtClean="0"/>
            </a:br>
            <a:r>
              <a:rPr lang="ja-JP" altLang="en-US" sz="3200" b="1" dirty="0" smtClean="0"/>
              <a:t>（府福祉総務課ホームページ）</a:t>
            </a:r>
            <a:endParaRPr lang="en-US" altLang="ja-JP" sz="3200" dirty="0" smtClean="0"/>
          </a:p>
        </p:txBody>
      </p:sp>
      <p:sp>
        <p:nvSpPr>
          <p:cNvPr id="3" name="コンテンツ プレースホルダー 2"/>
          <p:cNvSpPr>
            <a:spLocks noGrp="1"/>
          </p:cNvSpPr>
          <p:nvPr>
            <p:ph idx="1"/>
          </p:nvPr>
        </p:nvSpPr>
        <p:spPr>
          <a:xfrm>
            <a:off x="0" y="1556792"/>
            <a:ext cx="9144000" cy="5301208"/>
          </a:xfrm>
        </p:spPr>
        <p:txBody>
          <a:bodyPr>
            <a:normAutofit/>
          </a:bodyPr>
          <a:lstStyle/>
          <a:p>
            <a:pPr marL="0" lvl="0" indent="0">
              <a:buNone/>
            </a:pPr>
            <a:r>
              <a:rPr lang="ja-JP" altLang="en-US" sz="2800" dirty="0" smtClean="0"/>
              <a:t>　</a:t>
            </a:r>
            <a:endParaRPr lang="en-US" altLang="ja-JP" sz="2400" b="1" u="sng" dirty="0">
              <a:solidFill>
                <a:prstClr val="black"/>
              </a:solidFill>
            </a:endParaRPr>
          </a:p>
        </p:txBody>
      </p:sp>
      <p:cxnSp>
        <p:nvCxnSpPr>
          <p:cNvPr id="5" name="直線コネクタ 4"/>
          <p:cNvCxnSpPr/>
          <p:nvPr/>
        </p:nvCxnSpPr>
        <p:spPr>
          <a:xfrm>
            <a:off x="0" y="1196752"/>
            <a:ext cx="9144000" cy="0"/>
          </a:xfrm>
          <a:prstGeom prst="line">
            <a:avLst/>
          </a:prstGeom>
          <a:ln w="73025" cmpd="dbl"/>
        </p:spPr>
        <p:style>
          <a:lnRef idx="1">
            <a:schemeClr val="accent1"/>
          </a:lnRef>
          <a:fillRef idx="0">
            <a:schemeClr val="accent1"/>
          </a:fillRef>
          <a:effectRef idx="0">
            <a:schemeClr val="accent1"/>
          </a:effectRef>
          <a:fontRef idx="minor">
            <a:schemeClr val="tx1"/>
          </a:fontRef>
        </p:style>
      </p:cxnSp>
      <p:sp>
        <p:nvSpPr>
          <p:cNvPr id="6" name="スライド番号プレースホルダー 5"/>
          <p:cNvSpPr>
            <a:spLocks noGrp="1"/>
          </p:cNvSpPr>
          <p:nvPr>
            <p:ph type="sldNum" sz="quarter" idx="12"/>
          </p:nvPr>
        </p:nvSpPr>
        <p:spPr/>
        <p:txBody>
          <a:bodyPr/>
          <a:lstStyle/>
          <a:p>
            <a:fld id="{541BA95C-2D7F-45D7-BE58-9414BD4EE82A}" type="slidenum">
              <a:rPr kumimoji="1" lang="ja-JP" altLang="en-US" smtClean="0"/>
              <a:t>11</a:t>
            </a:fld>
            <a:endParaRPr kumimoji="1" lang="ja-JP" altLang="en-US"/>
          </a:p>
        </p:txBody>
      </p:sp>
      <p:pic>
        <p:nvPicPr>
          <p:cNvPr id="8" name="図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7544" y="1340768"/>
            <a:ext cx="4572638" cy="5400600"/>
          </a:xfrm>
          <a:prstGeom prst="rect">
            <a:avLst/>
          </a:prstGeom>
          <a:ln>
            <a:solidFill>
              <a:schemeClr val="tx1"/>
            </a:solidFill>
          </a:ln>
        </p:spPr>
      </p:pic>
      <p:sp>
        <p:nvSpPr>
          <p:cNvPr id="4" name="テキスト ボックス 3"/>
          <p:cNvSpPr txBox="1"/>
          <p:nvPr/>
        </p:nvSpPr>
        <p:spPr>
          <a:xfrm>
            <a:off x="2195737" y="2267580"/>
            <a:ext cx="6696744" cy="646331"/>
          </a:xfrm>
          <a:prstGeom prst="rect">
            <a:avLst/>
          </a:prstGeom>
          <a:solidFill>
            <a:schemeClr val="bg1"/>
          </a:solidFill>
          <a:ln w="25400">
            <a:solidFill>
              <a:schemeClr val="accent1">
                <a:shade val="50000"/>
              </a:schemeClr>
            </a:solidFill>
          </a:ln>
        </p:spPr>
        <p:txBody>
          <a:bodyPr wrap="square" rtlCol="0">
            <a:spAutoFit/>
          </a:bodyPr>
          <a:lstStyle/>
          <a:p>
            <a:r>
              <a:rPr lang="ja-JP" altLang="en-US" b="1" dirty="0" smtClean="0"/>
              <a:t>「大阪府　社福　災害」で検索ください。</a:t>
            </a:r>
            <a:endParaRPr lang="en-US" altLang="ja-JP" b="1" dirty="0"/>
          </a:p>
          <a:p>
            <a:r>
              <a:rPr lang="ja-JP" altLang="en-US" b="1" dirty="0" smtClean="0"/>
              <a:t>　</a:t>
            </a:r>
            <a:r>
              <a:rPr lang="en-US" altLang="ja-JP" b="1" dirty="0" smtClean="0">
                <a:hlinkClick r:id="rId3"/>
              </a:rPr>
              <a:t>http</a:t>
            </a:r>
            <a:r>
              <a:rPr lang="en-US" altLang="ja-JP" b="1" dirty="0">
                <a:hlinkClick r:id="rId3"/>
              </a:rPr>
              <a:t>://</a:t>
            </a:r>
            <a:r>
              <a:rPr lang="en-US" altLang="ja-JP" b="1" dirty="0" smtClean="0">
                <a:hlinkClick r:id="rId3"/>
              </a:rPr>
              <a:t>www.pref.osaka.lg.jp/fukushisomu/saigaisonae/index.html</a:t>
            </a:r>
            <a:endParaRPr kumimoji="1" lang="ja-JP" altLang="en-US" b="1" dirty="0"/>
          </a:p>
        </p:txBody>
      </p:sp>
    </p:spTree>
    <p:extLst>
      <p:ext uri="{BB962C8B-B14F-4D97-AF65-F5344CB8AC3E}">
        <p14:creationId xmlns:p14="http://schemas.microsoft.com/office/powerpoint/2010/main" val="41407574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57808"/>
            <a:ext cx="9144000" cy="1066800"/>
          </a:xfrm>
        </p:spPr>
        <p:style>
          <a:lnRef idx="1">
            <a:schemeClr val="accent1"/>
          </a:lnRef>
          <a:fillRef idx="2">
            <a:schemeClr val="accent1"/>
          </a:fillRef>
          <a:effectRef idx="1">
            <a:schemeClr val="accent1"/>
          </a:effectRef>
          <a:fontRef idx="minor">
            <a:schemeClr val="dk1"/>
          </a:fontRef>
        </p:style>
        <p:txBody>
          <a:bodyPr>
            <a:noAutofit/>
          </a:bodyPr>
          <a:lstStyle/>
          <a:p>
            <a:pPr marL="0" indent="0"/>
            <a:r>
              <a:rPr lang="ja-JP" altLang="en-US" sz="2800" dirty="0">
                <a:solidFill>
                  <a:schemeClr val="tx1"/>
                </a:solidFill>
              </a:rPr>
              <a:t>大阪府災害派遣福祉チーム（大阪</a:t>
            </a:r>
            <a:r>
              <a:rPr lang="en-US" altLang="ja-JP" sz="2800" dirty="0">
                <a:solidFill>
                  <a:schemeClr val="tx1"/>
                </a:solidFill>
              </a:rPr>
              <a:t>DWAT</a:t>
            </a:r>
            <a:r>
              <a:rPr lang="ja-JP" altLang="en-US" sz="2800" dirty="0">
                <a:solidFill>
                  <a:schemeClr val="tx1"/>
                </a:solidFill>
              </a:rPr>
              <a:t>）の設置について</a:t>
            </a:r>
            <a:r>
              <a:rPr lang="ja-JP" altLang="en-US" sz="2800" dirty="0" smtClean="0">
                <a:solidFill>
                  <a:schemeClr val="tx1"/>
                </a:solidFill>
              </a:rPr>
              <a:t>（府地域福祉課ホームページ）</a:t>
            </a:r>
            <a:endParaRPr lang="en-US" altLang="ja-JP" sz="2800" dirty="0" smtClean="0">
              <a:solidFill>
                <a:schemeClr val="tx1"/>
              </a:solidFill>
            </a:endParaRPr>
          </a:p>
        </p:txBody>
      </p:sp>
      <p:sp>
        <p:nvSpPr>
          <p:cNvPr id="3" name="コンテンツ プレースホルダー 2"/>
          <p:cNvSpPr>
            <a:spLocks noGrp="1"/>
          </p:cNvSpPr>
          <p:nvPr>
            <p:ph idx="1"/>
          </p:nvPr>
        </p:nvSpPr>
        <p:spPr>
          <a:xfrm>
            <a:off x="0" y="1556792"/>
            <a:ext cx="9144000" cy="5301208"/>
          </a:xfrm>
        </p:spPr>
        <p:txBody>
          <a:bodyPr>
            <a:normAutofit/>
          </a:bodyPr>
          <a:lstStyle/>
          <a:p>
            <a:pPr marL="0" lvl="0" indent="0">
              <a:buNone/>
            </a:pPr>
            <a:r>
              <a:rPr lang="ja-JP" altLang="en-US" sz="2800" dirty="0" smtClean="0"/>
              <a:t>　</a:t>
            </a:r>
            <a:endParaRPr lang="en-US" altLang="ja-JP" sz="2400" b="1" u="sng" dirty="0">
              <a:solidFill>
                <a:prstClr val="black"/>
              </a:solidFill>
            </a:endParaRPr>
          </a:p>
        </p:txBody>
      </p:sp>
      <p:cxnSp>
        <p:nvCxnSpPr>
          <p:cNvPr id="5" name="直線コネクタ 4"/>
          <p:cNvCxnSpPr/>
          <p:nvPr/>
        </p:nvCxnSpPr>
        <p:spPr>
          <a:xfrm>
            <a:off x="0" y="1196752"/>
            <a:ext cx="9144000" cy="0"/>
          </a:xfrm>
          <a:prstGeom prst="line">
            <a:avLst/>
          </a:prstGeom>
          <a:ln w="73025" cmpd="dbl"/>
        </p:spPr>
        <p:style>
          <a:lnRef idx="1">
            <a:schemeClr val="accent1"/>
          </a:lnRef>
          <a:fillRef idx="0">
            <a:schemeClr val="accent1"/>
          </a:fillRef>
          <a:effectRef idx="0">
            <a:schemeClr val="accent1"/>
          </a:effectRef>
          <a:fontRef idx="minor">
            <a:schemeClr val="tx1"/>
          </a:fontRef>
        </p:style>
      </p:cxnSp>
      <p:sp>
        <p:nvSpPr>
          <p:cNvPr id="6" name="スライド番号プレースホルダー 5"/>
          <p:cNvSpPr>
            <a:spLocks noGrp="1"/>
          </p:cNvSpPr>
          <p:nvPr>
            <p:ph type="sldNum" sz="quarter" idx="12"/>
          </p:nvPr>
        </p:nvSpPr>
        <p:spPr/>
        <p:txBody>
          <a:bodyPr/>
          <a:lstStyle/>
          <a:p>
            <a:fld id="{541BA95C-2D7F-45D7-BE58-9414BD4EE82A}" type="slidenum">
              <a:rPr kumimoji="1" lang="ja-JP" altLang="en-US" smtClean="0"/>
              <a:t>12</a:t>
            </a:fld>
            <a:endParaRPr kumimoji="1" lang="ja-JP" altLang="en-US"/>
          </a:p>
        </p:txBody>
      </p:sp>
      <p:pic>
        <p:nvPicPr>
          <p:cNvPr id="7" name="図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5536" y="1436022"/>
            <a:ext cx="4876286" cy="5405239"/>
          </a:xfrm>
          <a:prstGeom prst="rect">
            <a:avLst/>
          </a:prstGeom>
        </p:spPr>
      </p:pic>
      <p:sp>
        <p:nvSpPr>
          <p:cNvPr id="4" name="テキスト ボックス 3"/>
          <p:cNvSpPr txBox="1"/>
          <p:nvPr/>
        </p:nvSpPr>
        <p:spPr>
          <a:xfrm>
            <a:off x="2195737" y="2267580"/>
            <a:ext cx="6696744" cy="646331"/>
          </a:xfrm>
          <a:prstGeom prst="rect">
            <a:avLst/>
          </a:prstGeom>
          <a:solidFill>
            <a:schemeClr val="bg1"/>
          </a:solidFill>
          <a:ln w="25400">
            <a:solidFill>
              <a:schemeClr val="accent1">
                <a:shade val="50000"/>
              </a:schemeClr>
            </a:solidFill>
          </a:ln>
        </p:spPr>
        <p:txBody>
          <a:bodyPr wrap="square" rtlCol="0">
            <a:spAutoFit/>
          </a:bodyPr>
          <a:lstStyle/>
          <a:p>
            <a:r>
              <a:rPr lang="ja-JP" altLang="en-US" b="1" dirty="0" smtClean="0"/>
              <a:t>「大阪</a:t>
            </a:r>
            <a:r>
              <a:rPr lang="en-US" altLang="ja-JP" b="1" dirty="0" smtClean="0"/>
              <a:t>DWAT</a:t>
            </a:r>
            <a:r>
              <a:rPr lang="ja-JP" altLang="en-US" b="1" dirty="0" smtClean="0"/>
              <a:t>」で検索ください。</a:t>
            </a:r>
            <a:endParaRPr lang="en-US" altLang="ja-JP" b="1" dirty="0"/>
          </a:p>
          <a:p>
            <a:r>
              <a:rPr lang="ja-JP" altLang="en-US" b="1" dirty="0" smtClean="0"/>
              <a:t>　</a:t>
            </a:r>
            <a:r>
              <a:rPr lang="en-US" altLang="ja-JP" b="1" dirty="0">
                <a:hlinkClick r:id="rId3"/>
              </a:rPr>
              <a:t>http://</a:t>
            </a:r>
            <a:r>
              <a:rPr lang="en-US" altLang="ja-JP" b="1" dirty="0" smtClean="0">
                <a:hlinkClick r:id="rId3"/>
              </a:rPr>
              <a:t>www.pref.osaka.lg.jp/chiikifukushi/ddwatto/index.html</a:t>
            </a:r>
            <a:endParaRPr lang="en-US" altLang="ja-JP" b="1" dirty="0" smtClean="0"/>
          </a:p>
        </p:txBody>
      </p:sp>
    </p:spTree>
    <p:extLst>
      <p:ext uri="{BB962C8B-B14F-4D97-AF65-F5344CB8AC3E}">
        <p14:creationId xmlns:p14="http://schemas.microsoft.com/office/powerpoint/2010/main" val="19785633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44624"/>
            <a:ext cx="9144000" cy="1066800"/>
          </a:xfrm>
        </p:spPr>
        <p:style>
          <a:lnRef idx="1">
            <a:schemeClr val="accent1"/>
          </a:lnRef>
          <a:fillRef idx="2">
            <a:schemeClr val="accent1"/>
          </a:fillRef>
          <a:effectRef idx="1">
            <a:schemeClr val="accent1"/>
          </a:effectRef>
          <a:fontRef idx="minor">
            <a:schemeClr val="dk1"/>
          </a:fontRef>
        </p:style>
        <p:txBody>
          <a:bodyPr>
            <a:noAutofit/>
          </a:bodyPr>
          <a:lstStyle/>
          <a:p>
            <a:r>
              <a:rPr lang="ja-JP" altLang="en-US" sz="3200" dirty="0" smtClean="0"/>
              <a:t>（参考）避難行動要支援者における</a:t>
            </a:r>
            <a:r>
              <a:rPr lang="en-US" altLang="ja-JP" sz="3200" dirty="0" smtClean="0"/>
              <a:t/>
            </a:r>
            <a:br>
              <a:rPr lang="en-US" altLang="ja-JP" sz="3200" dirty="0" smtClean="0"/>
            </a:br>
            <a:r>
              <a:rPr lang="ja-JP" altLang="en-US" sz="3200" dirty="0" smtClean="0"/>
              <a:t>個別避難計画の作成について</a:t>
            </a:r>
            <a:endParaRPr lang="en-US" altLang="ja-JP" sz="3200" dirty="0" smtClean="0"/>
          </a:p>
        </p:txBody>
      </p:sp>
      <p:sp>
        <p:nvSpPr>
          <p:cNvPr id="3" name="コンテンツ プレースホルダー 2"/>
          <p:cNvSpPr>
            <a:spLocks noGrp="1"/>
          </p:cNvSpPr>
          <p:nvPr>
            <p:ph idx="1"/>
          </p:nvPr>
        </p:nvSpPr>
        <p:spPr>
          <a:xfrm>
            <a:off x="36512" y="1196752"/>
            <a:ext cx="9144000" cy="5517232"/>
          </a:xfrm>
        </p:spPr>
        <p:txBody>
          <a:bodyPr>
            <a:noAutofit/>
          </a:bodyPr>
          <a:lstStyle/>
          <a:p>
            <a:pPr marL="0" lvl="0" indent="0">
              <a:buNone/>
            </a:pPr>
            <a:r>
              <a:rPr lang="en-US" altLang="ja-JP" sz="1600" b="1" dirty="0" smtClean="0">
                <a:latin typeface="+mn-ea"/>
              </a:rPr>
              <a:t>【</a:t>
            </a:r>
            <a:r>
              <a:rPr lang="ja-JP" altLang="en-US" sz="1600" b="1" dirty="0" smtClean="0">
                <a:latin typeface="+mn-ea"/>
              </a:rPr>
              <a:t>個別避難計画とは</a:t>
            </a:r>
            <a:r>
              <a:rPr lang="en-US" altLang="ja-JP" sz="1600" b="1" dirty="0" smtClean="0">
                <a:latin typeface="+mn-ea"/>
              </a:rPr>
              <a:t>】</a:t>
            </a:r>
            <a:endParaRPr lang="en-US" altLang="ja-JP" sz="1600" b="1" dirty="0">
              <a:latin typeface="+mn-ea"/>
            </a:endParaRPr>
          </a:p>
          <a:p>
            <a:pPr marL="0" lvl="0" indent="0">
              <a:buNone/>
            </a:pPr>
            <a:r>
              <a:rPr lang="ja-JP" altLang="en-US" sz="1600" dirty="0" smtClean="0">
                <a:latin typeface="+mn-ea"/>
              </a:rPr>
              <a:t>　</a:t>
            </a:r>
            <a:r>
              <a:rPr lang="ja-JP" altLang="en-US" sz="1600" dirty="0" smtClean="0"/>
              <a:t>避難行動要支援者（高齢者、障がい者等）ごとに、避難支援者や避難先等の情報を記載した計画。</a:t>
            </a:r>
            <a:endParaRPr lang="en-US" altLang="ja-JP" sz="1600" dirty="0" smtClean="0"/>
          </a:p>
          <a:p>
            <a:pPr marL="0" indent="0">
              <a:buNone/>
            </a:pPr>
            <a:r>
              <a:rPr lang="ja-JP" altLang="en-US" sz="1600" dirty="0"/>
              <a:t>　</a:t>
            </a:r>
            <a:r>
              <a:rPr lang="ja-JP" altLang="en-US" sz="1600" dirty="0" smtClean="0"/>
              <a:t>令和</a:t>
            </a:r>
            <a:r>
              <a:rPr lang="en-US" altLang="ja-JP" sz="1600" dirty="0" smtClean="0"/>
              <a:t>3</a:t>
            </a:r>
            <a:r>
              <a:rPr lang="ja-JP" altLang="en-US" sz="1600" dirty="0" smtClean="0"/>
              <a:t>年</a:t>
            </a:r>
            <a:r>
              <a:rPr lang="en-US" altLang="ja-JP" sz="1600" dirty="0" smtClean="0"/>
              <a:t>5</a:t>
            </a:r>
            <a:r>
              <a:rPr lang="ja-JP" altLang="en-US" sz="1600" dirty="0" smtClean="0"/>
              <a:t>月</a:t>
            </a:r>
            <a:r>
              <a:rPr lang="en-US" altLang="ja-JP" sz="1600" dirty="0" smtClean="0"/>
              <a:t>20</a:t>
            </a:r>
            <a:r>
              <a:rPr lang="ja-JP" altLang="en-US" sz="1600" dirty="0"/>
              <a:t>日施行の災害対策基本法の改正により、市町村の努力義務化</a:t>
            </a:r>
            <a:r>
              <a:rPr lang="ja-JP" altLang="en-US" sz="1600" dirty="0" smtClean="0"/>
              <a:t>。</a:t>
            </a:r>
            <a:endParaRPr lang="en-US" altLang="ja-JP" sz="1600" dirty="0" smtClean="0"/>
          </a:p>
          <a:p>
            <a:pPr marL="0" indent="0">
              <a:buNone/>
            </a:pPr>
            <a:r>
              <a:rPr lang="ja-JP" altLang="en-US" sz="1600" dirty="0"/>
              <a:t>　</a:t>
            </a:r>
            <a:r>
              <a:rPr lang="ja-JP" altLang="en-US" sz="1600" dirty="0" smtClean="0"/>
              <a:t>⇒市町村が地域</a:t>
            </a:r>
            <a:r>
              <a:rPr lang="ja-JP" altLang="en-US" sz="1600" dirty="0"/>
              <a:t>防災計画に</a:t>
            </a:r>
            <a:r>
              <a:rPr lang="ja-JP" altLang="en-US" sz="1600" dirty="0" smtClean="0"/>
              <a:t>定めた避難行動要支援者のうち、優先度</a:t>
            </a:r>
            <a:r>
              <a:rPr lang="ja-JP" altLang="en-US" sz="1600" dirty="0"/>
              <a:t>の</a:t>
            </a:r>
            <a:r>
              <a:rPr lang="ja-JP" altLang="en-US" sz="1600" dirty="0" smtClean="0"/>
              <a:t>高い者を選定し、</a:t>
            </a:r>
            <a:endParaRPr lang="en-US" altLang="ja-JP" sz="1600" dirty="0" smtClean="0"/>
          </a:p>
          <a:p>
            <a:pPr marL="0" indent="0">
              <a:buNone/>
            </a:pPr>
            <a:r>
              <a:rPr lang="ja-JP" altLang="en-US" sz="1600" dirty="0"/>
              <a:t>　</a:t>
            </a:r>
            <a:r>
              <a:rPr lang="ja-JP" altLang="en-US" sz="1600" dirty="0" smtClean="0"/>
              <a:t>　 おおむね</a:t>
            </a:r>
            <a:r>
              <a:rPr lang="ja-JP" altLang="en-US" sz="1600" dirty="0"/>
              <a:t>５年程度で</a:t>
            </a:r>
            <a:r>
              <a:rPr lang="ja-JP" altLang="en-US" sz="1600" dirty="0" smtClean="0"/>
              <a:t>作成すること</a:t>
            </a:r>
            <a:r>
              <a:rPr lang="ja-JP" altLang="en-US" sz="1600" dirty="0"/>
              <a:t>を</a:t>
            </a:r>
            <a:r>
              <a:rPr lang="ja-JP" altLang="en-US" sz="1600" dirty="0" smtClean="0"/>
              <a:t>目標とする。</a:t>
            </a:r>
            <a:endParaRPr lang="ja-JP" altLang="en-US" sz="1600" dirty="0"/>
          </a:p>
          <a:p>
            <a:pPr marL="0" indent="0">
              <a:buNone/>
            </a:pPr>
            <a:r>
              <a:rPr lang="ja-JP" altLang="en-US" sz="1600" dirty="0" smtClean="0"/>
              <a:t>　（参考）個別</a:t>
            </a:r>
            <a:r>
              <a:rPr lang="ja-JP" altLang="en-US" sz="1600" dirty="0"/>
              <a:t>避難計画で定める</a:t>
            </a:r>
            <a:r>
              <a:rPr lang="ja-JP" altLang="en-US" sz="1600" dirty="0" smtClean="0"/>
              <a:t>事項</a:t>
            </a:r>
            <a:endParaRPr lang="en-US" altLang="ja-JP" sz="1600" dirty="0"/>
          </a:p>
          <a:p>
            <a:pPr marL="0" indent="0">
              <a:buNone/>
            </a:pPr>
            <a:r>
              <a:rPr lang="ja-JP" altLang="en-US" sz="1600" dirty="0" smtClean="0"/>
              <a:t>　　</a:t>
            </a:r>
            <a:r>
              <a:rPr lang="en-US" altLang="ja-JP" sz="1600" dirty="0" smtClean="0"/>
              <a:t>①</a:t>
            </a:r>
            <a:r>
              <a:rPr lang="ja-JP" altLang="en-US" sz="1600" dirty="0" smtClean="0"/>
              <a:t>氏名</a:t>
            </a:r>
            <a:r>
              <a:rPr lang="ja-JP" altLang="en-US" sz="1600" dirty="0"/>
              <a:t>　</a:t>
            </a:r>
            <a:r>
              <a:rPr lang="ja-JP" altLang="en-US" sz="1600" dirty="0" smtClean="0"/>
              <a:t>②生年</a:t>
            </a:r>
            <a:r>
              <a:rPr lang="ja-JP" altLang="en-US" sz="1600" dirty="0"/>
              <a:t>月日　</a:t>
            </a:r>
            <a:r>
              <a:rPr lang="ja-JP" altLang="en-US" sz="1600" dirty="0" smtClean="0"/>
              <a:t>③性別</a:t>
            </a:r>
            <a:r>
              <a:rPr lang="ja-JP" altLang="en-US" sz="1600" dirty="0"/>
              <a:t>　</a:t>
            </a:r>
            <a:r>
              <a:rPr lang="ja-JP" altLang="en-US" sz="1600" dirty="0" smtClean="0"/>
              <a:t>④住所</a:t>
            </a:r>
            <a:r>
              <a:rPr lang="ja-JP" altLang="en-US" sz="1600" dirty="0"/>
              <a:t>又は</a:t>
            </a:r>
            <a:r>
              <a:rPr lang="ja-JP" altLang="en-US" sz="1600" dirty="0" smtClean="0"/>
              <a:t>居所</a:t>
            </a:r>
            <a:r>
              <a:rPr lang="ja-JP" altLang="en-US" sz="1600" dirty="0"/>
              <a:t>　</a:t>
            </a:r>
            <a:r>
              <a:rPr lang="ja-JP" altLang="en-US" sz="1600" dirty="0" smtClean="0"/>
              <a:t>⑤電話番号</a:t>
            </a:r>
            <a:r>
              <a:rPr lang="ja-JP" altLang="en-US" sz="1600" dirty="0"/>
              <a:t>その他の</a:t>
            </a:r>
            <a:r>
              <a:rPr lang="ja-JP" altLang="en-US" sz="1600" dirty="0" smtClean="0"/>
              <a:t>連絡先　⑥避難</a:t>
            </a:r>
            <a:r>
              <a:rPr lang="ja-JP" altLang="en-US" sz="1600" dirty="0"/>
              <a:t>支援等</a:t>
            </a:r>
            <a:r>
              <a:rPr lang="ja-JP" altLang="en-US" sz="1600" dirty="0" smtClean="0"/>
              <a:t>を必要</a:t>
            </a:r>
            <a:endParaRPr lang="en-US" altLang="ja-JP" sz="1600" dirty="0" smtClean="0"/>
          </a:p>
          <a:p>
            <a:pPr marL="0" indent="0">
              <a:buNone/>
            </a:pPr>
            <a:r>
              <a:rPr lang="ja-JP" altLang="en-US" sz="1600" dirty="0"/>
              <a:t>　</a:t>
            </a:r>
            <a:r>
              <a:rPr lang="ja-JP" altLang="en-US" sz="1600" dirty="0" smtClean="0"/>
              <a:t>　　 と</a:t>
            </a:r>
            <a:r>
              <a:rPr lang="ja-JP" altLang="en-US" sz="1600" dirty="0"/>
              <a:t>する</a:t>
            </a:r>
            <a:r>
              <a:rPr lang="ja-JP" altLang="en-US" sz="1600" dirty="0" smtClean="0"/>
              <a:t>理由　⑦避難</a:t>
            </a:r>
            <a:r>
              <a:rPr lang="ja-JP" altLang="en-US" sz="1600" dirty="0"/>
              <a:t>支援等実施者　</a:t>
            </a:r>
            <a:r>
              <a:rPr lang="ja-JP" altLang="en-US" sz="1600" dirty="0" smtClean="0"/>
              <a:t>⑧避難</a:t>
            </a:r>
            <a:r>
              <a:rPr lang="ja-JP" altLang="en-US" sz="1600" dirty="0"/>
              <a:t>場所及び</a:t>
            </a:r>
            <a:r>
              <a:rPr lang="ja-JP" altLang="en-US" sz="1600" dirty="0" smtClean="0"/>
              <a:t>避難経路　⑨市町</a:t>
            </a:r>
            <a:r>
              <a:rPr lang="ja-JP" altLang="en-US" sz="1600" dirty="0"/>
              <a:t>村長が必要と認める</a:t>
            </a:r>
            <a:r>
              <a:rPr lang="ja-JP" altLang="en-US" sz="1600" dirty="0" smtClean="0"/>
              <a:t>事項</a:t>
            </a:r>
            <a:endParaRPr lang="en-US" altLang="ja-JP" sz="1600" dirty="0" smtClean="0"/>
          </a:p>
          <a:p>
            <a:pPr marL="0" indent="0">
              <a:lnSpc>
                <a:spcPts val="800"/>
              </a:lnSpc>
              <a:buNone/>
            </a:pPr>
            <a:r>
              <a:rPr lang="ja-JP" altLang="en-US" sz="1600" dirty="0"/>
              <a:t>　</a:t>
            </a:r>
            <a:endParaRPr lang="en-US" altLang="ja-JP" sz="1600" dirty="0"/>
          </a:p>
          <a:p>
            <a:pPr marL="0" indent="0">
              <a:buNone/>
            </a:pPr>
            <a:r>
              <a:rPr lang="en-US" altLang="ja-JP" sz="1600" b="1" dirty="0" smtClean="0"/>
              <a:t>【</a:t>
            </a:r>
            <a:r>
              <a:rPr lang="ja-JP" altLang="en-US" sz="1600" b="1" dirty="0" smtClean="0"/>
              <a:t>個別避難計画の作成経費について</a:t>
            </a:r>
            <a:r>
              <a:rPr lang="en-US" altLang="ja-JP" sz="1600" b="1" dirty="0" smtClean="0"/>
              <a:t>】</a:t>
            </a:r>
            <a:endParaRPr lang="en-US" altLang="ja-JP" sz="1600" b="1" dirty="0"/>
          </a:p>
          <a:p>
            <a:pPr marL="0" indent="0">
              <a:buNone/>
            </a:pPr>
            <a:r>
              <a:rPr lang="ja-JP" altLang="en-US" sz="1600" dirty="0"/>
              <a:t>　令和３年度</a:t>
            </a:r>
            <a:r>
              <a:rPr lang="ja-JP" altLang="en-US" sz="1600" dirty="0" smtClean="0"/>
              <a:t>より市町村</a:t>
            </a:r>
            <a:r>
              <a:rPr lang="ja-JP" altLang="en-US" sz="1600" dirty="0"/>
              <a:t>における個別避難計画の作成経費について新たに</a:t>
            </a:r>
            <a:r>
              <a:rPr lang="ja-JP" altLang="en-US" sz="1600" dirty="0" smtClean="0"/>
              <a:t>地方交付税措置。作成</a:t>
            </a:r>
            <a:r>
              <a:rPr lang="ja-JP" altLang="en-US" sz="1600" dirty="0"/>
              <a:t>経費は、これまでの事例等</a:t>
            </a:r>
            <a:r>
              <a:rPr lang="ja-JP" altLang="en-US" sz="1600" dirty="0" smtClean="0"/>
              <a:t>から福祉</a:t>
            </a:r>
            <a:r>
              <a:rPr lang="ja-JP" altLang="en-US" sz="1600" dirty="0"/>
              <a:t>専門</a:t>
            </a:r>
            <a:r>
              <a:rPr lang="ja-JP" altLang="en-US" sz="1600" dirty="0" smtClean="0"/>
              <a:t>職参画</a:t>
            </a:r>
            <a:r>
              <a:rPr lang="ja-JP" altLang="en-US" sz="1600" dirty="0"/>
              <a:t>に対する報酬や事務</a:t>
            </a:r>
            <a:r>
              <a:rPr lang="ja-JP" altLang="en-US" sz="1600" dirty="0" smtClean="0"/>
              <a:t>経費など一人</a:t>
            </a:r>
            <a:r>
              <a:rPr lang="ja-JP" altLang="en-US" sz="1600" dirty="0"/>
              <a:t>あたり７千円</a:t>
            </a:r>
            <a:r>
              <a:rPr lang="ja-JP" altLang="en-US" sz="1600" dirty="0" smtClean="0"/>
              <a:t>程度要すると想定。</a:t>
            </a:r>
            <a:endParaRPr lang="en-US" altLang="ja-JP" sz="1600" dirty="0" smtClean="0"/>
          </a:p>
          <a:p>
            <a:pPr marL="0" indent="0">
              <a:lnSpc>
                <a:spcPts val="800"/>
              </a:lnSpc>
              <a:buNone/>
            </a:pPr>
            <a:endParaRPr lang="en-US" altLang="ja-JP" sz="1600" dirty="0" smtClean="0"/>
          </a:p>
          <a:p>
            <a:pPr marL="0" indent="0">
              <a:buNone/>
            </a:pPr>
            <a:r>
              <a:rPr lang="en-US" altLang="ja-JP" sz="1600" b="1" dirty="0" smtClean="0"/>
              <a:t>【</a:t>
            </a:r>
            <a:r>
              <a:rPr lang="ja-JP" altLang="en-US" sz="1600" b="1" dirty="0" smtClean="0"/>
              <a:t>大阪府における取組み</a:t>
            </a:r>
            <a:r>
              <a:rPr lang="en-US" altLang="ja-JP" sz="1600" b="1" dirty="0" smtClean="0"/>
              <a:t>】</a:t>
            </a:r>
          </a:p>
          <a:p>
            <a:pPr marL="0" indent="0">
              <a:buNone/>
            </a:pPr>
            <a:r>
              <a:rPr lang="ja-JP" altLang="en-US" sz="1600" dirty="0"/>
              <a:t>　</a:t>
            </a:r>
            <a:r>
              <a:rPr lang="ja-JP" altLang="en-US" sz="1600" dirty="0" smtClean="0"/>
              <a:t>内閣府の「令和</a:t>
            </a:r>
            <a:r>
              <a:rPr lang="en-US" altLang="ja-JP" sz="1600" dirty="0"/>
              <a:t>3</a:t>
            </a:r>
            <a:r>
              <a:rPr lang="ja-JP" altLang="en-US" sz="1600" dirty="0"/>
              <a:t>年度個別避難計画作成モデル</a:t>
            </a:r>
            <a:r>
              <a:rPr lang="ja-JP" altLang="en-US" sz="1600" dirty="0" smtClean="0"/>
              <a:t>事業」に府が採択。市町村職員及び</a:t>
            </a:r>
            <a:r>
              <a:rPr lang="ja-JP" altLang="en-US" sz="1600" dirty="0"/>
              <a:t>福祉専門職を対象とした研修会等を</a:t>
            </a:r>
            <a:r>
              <a:rPr lang="ja-JP" altLang="en-US" sz="1600" dirty="0" smtClean="0"/>
              <a:t>実施。令和４年度について</a:t>
            </a:r>
            <a:r>
              <a:rPr lang="ja-JP" altLang="en-US" sz="1600" dirty="0"/>
              <a:t>も、避難行動要支援者支援のための個別避難計画作成促進を目的と</a:t>
            </a:r>
            <a:r>
              <a:rPr lang="ja-JP" altLang="en-US" sz="1600" dirty="0" smtClean="0"/>
              <a:t>した</a:t>
            </a:r>
            <a:r>
              <a:rPr lang="ja-JP" altLang="en-US" sz="1600" dirty="0"/>
              <a:t>研修を実施するなどして、市町村における個別避難計画作成を支援していく</a:t>
            </a:r>
            <a:r>
              <a:rPr lang="ja-JP" altLang="en-US" sz="1600" dirty="0" smtClean="0"/>
              <a:t>。</a:t>
            </a:r>
            <a:endParaRPr lang="en-US" altLang="ja-JP" sz="1600" dirty="0" smtClean="0"/>
          </a:p>
          <a:p>
            <a:pPr marL="0" indent="0">
              <a:lnSpc>
                <a:spcPts val="800"/>
              </a:lnSpc>
              <a:buNone/>
            </a:pPr>
            <a:endParaRPr lang="en-US" altLang="ja-JP" sz="1600" dirty="0" smtClean="0"/>
          </a:p>
          <a:p>
            <a:pPr marL="0" indent="0">
              <a:buNone/>
            </a:pPr>
            <a:r>
              <a:rPr lang="ja-JP" altLang="en-US" sz="1600" dirty="0" smtClean="0"/>
              <a:t>　★計画作成において</a:t>
            </a:r>
            <a:r>
              <a:rPr lang="ja-JP" altLang="en-US" sz="1600" dirty="0"/>
              <a:t>は、日ごろからサービス提供や利用調整などを通じて</a:t>
            </a:r>
            <a:r>
              <a:rPr lang="ja-JP" altLang="en-US" sz="1600" dirty="0" smtClean="0"/>
              <a:t>、避難行動要支援者</a:t>
            </a:r>
            <a:r>
              <a:rPr lang="ja-JP" altLang="en-US" sz="1600" dirty="0"/>
              <a:t>の</a:t>
            </a:r>
            <a:r>
              <a:rPr lang="ja-JP" altLang="en-US" sz="1600" dirty="0" smtClean="0"/>
              <a:t>状態</a:t>
            </a:r>
            <a:endParaRPr lang="en-US" altLang="ja-JP" sz="1600" dirty="0" smtClean="0"/>
          </a:p>
          <a:p>
            <a:pPr marL="0" indent="0">
              <a:buNone/>
            </a:pPr>
            <a:r>
              <a:rPr lang="ja-JP" altLang="en-US" sz="1600" dirty="0"/>
              <a:t>　</a:t>
            </a:r>
            <a:r>
              <a:rPr lang="ja-JP" altLang="en-US" sz="1600" dirty="0" smtClean="0"/>
              <a:t>　 や</a:t>
            </a:r>
            <a:r>
              <a:rPr lang="ja-JP" altLang="en-US" sz="1600" dirty="0"/>
              <a:t>家族の事情等も</a:t>
            </a:r>
            <a:r>
              <a:rPr lang="ja-JP" altLang="en-US" sz="1600" dirty="0" smtClean="0"/>
              <a:t>把握されている福祉専門職の協力が重要</a:t>
            </a:r>
            <a:endParaRPr lang="en-US" altLang="ja-JP" sz="1600" dirty="0" smtClean="0"/>
          </a:p>
        </p:txBody>
      </p:sp>
      <p:cxnSp>
        <p:nvCxnSpPr>
          <p:cNvPr id="5" name="直線コネクタ 4"/>
          <p:cNvCxnSpPr/>
          <p:nvPr/>
        </p:nvCxnSpPr>
        <p:spPr>
          <a:xfrm>
            <a:off x="0" y="1083568"/>
            <a:ext cx="9144000" cy="0"/>
          </a:xfrm>
          <a:prstGeom prst="line">
            <a:avLst/>
          </a:prstGeom>
          <a:ln w="73025" cmpd="dbl"/>
        </p:spPr>
        <p:style>
          <a:lnRef idx="1">
            <a:schemeClr val="accent1"/>
          </a:lnRef>
          <a:fillRef idx="0">
            <a:schemeClr val="accent1"/>
          </a:fillRef>
          <a:effectRef idx="0">
            <a:schemeClr val="accent1"/>
          </a:effectRef>
          <a:fontRef idx="minor">
            <a:schemeClr val="tx1"/>
          </a:fontRef>
        </p:style>
      </p:cxnSp>
      <p:sp>
        <p:nvSpPr>
          <p:cNvPr id="4" name="スライド番号プレースホルダー 3"/>
          <p:cNvSpPr>
            <a:spLocks noGrp="1"/>
          </p:cNvSpPr>
          <p:nvPr>
            <p:ph type="sldNum" sz="quarter" idx="12"/>
          </p:nvPr>
        </p:nvSpPr>
        <p:spPr>
          <a:xfrm>
            <a:off x="6902896" y="6525344"/>
            <a:ext cx="2133600" cy="365125"/>
          </a:xfrm>
        </p:spPr>
        <p:txBody>
          <a:bodyPr/>
          <a:lstStyle/>
          <a:p>
            <a:fld id="{541BA95C-2D7F-45D7-BE58-9414BD4EE82A}" type="slidenum">
              <a:rPr kumimoji="1" lang="ja-JP" altLang="en-US" smtClean="0"/>
              <a:t>13</a:t>
            </a:fld>
            <a:endParaRPr kumimoji="1" lang="ja-JP" altLang="en-US" dirty="0"/>
          </a:p>
        </p:txBody>
      </p:sp>
    </p:spTree>
    <p:extLst>
      <p:ext uri="{BB962C8B-B14F-4D97-AF65-F5344CB8AC3E}">
        <p14:creationId xmlns:p14="http://schemas.microsoft.com/office/powerpoint/2010/main" val="576059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44624"/>
            <a:ext cx="9144000" cy="831126"/>
          </a:xfrm>
        </p:spPr>
        <p:style>
          <a:lnRef idx="1">
            <a:schemeClr val="accent1"/>
          </a:lnRef>
          <a:fillRef idx="2">
            <a:schemeClr val="accent1"/>
          </a:fillRef>
          <a:effectRef idx="1">
            <a:schemeClr val="accent1"/>
          </a:effectRef>
          <a:fontRef idx="minor">
            <a:schemeClr val="dk1"/>
          </a:fontRef>
        </p:style>
        <p:txBody>
          <a:bodyPr>
            <a:noAutofit/>
          </a:bodyPr>
          <a:lstStyle/>
          <a:p>
            <a:r>
              <a:rPr lang="ja-JP" altLang="en-US" sz="3200" dirty="0"/>
              <a:t>社会福祉施設等に</a:t>
            </a:r>
            <a:r>
              <a:rPr lang="ja-JP" altLang="en-US" sz="3200" dirty="0" smtClean="0"/>
              <a:t>おける災害</a:t>
            </a:r>
            <a:r>
              <a:rPr lang="ja-JP" altLang="en-US" sz="3200" dirty="0"/>
              <a:t>への備えについて</a:t>
            </a:r>
          </a:p>
        </p:txBody>
      </p:sp>
      <p:sp>
        <p:nvSpPr>
          <p:cNvPr id="3" name="コンテンツ プレースホルダー 2"/>
          <p:cNvSpPr>
            <a:spLocks noGrp="1"/>
          </p:cNvSpPr>
          <p:nvPr>
            <p:ph idx="1"/>
          </p:nvPr>
        </p:nvSpPr>
        <p:spPr>
          <a:xfrm>
            <a:off x="-72008" y="1080120"/>
            <a:ext cx="9468544" cy="5733256"/>
          </a:xfrm>
        </p:spPr>
        <p:txBody>
          <a:bodyPr>
            <a:normAutofit fontScale="92500" lnSpcReduction="10000"/>
          </a:bodyPr>
          <a:lstStyle/>
          <a:p>
            <a:pPr marL="0" indent="0">
              <a:lnSpc>
                <a:spcPct val="90000"/>
              </a:lnSpc>
              <a:spcBef>
                <a:spcPts val="600"/>
              </a:spcBef>
              <a:buNone/>
            </a:pPr>
            <a:r>
              <a:rPr lang="ja-JP" altLang="en-US" sz="2800" dirty="0" smtClean="0"/>
              <a:t>　１　社会福祉施設等の被災状況の把握</a:t>
            </a:r>
            <a:endParaRPr lang="en-US" altLang="ja-JP" sz="2800" dirty="0" smtClean="0"/>
          </a:p>
          <a:p>
            <a:pPr marL="0" indent="0">
              <a:lnSpc>
                <a:spcPct val="90000"/>
              </a:lnSpc>
              <a:spcBef>
                <a:spcPts val="600"/>
              </a:spcBef>
              <a:buNone/>
            </a:pPr>
            <a:endParaRPr lang="en-US" altLang="ja-JP" sz="1000" dirty="0" smtClean="0"/>
          </a:p>
          <a:p>
            <a:pPr marL="0" indent="0">
              <a:lnSpc>
                <a:spcPct val="90000"/>
              </a:lnSpc>
              <a:spcBef>
                <a:spcPts val="600"/>
              </a:spcBef>
              <a:buNone/>
            </a:pPr>
            <a:r>
              <a:rPr lang="ja-JP" altLang="en-US" sz="2800" dirty="0" smtClean="0"/>
              <a:t>　２　社会</a:t>
            </a:r>
            <a:r>
              <a:rPr lang="ja-JP" altLang="en-US" sz="2800" dirty="0"/>
              <a:t>福祉施設等における</a:t>
            </a:r>
            <a:r>
              <a:rPr lang="en-US" altLang="ja-JP" sz="2800" dirty="0"/>
              <a:t>BCP</a:t>
            </a:r>
            <a:r>
              <a:rPr lang="ja-JP" altLang="en-US" sz="2800" dirty="0"/>
              <a:t>（事業継続計画）の策定</a:t>
            </a:r>
            <a:endParaRPr lang="en-US" altLang="ja-JP" sz="2800" dirty="0" smtClean="0"/>
          </a:p>
          <a:p>
            <a:pPr marL="0" indent="0">
              <a:lnSpc>
                <a:spcPct val="90000"/>
              </a:lnSpc>
              <a:spcBef>
                <a:spcPts val="600"/>
              </a:spcBef>
              <a:buNone/>
            </a:pPr>
            <a:endParaRPr lang="en-US" altLang="ja-JP" sz="1000" dirty="0" smtClean="0"/>
          </a:p>
          <a:p>
            <a:pPr marL="0" indent="0">
              <a:lnSpc>
                <a:spcPct val="90000"/>
              </a:lnSpc>
              <a:spcBef>
                <a:spcPts val="600"/>
              </a:spcBef>
              <a:buNone/>
            </a:pPr>
            <a:r>
              <a:rPr lang="ja-JP" altLang="en-US" sz="2800" dirty="0" smtClean="0"/>
              <a:t>　３　社会福祉施設等における地震防災対策マニュアルの作成</a:t>
            </a:r>
            <a:endParaRPr lang="en-US" altLang="ja-JP" sz="2800" dirty="0" smtClean="0"/>
          </a:p>
          <a:p>
            <a:pPr marL="0" indent="0">
              <a:lnSpc>
                <a:spcPct val="90000"/>
              </a:lnSpc>
              <a:spcBef>
                <a:spcPts val="600"/>
              </a:spcBef>
              <a:buNone/>
            </a:pPr>
            <a:endParaRPr lang="en-US" altLang="ja-JP" sz="1000" dirty="0" smtClean="0"/>
          </a:p>
          <a:p>
            <a:pPr marL="0" indent="0">
              <a:lnSpc>
                <a:spcPct val="90000"/>
              </a:lnSpc>
              <a:spcBef>
                <a:spcPts val="600"/>
              </a:spcBef>
              <a:buNone/>
            </a:pPr>
            <a:r>
              <a:rPr lang="ja-JP" altLang="en-US" sz="2800" dirty="0" smtClean="0"/>
              <a:t>　４　非常災害対策計画の策定と避難訓練の実施</a:t>
            </a:r>
            <a:endParaRPr lang="en-US" altLang="ja-JP" sz="2800" dirty="0" smtClean="0"/>
          </a:p>
          <a:p>
            <a:pPr marL="0" indent="0">
              <a:lnSpc>
                <a:spcPct val="90000"/>
              </a:lnSpc>
              <a:spcBef>
                <a:spcPts val="600"/>
              </a:spcBef>
              <a:buNone/>
            </a:pPr>
            <a:endParaRPr lang="en-US" altLang="ja-JP" sz="1000" dirty="0" smtClean="0"/>
          </a:p>
          <a:p>
            <a:pPr marL="0" indent="0">
              <a:lnSpc>
                <a:spcPct val="90000"/>
              </a:lnSpc>
              <a:spcBef>
                <a:spcPts val="600"/>
              </a:spcBef>
              <a:buNone/>
            </a:pPr>
            <a:r>
              <a:rPr lang="ja-JP" altLang="en-US" sz="2800" dirty="0" smtClean="0"/>
              <a:t>　５　水防法等に基づく避難確保計画の作成と避難訓練の実施</a:t>
            </a:r>
            <a:endParaRPr lang="en-US" altLang="ja-JP" sz="2800" dirty="0" smtClean="0"/>
          </a:p>
          <a:p>
            <a:pPr marL="0" indent="0">
              <a:lnSpc>
                <a:spcPct val="90000"/>
              </a:lnSpc>
              <a:spcBef>
                <a:spcPts val="600"/>
              </a:spcBef>
              <a:buNone/>
            </a:pPr>
            <a:endParaRPr lang="en-US" altLang="ja-JP" sz="1000" dirty="0" smtClean="0"/>
          </a:p>
          <a:p>
            <a:pPr marL="0" indent="0">
              <a:lnSpc>
                <a:spcPct val="90000"/>
              </a:lnSpc>
              <a:spcBef>
                <a:spcPts val="600"/>
              </a:spcBef>
              <a:buNone/>
            </a:pPr>
            <a:r>
              <a:rPr lang="ja-JP" altLang="en-US" sz="2800" dirty="0" smtClean="0"/>
              <a:t>　６　</a:t>
            </a:r>
            <a:r>
              <a:rPr lang="ja-JP" altLang="en-US" sz="2800" dirty="0"/>
              <a:t>津波防災地域づくりに関する法律に</a:t>
            </a:r>
            <a:r>
              <a:rPr lang="ja-JP" altLang="en-US" sz="2800" dirty="0" smtClean="0"/>
              <a:t>基づく避難</a:t>
            </a:r>
            <a:r>
              <a:rPr lang="ja-JP" altLang="en-US" sz="2800" dirty="0"/>
              <a:t>確保計画</a:t>
            </a:r>
            <a:r>
              <a:rPr lang="ja-JP" altLang="en-US" sz="2800" dirty="0" smtClean="0"/>
              <a:t>の</a:t>
            </a:r>
            <a:endParaRPr lang="en-US" altLang="ja-JP" sz="2800" dirty="0" smtClean="0"/>
          </a:p>
          <a:p>
            <a:pPr marL="0" indent="0">
              <a:lnSpc>
                <a:spcPct val="90000"/>
              </a:lnSpc>
              <a:spcBef>
                <a:spcPts val="600"/>
              </a:spcBef>
              <a:buNone/>
            </a:pPr>
            <a:r>
              <a:rPr lang="ja-JP" altLang="en-US" sz="2800" dirty="0"/>
              <a:t>　</a:t>
            </a:r>
            <a:r>
              <a:rPr lang="ja-JP" altLang="en-US" sz="2800" dirty="0" smtClean="0"/>
              <a:t>　　策定と避難訓練の実施</a:t>
            </a:r>
            <a:endParaRPr lang="en-US" altLang="ja-JP" sz="2800" dirty="0" smtClean="0"/>
          </a:p>
          <a:p>
            <a:pPr marL="0" indent="0">
              <a:lnSpc>
                <a:spcPct val="90000"/>
              </a:lnSpc>
              <a:spcBef>
                <a:spcPts val="600"/>
              </a:spcBef>
              <a:buNone/>
            </a:pPr>
            <a:endParaRPr lang="en-US" altLang="ja-JP" sz="1000" dirty="0" smtClean="0"/>
          </a:p>
          <a:p>
            <a:pPr marL="0" indent="0">
              <a:lnSpc>
                <a:spcPct val="90000"/>
              </a:lnSpc>
              <a:spcBef>
                <a:spcPts val="600"/>
              </a:spcBef>
              <a:buNone/>
            </a:pPr>
            <a:r>
              <a:rPr lang="ja-JP" altLang="en-US" sz="2800" dirty="0" smtClean="0"/>
              <a:t>　７　社会福祉施設における災害時の</a:t>
            </a:r>
            <a:r>
              <a:rPr lang="en-US" altLang="ja-JP" sz="2800" dirty="0" smtClean="0"/>
              <a:t/>
            </a:r>
            <a:br>
              <a:rPr lang="en-US" altLang="ja-JP" sz="2800" dirty="0" smtClean="0"/>
            </a:br>
            <a:r>
              <a:rPr lang="ja-JP" altLang="en-US" sz="2800" dirty="0"/>
              <a:t>　</a:t>
            </a:r>
            <a:r>
              <a:rPr lang="ja-JP" altLang="en-US" sz="2800" dirty="0" smtClean="0"/>
              <a:t>　　施設間相互応援協定締結のためのガイドライン</a:t>
            </a:r>
            <a:endParaRPr lang="en-US" altLang="ja-JP" sz="2800" dirty="0"/>
          </a:p>
          <a:p>
            <a:pPr marL="0" indent="0">
              <a:lnSpc>
                <a:spcPct val="90000"/>
              </a:lnSpc>
              <a:spcBef>
                <a:spcPts val="600"/>
              </a:spcBef>
              <a:buNone/>
            </a:pPr>
            <a:endParaRPr lang="en-US" altLang="ja-JP" sz="1000" dirty="0" smtClean="0"/>
          </a:p>
          <a:p>
            <a:pPr marL="0" indent="0">
              <a:lnSpc>
                <a:spcPct val="90000"/>
              </a:lnSpc>
              <a:spcBef>
                <a:spcPts val="600"/>
              </a:spcBef>
              <a:buNone/>
            </a:pPr>
            <a:r>
              <a:rPr lang="ja-JP" altLang="en-US" sz="2800" dirty="0" smtClean="0"/>
              <a:t>　</a:t>
            </a:r>
            <a:r>
              <a:rPr lang="en-US" altLang="ja-JP" sz="2800" dirty="0" smtClean="0"/>
              <a:t>8 </a:t>
            </a:r>
            <a:r>
              <a:rPr lang="ja-JP" altLang="en-US" sz="2800" dirty="0" smtClean="0"/>
              <a:t>　大阪</a:t>
            </a:r>
            <a:r>
              <a:rPr lang="en-US" altLang="ja-JP" sz="2800" dirty="0" smtClean="0"/>
              <a:t>DWAT</a:t>
            </a:r>
            <a:r>
              <a:rPr lang="ja-JP" altLang="en-US" sz="2800" dirty="0"/>
              <a:t>（大阪府災害派遣福祉</a:t>
            </a:r>
            <a:r>
              <a:rPr lang="ja-JP" altLang="en-US" sz="2800" dirty="0" smtClean="0"/>
              <a:t>チーム）について</a:t>
            </a:r>
            <a:endParaRPr lang="en-US" altLang="ja-JP" sz="2800" dirty="0"/>
          </a:p>
          <a:p>
            <a:pPr marL="0" indent="0">
              <a:lnSpc>
                <a:spcPct val="90000"/>
              </a:lnSpc>
              <a:spcBef>
                <a:spcPts val="600"/>
              </a:spcBef>
              <a:buNone/>
            </a:pPr>
            <a:endParaRPr lang="en-US" altLang="ja-JP" sz="1000" dirty="0"/>
          </a:p>
          <a:p>
            <a:pPr marL="0" indent="0">
              <a:lnSpc>
                <a:spcPct val="90000"/>
              </a:lnSpc>
              <a:spcBef>
                <a:spcPts val="600"/>
              </a:spcBef>
              <a:buNone/>
            </a:pPr>
            <a:r>
              <a:rPr lang="ja-JP" altLang="en-US" sz="2600" dirty="0" smtClean="0"/>
              <a:t>  （</a:t>
            </a:r>
            <a:r>
              <a:rPr lang="ja-JP" altLang="en-US" sz="2600" dirty="0"/>
              <a:t>参考）避難行動要支援者に</a:t>
            </a:r>
            <a:r>
              <a:rPr lang="ja-JP" altLang="en-US" sz="2600" dirty="0" smtClean="0"/>
              <a:t>おける個別</a:t>
            </a:r>
            <a:r>
              <a:rPr lang="ja-JP" altLang="en-US" sz="2600" dirty="0"/>
              <a:t>避難計画の作成について</a:t>
            </a:r>
            <a:endParaRPr lang="en-US" altLang="ja-JP" sz="2600" dirty="0" smtClean="0"/>
          </a:p>
          <a:p>
            <a:pPr marL="0" indent="0">
              <a:buNone/>
            </a:pPr>
            <a:endParaRPr lang="en-US" altLang="ja-JP" sz="900" dirty="0" smtClean="0"/>
          </a:p>
        </p:txBody>
      </p:sp>
      <p:cxnSp>
        <p:nvCxnSpPr>
          <p:cNvPr id="5" name="直線コネクタ 4"/>
          <p:cNvCxnSpPr/>
          <p:nvPr/>
        </p:nvCxnSpPr>
        <p:spPr>
          <a:xfrm>
            <a:off x="0" y="908720"/>
            <a:ext cx="9144000" cy="0"/>
          </a:xfrm>
          <a:prstGeom prst="line">
            <a:avLst/>
          </a:prstGeom>
          <a:ln w="73025" cmpd="dbl"/>
        </p:spPr>
        <p:style>
          <a:lnRef idx="1">
            <a:schemeClr val="accent1"/>
          </a:lnRef>
          <a:fillRef idx="0">
            <a:schemeClr val="accent1"/>
          </a:fillRef>
          <a:effectRef idx="0">
            <a:schemeClr val="accent1"/>
          </a:effectRef>
          <a:fontRef idx="minor">
            <a:schemeClr val="tx1"/>
          </a:fontRef>
        </p:style>
      </p:cxnSp>
      <p:sp>
        <p:nvSpPr>
          <p:cNvPr id="4" name="スライド番号プレースホルダー 3"/>
          <p:cNvSpPr>
            <a:spLocks noGrp="1"/>
          </p:cNvSpPr>
          <p:nvPr>
            <p:ph type="sldNum" sz="quarter" idx="12"/>
          </p:nvPr>
        </p:nvSpPr>
        <p:spPr>
          <a:xfrm>
            <a:off x="6974904" y="6453336"/>
            <a:ext cx="2133600" cy="365125"/>
          </a:xfrm>
        </p:spPr>
        <p:txBody>
          <a:bodyPr/>
          <a:lstStyle/>
          <a:p>
            <a:fld id="{541BA95C-2D7F-45D7-BE58-9414BD4EE82A}" type="slidenum">
              <a:rPr kumimoji="1" lang="ja-JP" altLang="en-US" smtClean="0"/>
              <a:t>2</a:t>
            </a:fld>
            <a:endParaRPr kumimoji="1" lang="ja-JP" altLang="en-US" dirty="0"/>
          </a:p>
        </p:txBody>
      </p:sp>
    </p:spTree>
    <p:extLst>
      <p:ext uri="{BB962C8B-B14F-4D97-AF65-F5344CB8AC3E}">
        <p14:creationId xmlns:p14="http://schemas.microsoft.com/office/powerpoint/2010/main" val="2961114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図 10" descr="D:\NishidaAr\Desktop\無題.png"/>
          <p:cNvPicPr>
            <a:picLocks noChangeAspect="1"/>
          </p:cNvPicPr>
          <p:nvPr/>
        </p:nvPicPr>
        <p:blipFill rotWithShape="1">
          <a:blip r:embed="rId2" cstate="print">
            <a:extLst>
              <a:ext uri="{28A0092B-C50C-407E-A947-70E740481C1C}">
                <a14:useLocalDpi xmlns:a14="http://schemas.microsoft.com/office/drawing/2010/main" val="0"/>
              </a:ext>
            </a:extLst>
          </a:blip>
          <a:srcRect t="5798"/>
          <a:stretch/>
        </p:blipFill>
        <p:spPr bwMode="auto">
          <a:xfrm>
            <a:off x="717210" y="1737296"/>
            <a:ext cx="7853595" cy="4356000"/>
          </a:xfrm>
          <a:prstGeom prst="rect">
            <a:avLst/>
          </a:prstGeom>
          <a:noFill/>
          <a:ln>
            <a:noFill/>
          </a:ln>
        </p:spPr>
      </p:pic>
      <p:sp>
        <p:nvSpPr>
          <p:cNvPr id="2" name="タイトル 1"/>
          <p:cNvSpPr>
            <a:spLocks noGrp="1"/>
          </p:cNvSpPr>
          <p:nvPr>
            <p:ph type="title"/>
          </p:nvPr>
        </p:nvSpPr>
        <p:spPr>
          <a:xfrm>
            <a:off x="0" y="44624"/>
            <a:ext cx="9144000" cy="817271"/>
          </a:xfrm>
        </p:spPr>
        <p:style>
          <a:lnRef idx="1">
            <a:schemeClr val="accent1"/>
          </a:lnRef>
          <a:fillRef idx="2">
            <a:schemeClr val="accent1"/>
          </a:fillRef>
          <a:effectRef idx="1">
            <a:schemeClr val="accent1"/>
          </a:effectRef>
          <a:fontRef idx="minor">
            <a:schemeClr val="dk1"/>
          </a:fontRef>
        </p:style>
        <p:txBody>
          <a:bodyPr>
            <a:noAutofit/>
          </a:bodyPr>
          <a:lstStyle/>
          <a:p>
            <a:pPr marL="0" indent="0"/>
            <a:r>
              <a:rPr lang="ja-JP" altLang="en-US" sz="3200" dirty="0" smtClean="0"/>
              <a:t>１　社会福祉施設等の被災状況の把握</a:t>
            </a:r>
            <a:endParaRPr lang="en-US" altLang="ja-JP" sz="3200" dirty="0" smtClean="0"/>
          </a:p>
        </p:txBody>
      </p:sp>
      <p:sp>
        <p:nvSpPr>
          <p:cNvPr id="3" name="コンテンツ プレースホルダー 2"/>
          <p:cNvSpPr>
            <a:spLocks noGrp="1"/>
          </p:cNvSpPr>
          <p:nvPr>
            <p:ph idx="1"/>
          </p:nvPr>
        </p:nvSpPr>
        <p:spPr>
          <a:xfrm>
            <a:off x="-36512" y="1012985"/>
            <a:ext cx="9361040" cy="831839"/>
          </a:xfrm>
        </p:spPr>
        <p:txBody>
          <a:bodyPr>
            <a:normAutofit lnSpcReduction="10000"/>
          </a:bodyPr>
          <a:lstStyle/>
          <a:p>
            <a:pPr marL="0" indent="0">
              <a:buNone/>
            </a:pPr>
            <a:r>
              <a:rPr lang="ja-JP" altLang="en-US" sz="2400" dirty="0">
                <a:solidFill>
                  <a:schemeClr val="tx1">
                    <a:lumMod val="85000"/>
                    <a:lumOff val="15000"/>
                  </a:schemeClr>
                </a:solidFill>
              </a:rPr>
              <a:t>　</a:t>
            </a:r>
            <a:r>
              <a:rPr lang="ja-JP" altLang="en-US" sz="2400" dirty="0" smtClean="0">
                <a:solidFill>
                  <a:schemeClr val="tx1">
                    <a:lumMod val="85000"/>
                    <a:lumOff val="15000"/>
                  </a:schemeClr>
                </a:solidFill>
              </a:rPr>
              <a:t>令和３年度より災害時情報共有システムを用いて、</a:t>
            </a:r>
            <a:endParaRPr lang="en-US" altLang="ja-JP" sz="2400" dirty="0" smtClean="0">
              <a:solidFill>
                <a:schemeClr val="tx1">
                  <a:lumMod val="85000"/>
                  <a:lumOff val="15000"/>
                </a:schemeClr>
              </a:solidFill>
            </a:endParaRPr>
          </a:p>
          <a:p>
            <a:pPr marL="0" indent="0">
              <a:buNone/>
            </a:pPr>
            <a:r>
              <a:rPr lang="ja-JP" altLang="en-US" sz="2400" dirty="0">
                <a:solidFill>
                  <a:schemeClr val="tx1">
                    <a:lumMod val="85000"/>
                    <a:lumOff val="15000"/>
                  </a:schemeClr>
                </a:solidFill>
              </a:rPr>
              <a:t>　</a:t>
            </a:r>
            <a:r>
              <a:rPr lang="ja-JP" altLang="en-US" sz="2400" dirty="0" smtClean="0">
                <a:solidFill>
                  <a:schemeClr val="tx1">
                    <a:lumMod val="85000"/>
                    <a:lumOff val="15000"/>
                  </a:schemeClr>
                </a:solidFill>
              </a:rPr>
              <a:t>以下の報告フローで社会福祉施設等の被災状況を把握</a:t>
            </a:r>
            <a:endParaRPr lang="en-US" altLang="ja-JP" sz="2400" dirty="0" smtClean="0">
              <a:solidFill>
                <a:schemeClr val="tx1">
                  <a:lumMod val="85000"/>
                  <a:lumOff val="15000"/>
                </a:schemeClr>
              </a:solidFill>
            </a:endParaRPr>
          </a:p>
        </p:txBody>
      </p:sp>
      <p:cxnSp>
        <p:nvCxnSpPr>
          <p:cNvPr id="5" name="直線コネクタ 4"/>
          <p:cNvCxnSpPr/>
          <p:nvPr/>
        </p:nvCxnSpPr>
        <p:spPr>
          <a:xfrm>
            <a:off x="0" y="908720"/>
            <a:ext cx="9144000" cy="0"/>
          </a:xfrm>
          <a:prstGeom prst="line">
            <a:avLst/>
          </a:prstGeom>
          <a:ln w="73025" cmpd="dbl"/>
        </p:spPr>
        <p:style>
          <a:lnRef idx="1">
            <a:schemeClr val="accent1"/>
          </a:lnRef>
          <a:fillRef idx="0">
            <a:schemeClr val="accent1"/>
          </a:fillRef>
          <a:effectRef idx="0">
            <a:schemeClr val="accent1"/>
          </a:effectRef>
          <a:fontRef idx="minor">
            <a:schemeClr val="tx1"/>
          </a:fontRef>
        </p:style>
      </p:cxnSp>
      <p:sp>
        <p:nvSpPr>
          <p:cNvPr id="6" name="スライド番号プレースホルダー 5"/>
          <p:cNvSpPr>
            <a:spLocks noGrp="1"/>
          </p:cNvSpPr>
          <p:nvPr>
            <p:ph type="sldNum" sz="quarter" idx="12"/>
          </p:nvPr>
        </p:nvSpPr>
        <p:spPr/>
        <p:txBody>
          <a:bodyPr/>
          <a:lstStyle/>
          <a:p>
            <a:fld id="{541BA95C-2D7F-45D7-BE58-9414BD4EE82A}" type="slidenum">
              <a:rPr kumimoji="1" lang="ja-JP" altLang="en-US" smtClean="0"/>
              <a:t>3</a:t>
            </a:fld>
            <a:endParaRPr kumimoji="1" lang="ja-JP" altLang="en-US"/>
          </a:p>
        </p:txBody>
      </p:sp>
      <p:sp>
        <p:nvSpPr>
          <p:cNvPr id="8" name="コンテンツ プレースホルダー 2"/>
          <p:cNvSpPr txBox="1">
            <a:spLocks/>
          </p:cNvSpPr>
          <p:nvPr/>
        </p:nvSpPr>
        <p:spPr>
          <a:xfrm>
            <a:off x="717210" y="6054700"/>
            <a:ext cx="7322634" cy="864096"/>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sz="2400" dirty="0" smtClean="0">
                <a:solidFill>
                  <a:schemeClr val="tx1">
                    <a:lumMod val="85000"/>
                    <a:lumOff val="15000"/>
                  </a:schemeClr>
                </a:solidFill>
              </a:rPr>
              <a:t>　施設所在市町村の</a:t>
            </a:r>
            <a:r>
              <a:rPr lang="ja-JP" altLang="en-US" sz="2400" dirty="0">
                <a:solidFill>
                  <a:schemeClr val="tx1">
                    <a:lumMod val="85000"/>
                    <a:lumOff val="15000"/>
                  </a:schemeClr>
                </a:solidFill>
              </a:rPr>
              <a:t>窓口</a:t>
            </a:r>
            <a:r>
              <a:rPr lang="ja-JP" altLang="en-US" sz="2400" dirty="0" smtClean="0">
                <a:solidFill>
                  <a:schemeClr val="tx1">
                    <a:lumMod val="85000"/>
                    <a:lumOff val="15000"/>
                  </a:schemeClr>
                </a:solidFill>
              </a:rPr>
              <a:t>一覧、様式（記載例）等は、</a:t>
            </a:r>
            <a:endParaRPr lang="en-US" altLang="ja-JP" sz="2400" dirty="0" smtClean="0">
              <a:solidFill>
                <a:schemeClr val="tx1">
                  <a:lumMod val="85000"/>
                  <a:lumOff val="15000"/>
                </a:schemeClr>
              </a:solidFill>
            </a:endParaRPr>
          </a:p>
          <a:p>
            <a:pPr marL="0" indent="0">
              <a:buNone/>
            </a:pPr>
            <a:r>
              <a:rPr lang="ja-JP" altLang="en-US" sz="2400" dirty="0">
                <a:solidFill>
                  <a:schemeClr val="tx1">
                    <a:lumMod val="85000"/>
                    <a:lumOff val="15000"/>
                  </a:schemeClr>
                </a:solidFill>
              </a:rPr>
              <a:t>　</a:t>
            </a:r>
            <a:r>
              <a:rPr lang="en-US" altLang="ja-JP" sz="2400" dirty="0">
                <a:solidFill>
                  <a:srgbClr val="FF0000"/>
                </a:solidFill>
              </a:rPr>
              <a:t> </a:t>
            </a:r>
            <a:r>
              <a:rPr lang="en-US" altLang="ja-JP" sz="2400" dirty="0"/>
              <a:t>11</a:t>
            </a:r>
            <a:r>
              <a:rPr lang="ja-JP" altLang="en-US" sz="2400" dirty="0"/>
              <a:t>頁の府</a:t>
            </a:r>
            <a:r>
              <a:rPr lang="ja-JP" altLang="en-US" sz="2400" dirty="0" smtClean="0"/>
              <a:t>ホームページに</a:t>
            </a:r>
            <a:r>
              <a:rPr lang="ja-JP" altLang="en-US" sz="2400" dirty="0" smtClean="0">
                <a:solidFill>
                  <a:schemeClr val="tx1">
                    <a:lumMod val="85000"/>
                    <a:lumOff val="15000"/>
                  </a:schemeClr>
                </a:solidFill>
              </a:rPr>
              <a:t>掲載</a:t>
            </a:r>
            <a:endParaRPr lang="en-US" altLang="ja-JP" sz="2400" dirty="0" smtClean="0">
              <a:solidFill>
                <a:schemeClr val="tx1">
                  <a:lumMod val="85000"/>
                  <a:lumOff val="15000"/>
                </a:schemeClr>
              </a:solidFill>
            </a:endParaRPr>
          </a:p>
        </p:txBody>
      </p:sp>
    </p:spTree>
    <p:extLst>
      <p:ext uri="{BB962C8B-B14F-4D97-AF65-F5344CB8AC3E}">
        <p14:creationId xmlns:p14="http://schemas.microsoft.com/office/powerpoint/2010/main" val="33410246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57944"/>
            <a:ext cx="9144000" cy="1066800"/>
          </a:xfrm>
        </p:spPr>
        <p:style>
          <a:lnRef idx="1">
            <a:schemeClr val="accent1"/>
          </a:lnRef>
          <a:fillRef idx="2">
            <a:schemeClr val="accent1"/>
          </a:fillRef>
          <a:effectRef idx="1">
            <a:schemeClr val="accent1"/>
          </a:effectRef>
          <a:fontRef idx="minor">
            <a:schemeClr val="dk1"/>
          </a:fontRef>
        </p:style>
        <p:txBody>
          <a:bodyPr>
            <a:noAutofit/>
          </a:bodyPr>
          <a:lstStyle/>
          <a:p>
            <a:pPr marL="0" indent="0"/>
            <a:r>
              <a:rPr lang="ja-JP" altLang="en-US" sz="3200" dirty="0" smtClean="0"/>
              <a:t>２　</a:t>
            </a:r>
            <a:r>
              <a:rPr lang="ja-JP" altLang="en-US" sz="3200" dirty="0"/>
              <a:t>社会福祉施設等に</a:t>
            </a:r>
            <a:r>
              <a:rPr lang="ja-JP" altLang="en-US" sz="3200" dirty="0" smtClean="0"/>
              <a:t>おける</a:t>
            </a:r>
            <a:r>
              <a:rPr lang="en-US" altLang="ja-JP" sz="3200" dirty="0" smtClean="0"/>
              <a:t/>
            </a:r>
            <a:br>
              <a:rPr lang="en-US" altLang="ja-JP" sz="3200" dirty="0" smtClean="0"/>
            </a:br>
            <a:r>
              <a:rPr lang="en-US" altLang="ja-JP" sz="3200" dirty="0" smtClean="0"/>
              <a:t>BCP</a:t>
            </a:r>
            <a:r>
              <a:rPr lang="ja-JP" altLang="en-US" sz="3200" dirty="0"/>
              <a:t>（事業継続計画）の策定</a:t>
            </a:r>
            <a:endParaRPr lang="en-US" altLang="ja-JP" sz="3200" dirty="0" smtClean="0"/>
          </a:p>
        </p:txBody>
      </p:sp>
      <p:sp>
        <p:nvSpPr>
          <p:cNvPr id="3" name="コンテンツ プレースホルダー 2"/>
          <p:cNvSpPr>
            <a:spLocks noGrp="1"/>
          </p:cNvSpPr>
          <p:nvPr>
            <p:ph idx="1"/>
          </p:nvPr>
        </p:nvSpPr>
        <p:spPr>
          <a:xfrm>
            <a:off x="-35496" y="1340768"/>
            <a:ext cx="9144000" cy="5445224"/>
          </a:xfrm>
        </p:spPr>
        <p:txBody>
          <a:bodyPr>
            <a:normAutofit fontScale="92500" lnSpcReduction="20000"/>
          </a:bodyPr>
          <a:lstStyle/>
          <a:p>
            <a:pPr marL="0" lvl="0" indent="0">
              <a:buNone/>
            </a:pPr>
            <a:r>
              <a:rPr lang="ja-JP" altLang="en-US" sz="2800" dirty="0"/>
              <a:t>　</a:t>
            </a:r>
            <a:r>
              <a:rPr lang="ja-JP" altLang="en-US" sz="2800" dirty="0" smtClean="0"/>
              <a:t>利用者</a:t>
            </a:r>
            <a:r>
              <a:rPr lang="ja-JP" altLang="en-US" sz="2800" dirty="0"/>
              <a:t>への支援等の重要な事業を中断させない</a:t>
            </a:r>
            <a:r>
              <a:rPr lang="ja-JP" altLang="en-US" sz="2800" dirty="0" smtClean="0"/>
              <a:t>、</a:t>
            </a:r>
            <a:r>
              <a:rPr lang="en-US" altLang="ja-JP" sz="2800" dirty="0" smtClean="0"/>
              <a:t/>
            </a:r>
            <a:br>
              <a:rPr lang="en-US" altLang="ja-JP" sz="2800" dirty="0" smtClean="0"/>
            </a:br>
            <a:r>
              <a:rPr lang="ja-JP" altLang="en-US" sz="2800" dirty="0" smtClean="0"/>
              <a:t>　また</a:t>
            </a:r>
            <a:r>
              <a:rPr lang="ja-JP" altLang="en-US" sz="2800" dirty="0"/>
              <a:t>は中断しても可能な限り短い期間で復旧させるために</a:t>
            </a:r>
            <a:r>
              <a:rPr lang="ja-JP" altLang="en-US" sz="2800" dirty="0" smtClean="0"/>
              <a:t>、</a:t>
            </a:r>
            <a:r>
              <a:rPr lang="en-US" altLang="ja-JP" sz="2800" dirty="0" smtClean="0"/>
              <a:t/>
            </a:r>
            <a:br>
              <a:rPr lang="en-US" altLang="ja-JP" sz="2800" dirty="0" smtClean="0"/>
            </a:br>
            <a:r>
              <a:rPr lang="ja-JP" altLang="en-US" sz="2800" dirty="0" smtClean="0"/>
              <a:t>　</a:t>
            </a:r>
            <a:r>
              <a:rPr lang="en-US" altLang="ja-JP" sz="2800" dirty="0" smtClean="0"/>
              <a:t>BCP</a:t>
            </a:r>
            <a:r>
              <a:rPr lang="ja-JP" altLang="en-US" sz="2800" dirty="0"/>
              <a:t>（事業継続計画）の策定が</a:t>
            </a:r>
            <a:r>
              <a:rPr lang="ja-JP" altLang="en-US" sz="2800" dirty="0" smtClean="0"/>
              <a:t>有効。</a:t>
            </a:r>
            <a:endParaRPr lang="en-US" altLang="ja-JP" sz="2800" dirty="0" smtClean="0"/>
          </a:p>
          <a:p>
            <a:pPr marL="0" lvl="0" indent="0">
              <a:buNone/>
            </a:pPr>
            <a:r>
              <a:rPr lang="ja-JP" altLang="en-US" sz="2800" dirty="0">
                <a:latin typeface="+mn-ea"/>
              </a:rPr>
              <a:t>　</a:t>
            </a:r>
            <a:r>
              <a:rPr lang="en-US" altLang="ja-JP" sz="2000" dirty="0" smtClean="0">
                <a:latin typeface="+mn-ea"/>
              </a:rPr>
              <a:t>※</a:t>
            </a:r>
            <a:r>
              <a:rPr lang="zh-TW" altLang="en-US" sz="2000" dirty="0">
                <a:latin typeface="ＭＳ Ｐゴシック" panose="020B0600070205080204" pitchFamily="50" charset="-128"/>
                <a:ea typeface="ＭＳ Ｐゴシック" panose="020B0600070205080204" pitchFamily="50" charset="-128"/>
              </a:rPr>
              <a:t>令和</a:t>
            </a:r>
            <a:r>
              <a:rPr lang="zh-TW" altLang="en-US" sz="2000" dirty="0" smtClean="0">
                <a:latin typeface="ＭＳ Ｐゴシック" panose="020B0600070205080204" pitchFamily="50" charset="-128"/>
                <a:ea typeface="ＭＳ Ｐゴシック" panose="020B0600070205080204" pitchFamily="50" charset="-128"/>
              </a:rPr>
              <a:t>３年度報酬</a:t>
            </a:r>
            <a:r>
              <a:rPr lang="ja-JP" altLang="en-US" sz="2000" dirty="0" smtClean="0">
                <a:latin typeface="ＭＳ Ｐゴシック" panose="020B0600070205080204" pitchFamily="50" charset="-128"/>
                <a:ea typeface="ＭＳ Ｐゴシック" panose="020B0600070205080204" pitchFamily="50" charset="-128"/>
              </a:rPr>
              <a:t>改訂に伴う運用基準の改正により、介護施設・事業所、障害福祉</a:t>
            </a:r>
            <a:endParaRPr lang="en-US" altLang="ja-JP" sz="2000" dirty="0" smtClean="0">
              <a:latin typeface="ＭＳ Ｐゴシック" panose="020B0600070205080204" pitchFamily="50" charset="-128"/>
              <a:ea typeface="ＭＳ Ｐゴシック" panose="020B0600070205080204" pitchFamily="50" charset="-128"/>
            </a:endParaRPr>
          </a:p>
          <a:p>
            <a:pPr marL="0" lvl="0" indent="0">
              <a:buNone/>
            </a:pPr>
            <a:r>
              <a:rPr lang="ja-JP" altLang="en-US" sz="2000" dirty="0">
                <a:latin typeface="ＭＳ Ｐゴシック" panose="020B0600070205080204" pitchFamily="50" charset="-128"/>
                <a:ea typeface="ＭＳ Ｐゴシック" panose="020B0600070205080204" pitchFamily="50" charset="-128"/>
              </a:rPr>
              <a:t>　</a:t>
            </a:r>
            <a:r>
              <a:rPr lang="ja-JP" altLang="en-US" sz="2000" dirty="0" smtClean="0">
                <a:latin typeface="ＭＳ Ｐゴシック" panose="020B0600070205080204" pitchFamily="50" charset="-128"/>
                <a:ea typeface="ＭＳ Ｐゴシック" panose="020B0600070205080204" pitchFamily="50" charset="-128"/>
              </a:rPr>
              <a:t>　　サービス事業所等における</a:t>
            </a:r>
            <a:r>
              <a:rPr lang="en-US" altLang="ja-JP" sz="2000" dirty="0" smtClean="0">
                <a:latin typeface="ＭＳ Ｐゴシック" panose="020B0600070205080204" pitchFamily="50" charset="-128"/>
                <a:ea typeface="ＭＳ Ｐゴシック" panose="020B0600070205080204" pitchFamily="50" charset="-128"/>
              </a:rPr>
              <a:t>BCP</a:t>
            </a:r>
            <a:r>
              <a:rPr lang="ja-JP" altLang="en-US" sz="2000" dirty="0" smtClean="0">
                <a:latin typeface="ＭＳ Ｐゴシック" panose="020B0600070205080204" pitchFamily="50" charset="-128"/>
                <a:ea typeface="ＭＳ Ｐゴシック" panose="020B0600070205080204" pitchFamily="50" charset="-128"/>
              </a:rPr>
              <a:t>の策定が義務化（３年間の経過措置あり）</a:t>
            </a:r>
            <a:endParaRPr lang="en-US" altLang="ja-JP" sz="2000" dirty="0" smtClean="0">
              <a:latin typeface="ＭＳ Ｐゴシック" panose="020B0600070205080204" pitchFamily="50" charset="-128"/>
              <a:ea typeface="ＭＳ Ｐゴシック" panose="020B0600070205080204" pitchFamily="50" charset="-128"/>
            </a:endParaRPr>
          </a:p>
          <a:p>
            <a:pPr marL="0" lvl="0" indent="0">
              <a:buNone/>
            </a:pPr>
            <a:endParaRPr lang="en-US" altLang="ja-JP" sz="2000" dirty="0"/>
          </a:p>
          <a:p>
            <a:pPr marL="0" indent="0">
              <a:buNone/>
            </a:pPr>
            <a:r>
              <a:rPr lang="ja-JP" altLang="en-US" sz="2800" dirty="0"/>
              <a:t>　福祉部出先</a:t>
            </a:r>
            <a:r>
              <a:rPr lang="ja-JP" altLang="en-US" sz="2800" dirty="0" smtClean="0"/>
              <a:t>機関で</a:t>
            </a:r>
            <a:r>
              <a:rPr lang="ja-JP" altLang="en-US" sz="2800" dirty="0"/>
              <a:t>策定して</a:t>
            </a:r>
            <a:r>
              <a:rPr lang="ja-JP" altLang="en-US" sz="2800" dirty="0" smtClean="0"/>
              <a:t>いる</a:t>
            </a:r>
            <a:r>
              <a:rPr lang="en-US" altLang="ja-JP" sz="2800" dirty="0" smtClean="0"/>
              <a:t>BCP</a:t>
            </a:r>
            <a:r>
              <a:rPr lang="ja-JP" altLang="en-US" sz="2800" dirty="0"/>
              <a:t>（地震災害想定</a:t>
            </a:r>
            <a:r>
              <a:rPr lang="ja-JP" altLang="en-US" sz="2800" dirty="0" smtClean="0"/>
              <a:t>）を</a:t>
            </a:r>
            <a:r>
              <a:rPr lang="ja-JP" altLang="en-US" sz="2800" dirty="0"/>
              <a:t>基に</a:t>
            </a:r>
            <a:r>
              <a:rPr lang="ja-JP" altLang="en-US" sz="2800" dirty="0" smtClean="0"/>
              <a:t>、</a:t>
            </a:r>
            <a:endParaRPr lang="en-US" altLang="ja-JP" sz="2800" dirty="0" smtClean="0"/>
          </a:p>
          <a:p>
            <a:pPr marL="0" indent="0">
              <a:buNone/>
            </a:pPr>
            <a:r>
              <a:rPr lang="ja-JP" altLang="en-US" sz="2800" dirty="0"/>
              <a:t>　</a:t>
            </a:r>
            <a:r>
              <a:rPr lang="ja-JP" altLang="en-US" sz="2800" dirty="0" smtClean="0"/>
              <a:t>作成</a:t>
            </a:r>
            <a:r>
              <a:rPr lang="ja-JP" altLang="en-US" sz="2800" dirty="0"/>
              <a:t>のポイントとなる</a:t>
            </a:r>
            <a:r>
              <a:rPr lang="ja-JP" altLang="en-US" sz="2800" dirty="0" smtClean="0"/>
              <a:t>項目をまとめた参考事例や、厚生労働省</a:t>
            </a:r>
            <a:endParaRPr lang="en-US" altLang="ja-JP" sz="2800" dirty="0" smtClean="0"/>
          </a:p>
          <a:p>
            <a:pPr marL="0" indent="0">
              <a:buNone/>
            </a:pPr>
            <a:r>
              <a:rPr lang="ja-JP" altLang="en-US" sz="2800" dirty="0"/>
              <a:t>　</a:t>
            </a:r>
            <a:r>
              <a:rPr lang="ja-JP" altLang="en-US" sz="2800" dirty="0" smtClean="0"/>
              <a:t>作成のガイドラインや研修動画を</a:t>
            </a:r>
            <a:r>
              <a:rPr lang="en-US" altLang="ja-JP" sz="2800" dirty="0"/>
              <a:t>11</a:t>
            </a:r>
            <a:r>
              <a:rPr lang="ja-JP" altLang="en-US" sz="2800" dirty="0"/>
              <a:t>頁</a:t>
            </a:r>
            <a:r>
              <a:rPr lang="ja-JP" altLang="en-US" sz="2800" dirty="0" smtClean="0"/>
              <a:t>の府ホームページ</a:t>
            </a:r>
            <a:r>
              <a:rPr lang="ja-JP" altLang="en-US" sz="2800" dirty="0"/>
              <a:t>に</a:t>
            </a:r>
            <a:r>
              <a:rPr lang="ja-JP" altLang="en-US" sz="2800" dirty="0" smtClean="0"/>
              <a:t>掲載</a:t>
            </a:r>
            <a:endParaRPr lang="en-US" altLang="ja-JP" sz="2800" dirty="0" smtClean="0"/>
          </a:p>
          <a:p>
            <a:pPr marL="0" indent="0">
              <a:buNone/>
            </a:pPr>
            <a:r>
              <a:rPr lang="ja-JP" altLang="en-US" sz="2800" dirty="0"/>
              <a:t>　</a:t>
            </a:r>
            <a:r>
              <a:rPr lang="ja-JP" altLang="en-US" sz="2800" dirty="0" smtClean="0"/>
              <a:t>して</a:t>
            </a:r>
            <a:r>
              <a:rPr lang="ja-JP" altLang="en-US" sz="2800" dirty="0"/>
              <a:t>います</a:t>
            </a:r>
            <a:r>
              <a:rPr lang="ja-JP" altLang="en-US" sz="2800" dirty="0" smtClean="0"/>
              <a:t>。</a:t>
            </a:r>
            <a:r>
              <a:rPr lang="en-US" altLang="ja-JP" sz="2800" dirty="0"/>
              <a:t/>
            </a:r>
            <a:br>
              <a:rPr lang="en-US" altLang="ja-JP" sz="2800" dirty="0"/>
            </a:br>
            <a:endParaRPr lang="en-US" altLang="ja-JP" sz="2800" dirty="0" smtClean="0"/>
          </a:p>
          <a:p>
            <a:pPr marL="0" indent="0">
              <a:buNone/>
            </a:pPr>
            <a:r>
              <a:rPr lang="ja-JP" altLang="en-US" sz="2800" dirty="0"/>
              <a:t>　</a:t>
            </a:r>
            <a:r>
              <a:rPr lang="en-US" altLang="ja-JP" sz="2800" dirty="0" smtClean="0"/>
              <a:t>【</a:t>
            </a:r>
            <a:r>
              <a:rPr lang="ja-JP" altLang="en-US" sz="2800" dirty="0" smtClean="0"/>
              <a:t>作成ポイント</a:t>
            </a:r>
            <a:r>
              <a:rPr lang="en-US" altLang="ja-JP" sz="2800" dirty="0" smtClean="0"/>
              <a:t>】</a:t>
            </a:r>
            <a:endParaRPr lang="en-US" altLang="ja-JP" sz="2800" dirty="0"/>
          </a:p>
          <a:p>
            <a:pPr marL="0" indent="0">
              <a:buNone/>
            </a:pPr>
            <a:r>
              <a:rPr lang="ja-JP" altLang="en-US" sz="2400" dirty="0"/>
              <a:t>　　</a:t>
            </a:r>
            <a:r>
              <a:rPr lang="ja-JP" altLang="en-US" sz="2400" dirty="0" smtClean="0"/>
              <a:t>◆</a:t>
            </a:r>
            <a:r>
              <a:rPr lang="zh-TW" altLang="en-US" sz="2400" dirty="0"/>
              <a:t>非常時優先業務</a:t>
            </a:r>
            <a:endParaRPr lang="en-US" altLang="ja-JP" sz="2400" dirty="0"/>
          </a:p>
          <a:p>
            <a:pPr marL="0" indent="0">
              <a:buNone/>
            </a:pPr>
            <a:r>
              <a:rPr lang="ja-JP" altLang="en-US" sz="2400" dirty="0"/>
              <a:t>　　◆業務継続のための業務資源・環境の</a:t>
            </a:r>
            <a:r>
              <a:rPr lang="ja-JP" altLang="en-US" sz="2400" dirty="0" smtClean="0"/>
              <a:t>確保</a:t>
            </a:r>
            <a:endParaRPr lang="en-US" altLang="ja-JP" sz="2400" dirty="0" smtClean="0"/>
          </a:p>
          <a:p>
            <a:pPr marL="0" indent="0">
              <a:buNone/>
            </a:pPr>
            <a:r>
              <a:rPr lang="ja-JP" altLang="en-US" sz="2400" dirty="0"/>
              <a:t>　　◆業務資源確保等のための平常時からの対策</a:t>
            </a:r>
            <a:endParaRPr lang="en-US" altLang="ja-JP" sz="2400" dirty="0" smtClean="0"/>
          </a:p>
          <a:p>
            <a:pPr marL="0" indent="0">
              <a:buNone/>
            </a:pPr>
            <a:endParaRPr lang="en-US" altLang="ja-JP" sz="2800" dirty="0" smtClean="0"/>
          </a:p>
        </p:txBody>
      </p:sp>
      <p:cxnSp>
        <p:nvCxnSpPr>
          <p:cNvPr id="5" name="直線コネクタ 4"/>
          <p:cNvCxnSpPr/>
          <p:nvPr/>
        </p:nvCxnSpPr>
        <p:spPr>
          <a:xfrm>
            <a:off x="0" y="1096888"/>
            <a:ext cx="9144000" cy="0"/>
          </a:xfrm>
          <a:prstGeom prst="line">
            <a:avLst/>
          </a:prstGeom>
          <a:ln w="73025" cmpd="dbl"/>
        </p:spPr>
        <p:style>
          <a:lnRef idx="1">
            <a:schemeClr val="accent1"/>
          </a:lnRef>
          <a:fillRef idx="0">
            <a:schemeClr val="accent1"/>
          </a:fillRef>
          <a:effectRef idx="0">
            <a:schemeClr val="accent1"/>
          </a:effectRef>
          <a:fontRef idx="minor">
            <a:schemeClr val="tx1"/>
          </a:fontRef>
        </p:style>
      </p:cxnSp>
      <p:sp>
        <p:nvSpPr>
          <p:cNvPr id="4" name="スライド番号プレースホルダー 3"/>
          <p:cNvSpPr>
            <a:spLocks noGrp="1"/>
          </p:cNvSpPr>
          <p:nvPr>
            <p:ph type="sldNum" sz="quarter" idx="12"/>
          </p:nvPr>
        </p:nvSpPr>
        <p:spPr/>
        <p:txBody>
          <a:bodyPr/>
          <a:lstStyle/>
          <a:p>
            <a:fld id="{541BA95C-2D7F-45D7-BE58-9414BD4EE82A}" type="slidenum">
              <a:rPr kumimoji="1" lang="ja-JP" altLang="en-US" smtClean="0"/>
              <a:t>4</a:t>
            </a:fld>
            <a:endParaRPr kumimoji="1" lang="ja-JP" altLang="en-US" dirty="0"/>
          </a:p>
        </p:txBody>
      </p:sp>
    </p:spTree>
    <p:extLst>
      <p:ext uri="{BB962C8B-B14F-4D97-AF65-F5344CB8AC3E}">
        <p14:creationId xmlns:p14="http://schemas.microsoft.com/office/powerpoint/2010/main" val="23325517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44624"/>
            <a:ext cx="9144000" cy="817272"/>
          </a:xfrm>
        </p:spPr>
        <p:style>
          <a:lnRef idx="1">
            <a:schemeClr val="accent1"/>
          </a:lnRef>
          <a:fillRef idx="2">
            <a:schemeClr val="accent1"/>
          </a:fillRef>
          <a:effectRef idx="1">
            <a:schemeClr val="accent1"/>
          </a:effectRef>
          <a:fontRef idx="minor">
            <a:schemeClr val="dk1"/>
          </a:fontRef>
        </p:style>
        <p:txBody>
          <a:bodyPr>
            <a:noAutofit/>
          </a:bodyPr>
          <a:lstStyle/>
          <a:p>
            <a:pPr marL="0" indent="0"/>
            <a:r>
              <a:rPr lang="ja-JP" altLang="en-US" sz="3200" dirty="0"/>
              <a:t>３</a:t>
            </a:r>
            <a:r>
              <a:rPr lang="ja-JP" altLang="en-US" sz="3200" dirty="0" smtClean="0"/>
              <a:t>　地震防災対策マニュアル</a:t>
            </a:r>
            <a:endParaRPr lang="en-US" altLang="ja-JP" sz="3200" dirty="0" smtClean="0"/>
          </a:p>
        </p:txBody>
      </p:sp>
      <p:sp>
        <p:nvSpPr>
          <p:cNvPr id="3" name="コンテンツ プレースホルダー 2"/>
          <p:cNvSpPr>
            <a:spLocks noGrp="1"/>
          </p:cNvSpPr>
          <p:nvPr>
            <p:ph idx="1"/>
          </p:nvPr>
        </p:nvSpPr>
        <p:spPr>
          <a:xfrm>
            <a:off x="0" y="1340768"/>
            <a:ext cx="9144000" cy="5517232"/>
          </a:xfrm>
        </p:spPr>
        <p:txBody>
          <a:bodyPr>
            <a:normAutofit lnSpcReduction="10000"/>
          </a:bodyPr>
          <a:lstStyle/>
          <a:p>
            <a:pPr marL="0" indent="0">
              <a:buNone/>
            </a:pPr>
            <a:r>
              <a:rPr lang="ja-JP" altLang="en-US" sz="2800" dirty="0"/>
              <a:t>　</a:t>
            </a:r>
            <a:r>
              <a:rPr lang="ja-JP" altLang="en-US" sz="2800" dirty="0" smtClean="0"/>
              <a:t>社会福祉施設等が</a:t>
            </a:r>
            <a:r>
              <a:rPr lang="ja-JP" altLang="en-US" sz="2800" dirty="0" smtClean="0">
                <a:effectLst/>
              </a:rPr>
              <a:t>地震や風水害の発生への備えや</a:t>
            </a:r>
            <a:r>
              <a:rPr lang="en-US" altLang="ja-JP" sz="2800" dirty="0" smtClean="0">
                <a:effectLst/>
              </a:rPr>
              <a:t/>
            </a:r>
            <a:br>
              <a:rPr lang="en-US" altLang="ja-JP" sz="2800" dirty="0" smtClean="0">
                <a:effectLst/>
              </a:rPr>
            </a:br>
            <a:r>
              <a:rPr lang="ja-JP" altLang="en-US" sz="2800" dirty="0" smtClean="0">
                <a:effectLst/>
              </a:rPr>
              <a:t>　発生した場合の迅速な避難などを定める防災マニュアル</a:t>
            </a:r>
            <a:r>
              <a:rPr lang="en-US" altLang="ja-JP" sz="2800" dirty="0" smtClean="0">
                <a:effectLst/>
              </a:rPr>
              <a:t/>
            </a:r>
            <a:br>
              <a:rPr lang="en-US" altLang="ja-JP" sz="2800" dirty="0" smtClean="0">
                <a:effectLst/>
              </a:rPr>
            </a:br>
            <a:r>
              <a:rPr lang="ja-JP" altLang="en-US" sz="2800" dirty="0" smtClean="0">
                <a:effectLst/>
              </a:rPr>
              <a:t>　を作成することが有効。</a:t>
            </a:r>
            <a:r>
              <a:rPr lang="ja-JP" altLang="en-US" sz="2800" dirty="0" smtClean="0"/>
              <a:t>作成のポイントとなる項目をまと</a:t>
            </a:r>
            <a:endParaRPr lang="en-US" altLang="ja-JP" sz="2800" dirty="0" smtClean="0"/>
          </a:p>
          <a:p>
            <a:pPr marL="0" indent="0">
              <a:buNone/>
            </a:pPr>
            <a:r>
              <a:rPr lang="ja-JP" altLang="en-US" sz="2800" dirty="0"/>
              <a:t>　</a:t>
            </a:r>
            <a:r>
              <a:rPr lang="ja-JP" altLang="en-US" sz="2800" dirty="0" err="1" smtClean="0"/>
              <a:t>めた</a:t>
            </a:r>
            <a:r>
              <a:rPr lang="ja-JP" altLang="en-US" sz="2800" dirty="0" smtClean="0">
                <a:effectLst/>
              </a:rPr>
              <a:t>手引書を</a:t>
            </a:r>
            <a:r>
              <a:rPr lang="en-US" altLang="ja-JP" sz="2800" dirty="0" smtClean="0">
                <a:effectLst/>
              </a:rPr>
              <a:t>11</a:t>
            </a:r>
            <a:r>
              <a:rPr lang="ja-JP" altLang="en-US" sz="2800" dirty="0" smtClean="0">
                <a:effectLst/>
              </a:rPr>
              <a:t>頁の府ホームページに掲載しています。</a:t>
            </a:r>
            <a:endParaRPr lang="en-US" altLang="ja-JP" sz="2800" dirty="0" smtClean="0"/>
          </a:p>
          <a:p>
            <a:pPr marL="0" indent="0">
              <a:buNone/>
            </a:pPr>
            <a:r>
              <a:rPr lang="ja-JP" altLang="en-US" sz="2800" dirty="0" smtClean="0"/>
              <a:t>　</a:t>
            </a:r>
            <a:endParaRPr lang="en-US" altLang="ja-JP" sz="2800" dirty="0" smtClean="0"/>
          </a:p>
          <a:p>
            <a:pPr marL="0" indent="0">
              <a:buNone/>
            </a:pPr>
            <a:r>
              <a:rPr lang="ja-JP" altLang="en-US" sz="2800" dirty="0"/>
              <a:t>　</a:t>
            </a:r>
            <a:r>
              <a:rPr lang="en-US" altLang="ja-JP" sz="2800" dirty="0" smtClean="0"/>
              <a:t>【</a:t>
            </a:r>
            <a:r>
              <a:rPr lang="ja-JP" altLang="en-US" sz="2800" dirty="0" smtClean="0"/>
              <a:t>手引書概要</a:t>
            </a:r>
            <a:r>
              <a:rPr lang="en-US" altLang="ja-JP" sz="2800" dirty="0" smtClean="0"/>
              <a:t>】</a:t>
            </a:r>
            <a:endParaRPr lang="en-US" altLang="ja-JP" sz="2800" dirty="0"/>
          </a:p>
          <a:p>
            <a:pPr marL="0" indent="0">
              <a:buNone/>
            </a:pPr>
            <a:r>
              <a:rPr lang="ja-JP" altLang="en-US" sz="2400" dirty="0" smtClean="0"/>
              <a:t>　　◆</a:t>
            </a:r>
            <a:r>
              <a:rPr lang="ja-JP" altLang="ja-JP" sz="2400" dirty="0"/>
              <a:t>施設における地震防災対策の必要性に</a:t>
            </a:r>
            <a:r>
              <a:rPr lang="ja-JP" altLang="ja-JP" sz="2400" dirty="0" smtClean="0"/>
              <a:t>ついて</a:t>
            </a:r>
            <a:endParaRPr lang="en-US" altLang="ja-JP" sz="2400" dirty="0" smtClean="0"/>
          </a:p>
          <a:p>
            <a:pPr marL="0" indent="0">
              <a:buNone/>
            </a:pPr>
            <a:endParaRPr lang="en-US" altLang="ja-JP" sz="900" dirty="0" smtClean="0"/>
          </a:p>
          <a:p>
            <a:pPr marL="0" indent="0">
              <a:buNone/>
            </a:pPr>
            <a:r>
              <a:rPr lang="ja-JP" altLang="en-US" sz="2400" dirty="0" smtClean="0"/>
              <a:t>　　◆</a:t>
            </a:r>
            <a:r>
              <a:rPr lang="ja-JP" altLang="ja-JP" sz="2400" dirty="0"/>
              <a:t>平常時における地震防災</a:t>
            </a:r>
            <a:r>
              <a:rPr lang="ja-JP" altLang="ja-JP" sz="2400" dirty="0" smtClean="0"/>
              <a:t>対策</a:t>
            </a:r>
            <a:endParaRPr lang="en-US" altLang="ja-JP" sz="2400" dirty="0" smtClean="0"/>
          </a:p>
          <a:p>
            <a:pPr marL="0" indent="0">
              <a:buNone/>
            </a:pPr>
            <a:endParaRPr lang="en-US" altLang="ja-JP" sz="900" dirty="0" smtClean="0"/>
          </a:p>
          <a:p>
            <a:pPr marL="0" indent="0">
              <a:buNone/>
            </a:pPr>
            <a:r>
              <a:rPr lang="ja-JP" altLang="en-US" sz="2400" dirty="0" smtClean="0"/>
              <a:t>　　◆</a:t>
            </a:r>
            <a:r>
              <a:rPr lang="ja-JP" altLang="ja-JP" sz="2400" dirty="0"/>
              <a:t>地震発生後の応急</a:t>
            </a:r>
            <a:r>
              <a:rPr lang="ja-JP" altLang="ja-JP" sz="2400" dirty="0" smtClean="0"/>
              <a:t>対策</a:t>
            </a:r>
            <a:endParaRPr lang="en-US" altLang="ja-JP" sz="2400" dirty="0" smtClean="0"/>
          </a:p>
          <a:p>
            <a:pPr marL="0" indent="0">
              <a:buNone/>
            </a:pPr>
            <a:endParaRPr lang="en-US" altLang="ja-JP" sz="2800" dirty="0" smtClean="0"/>
          </a:p>
          <a:p>
            <a:pPr marL="0" indent="0">
              <a:buNone/>
            </a:pPr>
            <a:r>
              <a:rPr lang="ja-JP" altLang="en-US" sz="2800" dirty="0" smtClean="0"/>
              <a:t>　</a:t>
            </a:r>
            <a:endParaRPr lang="en-US" altLang="ja-JP" sz="2800" dirty="0" smtClean="0"/>
          </a:p>
        </p:txBody>
      </p:sp>
      <p:cxnSp>
        <p:nvCxnSpPr>
          <p:cNvPr id="5" name="直線コネクタ 4"/>
          <p:cNvCxnSpPr/>
          <p:nvPr/>
        </p:nvCxnSpPr>
        <p:spPr>
          <a:xfrm>
            <a:off x="0" y="908720"/>
            <a:ext cx="9144000" cy="0"/>
          </a:xfrm>
          <a:prstGeom prst="line">
            <a:avLst/>
          </a:prstGeom>
          <a:ln w="73025" cmpd="dbl"/>
        </p:spPr>
        <p:style>
          <a:lnRef idx="1">
            <a:schemeClr val="accent1"/>
          </a:lnRef>
          <a:fillRef idx="0">
            <a:schemeClr val="accent1"/>
          </a:fillRef>
          <a:effectRef idx="0">
            <a:schemeClr val="accent1"/>
          </a:effectRef>
          <a:fontRef idx="minor">
            <a:schemeClr val="tx1"/>
          </a:fontRef>
        </p:style>
      </p:cxnSp>
      <p:sp>
        <p:nvSpPr>
          <p:cNvPr id="4" name="スライド番号プレースホルダー 3"/>
          <p:cNvSpPr>
            <a:spLocks noGrp="1"/>
          </p:cNvSpPr>
          <p:nvPr>
            <p:ph type="sldNum" sz="quarter" idx="12"/>
          </p:nvPr>
        </p:nvSpPr>
        <p:spPr/>
        <p:txBody>
          <a:bodyPr/>
          <a:lstStyle/>
          <a:p>
            <a:fld id="{541BA95C-2D7F-45D7-BE58-9414BD4EE82A}" type="slidenum">
              <a:rPr kumimoji="1" lang="ja-JP" altLang="en-US" smtClean="0"/>
              <a:t>5</a:t>
            </a:fld>
            <a:endParaRPr kumimoji="1" lang="ja-JP" altLang="en-US"/>
          </a:p>
        </p:txBody>
      </p:sp>
    </p:spTree>
    <p:extLst>
      <p:ext uri="{BB962C8B-B14F-4D97-AF65-F5344CB8AC3E}">
        <p14:creationId xmlns:p14="http://schemas.microsoft.com/office/powerpoint/2010/main" val="29808853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44624"/>
            <a:ext cx="9144000" cy="831126"/>
          </a:xfrm>
        </p:spPr>
        <p:style>
          <a:lnRef idx="1">
            <a:schemeClr val="accent1"/>
          </a:lnRef>
          <a:fillRef idx="2">
            <a:schemeClr val="accent1"/>
          </a:fillRef>
          <a:effectRef idx="1">
            <a:schemeClr val="accent1"/>
          </a:effectRef>
          <a:fontRef idx="minor">
            <a:schemeClr val="dk1"/>
          </a:fontRef>
        </p:style>
        <p:txBody>
          <a:bodyPr>
            <a:noAutofit/>
          </a:bodyPr>
          <a:lstStyle/>
          <a:p>
            <a:pPr marL="0" indent="0"/>
            <a:r>
              <a:rPr lang="ja-JP" altLang="en-US" sz="3200" dirty="0"/>
              <a:t>４</a:t>
            </a:r>
            <a:r>
              <a:rPr lang="ja-JP" altLang="en-US" sz="3200" dirty="0" smtClean="0"/>
              <a:t>　非常災害対策計画の策定と避難訓練の実施</a:t>
            </a:r>
            <a:endParaRPr lang="en-US" altLang="ja-JP" sz="3200" dirty="0" smtClean="0"/>
          </a:p>
        </p:txBody>
      </p:sp>
      <p:sp>
        <p:nvSpPr>
          <p:cNvPr id="3" name="コンテンツ プレースホルダー 2"/>
          <p:cNvSpPr>
            <a:spLocks noGrp="1"/>
          </p:cNvSpPr>
          <p:nvPr>
            <p:ph idx="1"/>
          </p:nvPr>
        </p:nvSpPr>
        <p:spPr>
          <a:xfrm>
            <a:off x="0" y="1196752"/>
            <a:ext cx="9144000" cy="5671656"/>
          </a:xfrm>
        </p:spPr>
        <p:txBody>
          <a:bodyPr>
            <a:normAutofit fontScale="85000" lnSpcReduction="10000"/>
          </a:bodyPr>
          <a:lstStyle/>
          <a:p>
            <a:pPr marL="0" indent="0">
              <a:buNone/>
            </a:pPr>
            <a:r>
              <a:rPr lang="ja-JP" altLang="en-US" sz="2800" dirty="0" smtClean="0"/>
              <a:t>　</a:t>
            </a:r>
            <a:r>
              <a:rPr lang="ja-JP" altLang="ja-JP" sz="2800" dirty="0" smtClean="0"/>
              <a:t>平成</a:t>
            </a:r>
            <a:r>
              <a:rPr lang="en-US" altLang="ja-JP" sz="2800" dirty="0" smtClean="0"/>
              <a:t>28</a:t>
            </a:r>
            <a:r>
              <a:rPr lang="ja-JP" altLang="ja-JP" sz="2800" dirty="0" smtClean="0"/>
              <a:t>年</a:t>
            </a:r>
            <a:r>
              <a:rPr lang="en-US" altLang="ja-JP" sz="2800" dirty="0" smtClean="0"/>
              <a:t>8</a:t>
            </a:r>
            <a:r>
              <a:rPr lang="ja-JP" altLang="ja-JP" sz="2800" dirty="0" smtClean="0"/>
              <a:t>月</a:t>
            </a:r>
            <a:r>
              <a:rPr lang="en-US" altLang="ja-JP" sz="2800" dirty="0" smtClean="0"/>
              <a:t>31</a:t>
            </a:r>
            <a:r>
              <a:rPr lang="ja-JP" altLang="ja-JP" sz="2800" dirty="0" smtClean="0"/>
              <a:t>日</a:t>
            </a:r>
            <a:r>
              <a:rPr lang="ja-JP" altLang="en-US" sz="2800" dirty="0" smtClean="0"/>
              <a:t>の</a:t>
            </a:r>
            <a:r>
              <a:rPr lang="ja-JP" altLang="ja-JP" sz="2800" dirty="0" smtClean="0"/>
              <a:t>台風</a:t>
            </a:r>
            <a:r>
              <a:rPr lang="en-US" altLang="ja-JP" sz="2800" dirty="0" smtClean="0"/>
              <a:t>10</a:t>
            </a:r>
            <a:r>
              <a:rPr lang="ja-JP" altLang="ja-JP" sz="2800" dirty="0" smtClean="0"/>
              <a:t>号に伴う暴風及び豪雨による</a:t>
            </a:r>
            <a:r>
              <a:rPr lang="en-US" altLang="ja-JP" sz="2800" dirty="0" smtClean="0"/>
              <a:t/>
            </a:r>
            <a:br>
              <a:rPr lang="en-US" altLang="ja-JP" sz="2800" dirty="0" smtClean="0"/>
            </a:br>
            <a:r>
              <a:rPr lang="ja-JP" altLang="en-US" sz="2800" dirty="0" smtClean="0"/>
              <a:t>　</a:t>
            </a:r>
            <a:r>
              <a:rPr lang="ja-JP" altLang="ja-JP" sz="2800" dirty="0" smtClean="0"/>
              <a:t>災害</a:t>
            </a:r>
            <a:r>
              <a:rPr lang="ja-JP" altLang="en-US" sz="2800" dirty="0" smtClean="0"/>
              <a:t>の発生に伴い、厚生労働省により通知</a:t>
            </a:r>
            <a:endParaRPr lang="en-US" altLang="ja-JP" sz="2800" dirty="0" smtClean="0"/>
          </a:p>
          <a:p>
            <a:pPr marL="0" indent="0">
              <a:buNone/>
            </a:pPr>
            <a:r>
              <a:rPr lang="ja-JP" altLang="en-US" sz="2000" dirty="0" smtClean="0"/>
              <a:t>　</a:t>
            </a:r>
            <a:r>
              <a:rPr lang="ja-JP" altLang="en-US" sz="1800" dirty="0" smtClean="0"/>
              <a:t>　</a:t>
            </a:r>
            <a:r>
              <a:rPr lang="en-US" altLang="ja-JP" sz="1800" dirty="0" smtClean="0"/>
              <a:t>※</a:t>
            </a:r>
            <a:r>
              <a:rPr lang="ja-JP" altLang="en-US" sz="1800" dirty="0" smtClean="0"/>
              <a:t>令和２年７月豪雨による災害</a:t>
            </a:r>
            <a:r>
              <a:rPr lang="ja-JP" altLang="en-US" sz="1800" dirty="0"/>
              <a:t>の発生に伴い、非常</a:t>
            </a:r>
            <a:r>
              <a:rPr lang="ja-JP" altLang="en-US" sz="1800" dirty="0" smtClean="0"/>
              <a:t>災害対策計画の策定及び避難訓練</a:t>
            </a:r>
            <a:endParaRPr lang="en-US" altLang="ja-JP" sz="1800" dirty="0" smtClean="0"/>
          </a:p>
          <a:p>
            <a:pPr marL="0" indent="0">
              <a:buNone/>
            </a:pPr>
            <a:r>
              <a:rPr lang="ja-JP" altLang="en-US" sz="1800" dirty="0"/>
              <a:t>　</a:t>
            </a:r>
            <a:r>
              <a:rPr lang="ja-JP" altLang="en-US" sz="1800" dirty="0" smtClean="0"/>
              <a:t>　　  実施状況の点検等について、厚生労働省により通知</a:t>
            </a:r>
            <a:endParaRPr lang="en-US" altLang="ja-JP" sz="1800" dirty="0" smtClean="0"/>
          </a:p>
          <a:p>
            <a:pPr marL="0" indent="0">
              <a:buNone/>
            </a:pPr>
            <a:r>
              <a:rPr lang="ja-JP" altLang="en-US" sz="1800" dirty="0"/>
              <a:t>　</a:t>
            </a:r>
            <a:endParaRPr lang="en-US" altLang="ja-JP" sz="2000" dirty="0" smtClean="0"/>
          </a:p>
          <a:p>
            <a:pPr marL="0" indent="0">
              <a:buNone/>
            </a:pPr>
            <a:r>
              <a:rPr lang="ja-JP" altLang="en-US" sz="2800" dirty="0" smtClean="0"/>
              <a:t>　</a:t>
            </a:r>
            <a:r>
              <a:rPr lang="en-US" altLang="ja-JP" sz="2800" dirty="0" smtClean="0"/>
              <a:t>【</a:t>
            </a:r>
            <a:r>
              <a:rPr lang="ja-JP" altLang="en-US" sz="2800" dirty="0" smtClean="0"/>
              <a:t>通知概要</a:t>
            </a:r>
            <a:r>
              <a:rPr lang="en-US" altLang="ja-JP" sz="2800" dirty="0" smtClean="0"/>
              <a:t>】</a:t>
            </a:r>
          </a:p>
          <a:p>
            <a:pPr marL="0" indent="0">
              <a:buNone/>
            </a:pPr>
            <a:r>
              <a:rPr lang="ja-JP" altLang="en-US" sz="2400" dirty="0" smtClean="0"/>
              <a:t>　　</a:t>
            </a:r>
            <a:r>
              <a:rPr lang="ja-JP" altLang="en-US" sz="2400" dirty="0"/>
              <a:t>◆</a:t>
            </a:r>
            <a:r>
              <a:rPr lang="ja-JP" altLang="en-US" sz="2400" dirty="0" smtClean="0"/>
              <a:t>「高齢者</a:t>
            </a:r>
            <a:r>
              <a:rPr lang="ja-JP" altLang="en-US" sz="2400" dirty="0"/>
              <a:t>等</a:t>
            </a:r>
            <a:r>
              <a:rPr lang="ja-JP" altLang="en-US" sz="2400" dirty="0" smtClean="0"/>
              <a:t>避難」</a:t>
            </a:r>
            <a:r>
              <a:rPr lang="ja-JP" altLang="en-US" sz="2400" dirty="0"/>
              <a:t>、</a:t>
            </a:r>
            <a:r>
              <a:rPr lang="ja-JP" altLang="en-US" sz="2400" dirty="0" smtClean="0"/>
              <a:t>「避難指示」等の情報把握（</a:t>
            </a:r>
            <a:r>
              <a:rPr lang="ja-JP" altLang="en-US" sz="2400" dirty="0"/>
              <a:t>施設管理者等</a:t>
            </a:r>
            <a:r>
              <a:rPr lang="ja-JP" altLang="en-US" sz="2400" dirty="0" smtClean="0"/>
              <a:t>）</a:t>
            </a:r>
            <a:endParaRPr lang="en-US" altLang="ja-JP" sz="2400" dirty="0"/>
          </a:p>
          <a:p>
            <a:pPr marL="0" indent="0">
              <a:buNone/>
            </a:pPr>
            <a:r>
              <a:rPr lang="ja-JP" altLang="en-US" sz="2400" dirty="0" smtClean="0"/>
              <a:t>　　　　</a:t>
            </a:r>
            <a:r>
              <a:rPr lang="en-US" altLang="ja-JP" sz="1800" dirty="0" smtClean="0"/>
              <a:t>※</a:t>
            </a:r>
            <a:r>
              <a:rPr lang="ja-JP" altLang="en-US" sz="1800" dirty="0" smtClean="0"/>
              <a:t>令和３年の災害</a:t>
            </a:r>
            <a:r>
              <a:rPr lang="ja-JP" altLang="en-US" sz="1800" dirty="0"/>
              <a:t>対策</a:t>
            </a:r>
            <a:r>
              <a:rPr lang="ja-JP" altLang="en-US" sz="1800" dirty="0" smtClean="0"/>
              <a:t>基本法改正により変更</a:t>
            </a:r>
            <a:endParaRPr lang="en-US" altLang="ja-JP" sz="1800" dirty="0" smtClean="0"/>
          </a:p>
          <a:p>
            <a:pPr marL="0" indent="0">
              <a:buNone/>
            </a:pPr>
            <a:endParaRPr lang="en-US" altLang="ja-JP" sz="900" dirty="0" smtClean="0"/>
          </a:p>
          <a:p>
            <a:pPr marL="0" indent="0">
              <a:buNone/>
            </a:pPr>
            <a:r>
              <a:rPr lang="ja-JP" altLang="en-US" sz="2400" dirty="0"/>
              <a:t>　　◆非常災害対策計画の策定及び避難訓練の実施（施設等</a:t>
            </a:r>
            <a:r>
              <a:rPr lang="ja-JP" altLang="en-US" sz="2400" dirty="0" smtClean="0"/>
              <a:t>）</a:t>
            </a:r>
            <a:endParaRPr lang="en-US" altLang="ja-JP" sz="2400" dirty="0" smtClean="0"/>
          </a:p>
          <a:p>
            <a:pPr marL="0" indent="0">
              <a:buNone/>
            </a:pPr>
            <a:r>
              <a:rPr lang="ja-JP" altLang="en-US" sz="2400" dirty="0"/>
              <a:t>　</a:t>
            </a:r>
            <a:r>
              <a:rPr lang="ja-JP" altLang="en-US" sz="2400" dirty="0" smtClean="0"/>
              <a:t>　　　</a:t>
            </a:r>
            <a:r>
              <a:rPr lang="en-US" altLang="ja-JP" sz="1800" dirty="0" smtClean="0"/>
              <a:t>※</a:t>
            </a:r>
            <a:r>
              <a:rPr lang="ja-JP" altLang="en-US" sz="1800" dirty="0" smtClean="0"/>
              <a:t>厚生省令等により義務付け</a:t>
            </a:r>
            <a:endParaRPr lang="en-US" altLang="ja-JP" sz="1800" dirty="0" smtClean="0"/>
          </a:p>
          <a:p>
            <a:pPr marL="0" indent="0">
              <a:buNone/>
            </a:pPr>
            <a:endParaRPr lang="en-US" altLang="ja-JP" sz="900" dirty="0" smtClean="0"/>
          </a:p>
          <a:p>
            <a:pPr marL="0" indent="0">
              <a:buNone/>
            </a:pPr>
            <a:r>
              <a:rPr lang="ja-JP" altLang="en-US" sz="2400" dirty="0"/>
              <a:t>　　◆計画の策定状況及び避難訓練の実施状況等についての</a:t>
            </a:r>
            <a:r>
              <a:rPr lang="en-US" altLang="ja-JP" sz="2400" dirty="0"/>
              <a:t/>
            </a:r>
            <a:br>
              <a:rPr lang="en-US" altLang="ja-JP" sz="2400" dirty="0"/>
            </a:br>
            <a:r>
              <a:rPr lang="ja-JP" altLang="en-US" sz="2400" dirty="0"/>
              <a:t>　　　 点検及び指導・助言（府及び市町村</a:t>
            </a:r>
            <a:r>
              <a:rPr lang="ja-JP" altLang="en-US" sz="2400" dirty="0" smtClean="0"/>
              <a:t>）</a:t>
            </a:r>
            <a:endParaRPr lang="en-US" altLang="ja-JP" sz="2400" dirty="0" smtClean="0"/>
          </a:p>
          <a:p>
            <a:pPr marL="0" indent="0">
              <a:buNone/>
            </a:pPr>
            <a:r>
              <a:rPr lang="ja-JP" altLang="en-US" sz="2400" b="1" dirty="0" smtClean="0"/>
              <a:t>　</a:t>
            </a:r>
            <a:endParaRPr lang="en-US" altLang="ja-JP" sz="2400" b="1" dirty="0" smtClean="0"/>
          </a:p>
          <a:p>
            <a:pPr marL="0" indent="0">
              <a:buNone/>
            </a:pPr>
            <a:r>
              <a:rPr lang="ja-JP" altLang="en-US" sz="2400" b="1" dirty="0" smtClean="0">
                <a:solidFill>
                  <a:srgbClr val="FF0000"/>
                </a:solidFill>
              </a:rPr>
              <a:t>　</a:t>
            </a:r>
            <a:r>
              <a:rPr lang="ja-JP" altLang="en-US" sz="2400" b="1" dirty="0" smtClean="0"/>
              <a:t>国</a:t>
            </a:r>
            <a:r>
              <a:rPr lang="ja-JP" altLang="en-US" sz="2400" b="1" dirty="0"/>
              <a:t>通知等を踏まえ、</a:t>
            </a:r>
            <a:r>
              <a:rPr lang="en-US" altLang="ja-JP" sz="2400" b="1" dirty="0"/>
              <a:t>8</a:t>
            </a:r>
            <a:r>
              <a:rPr lang="ja-JP" altLang="en-US" sz="2400" b="1" dirty="0"/>
              <a:t>月</a:t>
            </a:r>
            <a:r>
              <a:rPr lang="en-US" altLang="ja-JP" sz="2400" b="1" dirty="0"/>
              <a:t>30</a:t>
            </a:r>
            <a:r>
              <a:rPr lang="ja-JP" altLang="en-US" sz="2400" b="1" dirty="0"/>
              <a:t>日から９月５日までの「防災週間」などの機会</a:t>
            </a:r>
            <a:r>
              <a:rPr lang="ja-JP" altLang="en-US" sz="2400" b="1" dirty="0" smtClean="0"/>
              <a:t>を捉え、</a:t>
            </a:r>
            <a:endParaRPr lang="en-US" altLang="ja-JP" sz="2400" b="1" dirty="0" smtClean="0"/>
          </a:p>
          <a:p>
            <a:pPr marL="0" indent="0">
              <a:buNone/>
            </a:pPr>
            <a:r>
              <a:rPr lang="ja-JP" altLang="en-US" sz="2400" b="1" dirty="0"/>
              <a:t>　</a:t>
            </a:r>
            <a:r>
              <a:rPr lang="ja-JP" altLang="en-US" sz="2400" b="1" dirty="0" smtClean="0"/>
              <a:t>防災訓練の</a:t>
            </a:r>
            <a:r>
              <a:rPr lang="ja-JP" altLang="en-US" sz="2400" b="1" dirty="0"/>
              <a:t>実施や非常災害対策計画等の見直しに取り組んで</a:t>
            </a:r>
            <a:r>
              <a:rPr lang="ja-JP" altLang="en-US" sz="2400" b="1" dirty="0" smtClean="0"/>
              <a:t>いただき、</a:t>
            </a:r>
            <a:endParaRPr lang="en-US" altLang="ja-JP" sz="2400" b="1" dirty="0" smtClean="0"/>
          </a:p>
          <a:p>
            <a:pPr marL="0" indent="0">
              <a:buNone/>
            </a:pPr>
            <a:r>
              <a:rPr lang="ja-JP" altLang="en-US" sz="2400" b="1" dirty="0"/>
              <a:t>　</a:t>
            </a:r>
            <a:r>
              <a:rPr lang="ja-JP" altLang="en-US" sz="2400" b="1" dirty="0" smtClean="0"/>
              <a:t>利用者</a:t>
            </a:r>
            <a:r>
              <a:rPr lang="ja-JP" altLang="en-US" sz="2400" b="1" dirty="0"/>
              <a:t>の安全確保や</a:t>
            </a:r>
            <a:r>
              <a:rPr lang="ja-JP" altLang="en-US" sz="2400" b="1" dirty="0" smtClean="0"/>
              <a:t>防災意識</a:t>
            </a:r>
            <a:r>
              <a:rPr lang="ja-JP" altLang="en-US" sz="2400" b="1" dirty="0"/>
              <a:t>の高揚に努めていただきます</a:t>
            </a:r>
            <a:r>
              <a:rPr lang="ja-JP" altLang="en-US" sz="2400" b="1" dirty="0" smtClean="0"/>
              <a:t>ようお願い</a:t>
            </a:r>
            <a:r>
              <a:rPr lang="ja-JP" altLang="en-US" sz="2400" b="1" dirty="0"/>
              <a:t>いたします。</a:t>
            </a:r>
            <a:endParaRPr lang="en-US" altLang="ja-JP" sz="2400" b="1" dirty="0"/>
          </a:p>
          <a:p>
            <a:pPr marL="0" indent="0">
              <a:buNone/>
            </a:pPr>
            <a:endParaRPr lang="en-US" altLang="ja-JP" sz="2400" dirty="0" smtClean="0"/>
          </a:p>
        </p:txBody>
      </p:sp>
      <p:cxnSp>
        <p:nvCxnSpPr>
          <p:cNvPr id="5" name="直線コネクタ 4"/>
          <p:cNvCxnSpPr/>
          <p:nvPr/>
        </p:nvCxnSpPr>
        <p:spPr>
          <a:xfrm>
            <a:off x="0" y="908720"/>
            <a:ext cx="9144000" cy="0"/>
          </a:xfrm>
          <a:prstGeom prst="line">
            <a:avLst/>
          </a:prstGeom>
          <a:ln w="73025" cmpd="dbl"/>
        </p:spPr>
        <p:style>
          <a:lnRef idx="1">
            <a:schemeClr val="accent1"/>
          </a:lnRef>
          <a:fillRef idx="0">
            <a:schemeClr val="accent1"/>
          </a:fillRef>
          <a:effectRef idx="0">
            <a:schemeClr val="accent1"/>
          </a:effectRef>
          <a:fontRef idx="minor">
            <a:schemeClr val="tx1"/>
          </a:fontRef>
        </p:style>
      </p:cxnSp>
      <p:sp>
        <p:nvSpPr>
          <p:cNvPr id="4" name="スライド番号プレースホルダー 3"/>
          <p:cNvSpPr>
            <a:spLocks noGrp="1"/>
          </p:cNvSpPr>
          <p:nvPr>
            <p:ph type="sldNum" sz="quarter" idx="12"/>
          </p:nvPr>
        </p:nvSpPr>
        <p:spPr>
          <a:xfrm>
            <a:off x="6876256" y="6503283"/>
            <a:ext cx="2133600" cy="365125"/>
          </a:xfrm>
        </p:spPr>
        <p:txBody>
          <a:bodyPr/>
          <a:lstStyle/>
          <a:p>
            <a:fld id="{541BA95C-2D7F-45D7-BE58-9414BD4EE82A}" type="slidenum">
              <a:rPr kumimoji="1" lang="ja-JP" altLang="en-US" smtClean="0"/>
              <a:t>6</a:t>
            </a:fld>
            <a:endParaRPr kumimoji="1" lang="ja-JP" altLang="en-US" dirty="0"/>
          </a:p>
        </p:txBody>
      </p:sp>
    </p:spTree>
    <p:extLst>
      <p:ext uri="{BB962C8B-B14F-4D97-AF65-F5344CB8AC3E}">
        <p14:creationId xmlns:p14="http://schemas.microsoft.com/office/powerpoint/2010/main" val="28300309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44624"/>
            <a:ext cx="9144000" cy="1077714"/>
          </a:xfrm>
        </p:spPr>
        <p:style>
          <a:lnRef idx="1">
            <a:schemeClr val="accent1"/>
          </a:lnRef>
          <a:fillRef idx="2">
            <a:schemeClr val="accent1"/>
          </a:fillRef>
          <a:effectRef idx="1">
            <a:schemeClr val="accent1"/>
          </a:effectRef>
          <a:fontRef idx="minor">
            <a:schemeClr val="dk1"/>
          </a:fontRef>
        </p:style>
        <p:txBody>
          <a:bodyPr>
            <a:noAutofit/>
          </a:bodyPr>
          <a:lstStyle/>
          <a:p>
            <a:pPr marL="0" indent="0"/>
            <a:r>
              <a:rPr lang="ja-JP" altLang="en-US" sz="3200" dirty="0"/>
              <a:t>５</a:t>
            </a:r>
            <a:r>
              <a:rPr lang="ja-JP" altLang="en-US" sz="3200" dirty="0" smtClean="0"/>
              <a:t>　水防法等に基づく</a:t>
            </a:r>
            <a:r>
              <a:rPr lang="en-US" altLang="ja-JP" sz="3200" dirty="0" smtClean="0"/>
              <a:t/>
            </a:r>
            <a:br>
              <a:rPr lang="en-US" altLang="ja-JP" sz="3200" dirty="0" smtClean="0"/>
            </a:br>
            <a:r>
              <a:rPr lang="ja-JP" altLang="en-US" sz="3200" dirty="0" smtClean="0"/>
              <a:t>避難確保計画の作成と避難訓練の実施</a:t>
            </a:r>
            <a:endParaRPr lang="en-US" altLang="ja-JP" sz="3200" dirty="0" smtClean="0"/>
          </a:p>
        </p:txBody>
      </p:sp>
      <p:sp>
        <p:nvSpPr>
          <p:cNvPr id="3" name="コンテンツ プレースホルダー 2"/>
          <p:cNvSpPr>
            <a:spLocks noGrp="1"/>
          </p:cNvSpPr>
          <p:nvPr>
            <p:ph idx="1"/>
          </p:nvPr>
        </p:nvSpPr>
        <p:spPr>
          <a:xfrm>
            <a:off x="0" y="1700808"/>
            <a:ext cx="9144000" cy="4509120"/>
          </a:xfrm>
        </p:spPr>
        <p:txBody>
          <a:bodyPr>
            <a:normAutofit/>
          </a:bodyPr>
          <a:lstStyle/>
          <a:p>
            <a:pPr marL="0" lvl="0" indent="0">
              <a:buNone/>
            </a:pPr>
            <a:r>
              <a:rPr lang="ja-JP" altLang="en-US" sz="2800" dirty="0" smtClean="0"/>
              <a:t>　水防法等の一部を改正する法律（平成</a:t>
            </a:r>
            <a:r>
              <a:rPr lang="en-US" altLang="ja-JP" sz="2800" dirty="0" smtClean="0"/>
              <a:t>29</a:t>
            </a:r>
            <a:r>
              <a:rPr lang="ja-JP" altLang="en-US" sz="2800" dirty="0" smtClean="0"/>
              <a:t>年</a:t>
            </a:r>
            <a:r>
              <a:rPr lang="en-US" altLang="ja-JP" sz="2800" dirty="0" smtClean="0"/>
              <a:t>6</a:t>
            </a:r>
            <a:r>
              <a:rPr lang="ja-JP" altLang="en-US" sz="2800" dirty="0" smtClean="0"/>
              <a:t>月</a:t>
            </a:r>
            <a:r>
              <a:rPr lang="en-US" altLang="ja-JP" sz="2800" dirty="0" smtClean="0"/>
              <a:t>19</a:t>
            </a:r>
            <a:r>
              <a:rPr lang="ja-JP" altLang="en-US" sz="2800" dirty="0" smtClean="0"/>
              <a:t>日施行）</a:t>
            </a:r>
            <a:r>
              <a:rPr lang="en-US" altLang="ja-JP" sz="2800" dirty="0" smtClean="0"/>
              <a:t/>
            </a:r>
            <a:br>
              <a:rPr lang="en-US" altLang="ja-JP" sz="2800" dirty="0" smtClean="0"/>
            </a:br>
            <a:r>
              <a:rPr lang="ja-JP" altLang="en-US" sz="2800" dirty="0" smtClean="0"/>
              <a:t>　により、以下の①②をともに満たしている場合</a:t>
            </a:r>
            <a:r>
              <a:rPr lang="ja-JP" altLang="en-US" sz="2800" dirty="0" smtClean="0">
                <a:solidFill>
                  <a:prstClr val="black"/>
                </a:solidFill>
              </a:rPr>
              <a:t>、</a:t>
            </a:r>
            <a:r>
              <a:rPr lang="en-US" altLang="ja-JP" sz="2800" dirty="0" smtClean="0">
                <a:solidFill>
                  <a:prstClr val="black"/>
                </a:solidFill>
              </a:rPr>
              <a:t/>
            </a:r>
            <a:br>
              <a:rPr lang="en-US" altLang="ja-JP" sz="2800" dirty="0" smtClean="0">
                <a:solidFill>
                  <a:prstClr val="black"/>
                </a:solidFill>
              </a:rPr>
            </a:br>
            <a:r>
              <a:rPr lang="ja-JP" altLang="en-US" sz="2800" dirty="0" smtClean="0">
                <a:solidFill>
                  <a:prstClr val="black"/>
                </a:solidFill>
              </a:rPr>
              <a:t>　社会福祉施設等において</a:t>
            </a:r>
            <a:r>
              <a:rPr lang="en-US" altLang="ja-JP" sz="2800" dirty="0" smtClean="0">
                <a:solidFill>
                  <a:prstClr val="black"/>
                </a:solidFill>
              </a:rPr>
              <a:t>『</a:t>
            </a:r>
            <a:r>
              <a:rPr lang="ja-JP" altLang="en-US" sz="2800" dirty="0" smtClean="0">
                <a:solidFill>
                  <a:prstClr val="black"/>
                </a:solidFill>
              </a:rPr>
              <a:t>避難</a:t>
            </a:r>
            <a:r>
              <a:rPr lang="ja-JP" altLang="en-US" sz="2800" dirty="0">
                <a:solidFill>
                  <a:prstClr val="black"/>
                </a:solidFill>
              </a:rPr>
              <a:t>確保計画の</a:t>
            </a:r>
            <a:r>
              <a:rPr lang="ja-JP" altLang="en-US" sz="2800" dirty="0" smtClean="0">
                <a:solidFill>
                  <a:prstClr val="black"/>
                </a:solidFill>
              </a:rPr>
              <a:t>作成</a:t>
            </a:r>
            <a:r>
              <a:rPr lang="en-US" altLang="ja-JP" sz="2800" dirty="0" smtClean="0">
                <a:solidFill>
                  <a:prstClr val="black"/>
                </a:solidFill>
              </a:rPr>
              <a:t>』</a:t>
            </a:r>
            <a:r>
              <a:rPr lang="ja-JP" altLang="en-US" sz="2800" dirty="0" smtClean="0">
                <a:solidFill>
                  <a:prstClr val="black"/>
                </a:solidFill>
              </a:rPr>
              <a:t>と</a:t>
            </a:r>
            <a:r>
              <a:rPr lang="en-US" altLang="ja-JP" sz="2800" dirty="0" smtClean="0">
                <a:solidFill>
                  <a:prstClr val="black"/>
                </a:solidFill>
              </a:rPr>
              <a:t/>
            </a:r>
            <a:br>
              <a:rPr lang="en-US" altLang="ja-JP" sz="2800" dirty="0" smtClean="0">
                <a:solidFill>
                  <a:prstClr val="black"/>
                </a:solidFill>
              </a:rPr>
            </a:br>
            <a:r>
              <a:rPr lang="ja-JP" altLang="en-US" sz="2800" dirty="0" smtClean="0">
                <a:solidFill>
                  <a:prstClr val="black"/>
                </a:solidFill>
              </a:rPr>
              <a:t>　</a:t>
            </a:r>
            <a:r>
              <a:rPr lang="en-US" altLang="ja-JP" sz="2800" dirty="0" smtClean="0">
                <a:solidFill>
                  <a:prstClr val="black"/>
                </a:solidFill>
              </a:rPr>
              <a:t>『</a:t>
            </a:r>
            <a:r>
              <a:rPr lang="ja-JP" altLang="en-US" sz="2800" dirty="0" smtClean="0">
                <a:solidFill>
                  <a:prstClr val="black"/>
                </a:solidFill>
              </a:rPr>
              <a:t>避難</a:t>
            </a:r>
            <a:r>
              <a:rPr lang="ja-JP" altLang="en-US" sz="2800" dirty="0">
                <a:solidFill>
                  <a:prstClr val="black"/>
                </a:solidFill>
              </a:rPr>
              <a:t>訓練の</a:t>
            </a:r>
            <a:r>
              <a:rPr lang="ja-JP" altLang="en-US" sz="2800" dirty="0" smtClean="0">
                <a:solidFill>
                  <a:prstClr val="black"/>
                </a:solidFill>
              </a:rPr>
              <a:t>実施</a:t>
            </a:r>
            <a:r>
              <a:rPr lang="en-US" altLang="ja-JP" sz="2800" dirty="0" smtClean="0">
                <a:solidFill>
                  <a:prstClr val="black"/>
                </a:solidFill>
              </a:rPr>
              <a:t>』</a:t>
            </a:r>
            <a:r>
              <a:rPr lang="ja-JP" altLang="en-US" sz="2800" dirty="0" smtClean="0">
                <a:solidFill>
                  <a:prstClr val="black"/>
                </a:solidFill>
              </a:rPr>
              <a:t>が義務化</a:t>
            </a:r>
            <a:endParaRPr lang="en-US" altLang="ja-JP" sz="2800" dirty="0">
              <a:solidFill>
                <a:prstClr val="black"/>
              </a:solidFill>
            </a:endParaRPr>
          </a:p>
          <a:p>
            <a:pPr marL="0" indent="0">
              <a:buNone/>
            </a:pPr>
            <a:endParaRPr lang="en-US" altLang="ja-JP" sz="2800" dirty="0" smtClean="0"/>
          </a:p>
          <a:p>
            <a:pPr marL="0" lvl="0" indent="0">
              <a:buNone/>
            </a:pPr>
            <a:r>
              <a:rPr lang="ja-JP" altLang="en-US" sz="2800" dirty="0" smtClean="0"/>
              <a:t>　</a:t>
            </a:r>
            <a:r>
              <a:rPr lang="en-US" altLang="ja-JP" sz="2600" dirty="0" smtClean="0"/>
              <a:t>【</a:t>
            </a:r>
            <a:r>
              <a:rPr lang="ja-JP" altLang="en-US" sz="2600" dirty="0" smtClean="0">
                <a:solidFill>
                  <a:prstClr val="black"/>
                </a:solidFill>
              </a:rPr>
              <a:t>避難</a:t>
            </a:r>
            <a:r>
              <a:rPr lang="ja-JP" altLang="en-US" sz="2600" dirty="0">
                <a:solidFill>
                  <a:prstClr val="black"/>
                </a:solidFill>
              </a:rPr>
              <a:t>確保計画の</a:t>
            </a:r>
            <a:r>
              <a:rPr lang="ja-JP" altLang="en-US" sz="2600" dirty="0" smtClean="0">
                <a:solidFill>
                  <a:prstClr val="black"/>
                </a:solidFill>
              </a:rPr>
              <a:t>作成と避難</a:t>
            </a:r>
            <a:r>
              <a:rPr lang="ja-JP" altLang="en-US" sz="2600" dirty="0">
                <a:solidFill>
                  <a:prstClr val="black"/>
                </a:solidFill>
              </a:rPr>
              <a:t>訓練の</a:t>
            </a:r>
            <a:r>
              <a:rPr lang="ja-JP" altLang="en-US" sz="2600" dirty="0" smtClean="0">
                <a:solidFill>
                  <a:prstClr val="black"/>
                </a:solidFill>
              </a:rPr>
              <a:t>実施が義務となる施設</a:t>
            </a:r>
            <a:r>
              <a:rPr lang="en-US" altLang="ja-JP" sz="2600" dirty="0" smtClean="0"/>
              <a:t>】</a:t>
            </a:r>
          </a:p>
          <a:p>
            <a:pPr marL="0" lvl="0" indent="0">
              <a:buNone/>
            </a:pPr>
            <a:endParaRPr lang="en-US" altLang="ja-JP" sz="900" dirty="0" smtClean="0"/>
          </a:p>
          <a:p>
            <a:pPr marL="0" lvl="0" indent="0">
              <a:buNone/>
            </a:pPr>
            <a:r>
              <a:rPr lang="ja-JP" altLang="en-US" sz="2400" dirty="0" smtClean="0"/>
              <a:t>　</a:t>
            </a:r>
            <a:r>
              <a:rPr lang="ja-JP" altLang="en-US" sz="2400" dirty="0" smtClean="0">
                <a:solidFill>
                  <a:prstClr val="black"/>
                </a:solidFill>
              </a:rPr>
              <a:t> </a:t>
            </a:r>
            <a:r>
              <a:rPr lang="ja-JP" altLang="en-US" sz="2400" b="1" dirty="0" smtClean="0">
                <a:solidFill>
                  <a:prstClr val="black"/>
                </a:solidFill>
              </a:rPr>
              <a:t>①</a:t>
            </a:r>
            <a:r>
              <a:rPr lang="ja-JP" altLang="en-US" sz="2400" b="1" u="sng" dirty="0" smtClean="0">
                <a:solidFill>
                  <a:prstClr val="black"/>
                </a:solidFill>
              </a:rPr>
              <a:t>浸水想定区域内又は土砂災害警戒区域内に存在している</a:t>
            </a:r>
            <a:endParaRPr lang="en-US" altLang="ja-JP" sz="2400" b="1" u="sng" dirty="0" smtClean="0">
              <a:solidFill>
                <a:prstClr val="black"/>
              </a:solidFill>
            </a:endParaRPr>
          </a:p>
          <a:p>
            <a:pPr marL="0" lvl="0" indent="0">
              <a:buNone/>
            </a:pPr>
            <a:endParaRPr lang="en-US" altLang="ja-JP" sz="900" b="1" u="sng" dirty="0" smtClean="0">
              <a:solidFill>
                <a:prstClr val="black"/>
              </a:solidFill>
            </a:endParaRPr>
          </a:p>
          <a:p>
            <a:pPr marL="0" lvl="0" indent="0">
              <a:buNone/>
            </a:pPr>
            <a:r>
              <a:rPr lang="ja-JP" altLang="en-US" sz="2400" b="1" dirty="0">
                <a:solidFill>
                  <a:prstClr val="black"/>
                </a:solidFill>
              </a:rPr>
              <a:t>　</a:t>
            </a:r>
            <a:r>
              <a:rPr lang="ja-JP" altLang="en-US" sz="2400" b="1" dirty="0" smtClean="0">
                <a:solidFill>
                  <a:prstClr val="black"/>
                </a:solidFill>
              </a:rPr>
              <a:t> ②</a:t>
            </a:r>
            <a:r>
              <a:rPr lang="ja-JP" altLang="en-US" sz="2400" b="1" u="sng" dirty="0" smtClean="0">
                <a:solidFill>
                  <a:prstClr val="black"/>
                </a:solidFill>
              </a:rPr>
              <a:t>市町村地域防災計画に施設の名称と所在地が記載されている</a:t>
            </a:r>
            <a:endParaRPr lang="en-US" altLang="ja-JP" sz="2400" b="1" u="sng" dirty="0">
              <a:solidFill>
                <a:prstClr val="black"/>
              </a:solidFill>
            </a:endParaRPr>
          </a:p>
        </p:txBody>
      </p:sp>
      <p:cxnSp>
        <p:nvCxnSpPr>
          <p:cNvPr id="5" name="直線コネクタ 4"/>
          <p:cNvCxnSpPr/>
          <p:nvPr/>
        </p:nvCxnSpPr>
        <p:spPr>
          <a:xfrm>
            <a:off x="0" y="1124744"/>
            <a:ext cx="9144000" cy="0"/>
          </a:xfrm>
          <a:prstGeom prst="line">
            <a:avLst/>
          </a:prstGeom>
          <a:ln w="73025" cmpd="dbl"/>
        </p:spPr>
        <p:style>
          <a:lnRef idx="1">
            <a:schemeClr val="accent1"/>
          </a:lnRef>
          <a:fillRef idx="0">
            <a:schemeClr val="accent1"/>
          </a:fillRef>
          <a:effectRef idx="0">
            <a:schemeClr val="accent1"/>
          </a:effectRef>
          <a:fontRef idx="minor">
            <a:schemeClr val="tx1"/>
          </a:fontRef>
        </p:style>
      </p:cxnSp>
      <p:sp>
        <p:nvSpPr>
          <p:cNvPr id="4" name="スライド番号プレースホルダー 3"/>
          <p:cNvSpPr>
            <a:spLocks noGrp="1"/>
          </p:cNvSpPr>
          <p:nvPr>
            <p:ph type="sldNum" sz="quarter" idx="12"/>
          </p:nvPr>
        </p:nvSpPr>
        <p:spPr/>
        <p:txBody>
          <a:bodyPr/>
          <a:lstStyle/>
          <a:p>
            <a:fld id="{541BA95C-2D7F-45D7-BE58-9414BD4EE82A}" type="slidenum">
              <a:rPr kumimoji="1" lang="ja-JP" altLang="en-US" smtClean="0"/>
              <a:t>7</a:t>
            </a:fld>
            <a:endParaRPr kumimoji="1" lang="ja-JP" altLang="en-US"/>
          </a:p>
        </p:txBody>
      </p:sp>
    </p:spTree>
    <p:extLst>
      <p:ext uri="{BB962C8B-B14F-4D97-AF65-F5344CB8AC3E}">
        <p14:creationId xmlns:p14="http://schemas.microsoft.com/office/powerpoint/2010/main" val="40285717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44624"/>
            <a:ext cx="9144000" cy="1066800"/>
          </a:xfrm>
        </p:spPr>
        <p:style>
          <a:lnRef idx="1">
            <a:schemeClr val="accent1"/>
          </a:lnRef>
          <a:fillRef idx="2">
            <a:schemeClr val="accent1"/>
          </a:fillRef>
          <a:effectRef idx="1">
            <a:schemeClr val="accent1"/>
          </a:effectRef>
          <a:fontRef idx="minor">
            <a:schemeClr val="dk1"/>
          </a:fontRef>
        </p:style>
        <p:txBody>
          <a:bodyPr>
            <a:noAutofit/>
          </a:bodyPr>
          <a:lstStyle/>
          <a:p>
            <a:pPr marL="0" indent="0"/>
            <a:r>
              <a:rPr lang="ja-JP" altLang="en-US" sz="3200" dirty="0"/>
              <a:t>６</a:t>
            </a:r>
            <a:r>
              <a:rPr lang="ja-JP" altLang="en-US" sz="3200" dirty="0" smtClean="0"/>
              <a:t>　</a:t>
            </a:r>
            <a:r>
              <a:rPr lang="ja-JP" altLang="en-US" sz="3200" dirty="0">
                <a:solidFill>
                  <a:schemeClr val="tx1"/>
                </a:solidFill>
              </a:rPr>
              <a:t>津波防災地域づくりに関する法律に</a:t>
            </a:r>
            <a:r>
              <a:rPr lang="ja-JP" altLang="en-US" sz="3200" dirty="0" smtClean="0">
                <a:solidFill>
                  <a:schemeClr val="tx1"/>
                </a:solidFill>
              </a:rPr>
              <a:t>基づく</a:t>
            </a:r>
            <a:r>
              <a:rPr lang="en-US" altLang="ja-JP" sz="3200" dirty="0" smtClean="0">
                <a:solidFill>
                  <a:schemeClr val="tx1"/>
                </a:solidFill>
              </a:rPr>
              <a:t/>
            </a:r>
            <a:br>
              <a:rPr lang="en-US" altLang="ja-JP" sz="3200" dirty="0" smtClean="0">
                <a:solidFill>
                  <a:schemeClr val="tx1"/>
                </a:solidFill>
              </a:rPr>
            </a:br>
            <a:r>
              <a:rPr lang="ja-JP" altLang="en-US" sz="3200" dirty="0" smtClean="0">
                <a:solidFill>
                  <a:schemeClr val="tx1"/>
                </a:solidFill>
              </a:rPr>
              <a:t>避難確保計画の策定</a:t>
            </a:r>
            <a:r>
              <a:rPr lang="ja-JP" altLang="en-US" sz="3200" dirty="0" smtClean="0"/>
              <a:t>と避難訓練の実施</a:t>
            </a:r>
            <a:endParaRPr lang="en-US" altLang="ja-JP" sz="3200" dirty="0" smtClean="0"/>
          </a:p>
        </p:txBody>
      </p:sp>
      <p:sp>
        <p:nvSpPr>
          <p:cNvPr id="3" name="コンテンツ プレースホルダー 2"/>
          <p:cNvSpPr>
            <a:spLocks noGrp="1"/>
          </p:cNvSpPr>
          <p:nvPr>
            <p:ph idx="1"/>
          </p:nvPr>
        </p:nvSpPr>
        <p:spPr>
          <a:xfrm>
            <a:off x="0" y="1700808"/>
            <a:ext cx="9144000" cy="4536504"/>
          </a:xfrm>
        </p:spPr>
        <p:txBody>
          <a:bodyPr>
            <a:normAutofit/>
          </a:bodyPr>
          <a:lstStyle/>
          <a:p>
            <a:pPr marL="0" lvl="0" indent="0">
              <a:buNone/>
            </a:pPr>
            <a:r>
              <a:rPr lang="ja-JP" altLang="en-US" sz="2800" dirty="0" smtClean="0"/>
              <a:t>　津波防災地域づくりに関する法律に基づき、</a:t>
            </a:r>
            <a:r>
              <a:rPr lang="en-US" altLang="ja-JP" sz="2800" dirty="0" smtClean="0"/>
              <a:t/>
            </a:r>
            <a:br>
              <a:rPr lang="en-US" altLang="ja-JP" sz="2800" dirty="0" smtClean="0"/>
            </a:br>
            <a:r>
              <a:rPr lang="ja-JP" altLang="en-US" sz="2800" dirty="0" smtClean="0"/>
              <a:t>　</a:t>
            </a:r>
            <a:r>
              <a:rPr lang="ja-JP" altLang="en-US" sz="2800" dirty="0"/>
              <a:t>以下の①②をともに満たしている場合</a:t>
            </a:r>
            <a:r>
              <a:rPr lang="ja-JP" altLang="en-US" sz="2800" dirty="0" smtClean="0">
                <a:solidFill>
                  <a:prstClr val="black"/>
                </a:solidFill>
              </a:rPr>
              <a:t>、</a:t>
            </a:r>
            <a:r>
              <a:rPr lang="en-US" altLang="ja-JP" sz="2800" dirty="0" smtClean="0">
                <a:solidFill>
                  <a:prstClr val="black"/>
                </a:solidFill>
              </a:rPr>
              <a:t/>
            </a:r>
            <a:br>
              <a:rPr lang="en-US" altLang="ja-JP" sz="2800" dirty="0" smtClean="0">
                <a:solidFill>
                  <a:prstClr val="black"/>
                </a:solidFill>
              </a:rPr>
            </a:br>
            <a:r>
              <a:rPr lang="ja-JP" altLang="en-US" sz="2800" dirty="0" smtClean="0">
                <a:solidFill>
                  <a:prstClr val="black"/>
                </a:solidFill>
              </a:rPr>
              <a:t>　社会福祉施設等において</a:t>
            </a:r>
            <a:r>
              <a:rPr lang="en-US" altLang="ja-JP" sz="2800" dirty="0" smtClean="0">
                <a:solidFill>
                  <a:prstClr val="black"/>
                </a:solidFill>
              </a:rPr>
              <a:t>『</a:t>
            </a:r>
            <a:r>
              <a:rPr lang="ja-JP" altLang="en-US" sz="2800" dirty="0" smtClean="0">
                <a:solidFill>
                  <a:prstClr val="black"/>
                </a:solidFill>
              </a:rPr>
              <a:t>避難</a:t>
            </a:r>
            <a:r>
              <a:rPr lang="ja-JP" altLang="en-US" sz="2800" dirty="0">
                <a:solidFill>
                  <a:prstClr val="black"/>
                </a:solidFill>
              </a:rPr>
              <a:t>確保計画の</a:t>
            </a:r>
            <a:r>
              <a:rPr lang="ja-JP" altLang="en-US" sz="2800" dirty="0" smtClean="0">
                <a:solidFill>
                  <a:prstClr val="black"/>
                </a:solidFill>
              </a:rPr>
              <a:t>作成</a:t>
            </a:r>
            <a:r>
              <a:rPr lang="en-US" altLang="ja-JP" sz="2800" dirty="0" smtClean="0">
                <a:solidFill>
                  <a:prstClr val="black"/>
                </a:solidFill>
              </a:rPr>
              <a:t>』</a:t>
            </a:r>
            <a:r>
              <a:rPr lang="ja-JP" altLang="en-US" sz="2800" dirty="0" smtClean="0">
                <a:solidFill>
                  <a:prstClr val="black"/>
                </a:solidFill>
              </a:rPr>
              <a:t>と</a:t>
            </a:r>
            <a:r>
              <a:rPr lang="en-US" altLang="ja-JP" sz="2800" dirty="0" smtClean="0">
                <a:solidFill>
                  <a:prstClr val="black"/>
                </a:solidFill>
              </a:rPr>
              <a:t/>
            </a:r>
            <a:br>
              <a:rPr lang="en-US" altLang="ja-JP" sz="2800" dirty="0" smtClean="0">
                <a:solidFill>
                  <a:prstClr val="black"/>
                </a:solidFill>
              </a:rPr>
            </a:br>
            <a:r>
              <a:rPr lang="ja-JP" altLang="en-US" sz="2800" dirty="0" smtClean="0">
                <a:solidFill>
                  <a:prstClr val="black"/>
                </a:solidFill>
              </a:rPr>
              <a:t>　</a:t>
            </a:r>
            <a:r>
              <a:rPr lang="en-US" altLang="ja-JP" sz="2800" dirty="0" smtClean="0">
                <a:solidFill>
                  <a:prstClr val="black"/>
                </a:solidFill>
              </a:rPr>
              <a:t>『</a:t>
            </a:r>
            <a:r>
              <a:rPr lang="ja-JP" altLang="en-US" sz="2800" dirty="0" smtClean="0">
                <a:solidFill>
                  <a:prstClr val="black"/>
                </a:solidFill>
              </a:rPr>
              <a:t>避難</a:t>
            </a:r>
            <a:r>
              <a:rPr lang="ja-JP" altLang="en-US" sz="2800" dirty="0">
                <a:solidFill>
                  <a:prstClr val="black"/>
                </a:solidFill>
              </a:rPr>
              <a:t>訓練の</a:t>
            </a:r>
            <a:r>
              <a:rPr lang="ja-JP" altLang="en-US" sz="2800" dirty="0" smtClean="0">
                <a:solidFill>
                  <a:prstClr val="black"/>
                </a:solidFill>
              </a:rPr>
              <a:t>実施</a:t>
            </a:r>
            <a:r>
              <a:rPr lang="en-US" altLang="ja-JP" sz="2800" dirty="0" smtClean="0">
                <a:solidFill>
                  <a:prstClr val="black"/>
                </a:solidFill>
              </a:rPr>
              <a:t>』</a:t>
            </a:r>
            <a:r>
              <a:rPr lang="ja-JP" altLang="en-US" sz="2800" dirty="0" smtClean="0">
                <a:solidFill>
                  <a:prstClr val="black"/>
                </a:solidFill>
              </a:rPr>
              <a:t>が義務化</a:t>
            </a:r>
            <a:endParaRPr lang="en-US" altLang="ja-JP" sz="2800" dirty="0">
              <a:solidFill>
                <a:prstClr val="black"/>
              </a:solidFill>
            </a:endParaRPr>
          </a:p>
          <a:p>
            <a:pPr marL="0" indent="0">
              <a:buNone/>
            </a:pPr>
            <a:endParaRPr lang="en-US" altLang="ja-JP" sz="2800" dirty="0" smtClean="0"/>
          </a:p>
          <a:p>
            <a:pPr marL="0" lvl="0" indent="0">
              <a:buNone/>
            </a:pPr>
            <a:r>
              <a:rPr lang="ja-JP" altLang="en-US" sz="2800" dirty="0" smtClean="0"/>
              <a:t>　</a:t>
            </a:r>
            <a:r>
              <a:rPr lang="en-US" altLang="ja-JP" sz="2600" dirty="0" smtClean="0"/>
              <a:t>【</a:t>
            </a:r>
            <a:r>
              <a:rPr lang="ja-JP" altLang="en-US" sz="2600" dirty="0" smtClean="0">
                <a:solidFill>
                  <a:prstClr val="black"/>
                </a:solidFill>
              </a:rPr>
              <a:t>避難</a:t>
            </a:r>
            <a:r>
              <a:rPr lang="ja-JP" altLang="en-US" sz="2600" dirty="0">
                <a:solidFill>
                  <a:prstClr val="black"/>
                </a:solidFill>
              </a:rPr>
              <a:t>確保計画の</a:t>
            </a:r>
            <a:r>
              <a:rPr lang="ja-JP" altLang="en-US" sz="2600" dirty="0" smtClean="0">
                <a:solidFill>
                  <a:prstClr val="black"/>
                </a:solidFill>
              </a:rPr>
              <a:t>作成と避難</a:t>
            </a:r>
            <a:r>
              <a:rPr lang="ja-JP" altLang="en-US" sz="2600" dirty="0">
                <a:solidFill>
                  <a:prstClr val="black"/>
                </a:solidFill>
              </a:rPr>
              <a:t>訓練の</a:t>
            </a:r>
            <a:r>
              <a:rPr lang="ja-JP" altLang="en-US" sz="2600" dirty="0" smtClean="0">
                <a:solidFill>
                  <a:prstClr val="black"/>
                </a:solidFill>
              </a:rPr>
              <a:t>実施が義務となる施設</a:t>
            </a:r>
            <a:r>
              <a:rPr lang="en-US" altLang="ja-JP" sz="2600" dirty="0" smtClean="0"/>
              <a:t>】</a:t>
            </a:r>
          </a:p>
          <a:p>
            <a:pPr marL="0" lvl="0" indent="0">
              <a:buNone/>
            </a:pPr>
            <a:endParaRPr lang="en-US" altLang="ja-JP" sz="900" dirty="0" smtClean="0"/>
          </a:p>
          <a:p>
            <a:pPr marL="0" lvl="0" indent="0">
              <a:buNone/>
            </a:pPr>
            <a:r>
              <a:rPr lang="ja-JP" altLang="en-US" sz="2400" dirty="0" smtClean="0"/>
              <a:t>　</a:t>
            </a:r>
            <a:r>
              <a:rPr lang="ja-JP" altLang="en-US" sz="2400" dirty="0" smtClean="0">
                <a:solidFill>
                  <a:prstClr val="black"/>
                </a:solidFill>
              </a:rPr>
              <a:t> </a:t>
            </a:r>
            <a:r>
              <a:rPr lang="ja-JP" altLang="en-US" sz="2400" b="1" dirty="0" smtClean="0">
                <a:solidFill>
                  <a:prstClr val="black"/>
                </a:solidFill>
              </a:rPr>
              <a:t>①</a:t>
            </a:r>
            <a:r>
              <a:rPr lang="ja-JP" altLang="en-US" sz="2400" b="1" u="sng" dirty="0" smtClean="0">
                <a:solidFill>
                  <a:prstClr val="black"/>
                </a:solidFill>
              </a:rPr>
              <a:t>津波災害警戒区域内に存在している</a:t>
            </a:r>
            <a:endParaRPr lang="en-US" altLang="ja-JP" sz="2400" b="1" u="sng" dirty="0" smtClean="0">
              <a:solidFill>
                <a:prstClr val="black"/>
              </a:solidFill>
            </a:endParaRPr>
          </a:p>
          <a:p>
            <a:pPr marL="0" lvl="0" indent="0">
              <a:buNone/>
            </a:pPr>
            <a:endParaRPr lang="en-US" altLang="ja-JP" sz="900" b="1" u="sng" dirty="0" smtClean="0">
              <a:solidFill>
                <a:prstClr val="black"/>
              </a:solidFill>
            </a:endParaRPr>
          </a:p>
          <a:p>
            <a:pPr marL="0" lvl="0" indent="0">
              <a:buNone/>
            </a:pPr>
            <a:r>
              <a:rPr lang="ja-JP" altLang="en-US" sz="2400" b="1" dirty="0">
                <a:solidFill>
                  <a:prstClr val="black"/>
                </a:solidFill>
              </a:rPr>
              <a:t>　</a:t>
            </a:r>
            <a:r>
              <a:rPr lang="ja-JP" altLang="en-US" sz="2400" b="1" dirty="0" smtClean="0">
                <a:solidFill>
                  <a:prstClr val="black"/>
                </a:solidFill>
              </a:rPr>
              <a:t> ②</a:t>
            </a:r>
            <a:r>
              <a:rPr lang="ja-JP" altLang="en-US" sz="2400" b="1" u="sng" dirty="0" smtClean="0">
                <a:solidFill>
                  <a:prstClr val="black"/>
                </a:solidFill>
              </a:rPr>
              <a:t>市町村地域防災計画に施設の名称と所在地が記載されている</a:t>
            </a:r>
            <a:endParaRPr lang="en-US" altLang="ja-JP" sz="2400" b="1" u="sng" dirty="0">
              <a:solidFill>
                <a:prstClr val="black"/>
              </a:solidFill>
            </a:endParaRPr>
          </a:p>
        </p:txBody>
      </p:sp>
      <p:sp>
        <p:nvSpPr>
          <p:cNvPr id="4" name="スライド番号プレースホルダー 3"/>
          <p:cNvSpPr>
            <a:spLocks noGrp="1"/>
          </p:cNvSpPr>
          <p:nvPr>
            <p:ph type="sldNum" sz="quarter" idx="12"/>
          </p:nvPr>
        </p:nvSpPr>
        <p:spPr/>
        <p:txBody>
          <a:bodyPr/>
          <a:lstStyle/>
          <a:p>
            <a:fld id="{541BA95C-2D7F-45D7-BE58-9414BD4EE82A}" type="slidenum">
              <a:rPr kumimoji="1" lang="ja-JP" altLang="en-US" smtClean="0"/>
              <a:t>8</a:t>
            </a:fld>
            <a:endParaRPr kumimoji="1" lang="ja-JP" altLang="en-US"/>
          </a:p>
        </p:txBody>
      </p:sp>
      <p:cxnSp>
        <p:nvCxnSpPr>
          <p:cNvPr id="5" name="直線コネクタ 4"/>
          <p:cNvCxnSpPr/>
          <p:nvPr/>
        </p:nvCxnSpPr>
        <p:spPr>
          <a:xfrm>
            <a:off x="0" y="1111424"/>
            <a:ext cx="9144000" cy="0"/>
          </a:xfrm>
          <a:prstGeom prst="line">
            <a:avLst/>
          </a:prstGeom>
          <a:ln w="73025" cmpd="dbl"/>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236820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44624"/>
            <a:ext cx="9144000" cy="1066800"/>
          </a:xfrm>
        </p:spPr>
        <p:style>
          <a:lnRef idx="1">
            <a:schemeClr val="accent1"/>
          </a:lnRef>
          <a:fillRef idx="2">
            <a:schemeClr val="accent1"/>
          </a:fillRef>
          <a:effectRef idx="1">
            <a:schemeClr val="accent1"/>
          </a:effectRef>
          <a:fontRef idx="minor">
            <a:schemeClr val="dk1"/>
          </a:fontRef>
        </p:style>
        <p:txBody>
          <a:bodyPr>
            <a:noAutofit/>
          </a:bodyPr>
          <a:lstStyle/>
          <a:p>
            <a:r>
              <a:rPr lang="ja-JP" altLang="en-US" sz="3200" dirty="0"/>
              <a:t>７</a:t>
            </a:r>
            <a:r>
              <a:rPr lang="ja-JP" altLang="en-US" sz="3200" dirty="0" smtClean="0"/>
              <a:t>　</a:t>
            </a:r>
            <a:r>
              <a:rPr lang="ja-JP" altLang="en-US" sz="3200" dirty="0"/>
              <a:t>社会福祉施設における災害時の</a:t>
            </a:r>
            <a:r>
              <a:rPr lang="en-US" altLang="ja-JP" sz="3200" dirty="0"/>
              <a:t/>
            </a:r>
            <a:br>
              <a:rPr lang="en-US" altLang="ja-JP" sz="3200" dirty="0"/>
            </a:br>
            <a:r>
              <a:rPr lang="ja-JP" altLang="en-US" sz="3200" dirty="0"/>
              <a:t>　　施設間相互応援協定締結のための</a:t>
            </a:r>
            <a:r>
              <a:rPr lang="ja-JP" altLang="en-US" sz="3200" dirty="0" smtClean="0"/>
              <a:t>ガイドライン</a:t>
            </a:r>
            <a:endParaRPr lang="en-US" altLang="ja-JP" sz="3200" dirty="0" smtClean="0"/>
          </a:p>
        </p:txBody>
      </p:sp>
      <p:sp>
        <p:nvSpPr>
          <p:cNvPr id="3" name="コンテンツ プレースホルダー 2"/>
          <p:cNvSpPr>
            <a:spLocks noGrp="1"/>
          </p:cNvSpPr>
          <p:nvPr>
            <p:ph idx="1"/>
          </p:nvPr>
        </p:nvSpPr>
        <p:spPr>
          <a:xfrm>
            <a:off x="-36512" y="1296144"/>
            <a:ext cx="9144000" cy="5517232"/>
          </a:xfrm>
        </p:spPr>
        <p:txBody>
          <a:bodyPr>
            <a:normAutofit fontScale="92500"/>
          </a:bodyPr>
          <a:lstStyle/>
          <a:p>
            <a:pPr marL="0" lvl="0" indent="0">
              <a:buNone/>
            </a:pPr>
            <a:r>
              <a:rPr lang="ja-JP" altLang="en-US" sz="2800" dirty="0" smtClean="0"/>
              <a:t>　</a:t>
            </a:r>
            <a:r>
              <a:rPr lang="ja-JP" altLang="en-US" sz="2800" dirty="0"/>
              <a:t>災害時において、自らの施設だけでは対応できない</a:t>
            </a:r>
            <a:r>
              <a:rPr lang="ja-JP" altLang="en-US" sz="2800" dirty="0" smtClean="0"/>
              <a:t>場合の</a:t>
            </a:r>
            <a:endParaRPr lang="en-US" altLang="ja-JP" sz="2800" dirty="0" smtClean="0"/>
          </a:p>
          <a:p>
            <a:pPr marL="0" lvl="0" indent="0">
              <a:buNone/>
            </a:pPr>
            <a:r>
              <a:rPr lang="ja-JP" altLang="en-US" sz="2800" dirty="0" smtClean="0"/>
              <a:t>　「</a:t>
            </a:r>
            <a:r>
              <a:rPr lang="ja-JP" altLang="en-US" sz="2800" dirty="0"/>
              <a:t>共助」として</a:t>
            </a:r>
            <a:r>
              <a:rPr lang="ja-JP" altLang="en-US" sz="2800" dirty="0" smtClean="0"/>
              <a:t>、施設間</a:t>
            </a:r>
            <a:r>
              <a:rPr lang="ja-JP" altLang="en-US" sz="2800" dirty="0"/>
              <a:t>の応援体制整備のための</a:t>
            </a:r>
            <a:r>
              <a:rPr lang="ja-JP" altLang="en-US" sz="2800" dirty="0" smtClean="0"/>
              <a:t>手法である</a:t>
            </a:r>
            <a:endParaRPr lang="en-US" altLang="ja-JP" sz="2800" dirty="0" smtClean="0"/>
          </a:p>
          <a:p>
            <a:pPr marL="0" lvl="0" indent="0">
              <a:buNone/>
            </a:pPr>
            <a:r>
              <a:rPr lang="ja-JP" altLang="en-US" sz="2800" dirty="0"/>
              <a:t>　</a:t>
            </a:r>
            <a:r>
              <a:rPr lang="ja-JP" altLang="en-US" sz="2800" dirty="0" smtClean="0"/>
              <a:t>施設間相互応援</a:t>
            </a:r>
            <a:r>
              <a:rPr lang="ja-JP" altLang="en-US" sz="2800" dirty="0"/>
              <a:t>協定の締結について、協定に</a:t>
            </a:r>
            <a:r>
              <a:rPr lang="ja-JP" altLang="en-US" sz="2800" dirty="0" smtClean="0"/>
              <a:t>盛り込むべき</a:t>
            </a:r>
            <a:endParaRPr lang="en-US" altLang="ja-JP" sz="2800" dirty="0" smtClean="0"/>
          </a:p>
          <a:p>
            <a:pPr marL="0" lvl="0" indent="0">
              <a:buNone/>
            </a:pPr>
            <a:r>
              <a:rPr lang="ja-JP" altLang="en-US" sz="2800" dirty="0"/>
              <a:t>　</a:t>
            </a:r>
            <a:r>
              <a:rPr lang="ja-JP" altLang="en-US" sz="2800" dirty="0" smtClean="0"/>
              <a:t>項目</a:t>
            </a:r>
            <a:r>
              <a:rPr lang="ja-JP" altLang="en-US" sz="2800" dirty="0"/>
              <a:t>や留意点、事例などを</a:t>
            </a:r>
            <a:r>
              <a:rPr lang="ja-JP" altLang="en-US" sz="2800" dirty="0" smtClean="0"/>
              <a:t>まとめたガイドラインを作成</a:t>
            </a:r>
            <a:endParaRPr lang="en-US" altLang="ja-JP" sz="2800" dirty="0" smtClean="0"/>
          </a:p>
          <a:p>
            <a:pPr marL="0" indent="0">
              <a:buNone/>
            </a:pPr>
            <a:endParaRPr lang="en-US" altLang="ja-JP" sz="2400" dirty="0" smtClean="0"/>
          </a:p>
          <a:p>
            <a:pPr marL="0" indent="0">
              <a:buNone/>
            </a:pPr>
            <a:r>
              <a:rPr lang="ja-JP" altLang="en-US" sz="2800" dirty="0"/>
              <a:t>　</a:t>
            </a:r>
            <a:r>
              <a:rPr lang="en-US" altLang="ja-JP" sz="2800" dirty="0" smtClean="0"/>
              <a:t>【</a:t>
            </a:r>
            <a:r>
              <a:rPr lang="ja-JP" altLang="en-US" sz="2800" dirty="0" smtClean="0"/>
              <a:t>ガイドライン概要</a:t>
            </a:r>
            <a:r>
              <a:rPr lang="en-US" altLang="ja-JP" sz="2800" dirty="0"/>
              <a:t>】</a:t>
            </a:r>
          </a:p>
          <a:p>
            <a:pPr marL="0" indent="0">
              <a:lnSpc>
                <a:spcPts val="3600"/>
              </a:lnSpc>
              <a:buNone/>
            </a:pPr>
            <a:r>
              <a:rPr lang="ja-JP" altLang="en-US" sz="2400" dirty="0" smtClean="0"/>
              <a:t>　　◆</a:t>
            </a:r>
            <a:r>
              <a:rPr lang="ja-JP" altLang="ja-JP" sz="2400" dirty="0"/>
              <a:t>社会福祉施設における災害時の</a:t>
            </a:r>
            <a:r>
              <a:rPr lang="ja-JP" altLang="ja-JP" sz="2400" dirty="0" smtClean="0"/>
              <a:t>施設間</a:t>
            </a:r>
            <a:r>
              <a:rPr lang="ja-JP" altLang="en-US" sz="2400" dirty="0" smtClean="0"/>
              <a:t>相互</a:t>
            </a:r>
            <a:r>
              <a:rPr lang="ja-JP" altLang="ja-JP" sz="2400" dirty="0" smtClean="0"/>
              <a:t>応援協定</a:t>
            </a:r>
            <a:r>
              <a:rPr lang="en-US" altLang="ja-JP" sz="2800" dirty="0"/>
              <a:t/>
            </a:r>
            <a:br>
              <a:rPr lang="en-US" altLang="ja-JP" sz="2800" dirty="0"/>
            </a:br>
            <a:r>
              <a:rPr lang="en-US" altLang="ja-JP" sz="2800" dirty="0" smtClean="0"/>
              <a:t>	</a:t>
            </a:r>
            <a:r>
              <a:rPr lang="ja-JP" altLang="en-US" sz="2000" dirty="0" smtClean="0"/>
              <a:t>（１）</a:t>
            </a:r>
            <a:r>
              <a:rPr lang="ja-JP" altLang="ja-JP" sz="2000" dirty="0" smtClean="0"/>
              <a:t>施設間</a:t>
            </a:r>
            <a:r>
              <a:rPr lang="ja-JP" altLang="en-US" sz="2000" dirty="0" smtClean="0"/>
              <a:t>相互</a:t>
            </a:r>
            <a:r>
              <a:rPr lang="ja-JP" altLang="ja-JP" sz="2000" dirty="0" smtClean="0"/>
              <a:t>応援</a:t>
            </a:r>
            <a:r>
              <a:rPr lang="ja-JP" altLang="ja-JP" sz="2000" dirty="0"/>
              <a:t>協定</a:t>
            </a:r>
            <a:r>
              <a:rPr lang="ja-JP" altLang="ja-JP" sz="2000" dirty="0" smtClean="0"/>
              <a:t>と</a:t>
            </a:r>
            <a:r>
              <a:rPr lang="ja-JP" altLang="en-US" sz="2000" dirty="0" smtClean="0"/>
              <a:t>は　（２）</a:t>
            </a:r>
            <a:r>
              <a:rPr lang="ja-JP" altLang="ja-JP" sz="2000" dirty="0" smtClean="0"/>
              <a:t>協定</a:t>
            </a:r>
            <a:r>
              <a:rPr lang="ja-JP" altLang="ja-JP" sz="2000" dirty="0"/>
              <a:t>の目的と</a:t>
            </a:r>
            <a:r>
              <a:rPr lang="ja-JP" altLang="ja-JP" sz="2000" dirty="0" smtClean="0"/>
              <a:t>効果</a:t>
            </a:r>
            <a:endParaRPr lang="en-US" altLang="ja-JP" sz="2000" dirty="0"/>
          </a:p>
          <a:p>
            <a:pPr marL="0" indent="0">
              <a:lnSpc>
                <a:spcPts val="3600"/>
              </a:lnSpc>
              <a:buNone/>
            </a:pPr>
            <a:r>
              <a:rPr lang="ja-JP" altLang="en-US" sz="2400" dirty="0" smtClean="0"/>
              <a:t>　　◆</a:t>
            </a:r>
            <a:r>
              <a:rPr lang="ja-JP" altLang="ja-JP" sz="2400" dirty="0" smtClean="0"/>
              <a:t>施設間</a:t>
            </a:r>
            <a:r>
              <a:rPr lang="ja-JP" altLang="en-US" sz="2400" dirty="0" smtClean="0"/>
              <a:t>相互</a:t>
            </a:r>
            <a:r>
              <a:rPr lang="ja-JP" altLang="ja-JP" sz="2400" dirty="0" smtClean="0"/>
              <a:t>応援</a:t>
            </a:r>
            <a:r>
              <a:rPr lang="ja-JP" altLang="ja-JP" sz="2400" dirty="0"/>
              <a:t>協定の</a:t>
            </a:r>
            <a:r>
              <a:rPr lang="ja-JP" altLang="ja-JP" sz="2400" dirty="0" smtClean="0"/>
              <a:t>内容</a:t>
            </a:r>
            <a:r>
              <a:rPr lang="en-US" altLang="ja-JP" sz="2400" dirty="0" smtClean="0"/>
              <a:t/>
            </a:r>
            <a:br>
              <a:rPr lang="en-US" altLang="ja-JP" sz="2400" dirty="0" smtClean="0"/>
            </a:br>
            <a:r>
              <a:rPr lang="en-US" altLang="ja-JP" sz="2400" dirty="0"/>
              <a:t>	</a:t>
            </a:r>
            <a:r>
              <a:rPr lang="ja-JP" altLang="en-US" sz="2000" dirty="0" smtClean="0"/>
              <a:t>（１）締結主体　（２）</a:t>
            </a:r>
            <a:r>
              <a:rPr lang="ja-JP" altLang="ja-JP" sz="2000" dirty="0" smtClean="0"/>
              <a:t>協定</a:t>
            </a:r>
            <a:r>
              <a:rPr lang="ja-JP" altLang="ja-JP" sz="2000" dirty="0"/>
              <a:t>内容</a:t>
            </a:r>
            <a:endParaRPr lang="en-US" altLang="ja-JP" sz="2000" dirty="0"/>
          </a:p>
          <a:p>
            <a:pPr marL="0" indent="0">
              <a:lnSpc>
                <a:spcPts val="3600"/>
              </a:lnSpc>
              <a:buNone/>
            </a:pPr>
            <a:r>
              <a:rPr lang="ja-JP" altLang="en-US" sz="2400" dirty="0" smtClean="0"/>
              <a:t>　　◆</a:t>
            </a:r>
            <a:r>
              <a:rPr lang="ja-JP" altLang="ja-JP" sz="2400" dirty="0"/>
              <a:t>参考となる取組み</a:t>
            </a:r>
            <a:endParaRPr lang="en-US" altLang="ja-JP" sz="2400" b="1" u="sng" dirty="0"/>
          </a:p>
        </p:txBody>
      </p:sp>
      <p:cxnSp>
        <p:nvCxnSpPr>
          <p:cNvPr id="5" name="直線コネクタ 4"/>
          <p:cNvCxnSpPr/>
          <p:nvPr/>
        </p:nvCxnSpPr>
        <p:spPr>
          <a:xfrm>
            <a:off x="0" y="1083568"/>
            <a:ext cx="9144000" cy="0"/>
          </a:xfrm>
          <a:prstGeom prst="line">
            <a:avLst/>
          </a:prstGeom>
          <a:ln w="73025" cmpd="dbl"/>
        </p:spPr>
        <p:style>
          <a:lnRef idx="1">
            <a:schemeClr val="accent1"/>
          </a:lnRef>
          <a:fillRef idx="0">
            <a:schemeClr val="accent1"/>
          </a:fillRef>
          <a:effectRef idx="0">
            <a:schemeClr val="accent1"/>
          </a:effectRef>
          <a:fontRef idx="minor">
            <a:schemeClr val="tx1"/>
          </a:fontRef>
        </p:style>
      </p:cxnSp>
      <p:sp>
        <p:nvSpPr>
          <p:cNvPr id="4" name="スライド番号プレースホルダー 3"/>
          <p:cNvSpPr>
            <a:spLocks noGrp="1"/>
          </p:cNvSpPr>
          <p:nvPr>
            <p:ph type="sldNum" sz="quarter" idx="12"/>
          </p:nvPr>
        </p:nvSpPr>
        <p:spPr/>
        <p:txBody>
          <a:bodyPr/>
          <a:lstStyle/>
          <a:p>
            <a:fld id="{541BA95C-2D7F-45D7-BE58-9414BD4EE82A}" type="slidenum">
              <a:rPr kumimoji="1" lang="ja-JP" altLang="en-US" smtClean="0"/>
              <a:t>9</a:t>
            </a:fld>
            <a:endParaRPr kumimoji="1" lang="ja-JP" altLang="en-US"/>
          </a:p>
        </p:txBody>
      </p:sp>
    </p:spTree>
    <p:extLst>
      <p:ext uri="{BB962C8B-B14F-4D97-AF65-F5344CB8AC3E}">
        <p14:creationId xmlns:p14="http://schemas.microsoft.com/office/powerpoint/2010/main" val="8038063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1904</TotalTime>
  <Words>1959</Words>
  <Application>Microsoft Office PowerPoint</Application>
  <PresentationFormat>画面に合わせる (4:3)</PresentationFormat>
  <Paragraphs>180</Paragraphs>
  <Slides>13</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13</vt:i4>
      </vt:variant>
    </vt:vector>
  </HeadingPairs>
  <TitlesOfParts>
    <vt:vector size="18" baseType="lpstr">
      <vt:lpstr>ＭＳ Ｐゴシック</vt:lpstr>
      <vt:lpstr>新細明體</vt:lpstr>
      <vt:lpstr>Arial</vt:lpstr>
      <vt:lpstr>Calibri</vt:lpstr>
      <vt:lpstr>Office ​​テーマ</vt:lpstr>
      <vt:lpstr>社会福祉施設等における 災害への備えについて</vt:lpstr>
      <vt:lpstr>社会福祉施設等における災害への備えについて</vt:lpstr>
      <vt:lpstr>１　社会福祉施設等の被災状況の把握</vt:lpstr>
      <vt:lpstr>２　社会福祉施設等における BCP（事業継続計画）の策定</vt:lpstr>
      <vt:lpstr>３　地震防災対策マニュアル</vt:lpstr>
      <vt:lpstr>４　非常災害対策計画の策定と避難訓練の実施</vt:lpstr>
      <vt:lpstr>５　水防法等に基づく 避難確保計画の作成と避難訓練の実施</vt:lpstr>
      <vt:lpstr>６　津波防災地域づくりに関する法律に基づく 避難確保計画の策定と避難訓練の実施</vt:lpstr>
      <vt:lpstr>７　社会福祉施設における災害時の 　　施設間相互応援協定締結のためのガイドライン</vt:lpstr>
      <vt:lpstr>８　大阪ＤＷＡＴ（大阪府災害派遣福祉チーム）</vt:lpstr>
      <vt:lpstr>社会福祉施設等における災害への備え （府福祉総務課ホームページ）</vt:lpstr>
      <vt:lpstr>大阪府災害派遣福祉チーム（大阪DWAT）の設置について（府地域福祉課ホームページ）</vt:lpstr>
      <vt:lpstr>（参考）避難行動要支援者における 個別避難計画の作成について</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大阪府地震・津波総合防災訓練 （プレイヤー留意事項）</dc:title>
  <dc:creator>HOSTNAME</dc:creator>
  <cp:lastModifiedBy>中井　三千代</cp:lastModifiedBy>
  <cp:revision>187</cp:revision>
  <cp:lastPrinted>2022-06-21T08:13:49Z</cp:lastPrinted>
  <dcterms:created xsi:type="dcterms:W3CDTF">2018-01-05T02:41:38Z</dcterms:created>
  <dcterms:modified xsi:type="dcterms:W3CDTF">2022-08-31T12:21:05Z</dcterms:modified>
</cp:coreProperties>
</file>