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7" r:id="rId2"/>
    <p:sldId id="260" r:id="rId3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33A038-0B6C-4924-9EB2-44F30C70DF49}" v="263" dt="2024-11-18T14:03:00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229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DD1FE2-9E25-4C1E-AA46-560E5BD9134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FC936473-12CA-4F2A-AAC7-2049A05766CD}">
      <dgm:prSet phldrT="[テキスト]"/>
      <dgm:spPr/>
      <dgm:t>
        <a:bodyPr/>
        <a:lstStyle/>
        <a:p>
          <a:r>
            <a:rPr kumimoji="1" lang="en-US" altLang="ja-JP" dirty="0"/>
            <a:t>1</a:t>
          </a:r>
          <a:endParaRPr kumimoji="1" lang="ja-JP" altLang="en-US" dirty="0"/>
        </a:p>
      </dgm:t>
    </dgm:pt>
    <dgm:pt modelId="{1236D325-9450-4CF9-81F4-7DD32661140A}" type="parTrans" cxnId="{BC53DD95-0D30-4A93-AC26-7ED70BC338D0}">
      <dgm:prSet/>
      <dgm:spPr/>
      <dgm:t>
        <a:bodyPr/>
        <a:lstStyle/>
        <a:p>
          <a:endParaRPr kumimoji="1" lang="ja-JP" altLang="en-US"/>
        </a:p>
      </dgm:t>
    </dgm:pt>
    <dgm:pt modelId="{51CC9C92-E5BD-42DD-A89F-A2C5DA7B8BDC}" type="sibTrans" cxnId="{BC53DD95-0D30-4A93-AC26-7ED70BC338D0}">
      <dgm:prSet/>
      <dgm:spPr/>
      <dgm:t>
        <a:bodyPr/>
        <a:lstStyle/>
        <a:p>
          <a:endParaRPr kumimoji="1" lang="ja-JP" altLang="en-US"/>
        </a:p>
      </dgm:t>
    </dgm:pt>
    <dgm:pt modelId="{B4783D67-6122-48C6-B94F-FC2A6DE80F91}">
      <dgm:prSet phldrT="[テキスト]"/>
      <dgm:spPr/>
      <dgm:t>
        <a:bodyPr/>
        <a:lstStyle/>
        <a:p>
          <a:r>
            <a:rPr kumimoji="1" lang="ja-JP" altLang="en-US" dirty="0"/>
            <a:t>大阪府療育手帳申請管理システムの二次元コードを読み取る</a:t>
          </a:r>
        </a:p>
      </dgm:t>
    </dgm:pt>
    <dgm:pt modelId="{9447A94E-7738-487E-BA04-7E7AC330ABB3}" type="parTrans" cxnId="{583DF9BF-3346-436F-B847-C461633E037F}">
      <dgm:prSet/>
      <dgm:spPr/>
      <dgm:t>
        <a:bodyPr/>
        <a:lstStyle/>
        <a:p>
          <a:endParaRPr kumimoji="1" lang="ja-JP" altLang="en-US"/>
        </a:p>
      </dgm:t>
    </dgm:pt>
    <dgm:pt modelId="{4994AA25-2067-4F05-A350-BCFF42B5CFAF}" type="sibTrans" cxnId="{583DF9BF-3346-436F-B847-C461633E037F}">
      <dgm:prSet/>
      <dgm:spPr/>
      <dgm:t>
        <a:bodyPr/>
        <a:lstStyle/>
        <a:p>
          <a:endParaRPr kumimoji="1" lang="ja-JP" altLang="en-US"/>
        </a:p>
      </dgm:t>
    </dgm:pt>
    <dgm:pt modelId="{20EAAE74-A743-464A-940A-FB3896488E95}">
      <dgm:prSet phldrT="[テキスト]"/>
      <dgm:spPr/>
      <dgm:t>
        <a:bodyPr/>
        <a:lstStyle/>
        <a:p>
          <a:r>
            <a:rPr kumimoji="1" lang="en-US" altLang="ja-JP" dirty="0"/>
            <a:t>2</a:t>
          </a:r>
          <a:endParaRPr kumimoji="1" lang="ja-JP" altLang="en-US" dirty="0"/>
        </a:p>
      </dgm:t>
    </dgm:pt>
    <dgm:pt modelId="{658749CA-6DB1-473F-8216-FD0D116AB62D}" type="parTrans" cxnId="{CA789AA6-78D4-4BBE-8A18-F8ABBAE372D3}">
      <dgm:prSet/>
      <dgm:spPr/>
      <dgm:t>
        <a:bodyPr/>
        <a:lstStyle/>
        <a:p>
          <a:endParaRPr kumimoji="1" lang="ja-JP" altLang="en-US"/>
        </a:p>
      </dgm:t>
    </dgm:pt>
    <dgm:pt modelId="{B0DDD62A-FFE2-4FD1-A1DA-0D335141B4CF}" type="sibTrans" cxnId="{CA789AA6-78D4-4BBE-8A18-F8ABBAE372D3}">
      <dgm:prSet/>
      <dgm:spPr/>
      <dgm:t>
        <a:bodyPr/>
        <a:lstStyle/>
        <a:p>
          <a:endParaRPr kumimoji="1" lang="ja-JP" altLang="en-US"/>
        </a:p>
      </dgm:t>
    </dgm:pt>
    <dgm:pt modelId="{930160E3-2F16-4C43-AD29-ABE102EBC884}">
      <dgm:prSet phldrT="[テキスト]"/>
      <dgm:spPr/>
      <dgm:t>
        <a:bodyPr/>
        <a:lstStyle/>
        <a:p>
          <a:r>
            <a:rPr kumimoji="1" lang="ja-JP" altLang="en-US" dirty="0"/>
            <a:t>システムの会員登録を行う</a:t>
          </a:r>
        </a:p>
      </dgm:t>
    </dgm:pt>
    <dgm:pt modelId="{7192AE9E-F6EE-41FB-A1FA-600E8078AF23}" type="parTrans" cxnId="{E6EE8007-708A-415D-B8B9-4D2220E820E4}">
      <dgm:prSet/>
      <dgm:spPr/>
      <dgm:t>
        <a:bodyPr/>
        <a:lstStyle/>
        <a:p>
          <a:endParaRPr kumimoji="1" lang="ja-JP" altLang="en-US"/>
        </a:p>
      </dgm:t>
    </dgm:pt>
    <dgm:pt modelId="{59369969-7A30-4702-8BD8-E9B27C212237}" type="sibTrans" cxnId="{E6EE8007-708A-415D-B8B9-4D2220E820E4}">
      <dgm:prSet/>
      <dgm:spPr/>
      <dgm:t>
        <a:bodyPr/>
        <a:lstStyle/>
        <a:p>
          <a:endParaRPr kumimoji="1" lang="ja-JP" altLang="en-US"/>
        </a:p>
      </dgm:t>
    </dgm:pt>
    <dgm:pt modelId="{4B1E4190-B8D4-472B-AE9F-251B0A71D20B}">
      <dgm:prSet phldrT="[テキスト]"/>
      <dgm:spPr/>
      <dgm:t>
        <a:bodyPr/>
        <a:lstStyle/>
        <a:p>
          <a:r>
            <a:rPr kumimoji="1" lang="en-US" altLang="ja-JP" dirty="0"/>
            <a:t>3</a:t>
          </a:r>
          <a:endParaRPr kumimoji="1" lang="ja-JP" altLang="en-US" dirty="0"/>
        </a:p>
      </dgm:t>
    </dgm:pt>
    <dgm:pt modelId="{CB05DACE-1B80-4A87-AAE7-03E1D87CD3F2}" type="parTrans" cxnId="{6BB7CEE0-541A-4069-BDD4-1851003CB21D}">
      <dgm:prSet/>
      <dgm:spPr/>
      <dgm:t>
        <a:bodyPr/>
        <a:lstStyle/>
        <a:p>
          <a:endParaRPr kumimoji="1" lang="ja-JP" altLang="en-US"/>
        </a:p>
      </dgm:t>
    </dgm:pt>
    <dgm:pt modelId="{5E87C85A-3CFC-4973-BD21-6D00F0884108}" type="sibTrans" cxnId="{6BB7CEE0-541A-4069-BDD4-1851003CB21D}">
      <dgm:prSet/>
      <dgm:spPr/>
      <dgm:t>
        <a:bodyPr/>
        <a:lstStyle/>
        <a:p>
          <a:endParaRPr kumimoji="1" lang="ja-JP" altLang="en-US"/>
        </a:p>
      </dgm:t>
    </dgm:pt>
    <dgm:pt modelId="{E44F60BA-E00C-4851-8730-233CB9B8075E}">
      <dgm:prSet phldrT="[テキスト]"/>
      <dgm:spPr/>
      <dgm:t>
        <a:bodyPr/>
        <a:lstStyle/>
        <a:p>
          <a:r>
            <a:rPr kumimoji="1" lang="ja-JP" altLang="en-US" dirty="0"/>
            <a:t>システム内で証明書等の申請情報を入力</a:t>
          </a:r>
        </a:p>
      </dgm:t>
    </dgm:pt>
    <dgm:pt modelId="{1B9E3D9C-32C4-49DE-B645-6D39E03054F6}" type="parTrans" cxnId="{B0E182F6-8454-49A7-9F86-C81F995C4F33}">
      <dgm:prSet/>
      <dgm:spPr/>
      <dgm:t>
        <a:bodyPr/>
        <a:lstStyle/>
        <a:p>
          <a:endParaRPr kumimoji="1" lang="ja-JP" altLang="en-US"/>
        </a:p>
      </dgm:t>
    </dgm:pt>
    <dgm:pt modelId="{8D8BD8C5-F742-494E-9257-A9A3CA8F7BF6}" type="sibTrans" cxnId="{B0E182F6-8454-49A7-9F86-C81F995C4F33}">
      <dgm:prSet/>
      <dgm:spPr/>
      <dgm:t>
        <a:bodyPr/>
        <a:lstStyle/>
        <a:p>
          <a:endParaRPr kumimoji="1" lang="ja-JP" altLang="en-US"/>
        </a:p>
      </dgm:t>
    </dgm:pt>
    <dgm:pt modelId="{58C0447E-AD06-43B1-9F52-1E443C2BD6DD}">
      <dgm:prSet phldrT="[テキスト]"/>
      <dgm:spPr/>
      <dgm:t>
        <a:bodyPr/>
        <a:lstStyle/>
        <a:p>
          <a:r>
            <a:rPr kumimoji="1" lang="en-US" altLang="ja-JP" dirty="0"/>
            <a:t>4</a:t>
          </a:r>
          <a:endParaRPr kumimoji="1" lang="ja-JP" altLang="en-US" dirty="0"/>
        </a:p>
      </dgm:t>
    </dgm:pt>
    <dgm:pt modelId="{77F5BD55-AB2E-446C-BE25-098DDBBE15AB}" type="parTrans" cxnId="{0F917C5B-5DBA-4762-B779-0ED9A3568098}">
      <dgm:prSet/>
      <dgm:spPr/>
      <dgm:t>
        <a:bodyPr/>
        <a:lstStyle/>
        <a:p>
          <a:endParaRPr kumimoji="1" lang="ja-JP" altLang="en-US"/>
        </a:p>
      </dgm:t>
    </dgm:pt>
    <dgm:pt modelId="{AC5BBE43-B114-4CED-BF99-74F8F70ADEAB}" type="sibTrans" cxnId="{0F917C5B-5DBA-4762-B779-0ED9A3568098}">
      <dgm:prSet/>
      <dgm:spPr/>
      <dgm:t>
        <a:bodyPr/>
        <a:lstStyle/>
        <a:p>
          <a:endParaRPr kumimoji="1" lang="ja-JP" altLang="en-US"/>
        </a:p>
      </dgm:t>
    </dgm:pt>
    <dgm:pt modelId="{8824A071-EC5C-4DF0-B271-51EBF5561AE0}">
      <dgm:prSet phldrT="[テキスト]" custT="1"/>
      <dgm:spPr/>
      <dgm:t>
        <a:bodyPr/>
        <a:lstStyle/>
        <a:p>
          <a:r>
            <a:rPr kumimoji="1" lang="ja-JP" altLang="en-US" sz="1300" dirty="0"/>
            <a:t>４６０円分の切手を郵送   </a:t>
          </a:r>
          <a:r>
            <a:rPr kumimoji="1" lang="en-US" altLang="ja-JP" sz="900" dirty="0">
              <a:solidFill>
                <a:srgbClr val="FF0000"/>
              </a:solidFill>
            </a:rPr>
            <a:t>※</a:t>
          </a:r>
          <a:r>
            <a:rPr kumimoji="1" lang="ja-JP" altLang="en-US" sz="900" u="sng" dirty="0">
              <a:solidFill>
                <a:srgbClr val="FF0000"/>
              </a:solidFill>
            </a:rPr>
            <a:t>送料に関する案内 メールが届いてから</a:t>
          </a:r>
        </a:p>
      </dgm:t>
    </dgm:pt>
    <dgm:pt modelId="{029A18DA-FCD8-4F86-83D9-A51AFFE29A17}" type="parTrans" cxnId="{B0E34952-BF43-4FF8-BB54-BEF9D8536D8A}">
      <dgm:prSet/>
      <dgm:spPr/>
      <dgm:t>
        <a:bodyPr/>
        <a:lstStyle/>
        <a:p>
          <a:endParaRPr kumimoji="1" lang="ja-JP" altLang="en-US"/>
        </a:p>
      </dgm:t>
    </dgm:pt>
    <dgm:pt modelId="{3197418C-6201-42E4-B03D-B1DC03142473}" type="sibTrans" cxnId="{B0E34952-BF43-4FF8-BB54-BEF9D8536D8A}">
      <dgm:prSet/>
      <dgm:spPr/>
      <dgm:t>
        <a:bodyPr/>
        <a:lstStyle/>
        <a:p>
          <a:endParaRPr kumimoji="1" lang="ja-JP" altLang="en-US"/>
        </a:p>
      </dgm:t>
    </dgm:pt>
    <dgm:pt modelId="{B95AD37A-48DF-41AC-96E7-3B6188EB63A7}" type="pres">
      <dgm:prSet presAssocID="{CFDD1FE2-9E25-4C1E-AA46-560E5BD91342}" presName="linearFlow" presStyleCnt="0">
        <dgm:presLayoutVars>
          <dgm:dir/>
          <dgm:animLvl val="lvl"/>
          <dgm:resizeHandles val="exact"/>
        </dgm:presLayoutVars>
      </dgm:prSet>
      <dgm:spPr/>
    </dgm:pt>
    <dgm:pt modelId="{3AC96871-F6AE-43A0-8554-7678BD17DDD0}" type="pres">
      <dgm:prSet presAssocID="{FC936473-12CA-4F2A-AAC7-2049A05766CD}" presName="composite" presStyleCnt="0"/>
      <dgm:spPr/>
    </dgm:pt>
    <dgm:pt modelId="{316F7940-0F52-4E24-806D-44FF2D02AF8D}" type="pres">
      <dgm:prSet presAssocID="{FC936473-12CA-4F2A-AAC7-2049A05766CD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C963343B-0CBB-4182-BC89-DEDB8F12D2A2}" type="pres">
      <dgm:prSet presAssocID="{FC936473-12CA-4F2A-AAC7-2049A05766CD}" presName="descendantText" presStyleLbl="alignAcc1" presStyleIdx="0" presStyleCnt="4" custLinFactNeighborY="11474">
        <dgm:presLayoutVars>
          <dgm:bulletEnabled val="1"/>
        </dgm:presLayoutVars>
      </dgm:prSet>
      <dgm:spPr/>
    </dgm:pt>
    <dgm:pt modelId="{7358026D-0741-46DA-A035-9AA02C082C35}" type="pres">
      <dgm:prSet presAssocID="{51CC9C92-E5BD-42DD-A89F-A2C5DA7B8BDC}" presName="sp" presStyleCnt="0"/>
      <dgm:spPr/>
    </dgm:pt>
    <dgm:pt modelId="{C72EE9C2-B4DB-4F58-AB04-9A9D7E47729E}" type="pres">
      <dgm:prSet presAssocID="{20EAAE74-A743-464A-940A-FB3896488E95}" presName="composite" presStyleCnt="0"/>
      <dgm:spPr/>
    </dgm:pt>
    <dgm:pt modelId="{132DFD04-BC4B-46C0-B065-2A304A97BFCE}" type="pres">
      <dgm:prSet presAssocID="{20EAAE74-A743-464A-940A-FB3896488E95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7A9E0D4C-F019-438E-8DD2-03C5256A1493}" type="pres">
      <dgm:prSet presAssocID="{20EAAE74-A743-464A-940A-FB3896488E95}" presName="descendantText" presStyleLbl="alignAcc1" presStyleIdx="1" presStyleCnt="4">
        <dgm:presLayoutVars>
          <dgm:bulletEnabled val="1"/>
        </dgm:presLayoutVars>
      </dgm:prSet>
      <dgm:spPr/>
    </dgm:pt>
    <dgm:pt modelId="{52E6F6A2-6D64-4199-85B9-800A29BA1F4D}" type="pres">
      <dgm:prSet presAssocID="{B0DDD62A-FFE2-4FD1-A1DA-0D335141B4CF}" presName="sp" presStyleCnt="0"/>
      <dgm:spPr/>
    </dgm:pt>
    <dgm:pt modelId="{33B6DDC8-DEAF-42B4-B408-11CC3BBF06ED}" type="pres">
      <dgm:prSet presAssocID="{4B1E4190-B8D4-472B-AE9F-251B0A71D20B}" presName="composite" presStyleCnt="0"/>
      <dgm:spPr/>
    </dgm:pt>
    <dgm:pt modelId="{52990127-264E-44C3-8839-E8ADB5916316}" type="pres">
      <dgm:prSet presAssocID="{4B1E4190-B8D4-472B-AE9F-251B0A71D20B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AD00F84C-DAF9-422E-B98C-DC5C574D3C4C}" type="pres">
      <dgm:prSet presAssocID="{4B1E4190-B8D4-472B-AE9F-251B0A71D20B}" presName="descendantText" presStyleLbl="alignAcc1" presStyleIdx="2" presStyleCnt="4" custLinFactNeighborX="604" custLinFactNeighborY="3061">
        <dgm:presLayoutVars>
          <dgm:bulletEnabled val="1"/>
        </dgm:presLayoutVars>
      </dgm:prSet>
      <dgm:spPr/>
    </dgm:pt>
    <dgm:pt modelId="{C28EFACE-7E7A-4F29-B181-170BEBAD56B5}" type="pres">
      <dgm:prSet presAssocID="{5E87C85A-3CFC-4973-BD21-6D00F0884108}" presName="sp" presStyleCnt="0"/>
      <dgm:spPr/>
    </dgm:pt>
    <dgm:pt modelId="{6476B394-6DB5-4B41-89EB-6CF9299D8255}" type="pres">
      <dgm:prSet presAssocID="{58C0447E-AD06-43B1-9F52-1E443C2BD6DD}" presName="composite" presStyleCnt="0"/>
      <dgm:spPr/>
    </dgm:pt>
    <dgm:pt modelId="{632724EF-033B-4FD8-A8EE-A2C00CEF17DA}" type="pres">
      <dgm:prSet presAssocID="{58C0447E-AD06-43B1-9F52-1E443C2BD6DD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B323D90D-799F-4B55-8EF4-E1842368C03C}" type="pres">
      <dgm:prSet presAssocID="{58C0447E-AD06-43B1-9F52-1E443C2BD6DD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E6EE8007-708A-415D-B8B9-4D2220E820E4}" srcId="{20EAAE74-A743-464A-940A-FB3896488E95}" destId="{930160E3-2F16-4C43-AD29-ABE102EBC884}" srcOrd="0" destOrd="0" parTransId="{7192AE9E-F6EE-41FB-A1FA-600E8078AF23}" sibTransId="{59369969-7A30-4702-8BD8-E9B27C212237}"/>
    <dgm:cxn modelId="{10B5530C-26C8-471B-9909-24546EE545EB}" type="presOf" srcId="{CFDD1FE2-9E25-4C1E-AA46-560E5BD91342}" destId="{B95AD37A-48DF-41AC-96E7-3B6188EB63A7}" srcOrd="0" destOrd="0" presId="urn:microsoft.com/office/officeart/2005/8/layout/chevron2"/>
    <dgm:cxn modelId="{42DD6212-27E3-4B98-AA56-021EB7346ABC}" type="presOf" srcId="{B4783D67-6122-48C6-B94F-FC2A6DE80F91}" destId="{C963343B-0CBB-4182-BC89-DEDB8F12D2A2}" srcOrd="0" destOrd="0" presId="urn:microsoft.com/office/officeart/2005/8/layout/chevron2"/>
    <dgm:cxn modelId="{22C53429-3CAB-47AF-A732-2D97926CF3C3}" type="presOf" srcId="{930160E3-2F16-4C43-AD29-ABE102EBC884}" destId="{7A9E0D4C-F019-438E-8DD2-03C5256A1493}" srcOrd="0" destOrd="0" presId="urn:microsoft.com/office/officeart/2005/8/layout/chevron2"/>
    <dgm:cxn modelId="{9D93E035-931D-42D4-9274-DF19260C2A14}" type="presOf" srcId="{58C0447E-AD06-43B1-9F52-1E443C2BD6DD}" destId="{632724EF-033B-4FD8-A8EE-A2C00CEF17DA}" srcOrd="0" destOrd="0" presId="urn:microsoft.com/office/officeart/2005/8/layout/chevron2"/>
    <dgm:cxn modelId="{6F988436-41C3-466E-ABD8-41FB8AF03C7F}" type="presOf" srcId="{20EAAE74-A743-464A-940A-FB3896488E95}" destId="{132DFD04-BC4B-46C0-B065-2A304A97BFCE}" srcOrd="0" destOrd="0" presId="urn:microsoft.com/office/officeart/2005/8/layout/chevron2"/>
    <dgm:cxn modelId="{EBA6FD3A-CF5F-4E36-BC97-F306E85989FD}" type="presOf" srcId="{8824A071-EC5C-4DF0-B271-51EBF5561AE0}" destId="{B323D90D-799F-4B55-8EF4-E1842368C03C}" srcOrd="0" destOrd="0" presId="urn:microsoft.com/office/officeart/2005/8/layout/chevron2"/>
    <dgm:cxn modelId="{0F917C5B-5DBA-4762-B779-0ED9A3568098}" srcId="{CFDD1FE2-9E25-4C1E-AA46-560E5BD91342}" destId="{58C0447E-AD06-43B1-9F52-1E443C2BD6DD}" srcOrd="3" destOrd="0" parTransId="{77F5BD55-AB2E-446C-BE25-098DDBBE15AB}" sibTransId="{AC5BBE43-B114-4CED-BF99-74F8F70ADEAB}"/>
    <dgm:cxn modelId="{865D2268-7E36-4E26-84AB-136AC286E910}" type="presOf" srcId="{FC936473-12CA-4F2A-AAC7-2049A05766CD}" destId="{316F7940-0F52-4E24-806D-44FF2D02AF8D}" srcOrd="0" destOrd="0" presId="urn:microsoft.com/office/officeart/2005/8/layout/chevron2"/>
    <dgm:cxn modelId="{B0E34952-BF43-4FF8-BB54-BEF9D8536D8A}" srcId="{58C0447E-AD06-43B1-9F52-1E443C2BD6DD}" destId="{8824A071-EC5C-4DF0-B271-51EBF5561AE0}" srcOrd="0" destOrd="0" parTransId="{029A18DA-FCD8-4F86-83D9-A51AFFE29A17}" sibTransId="{3197418C-6201-42E4-B03D-B1DC03142473}"/>
    <dgm:cxn modelId="{F7CD9B54-B9F8-481C-9051-80E2C931F1DA}" type="presOf" srcId="{E44F60BA-E00C-4851-8730-233CB9B8075E}" destId="{AD00F84C-DAF9-422E-B98C-DC5C574D3C4C}" srcOrd="0" destOrd="0" presId="urn:microsoft.com/office/officeart/2005/8/layout/chevron2"/>
    <dgm:cxn modelId="{52DF418F-DF3F-4BDF-9ECE-ECC5CF536CA3}" type="presOf" srcId="{4B1E4190-B8D4-472B-AE9F-251B0A71D20B}" destId="{52990127-264E-44C3-8839-E8ADB5916316}" srcOrd="0" destOrd="0" presId="urn:microsoft.com/office/officeart/2005/8/layout/chevron2"/>
    <dgm:cxn modelId="{BC53DD95-0D30-4A93-AC26-7ED70BC338D0}" srcId="{CFDD1FE2-9E25-4C1E-AA46-560E5BD91342}" destId="{FC936473-12CA-4F2A-AAC7-2049A05766CD}" srcOrd="0" destOrd="0" parTransId="{1236D325-9450-4CF9-81F4-7DD32661140A}" sibTransId="{51CC9C92-E5BD-42DD-A89F-A2C5DA7B8BDC}"/>
    <dgm:cxn modelId="{CA789AA6-78D4-4BBE-8A18-F8ABBAE372D3}" srcId="{CFDD1FE2-9E25-4C1E-AA46-560E5BD91342}" destId="{20EAAE74-A743-464A-940A-FB3896488E95}" srcOrd="1" destOrd="0" parTransId="{658749CA-6DB1-473F-8216-FD0D116AB62D}" sibTransId="{B0DDD62A-FFE2-4FD1-A1DA-0D335141B4CF}"/>
    <dgm:cxn modelId="{583DF9BF-3346-436F-B847-C461633E037F}" srcId="{FC936473-12CA-4F2A-AAC7-2049A05766CD}" destId="{B4783D67-6122-48C6-B94F-FC2A6DE80F91}" srcOrd="0" destOrd="0" parTransId="{9447A94E-7738-487E-BA04-7E7AC330ABB3}" sibTransId="{4994AA25-2067-4F05-A350-BCFF42B5CFAF}"/>
    <dgm:cxn modelId="{6BB7CEE0-541A-4069-BDD4-1851003CB21D}" srcId="{CFDD1FE2-9E25-4C1E-AA46-560E5BD91342}" destId="{4B1E4190-B8D4-472B-AE9F-251B0A71D20B}" srcOrd="2" destOrd="0" parTransId="{CB05DACE-1B80-4A87-AAE7-03E1D87CD3F2}" sibTransId="{5E87C85A-3CFC-4973-BD21-6D00F0884108}"/>
    <dgm:cxn modelId="{B0E182F6-8454-49A7-9F86-C81F995C4F33}" srcId="{4B1E4190-B8D4-472B-AE9F-251B0A71D20B}" destId="{E44F60BA-E00C-4851-8730-233CB9B8075E}" srcOrd="0" destOrd="0" parTransId="{1B9E3D9C-32C4-49DE-B645-6D39E03054F6}" sibTransId="{8D8BD8C5-F742-494E-9257-A9A3CA8F7BF6}"/>
    <dgm:cxn modelId="{E7EEBEC3-E97C-482A-A3F8-8E70AC08492B}" type="presParOf" srcId="{B95AD37A-48DF-41AC-96E7-3B6188EB63A7}" destId="{3AC96871-F6AE-43A0-8554-7678BD17DDD0}" srcOrd="0" destOrd="0" presId="urn:microsoft.com/office/officeart/2005/8/layout/chevron2"/>
    <dgm:cxn modelId="{9DA36B34-B05F-4EBF-B9AA-FAE706116EE5}" type="presParOf" srcId="{3AC96871-F6AE-43A0-8554-7678BD17DDD0}" destId="{316F7940-0F52-4E24-806D-44FF2D02AF8D}" srcOrd="0" destOrd="0" presId="urn:microsoft.com/office/officeart/2005/8/layout/chevron2"/>
    <dgm:cxn modelId="{30F170AF-0F51-4693-86B9-AFEC58A596C0}" type="presParOf" srcId="{3AC96871-F6AE-43A0-8554-7678BD17DDD0}" destId="{C963343B-0CBB-4182-BC89-DEDB8F12D2A2}" srcOrd="1" destOrd="0" presId="urn:microsoft.com/office/officeart/2005/8/layout/chevron2"/>
    <dgm:cxn modelId="{9C9E371F-791D-4717-8FC3-29F80DDF6AD5}" type="presParOf" srcId="{B95AD37A-48DF-41AC-96E7-3B6188EB63A7}" destId="{7358026D-0741-46DA-A035-9AA02C082C35}" srcOrd="1" destOrd="0" presId="urn:microsoft.com/office/officeart/2005/8/layout/chevron2"/>
    <dgm:cxn modelId="{FB6095F4-2215-4A7F-9FB8-176218D96BE2}" type="presParOf" srcId="{B95AD37A-48DF-41AC-96E7-3B6188EB63A7}" destId="{C72EE9C2-B4DB-4F58-AB04-9A9D7E47729E}" srcOrd="2" destOrd="0" presId="urn:microsoft.com/office/officeart/2005/8/layout/chevron2"/>
    <dgm:cxn modelId="{C292201F-1D11-46B6-8AE7-EF340F1942E1}" type="presParOf" srcId="{C72EE9C2-B4DB-4F58-AB04-9A9D7E47729E}" destId="{132DFD04-BC4B-46C0-B065-2A304A97BFCE}" srcOrd="0" destOrd="0" presId="urn:microsoft.com/office/officeart/2005/8/layout/chevron2"/>
    <dgm:cxn modelId="{C7474E94-B393-4EF9-AA20-0F47480BB34E}" type="presParOf" srcId="{C72EE9C2-B4DB-4F58-AB04-9A9D7E47729E}" destId="{7A9E0D4C-F019-438E-8DD2-03C5256A1493}" srcOrd="1" destOrd="0" presId="urn:microsoft.com/office/officeart/2005/8/layout/chevron2"/>
    <dgm:cxn modelId="{6B56FB31-5F47-4521-AEA9-0AD0AA5861BE}" type="presParOf" srcId="{B95AD37A-48DF-41AC-96E7-3B6188EB63A7}" destId="{52E6F6A2-6D64-4199-85B9-800A29BA1F4D}" srcOrd="3" destOrd="0" presId="urn:microsoft.com/office/officeart/2005/8/layout/chevron2"/>
    <dgm:cxn modelId="{DB6B449E-EC8E-4805-901B-9CC8486F65EB}" type="presParOf" srcId="{B95AD37A-48DF-41AC-96E7-3B6188EB63A7}" destId="{33B6DDC8-DEAF-42B4-B408-11CC3BBF06ED}" srcOrd="4" destOrd="0" presId="urn:microsoft.com/office/officeart/2005/8/layout/chevron2"/>
    <dgm:cxn modelId="{1397E622-4098-4015-93B0-9A05A810BA1E}" type="presParOf" srcId="{33B6DDC8-DEAF-42B4-B408-11CC3BBF06ED}" destId="{52990127-264E-44C3-8839-E8ADB5916316}" srcOrd="0" destOrd="0" presId="urn:microsoft.com/office/officeart/2005/8/layout/chevron2"/>
    <dgm:cxn modelId="{26F37C5B-8E33-45BF-B6DA-834D67B0C0B5}" type="presParOf" srcId="{33B6DDC8-DEAF-42B4-B408-11CC3BBF06ED}" destId="{AD00F84C-DAF9-422E-B98C-DC5C574D3C4C}" srcOrd="1" destOrd="0" presId="urn:microsoft.com/office/officeart/2005/8/layout/chevron2"/>
    <dgm:cxn modelId="{DA2A99E5-D39E-40D2-8A47-C2CED0B4BBFB}" type="presParOf" srcId="{B95AD37A-48DF-41AC-96E7-3B6188EB63A7}" destId="{C28EFACE-7E7A-4F29-B181-170BEBAD56B5}" srcOrd="5" destOrd="0" presId="urn:microsoft.com/office/officeart/2005/8/layout/chevron2"/>
    <dgm:cxn modelId="{532FF6E8-B920-4BCA-9AAD-E0227207BD3D}" type="presParOf" srcId="{B95AD37A-48DF-41AC-96E7-3B6188EB63A7}" destId="{6476B394-6DB5-4B41-89EB-6CF9299D8255}" srcOrd="6" destOrd="0" presId="urn:microsoft.com/office/officeart/2005/8/layout/chevron2"/>
    <dgm:cxn modelId="{BDD84FDD-B729-4414-80AC-8D8CDA0B6A78}" type="presParOf" srcId="{6476B394-6DB5-4B41-89EB-6CF9299D8255}" destId="{632724EF-033B-4FD8-A8EE-A2C00CEF17DA}" srcOrd="0" destOrd="0" presId="urn:microsoft.com/office/officeart/2005/8/layout/chevron2"/>
    <dgm:cxn modelId="{51B6D3AF-E414-46E1-A7AA-C08E01A45BC5}" type="presParOf" srcId="{6476B394-6DB5-4B41-89EB-6CF9299D8255}" destId="{B323D90D-799F-4B55-8EF4-E1842368C03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F7940-0F52-4E24-806D-44FF2D02AF8D}">
      <dsp:nvSpPr>
        <dsp:cNvPr id="0" name=""/>
        <dsp:cNvSpPr/>
      </dsp:nvSpPr>
      <dsp:spPr>
        <a:xfrm rot="5400000">
          <a:off x="-135958" y="136954"/>
          <a:ext cx="906388" cy="6344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700" kern="1200" dirty="0"/>
            <a:t>1</a:t>
          </a:r>
          <a:endParaRPr kumimoji="1" lang="ja-JP" altLang="en-US" sz="1700" kern="1200" dirty="0"/>
        </a:p>
      </dsp:txBody>
      <dsp:txXfrm rot="-5400000">
        <a:off x="0" y="318232"/>
        <a:ext cx="634472" cy="271916"/>
      </dsp:txXfrm>
    </dsp:sp>
    <dsp:sp modelId="{C963343B-0CBB-4182-BC89-DEDB8F12D2A2}">
      <dsp:nvSpPr>
        <dsp:cNvPr id="0" name=""/>
        <dsp:cNvSpPr/>
      </dsp:nvSpPr>
      <dsp:spPr>
        <a:xfrm rot="5400000">
          <a:off x="2591447" y="-1888379"/>
          <a:ext cx="589152" cy="45031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1300" kern="1200" dirty="0"/>
            <a:t>大阪府療育手帳申請管理システムの二次元コードを読み取る</a:t>
          </a:r>
        </a:p>
      </dsp:txBody>
      <dsp:txXfrm rot="-5400000">
        <a:off x="634472" y="97356"/>
        <a:ext cx="4474342" cy="531632"/>
      </dsp:txXfrm>
    </dsp:sp>
    <dsp:sp modelId="{132DFD04-BC4B-46C0-B065-2A304A97BFCE}">
      <dsp:nvSpPr>
        <dsp:cNvPr id="0" name=""/>
        <dsp:cNvSpPr/>
      </dsp:nvSpPr>
      <dsp:spPr>
        <a:xfrm rot="5400000">
          <a:off x="-135958" y="890067"/>
          <a:ext cx="906388" cy="6344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700" kern="1200" dirty="0"/>
            <a:t>2</a:t>
          </a:r>
          <a:endParaRPr kumimoji="1" lang="ja-JP" altLang="en-US" sz="1700" kern="1200" dirty="0"/>
        </a:p>
      </dsp:txBody>
      <dsp:txXfrm rot="-5400000">
        <a:off x="0" y="1071345"/>
        <a:ext cx="634472" cy="271916"/>
      </dsp:txXfrm>
    </dsp:sp>
    <dsp:sp modelId="{7A9E0D4C-F019-438E-8DD2-03C5256A1493}">
      <dsp:nvSpPr>
        <dsp:cNvPr id="0" name=""/>
        <dsp:cNvSpPr/>
      </dsp:nvSpPr>
      <dsp:spPr>
        <a:xfrm rot="5400000">
          <a:off x="2591447" y="-1202865"/>
          <a:ext cx="589152" cy="45031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1300" kern="1200" dirty="0"/>
            <a:t>システムの会員登録を行う</a:t>
          </a:r>
        </a:p>
      </dsp:txBody>
      <dsp:txXfrm rot="-5400000">
        <a:off x="634472" y="782870"/>
        <a:ext cx="4474342" cy="531632"/>
      </dsp:txXfrm>
    </dsp:sp>
    <dsp:sp modelId="{52990127-264E-44C3-8839-E8ADB5916316}">
      <dsp:nvSpPr>
        <dsp:cNvPr id="0" name=""/>
        <dsp:cNvSpPr/>
      </dsp:nvSpPr>
      <dsp:spPr>
        <a:xfrm rot="5400000">
          <a:off x="-135958" y="1643181"/>
          <a:ext cx="906388" cy="6344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700" kern="1200" dirty="0"/>
            <a:t>3</a:t>
          </a:r>
          <a:endParaRPr kumimoji="1" lang="ja-JP" altLang="en-US" sz="1700" kern="1200" dirty="0"/>
        </a:p>
      </dsp:txBody>
      <dsp:txXfrm rot="-5400000">
        <a:off x="0" y="1824459"/>
        <a:ext cx="634472" cy="271916"/>
      </dsp:txXfrm>
    </dsp:sp>
    <dsp:sp modelId="{AD00F84C-DAF9-422E-B98C-DC5C574D3C4C}">
      <dsp:nvSpPr>
        <dsp:cNvPr id="0" name=""/>
        <dsp:cNvSpPr/>
      </dsp:nvSpPr>
      <dsp:spPr>
        <a:xfrm rot="5400000">
          <a:off x="2591447" y="-431718"/>
          <a:ext cx="589152" cy="45031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1300" kern="1200" dirty="0"/>
            <a:t>システム内で証明書等の申請情報を入力</a:t>
          </a:r>
        </a:p>
      </dsp:txBody>
      <dsp:txXfrm rot="-5400000">
        <a:off x="634472" y="1554017"/>
        <a:ext cx="4474342" cy="531632"/>
      </dsp:txXfrm>
    </dsp:sp>
    <dsp:sp modelId="{632724EF-033B-4FD8-A8EE-A2C00CEF17DA}">
      <dsp:nvSpPr>
        <dsp:cNvPr id="0" name=""/>
        <dsp:cNvSpPr/>
      </dsp:nvSpPr>
      <dsp:spPr>
        <a:xfrm rot="5400000">
          <a:off x="-135958" y="2396294"/>
          <a:ext cx="906388" cy="6344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700" kern="1200" dirty="0"/>
            <a:t>4</a:t>
          </a:r>
          <a:endParaRPr kumimoji="1" lang="ja-JP" altLang="en-US" sz="1700" kern="1200" dirty="0"/>
        </a:p>
      </dsp:txBody>
      <dsp:txXfrm rot="-5400000">
        <a:off x="0" y="2577572"/>
        <a:ext cx="634472" cy="271916"/>
      </dsp:txXfrm>
    </dsp:sp>
    <dsp:sp modelId="{B323D90D-799F-4B55-8EF4-E1842368C03C}">
      <dsp:nvSpPr>
        <dsp:cNvPr id="0" name=""/>
        <dsp:cNvSpPr/>
      </dsp:nvSpPr>
      <dsp:spPr>
        <a:xfrm rot="5400000">
          <a:off x="2591447" y="303361"/>
          <a:ext cx="589152" cy="45031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1300" kern="1200" dirty="0"/>
            <a:t>４６０円分の切手を郵送   </a:t>
          </a:r>
          <a:r>
            <a:rPr kumimoji="1" lang="en-US" altLang="ja-JP" sz="900" kern="1200" dirty="0">
              <a:solidFill>
                <a:srgbClr val="FF0000"/>
              </a:solidFill>
            </a:rPr>
            <a:t>※</a:t>
          </a:r>
          <a:r>
            <a:rPr kumimoji="1" lang="ja-JP" altLang="en-US" sz="900" u="sng" kern="1200" dirty="0">
              <a:solidFill>
                <a:srgbClr val="FF0000"/>
              </a:solidFill>
            </a:rPr>
            <a:t>送料に関する案内 メールが届いてから</a:t>
          </a:r>
        </a:p>
      </dsp:txBody>
      <dsp:txXfrm rot="-5400000">
        <a:off x="634472" y="2289096"/>
        <a:ext cx="4474342" cy="531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5408-0CA9-40D5-B7FB-8D962B687923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8EBB-9434-4469-8583-5595C95F8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4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5408-0CA9-40D5-B7FB-8D962B687923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8EBB-9434-4469-8583-5595C95F8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9008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5408-0CA9-40D5-B7FB-8D962B687923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8EBB-9434-4469-8583-5595C95F8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69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5408-0CA9-40D5-B7FB-8D962B687923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8EBB-9434-4469-8583-5595C95F8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54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5408-0CA9-40D5-B7FB-8D962B687923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8EBB-9434-4469-8583-5595C95F8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90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5408-0CA9-40D5-B7FB-8D962B687923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8EBB-9434-4469-8583-5595C95F8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57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5408-0CA9-40D5-B7FB-8D962B687923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8EBB-9434-4469-8583-5595C95F8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5184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5408-0CA9-40D5-B7FB-8D962B687923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8EBB-9434-4469-8583-5595C95F8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5994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5408-0CA9-40D5-B7FB-8D962B687923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8EBB-9434-4469-8583-5595C95F8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6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5408-0CA9-40D5-B7FB-8D962B687923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8EBB-9434-4469-8583-5595C95F8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641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5408-0CA9-40D5-B7FB-8D962B687923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8EBB-9434-4469-8583-5595C95F8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37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F5408-0CA9-40D5-B7FB-8D962B687923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58EBB-9434-4469-8583-5595C95F8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08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s://osaka-ryoikutechou.pref.osaka.lg.jp/" TargetMode="Externa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saka-ryoikutechou.pref.osaka.lg.jp/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EFD3CCAA-5BA2-EFF9-1E2F-8930916CF1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48069" y="950194"/>
            <a:ext cx="723601" cy="85527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13C1D11-5CEC-43A0-8B5B-8B3FB6A99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01" y="5599230"/>
            <a:ext cx="5915025" cy="478283"/>
          </a:xfrm>
        </p:spPr>
        <p:txBody>
          <a:bodyPr>
            <a:normAutofit/>
          </a:bodyPr>
          <a:lstStyle/>
          <a:p>
            <a:r>
              <a:rPr kumimoji="1" lang="ja-JP" altLang="en-US" sz="1600" b="1" dirty="0"/>
              <a:t>証明書・判定結果資料のオンライン申請の流れ</a:t>
            </a:r>
          </a:p>
        </p:txBody>
      </p:sp>
      <p:graphicFrame>
        <p:nvGraphicFramePr>
          <p:cNvPr id="7" name="コンテンツ プレースホルダー 6">
            <a:extLst>
              <a:ext uri="{FF2B5EF4-FFF2-40B4-BE49-F238E27FC236}">
                <a16:creationId xmlns:a16="http://schemas.microsoft.com/office/drawing/2014/main" id="{36B0C0C6-74FC-4E25-9ABB-0FCD34A330D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50145453"/>
              </p:ext>
            </p:extLst>
          </p:nvPr>
        </p:nvGraphicFramePr>
        <p:xfrm>
          <a:off x="750359" y="6018826"/>
          <a:ext cx="5137575" cy="3167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11D9C6E-C10C-458D-8EE8-BD0C72271FBB}"/>
              </a:ext>
            </a:extLst>
          </p:cNvPr>
          <p:cNvSpPr txBox="1"/>
          <p:nvPr/>
        </p:nvSpPr>
        <p:spPr>
          <a:xfrm>
            <a:off x="382277" y="5552854"/>
            <a:ext cx="48188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/>
              <a:t> しょうめいしょ　　  はんていけっかしりょう　　　　　　　　おんらいん　　　しんせい　   　なが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847A4D5-AEE7-48D9-BC5A-62D94ED31EF1}"/>
              </a:ext>
            </a:extLst>
          </p:cNvPr>
          <p:cNvSpPr txBox="1"/>
          <p:nvPr/>
        </p:nvSpPr>
        <p:spPr>
          <a:xfrm>
            <a:off x="4498194" y="9496402"/>
            <a:ext cx="33342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/>
              <a:t> </a:t>
            </a:r>
            <a:r>
              <a:rPr kumimoji="1" lang="ja-JP" altLang="en-US" sz="700" dirty="0"/>
              <a:t>しょうさい　うらめん　    らん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17D4023-1115-4916-B855-46F3E83CC5E4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986" y="3201216"/>
            <a:ext cx="994236" cy="100103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240C9D59-E7AF-561F-1D4C-8CBB31147D91}"/>
              </a:ext>
            </a:extLst>
          </p:cNvPr>
          <p:cNvSpPr txBox="1">
            <a:spLocks/>
          </p:cNvSpPr>
          <p:nvPr/>
        </p:nvSpPr>
        <p:spPr>
          <a:xfrm>
            <a:off x="4360227" y="9494816"/>
            <a:ext cx="3375684" cy="478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200" dirty="0"/>
              <a:t>※</a:t>
            </a:r>
            <a:r>
              <a:rPr lang="ja-JP" altLang="en-US" sz="1200" dirty="0"/>
              <a:t>詳細は裏面をご覧ください</a:t>
            </a: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4E72BC1A-B5D8-752E-0809-C2A3CF824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03" y="2080908"/>
            <a:ext cx="6319518" cy="349106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kumimoji="1" lang="ja-JP" altLang="en-US" sz="2900" dirty="0"/>
              <a:t>障がい基礎年金の申請などのために、大阪府障がい者自立相談支援センター</a:t>
            </a:r>
            <a:endParaRPr kumimoji="1" lang="en-US" altLang="ja-JP" sz="2900" dirty="0"/>
          </a:p>
          <a:p>
            <a:pPr marL="0" indent="0">
              <a:buNone/>
            </a:pPr>
            <a:r>
              <a:rPr kumimoji="1" lang="ja-JP" altLang="en-US" sz="2900" dirty="0"/>
              <a:t>で受けた心理・発達検査の結果が必要な方には「証明書」又は「判定結果資</a:t>
            </a:r>
            <a:endParaRPr kumimoji="1" lang="en-US" altLang="ja-JP" sz="2900" dirty="0"/>
          </a:p>
          <a:p>
            <a:pPr marL="0" indent="0">
              <a:buNone/>
            </a:pPr>
            <a:r>
              <a:rPr kumimoji="1" lang="ja-JP" altLang="en-US" sz="2900" dirty="0"/>
              <a:t>料」をお渡ししています。</a:t>
            </a:r>
            <a:endParaRPr kumimoji="1" lang="en-US" altLang="ja-JP" sz="2900" dirty="0"/>
          </a:p>
          <a:p>
            <a:pPr marL="0" indent="0">
              <a:buNone/>
            </a:pPr>
            <a:r>
              <a:rPr lang="en-US" altLang="ja-JP" sz="2200" dirty="0">
                <a:solidFill>
                  <a:srgbClr val="FF0000"/>
                </a:solidFill>
              </a:rPr>
              <a:t>※</a:t>
            </a:r>
            <a:r>
              <a:rPr lang="ja-JP" altLang="en-US" sz="2200" dirty="0">
                <a:solidFill>
                  <a:srgbClr val="FF0000"/>
                </a:solidFill>
              </a:rPr>
              <a:t>１８歳になるまえに子ども家庭センターで受けた検査の結果についての資料は発行できません</a:t>
            </a:r>
            <a:endParaRPr kumimoji="1" lang="en-US" altLang="ja-JP" sz="2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ja-JP" sz="2500" dirty="0"/>
          </a:p>
          <a:p>
            <a:pPr marL="0" indent="0">
              <a:buNone/>
            </a:pPr>
            <a:r>
              <a:rPr kumimoji="1" lang="ja-JP" altLang="en-US" sz="3200" dirty="0"/>
              <a:t>　　</a:t>
            </a:r>
            <a:r>
              <a:rPr kumimoji="1" lang="en-US" altLang="ja-JP" sz="3800" dirty="0"/>
              <a:t>【</a:t>
            </a:r>
            <a:r>
              <a:rPr kumimoji="1" lang="ja-JP" altLang="en-US" sz="3800" dirty="0"/>
              <a:t>現状</a:t>
            </a:r>
            <a:r>
              <a:rPr kumimoji="1" lang="en-US" altLang="ja-JP" sz="3800" dirty="0"/>
              <a:t>】</a:t>
            </a:r>
            <a:endParaRPr lang="en-US" altLang="ja-JP" sz="13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</a:t>
            </a:r>
            <a:r>
              <a:rPr lang="en-US" altLang="ja-JP" sz="4200" dirty="0"/>
              <a:t>【</a:t>
            </a:r>
            <a:r>
              <a:rPr lang="ja-JP" altLang="en-US" sz="4200" dirty="0"/>
              <a:t>変更点</a:t>
            </a:r>
            <a:r>
              <a:rPr lang="en-US" altLang="ja-JP" sz="4200" dirty="0"/>
              <a:t>】</a:t>
            </a:r>
          </a:p>
          <a:p>
            <a:pPr marL="0" indent="0">
              <a:buNone/>
            </a:pPr>
            <a:endParaRPr lang="en-US" altLang="ja-JP" sz="1300" dirty="0"/>
          </a:p>
          <a:p>
            <a:pPr marL="0" indent="0">
              <a:buNone/>
            </a:pPr>
            <a:r>
              <a:rPr kumimoji="1" lang="ja-JP" altLang="en-US" sz="4200" dirty="0"/>
              <a:t>   　</a:t>
            </a:r>
            <a:r>
              <a:rPr kumimoji="1" lang="ja-JP" altLang="en-US" sz="3400" dirty="0"/>
              <a:t>従来の紙申請に加え、</a:t>
            </a:r>
            <a:r>
              <a:rPr kumimoji="1" lang="ja-JP" altLang="en-US" sz="4200" b="1" u="sng" dirty="0"/>
              <a:t>オンライン申請を始めます</a:t>
            </a:r>
            <a:endParaRPr kumimoji="1" lang="en-US" altLang="ja-JP" sz="4200" b="1" u="sng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12A949C-78C6-4614-E284-580F069566AF}"/>
              </a:ext>
            </a:extLst>
          </p:cNvPr>
          <p:cNvSpPr/>
          <p:nvPr/>
        </p:nvSpPr>
        <p:spPr>
          <a:xfrm>
            <a:off x="382277" y="241826"/>
            <a:ext cx="6160761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【</a:t>
            </a:r>
            <a:r>
              <a:rPr lang="ja-JP" alt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療育手帳</a:t>
            </a:r>
            <a:r>
              <a:rPr lang="en-US" altLang="ja-JP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】</a:t>
            </a:r>
          </a:p>
          <a:p>
            <a:endParaRPr lang="en-US" altLang="ja-JP" sz="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ja-JP" alt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証明</a:t>
            </a:r>
            <a:r>
              <a:rPr lang="ja-JP" alt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書</a:t>
            </a:r>
            <a:r>
              <a:rPr lang="ja-JP" alt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・判定結果資料のオンライン</a:t>
            </a:r>
            <a:endParaRPr lang="en-US" altLang="ja-JP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en-US" altLang="ja-JP" sz="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ja-JP" alt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申請について</a:t>
            </a: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7AF7A124-BCC5-E5BE-7763-1DD5542D70DD}"/>
              </a:ext>
            </a:extLst>
          </p:cNvPr>
          <p:cNvSpPr/>
          <p:nvPr/>
        </p:nvSpPr>
        <p:spPr>
          <a:xfrm rot="5400000">
            <a:off x="985407" y="3975112"/>
            <a:ext cx="418877" cy="3921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D9CEFE29-D9DE-C02E-8B75-CC3BD483EE5C}"/>
              </a:ext>
            </a:extLst>
          </p:cNvPr>
          <p:cNvCxnSpPr>
            <a:cxnSpLocks/>
          </p:cNvCxnSpPr>
          <p:nvPr/>
        </p:nvCxnSpPr>
        <p:spPr>
          <a:xfrm>
            <a:off x="223518" y="5479800"/>
            <a:ext cx="6319518" cy="40117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E310FAA9-65A7-5924-4C3A-B3483A6B8089}"/>
              </a:ext>
            </a:extLst>
          </p:cNvPr>
          <p:cNvSpPr/>
          <p:nvPr/>
        </p:nvSpPr>
        <p:spPr>
          <a:xfrm>
            <a:off x="319381" y="3060050"/>
            <a:ext cx="6228079" cy="231969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60A8C79C-DAD5-7BCE-0B6C-15AB99CB44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1099" y="3397342"/>
            <a:ext cx="1105911" cy="1105911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DDF081C-C87E-568F-F641-596A4ED6E4CE}"/>
              </a:ext>
            </a:extLst>
          </p:cNvPr>
          <p:cNvSpPr txBox="1"/>
          <p:nvPr/>
        </p:nvSpPr>
        <p:spPr>
          <a:xfrm>
            <a:off x="2981150" y="4390191"/>
            <a:ext cx="3611765" cy="254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altLang="ja-JP" sz="1100" u="sng" kern="100" dirty="0">
                <a:solidFill>
                  <a:srgbClr val="404040"/>
                </a:solidFill>
                <a:effectLst/>
                <a:latin typeface="ＭＳ 明朝" panose="02020609040205080304" pitchFamily="17" charset="-128"/>
                <a:ea typeface="Meiryo UI" panose="020B0604030504040204" pitchFamily="50" charset="-128"/>
                <a:cs typeface="Times New Roman" panose="02020603050405020304" pitchFamily="18" charset="0"/>
                <a:hlinkClick r:id="rId10"/>
              </a:rPr>
              <a:t>https://osaka-ryoikutechou.pref.osaka.lg.jp/</a:t>
            </a:r>
            <a:endParaRPr lang="ja-JP" altLang="ja-JP" sz="1100" kern="100" dirty="0">
              <a:solidFill>
                <a:srgbClr val="404040"/>
              </a:solidFill>
              <a:effectLst/>
              <a:latin typeface="Impact" panose="020B080603090205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044A931-EF70-40DD-9488-CA8142B39965}"/>
              </a:ext>
            </a:extLst>
          </p:cNvPr>
          <p:cNvSpPr txBox="1"/>
          <p:nvPr/>
        </p:nvSpPr>
        <p:spPr>
          <a:xfrm>
            <a:off x="622489" y="680039"/>
            <a:ext cx="5604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しょうめいしょ　　　　　　はんていけっかしりょう　　　　　　　　　おんらいん　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0EEAD31-7BE3-4638-8E08-1002A8DAC5FC}"/>
              </a:ext>
            </a:extLst>
          </p:cNvPr>
          <p:cNvSpPr txBox="1"/>
          <p:nvPr/>
        </p:nvSpPr>
        <p:spPr>
          <a:xfrm>
            <a:off x="925004" y="109259"/>
            <a:ext cx="16072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りょういくてちょう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BCC0B11-AFFB-4C08-B02E-1CADB3738F39}"/>
              </a:ext>
            </a:extLst>
          </p:cNvPr>
          <p:cNvSpPr txBox="1"/>
          <p:nvPr/>
        </p:nvSpPr>
        <p:spPr>
          <a:xfrm>
            <a:off x="389429" y="1195763"/>
            <a:ext cx="16072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　しんせい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0D2CB8C-F607-4BE5-A8DE-DF7E05AAB998}"/>
              </a:ext>
            </a:extLst>
          </p:cNvPr>
          <p:cNvSpPr txBox="1"/>
          <p:nvPr/>
        </p:nvSpPr>
        <p:spPr>
          <a:xfrm>
            <a:off x="290766" y="1913195"/>
            <a:ext cx="60949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しょう　　きそねんきん　　　しんせい　　　　　　　　　　　　おおさかふしょう　　しゃじりつそうだんしえん　せんたー　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8B2A11E-EC36-4208-92E1-1756C1CAD6E9}"/>
              </a:ext>
            </a:extLst>
          </p:cNvPr>
          <p:cNvSpPr txBox="1"/>
          <p:nvPr/>
        </p:nvSpPr>
        <p:spPr>
          <a:xfrm>
            <a:off x="271692" y="2468787"/>
            <a:ext cx="60949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りょう　　　　わた　　　　　　　　　　　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50EC80F-A4CF-4D78-A1C3-3408C815E497}"/>
              </a:ext>
            </a:extLst>
          </p:cNvPr>
          <p:cNvSpPr txBox="1"/>
          <p:nvPr/>
        </p:nvSpPr>
        <p:spPr>
          <a:xfrm>
            <a:off x="294622" y="2210604"/>
            <a:ext cx="60949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　　う　　　　しんり　　はったつけんさ　　けっか　　ひつよう　かた　　　　しょうめいしょ　また　　　はんていけっかし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481D777-A0E6-4541-8277-4EA4A91BE1C1}"/>
              </a:ext>
            </a:extLst>
          </p:cNvPr>
          <p:cNvSpPr txBox="1"/>
          <p:nvPr/>
        </p:nvSpPr>
        <p:spPr>
          <a:xfrm>
            <a:off x="609649" y="3610274"/>
            <a:ext cx="142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紙申請のみ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052FA7E-2ACC-4BF9-9B23-AAE90C9AEBE8}"/>
              </a:ext>
            </a:extLst>
          </p:cNvPr>
          <p:cNvSpPr txBox="1"/>
          <p:nvPr/>
        </p:nvSpPr>
        <p:spPr>
          <a:xfrm>
            <a:off x="452549" y="4845348"/>
            <a:ext cx="60949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　　  じゅうらい　  かみしんせい　　くわ　　　　　　　　　</a:t>
            </a:r>
            <a:r>
              <a:rPr kumimoji="1" lang="ja-JP" altLang="en-US" sz="1000" dirty="0"/>
              <a:t>おんらいん　しんせい　　はじ　　　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0AEA190-7E35-4A9F-8B75-B6962CA08DD0}"/>
              </a:ext>
            </a:extLst>
          </p:cNvPr>
          <p:cNvSpPr txBox="1"/>
          <p:nvPr/>
        </p:nvSpPr>
        <p:spPr>
          <a:xfrm>
            <a:off x="731980" y="3073471"/>
            <a:ext cx="16072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　げんじょう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6F908DB-5ADA-471A-B8A2-7634F88799DA}"/>
              </a:ext>
            </a:extLst>
          </p:cNvPr>
          <p:cNvSpPr txBox="1"/>
          <p:nvPr/>
        </p:nvSpPr>
        <p:spPr>
          <a:xfrm>
            <a:off x="702808" y="3538037"/>
            <a:ext cx="16072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かみしんせい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35F36FF-5BC0-4C8B-BF1C-42D8EECCB218}"/>
              </a:ext>
            </a:extLst>
          </p:cNvPr>
          <p:cNvSpPr txBox="1"/>
          <p:nvPr/>
        </p:nvSpPr>
        <p:spPr>
          <a:xfrm>
            <a:off x="615853" y="4315718"/>
            <a:ext cx="16072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　へんこうてん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9E43F14-3CB5-41D0-BB76-C1402BDDCEB6}"/>
              </a:ext>
            </a:extLst>
          </p:cNvPr>
          <p:cNvSpPr txBox="1"/>
          <p:nvPr/>
        </p:nvSpPr>
        <p:spPr>
          <a:xfrm>
            <a:off x="1493654" y="6832253"/>
            <a:ext cx="416059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/>
              <a:t>　しすてむ　　　　  かいいんとうろく　おこな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FF804D8-091D-4427-8461-45500EB1DE26}"/>
              </a:ext>
            </a:extLst>
          </p:cNvPr>
          <p:cNvSpPr txBox="1"/>
          <p:nvPr/>
        </p:nvSpPr>
        <p:spPr>
          <a:xfrm>
            <a:off x="1419471" y="7612429"/>
            <a:ext cx="441413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/>
              <a:t>　しすてむ　　　ない　しょうめいしょとう　しんせいじょうほう　にゅうりょく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29E261F-342B-491D-951A-C9DFD678B07F}"/>
              </a:ext>
            </a:extLst>
          </p:cNvPr>
          <p:cNvSpPr txBox="1"/>
          <p:nvPr/>
        </p:nvSpPr>
        <p:spPr>
          <a:xfrm>
            <a:off x="1361799" y="8352297"/>
            <a:ext cx="412622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/>
              <a:t>　　　　　　　えんぶん　　きって　　ゆうそう　　</a:t>
            </a:r>
            <a:r>
              <a:rPr kumimoji="1" lang="ja-JP" altLang="en-US" sz="500" dirty="0">
                <a:solidFill>
                  <a:srgbClr val="FF0000"/>
                </a:solidFill>
              </a:rPr>
              <a:t>そうりょう    かん                あんない              　　　　とど　　　　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0471C79-0DC8-4B07-A90C-ED5755632094}"/>
              </a:ext>
            </a:extLst>
          </p:cNvPr>
          <p:cNvSpPr txBox="1"/>
          <p:nvPr/>
        </p:nvSpPr>
        <p:spPr>
          <a:xfrm>
            <a:off x="1501028" y="6034133"/>
            <a:ext cx="48188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/>
              <a:t>おおさかふりょういくてちょうしんせいかんり　しすてむ　　　　　にじげん　こーど　　　　  よ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23CEF27-3DEA-471C-AFCE-D1F95E177FAB}"/>
              </a:ext>
            </a:extLst>
          </p:cNvPr>
          <p:cNvSpPr txBox="1"/>
          <p:nvPr/>
        </p:nvSpPr>
        <p:spPr>
          <a:xfrm>
            <a:off x="1419472" y="6395677"/>
            <a:ext cx="1607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 </a:t>
            </a:r>
            <a:r>
              <a:rPr kumimoji="1" lang="ja-JP" altLang="en-US" sz="800" dirty="0"/>
              <a:t>     と</a:t>
            </a:r>
            <a:endParaRPr kumimoji="1" lang="en-US" altLang="ja-JP" sz="800" dirty="0"/>
          </a:p>
          <a:p>
            <a:endParaRPr kumimoji="1" lang="ja-JP" altLang="en-US" sz="800" dirty="0"/>
          </a:p>
        </p:txBody>
      </p:sp>
      <p:sp>
        <p:nvSpPr>
          <p:cNvPr id="36" name="タイトル 1">
            <a:extLst>
              <a:ext uri="{FF2B5EF4-FFF2-40B4-BE49-F238E27FC236}">
                <a16:creationId xmlns:a16="http://schemas.microsoft.com/office/drawing/2014/main" id="{1F901BA9-47A5-4376-B298-6053E2E3D01B}"/>
              </a:ext>
            </a:extLst>
          </p:cNvPr>
          <p:cNvSpPr txBox="1">
            <a:spLocks/>
          </p:cNvSpPr>
          <p:nvPr/>
        </p:nvSpPr>
        <p:spPr>
          <a:xfrm>
            <a:off x="425766" y="9178256"/>
            <a:ext cx="5915025" cy="478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/>
              <a:t>順次、証明書・判定結果資料を簡易書留で発送します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DA4C25C-208D-497A-BFA1-E7E0F1DB0E20}"/>
              </a:ext>
            </a:extLst>
          </p:cNvPr>
          <p:cNvSpPr txBox="1"/>
          <p:nvPr/>
        </p:nvSpPr>
        <p:spPr>
          <a:xfrm>
            <a:off x="370992" y="9172930"/>
            <a:ext cx="48188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/>
              <a:t> 　じゅんじ　しょうめいしょ　　はんていけっかしりょう　　　かんいかきとめ　　 はっそう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379227-E8B4-402F-B3EC-A1939B97FB51}"/>
              </a:ext>
            </a:extLst>
          </p:cNvPr>
          <p:cNvSpPr/>
          <p:nvPr/>
        </p:nvSpPr>
        <p:spPr>
          <a:xfrm>
            <a:off x="437556" y="9196086"/>
            <a:ext cx="4458849" cy="3262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22893C-CF3F-4CA3-B1DD-D04F1D3D4018}"/>
              </a:ext>
            </a:extLst>
          </p:cNvPr>
          <p:cNvSpPr txBox="1"/>
          <p:nvPr/>
        </p:nvSpPr>
        <p:spPr>
          <a:xfrm>
            <a:off x="4417452" y="191065"/>
            <a:ext cx="2911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令和６年１１月２６日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1207EA0-421A-4768-B2D2-0E43F0BB77D5}"/>
              </a:ext>
            </a:extLst>
          </p:cNvPr>
          <p:cNvSpPr txBox="1"/>
          <p:nvPr/>
        </p:nvSpPr>
        <p:spPr>
          <a:xfrm>
            <a:off x="-5372" y="2716742"/>
            <a:ext cx="5493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solidFill>
                  <a:srgbClr val="FF0000"/>
                </a:solidFill>
              </a:rPr>
              <a:t>　　　　　　　</a:t>
            </a:r>
            <a:r>
              <a:rPr kumimoji="1" lang="ja-JP" altLang="en-US" sz="500" dirty="0">
                <a:solidFill>
                  <a:srgbClr val="FF0000"/>
                </a:solidFill>
              </a:rPr>
              <a:t>　さい　　　　　　　　　　　　こ　　　　　　かてい　　　　　　　　　　う　　　　　けんさ　　　けっか　　　　　　　　　　しりょう　　はっこう</a:t>
            </a:r>
          </a:p>
        </p:txBody>
      </p:sp>
    </p:spTree>
    <p:extLst>
      <p:ext uri="{BB962C8B-B14F-4D97-AF65-F5344CB8AC3E}">
        <p14:creationId xmlns:p14="http://schemas.microsoft.com/office/powerpoint/2010/main" val="123915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A75AB-FB7B-3F70-D479-92589FF2B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10FCF74-6D65-D2A7-4FEF-9BC55572A9B3}"/>
              </a:ext>
            </a:extLst>
          </p:cNvPr>
          <p:cNvSpPr txBox="1"/>
          <p:nvPr/>
        </p:nvSpPr>
        <p:spPr>
          <a:xfrm>
            <a:off x="640721" y="233505"/>
            <a:ext cx="78950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しょうめいしょ　　　はんていけっか　しりょう　　　　　おんらいん　　　　しんせい　  　なが　　　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CE90E6D-2AE6-2278-0F06-C3E47995998C}"/>
              </a:ext>
            </a:extLst>
          </p:cNvPr>
          <p:cNvSpPr txBox="1"/>
          <p:nvPr/>
        </p:nvSpPr>
        <p:spPr>
          <a:xfrm>
            <a:off x="1180922" y="2308717"/>
            <a:ext cx="5470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BAC7DC9-763C-A4A8-CBC4-519BB7C4694B}"/>
              </a:ext>
            </a:extLst>
          </p:cNvPr>
          <p:cNvSpPr txBox="1"/>
          <p:nvPr/>
        </p:nvSpPr>
        <p:spPr>
          <a:xfrm>
            <a:off x="938846" y="1079198"/>
            <a:ext cx="436035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大阪府療育手帳申請管理システムの</a:t>
            </a:r>
            <a:endParaRPr kumimoji="1" lang="en-US" altLang="ja-JP" dirty="0"/>
          </a:p>
          <a:p>
            <a:endParaRPr kumimoji="1" lang="en-US" altLang="ja-JP" sz="900" dirty="0"/>
          </a:p>
          <a:p>
            <a:r>
              <a:rPr kumimoji="1" lang="ja-JP" altLang="en-US" sz="2000" b="1" dirty="0"/>
              <a:t>二次元コードを読み取る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E2B6DB1E-E22E-B83D-AE37-49C9EAEE3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160" y="1013443"/>
            <a:ext cx="1105911" cy="1105911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13B69F1-E4B5-D5F6-FC9D-B4B916B96521}"/>
              </a:ext>
            </a:extLst>
          </p:cNvPr>
          <p:cNvSpPr txBox="1"/>
          <p:nvPr/>
        </p:nvSpPr>
        <p:spPr>
          <a:xfrm>
            <a:off x="1827924" y="1878977"/>
            <a:ext cx="3683398" cy="26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altLang="ja-JP" sz="1200" u="sng" kern="100" dirty="0">
                <a:solidFill>
                  <a:srgbClr val="404040"/>
                </a:solidFill>
                <a:effectLst/>
                <a:latin typeface="ＭＳ 明朝" panose="02020609040205080304" pitchFamily="17" charset="-128"/>
                <a:ea typeface="Meiryo UI" panose="020B0604030504040204" pitchFamily="50" charset="-128"/>
                <a:cs typeface="Times New Roman" panose="02020603050405020304" pitchFamily="18" charset="0"/>
                <a:hlinkClick r:id="rId3"/>
              </a:rPr>
              <a:t>https://osaka-ryoikutechou.pref.osaka.lg.jp/</a:t>
            </a:r>
            <a:endParaRPr lang="ja-JP" altLang="ja-JP" sz="1200" kern="100" dirty="0">
              <a:solidFill>
                <a:srgbClr val="404040"/>
              </a:solidFill>
              <a:effectLst/>
              <a:latin typeface="Impact" panose="020B080603090205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96393A4-17A6-1208-87BD-E382B983BC72}"/>
              </a:ext>
            </a:extLst>
          </p:cNvPr>
          <p:cNvSpPr txBox="1"/>
          <p:nvPr/>
        </p:nvSpPr>
        <p:spPr>
          <a:xfrm>
            <a:off x="956575" y="2480576"/>
            <a:ext cx="3962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会員登録を行う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CD9D9A7-D4F4-E99C-36C4-37C94116F3C1}"/>
              </a:ext>
            </a:extLst>
          </p:cNvPr>
          <p:cNvSpPr txBox="1"/>
          <p:nvPr/>
        </p:nvSpPr>
        <p:spPr>
          <a:xfrm>
            <a:off x="881216" y="2873063"/>
            <a:ext cx="347214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①会員登録を選択</a:t>
            </a:r>
            <a:endParaRPr kumimoji="1" lang="en-US" altLang="ja-JP" sz="1400" dirty="0"/>
          </a:p>
          <a:p>
            <a:endParaRPr kumimoji="1" lang="en-US" altLang="ja-JP" sz="600" dirty="0"/>
          </a:p>
          <a:p>
            <a:r>
              <a:rPr kumimoji="1" lang="ja-JP" altLang="en-US" sz="1400" dirty="0"/>
              <a:t>②メールアドレスを入力</a:t>
            </a:r>
            <a:endParaRPr kumimoji="1" lang="en-US" altLang="ja-JP" sz="1400" dirty="0"/>
          </a:p>
          <a:p>
            <a:endParaRPr kumimoji="1" lang="en-US" altLang="ja-JP" sz="600" dirty="0"/>
          </a:p>
          <a:p>
            <a:r>
              <a:rPr kumimoji="1" lang="ja-JP" altLang="en-US" sz="1400" dirty="0"/>
              <a:t>③メールに療育手帳の手続きについての</a:t>
            </a:r>
            <a:endParaRPr kumimoji="1" lang="en-US" altLang="ja-JP" sz="600" dirty="0"/>
          </a:p>
          <a:p>
            <a:endParaRPr kumimoji="1" lang="en-US" altLang="ja-JP" sz="600" dirty="0"/>
          </a:p>
          <a:p>
            <a:r>
              <a:rPr kumimoji="1" lang="ja-JP" altLang="en-US" sz="1400" dirty="0"/>
              <a:t>お知らせ（</a:t>
            </a:r>
            <a:r>
              <a:rPr kumimoji="1" lang="en-US" altLang="ja-JP" sz="1400" dirty="0"/>
              <a:t>URL</a:t>
            </a:r>
            <a:r>
              <a:rPr kumimoji="1" lang="ja-JP" altLang="en-US" sz="1400" dirty="0"/>
              <a:t>）が届く</a:t>
            </a:r>
            <a:endParaRPr kumimoji="1" lang="en-US" altLang="ja-JP" sz="1400" dirty="0"/>
          </a:p>
          <a:p>
            <a:endParaRPr kumimoji="1" lang="en-US" altLang="ja-JP" sz="600" dirty="0"/>
          </a:p>
          <a:p>
            <a:r>
              <a:rPr kumimoji="1" lang="ja-JP" altLang="en-US" sz="1400" dirty="0"/>
              <a:t>④</a:t>
            </a:r>
            <a:r>
              <a:rPr kumimoji="1" lang="en-US" altLang="ja-JP" sz="1400" dirty="0"/>
              <a:t>URL</a:t>
            </a:r>
            <a:r>
              <a:rPr kumimoji="1" lang="ja-JP" altLang="en-US" sz="1400" dirty="0"/>
              <a:t>を開き、パスワードの設定、氏名、</a:t>
            </a:r>
            <a:endParaRPr kumimoji="1" lang="en-US" altLang="ja-JP" sz="1400" dirty="0"/>
          </a:p>
          <a:p>
            <a:endParaRPr kumimoji="1" lang="en-US" altLang="ja-JP" sz="600" dirty="0"/>
          </a:p>
          <a:p>
            <a:r>
              <a:rPr kumimoji="1" lang="ja-JP" altLang="en-US" sz="1400" dirty="0"/>
              <a:t>住所、電話番号を入力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2F5BF15B-CE7D-9B94-0747-50532776B2B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595612" y="2529893"/>
            <a:ext cx="1831420" cy="2085078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349FA66-C4F8-3ADD-424C-692790D2175D}"/>
              </a:ext>
            </a:extLst>
          </p:cNvPr>
          <p:cNvSpPr txBox="1"/>
          <p:nvPr/>
        </p:nvSpPr>
        <p:spPr>
          <a:xfrm>
            <a:off x="913086" y="955125"/>
            <a:ext cx="37427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 おおさかふ りょういくてちょう しんせいかんり　　しすてむ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218F8D7-678C-DFE6-9252-35BBA9690DAA}"/>
              </a:ext>
            </a:extLst>
          </p:cNvPr>
          <p:cNvSpPr txBox="1"/>
          <p:nvPr/>
        </p:nvSpPr>
        <p:spPr>
          <a:xfrm>
            <a:off x="932031" y="1370084"/>
            <a:ext cx="37427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　にじげん　　　こーど　　　　     よ　　  　と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37F73D00-0E00-B835-9EF6-71CAB6110F54}"/>
              </a:ext>
            </a:extLst>
          </p:cNvPr>
          <p:cNvSpPr/>
          <p:nvPr/>
        </p:nvSpPr>
        <p:spPr>
          <a:xfrm>
            <a:off x="4464455" y="2465371"/>
            <a:ext cx="2023139" cy="22063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AE165FC7-4BDD-F27F-7754-78BDAB74FC25}"/>
              </a:ext>
            </a:extLst>
          </p:cNvPr>
          <p:cNvSpPr/>
          <p:nvPr/>
        </p:nvSpPr>
        <p:spPr>
          <a:xfrm>
            <a:off x="641200" y="367399"/>
            <a:ext cx="55707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ja-JP" alt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証明</a:t>
            </a:r>
            <a:r>
              <a:rPr kumimoji="1"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書</a:t>
            </a:r>
            <a:r>
              <a:rPr kumimoji="1" lang="ja-JP" alt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・判定結果資料のオンライン申請の流れ</a:t>
            </a:r>
            <a:endParaRPr lang="ja-JP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0051E23-136D-35A0-26E1-1B86C59FC4DC}"/>
              </a:ext>
            </a:extLst>
          </p:cNvPr>
          <p:cNvSpPr txBox="1"/>
          <p:nvPr/>
        </p:nvSpPr>
        <p:spPr>
          <a:xfrm>
            <a:off x="956575" y="5007189"/>
            <a:ext cx="3962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証明書等の申請情報を入力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A6CB7A2-09B5-9E42-E6AE-48EB483DC289}"/>
              </a:ext>
            </a:extLst>
          </p:cNvPr>
          <p:cNvSpPr txBox="1"/>
          <p:nvPr/>
        </p:nvSpPr>
        <p:spPr>
          <a:xfrm>
            <a:off x="932031" y="5399992"/>
            <a:ext cx="347214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①トップページから「証明願」又は、</a:t>
            </a:r>
            <a:endParaRPr kumimoji="1" lang="en-US" altLang="ja-JP" sz="1400" dirty="0"/>
          </a:p>
          <a:p>
            <a:endParaRPr kumimoji="1" lang="en-US" altLang="ja-JP" sz="600" dirty="0"/>
          </a:p>
          <a:p>
            <a:r>
              <a:rPr kumimoji="1" lang="ja-JP" altLang="en-US" sz="1400" dirty="0"/>
              <a:t>「判定結果資料提供依頼」を選択</a:t>
            </a:r>
            <a:endParaRPr kumimoji="1" lang="en-US" altLang="ja-JP" sz="1400" dirty="0"/>
          </a:p>
          <a:p>
            <a:endParaRPr kumimoji="1" lang="en-US" altLang="ja-JP" sz="600" dirty="0"/>
          </a:p>
          <a:p>
            <a:r>
              <a:rPr kumimoji="1" lang="ja-JP" altLang="en-US" sz="1400" dirty="0"/>
              <a:t>②申請者・本人の身分証明書を用意し、</a:t>
            </a:r>
            <a:endParaRPr kumimoji="1" lang="en-US" altLang="ja-JP" sz="1400" dirty="0"/>
          </a:p>
          <a:p>
            <a:endParaRPr kumimoji="1" lang="en-US" altLang="ja-JP" sz="600" dirty="0"/>
          </a:p>
          <a:p>
            <a:r>
              <a:rPr kumimoji="1" lang="ja-JP" altLang="en-US" sz="1400" dirty="0"/>
              <a:t>申請者・本人の氏名、生年月日、住所、</a:t>
            </a:r>
            <a:endParaRPr kumimoji="1" lang="en-US" altLang="ja-JP" sz="1400" dirty="0"/>
          </a:p>
          <a:p>
            <a:endParaRPr kumimoji="1" lang="en-US" altLang="ja-JP" sz="600" dirty="0"/>
          </a:p>
          <a:p>
            <a:r>
              <a:rPr kumimoji="1" lang="ja-JP" altLang="en-US" sz="1400" dirty="0"/>
              <a:t>電話番号を入力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F9CB32-3790-DAB1-EC14-AAA8E62742DE}"/>
              </a:ext>
            </a:extLst>
          </p:cNvPr>
          <p:cNvSpPr txBox="1"/>
          <p:nvPr/>
        </p:nvSpPr>
        <p:spPr>
          <a:xfrm>
            <a:off x="845483" y="2392407"/>
            <a:ext cx="37427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　かいいんとうろく　　　おこな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3FEE7F6-765B-783B-CECD-CE6E2729B6C2}"/>
              </a:ext>
            </a:extLst>
          </p:cNvPr>
          <p:cNvSpPr txBox="1"/>
          <p:nvPr/>
        </p:nvSpPr>
        <p:spPr>
          <a:xfrm>
            <a:off x="861530" y="4890586"/>
            <a:ext cx="37427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　しょうめいしょとう　     しんせいじょうほう　　にゅうりょく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A68EC3B6-61F3-E955-1C5A-AEBF1C4F5DB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647479" y="4906118"/>
            <a:ext cx="1831420" cy="198587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FE6B07-2296-E176-A580-6BE9CD89C350}"/>
              </a:ext>
            </a:extLst>
          </p:cNvPr>
          <p:cNvSpPr txBox="1"/>
          <p:nvPr/>
        </p:nvSpPr>
        <p:spPr>
          <a:xfrm>
            <a:off x="913086" y="2765270"/>
            <a:ext cx="37427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　 </a:t>
            </a:r>
            <a:r>
              <a:rPr kumimoji="1" lang="ja-JP" altLang="en-US" sz="700" dirty="0"/>
              <a:t>かいいんとうろく　    せんたく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D550645-DF4C-2ED9-FCAE-B7B307854208}"/>
              </a:ext>
            </a:extLst>
          </p:cNvPr>
          <p:cNvSpPr txBox="1"/>
          <p:nvPr/>
        </p:nvSpPr>
        <p:spPr>
          <a:xfrm>
            <a:off x="1094610" y="3066086"/>
            <a:ext cx="37427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　　　</a:t>
            </a:r>
            <a:r>
              <a:rPr kumimoji="1" lang="ja-JP" altLang="en-US" sz="700" dirty="0"/>
              <a:t>めーるあどれす　　　　にゅうりょく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D06A7E6-B78D-FB67-50FE-A8E05CD656C0}"/>
              </a:ext>
            </a:extLst>
          </p:cNvPr>
          <p:cNvSpPr txBox="1"/>
          <p:nvPr/>
        </p:nvSpPr>
        <p:spPr>
          <a:xfrm>
            <a:off x="938846" y="5287507"/>
            <a:ext cx="37427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　 </a:t>
            </a:r>
            <a:r>
              <a:rPr kumimoji="1" lang="ja-JP" altLang="en-US" sz="700" dirty="0"/>
              <a:t>  　　とっぷ　ぺーじ　　　　　　　　しょうめいねがい　また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9658F80-85EF-5090-8E7B-15834692538E}"/>
              </a:ext>
            </a:extLst>
          </p:cNvPr>
          <p:cNvSpPr txBox="1"/>
          <p:nvPr/>
        </p:nvSpPr>
        <p:spPr>
          <a:xfrm>
            <a:off x="904709" y="3378747"/>
            <a:ext cx="37427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　 </a:t>
            </a:r>
            <a:r>
              <a:rPr kumimoji="1" lang="ja-JP" altLang="en-US" sz="700" dirty="0"/>
              <a:t>　　めーる　　　りょういくてちょう　　てつづ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8817907-CFE3-32A2-3604-5DDB7316A3DF}"/>
              </a:ext>
            </a:extLst>
          </p:cNvPr>
          <p:cNvSpPr txBox="1"/>
          <p:nvPr/>
        </p:nvSpPr>
        <p:spPr>
          <a:xfrm>
            <a:off x="792280" y="3679306"/>
            <a:ext cx="37427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　 </a:t>
            </a:r>
            <a:r>
              <a:rPr kumimoji="1" lang="ja-JP" altLang="en-US" sz="700" dirty="0"/>
              <a:t>　　し　　　　　ゆーあーるえる　　とど</a:t>
            </a:r>
            <a:endParaRPr kumimoji="1" lang="en-US" altLang="ja-JP" sz="7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4777CCE-9BC7-BF41-6775-F00924E1AB89}"/>
              </a:ext>
            </a:extLst>
          </p:cNvPr>
          <p:cNvSpPr txBox="1"/>
          <p:nvPr/>
        </p:nvSpPr>
        <p:spPr>
          <a:xfrm>
            <a:off x="882452" y="4000314"/>
            <a:ext cx="37427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　 </a:t>
            </a:r>
            <a:r>
              <a:rPr kumimoji="1" lang="ja-JP" altLang="en-US" sz="700" dirty="0"/>
              <a:t>ゆーあーるえる　ひら　　　　　ぱすわーど　　　　せってい　　しめい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AF9DDD8-C904-2A4E-66D5-195BB0EDF103}"/>
              </a:ext>
            </a:extLst>
          </p:cNvPr>
          <p:cNvSpPr txBox="1"/>
          <p:nvPr/>
        </p:nvSpPr>
        <p:spPr>
          <a:xfrm>
            <a:off x="731718" y="4285042"/>
            <a:ext cx="37427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　 </a:t>
            </a:r>
            <a:r>
              <a:rPr kumimoji="1" lang="ja-JP" altLang="en-US" sz="700" dirty="0"/>
              <a:t>じゅうしょ　　でんわばんごう　　にゅうりょく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95ADBA3-4DD1-FB75-7891-F9ACE4280A91}"/>
              </a:ext>
            </a:extLst>
          </p:cNvPr>
          <p:cNvSpPr/>
          <p:nvPr/>
        </p:nvSpPr>
        <p:spPr>
          <a:xfrm>
            <a:off x="4488675" y="4906118"/>
            <a:ext cx="2023139" cy="19486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5C19BE2-F6C0-C3B7-FC0C-381EF15B946F}"/>
              </a:ext>
            </a:extLst>
          </p:cNvPr>
          <p:cNvSpPr txBox="1"/>
          <p:nvPr/>
        </p:nvSpPr>
        <p:spPr>
          <a:xfrm>
            <a:off x="1555194" y="7477441"/>
            <a:ext cx="37427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　 </a:t>
            </a:r>
            <a:r>
              <a:rPr kumimoji="1" lang="ja-JP" altLang="en-US" sz="700" dirty="0"/>
              <a:t>えんぶん　　きって　　　どうふう　　　　ふうとう　　じゅんび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D7A911B-FCF2-AB16-32BA-B9B23C295707}"/>
              </a:ext>
            </a:extLst>
          </p:cNvPr>
          <p:cNvSpPr txBox="1"/>
          <p:nvPr/>
        </p:nvSpPr>
        <p:spPr>
          <a:xfrm>
            <a:off x="956575" y="5600746"/>
            <a:ext cx="37427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　  </a:t>
            </a:r>
            <a:r>
              <a:rPr kumimoji="1" lang="ja-JP" altLang="en-US" sz="700" dirty="0"/>
              <a:t>はんていけっかしりょうていきょういらい　 　　　   せんたく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99AA0D9-0B8E-815E-788B-E709A94668D8}"/>
              </a:ext>
            </a:extLst>
          </p:cNvPr>
          <p:cNvSpPr txBox="1"/>
          <p:nvPr/>
        </p:nvSpPr>
        <p:spPr>
          <a:xfrm>
            <a:off x="792280" y="6512364"/>
            <a:ext cx="37427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　 </a:t>
            </a:r>
            <a:r>
              <a:rPr kumimoji="1" lang="ja-JP" altLang="en-US" sz="700" dirty="0"/>
              <a:t>でんわばんごう　　 にゅうりょく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5DC30BF-FD59-1B30-9BD0-794D32786448}"/>
              </a:ext>
            </a:extLst>
          </p:cNvPr>
          <p:cNvSpPr txBox="1"/>
          <p:nvPr/>
        </p:nvSpPr>
        <p:spPr>
          <a:xfrm>
            <a:off x="1003856" y="5911841"/>
            <a:ext cx="37427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　 </a:t>
            </a:r>
            <a:r>
              <a:rPr kumimoji="1" lang="ja-JP" altLang="en-US" sz="700" dirty="0"/>
              <a:t>しんせいしゃ　　ほんにん　　みぶんしょうめいしょ　　ようい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97FB2EE-C161-DF0E-DB8E-446EA1DE711A}"/>
              </a:ext>
            </a:extLst>
          </p:cNvPr>
          <p:cNvSpPr txBox="1"/>
          <p:nvPr/>
        </p:nvSpPr>
        <p:spPr>
          <a:xfrm>
            <a:off x="814179" y="6222936"/>
            <a:ext cx="37427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　 </a:t>
            </a:r>
            <a:r>
              <a:rPr kumimoji="1" lang="ja-JP" altLang="en-US" sz="700" dirty="0"/>
              <a:t>しんせいしゃ　　ほんにん　　 しめい          せいねんがっぴ　　　じゅうしょ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62EBA042-FE54-A46D-0F3D-E4E8AE1DCE57}"/>
              </a:ext>
            </a:extLst>
          </p:cNvPr>
          <p:cNvSpPr/>
          <p:nvPr/>
        </p:nvSpPr>
        <p:spPr>
          <a:xfrm>
            <a:off x="4428722" y="5619384"/>
            <a:ext cx="1290212" cy="6004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3A722EFB-0F96-4742-CDA3-97A553EE0BB3}"/>
              </a:ext>
            </a:extLst>
          </p:cNvPr>
          <p:cNvSpPr/>
          <p:nvPr/>
        </p:nvSpPr>
        <p:spPr>
          <a:xfrm rot="355217" flipV="1">
            <a:off x="3734154" y="5753083"/>
            <a:ext cx="939479" cy="171096"/>
          </a:xfrm>
          <a:prstGeom prst="rightArrow">
            <a:avLst>
              <a:gd name="adj1" fmla="val 35441"/>
              <a:gd name="adj2" fmla="val 50000"/>
            </a:avLst>
          </a:prstGeom>
          <a:solidFill>
            <a:srgbClr val="FF0000"/>
          </a:solidFill>
          <a:ln w="12700" cap="flat" cmpd="sng" algn="ctr">
            <a:solidFill>
              <a:srgbClr val="8D8B00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C1795581-637C-B363-E3C8-35678D159959}"/>
              </a:ext>
            </a:extLst>
          </p:cNvPr>
          <p:cNvSpPr/>
          <p:nvPr/>
        </p:nvSpPr>
        <p:spPr>
          <a:xfrm>
            <a:off x="5087303" y="4132600"/>
            <a:ext cx="833599" cy="338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矢印: 右 30">
            <a:extLst>
              <a:ext uri="{FF2B5EF4-FFF2-40B4-BE49-F238E27FC236}">
                <a16:creationId xmlns:a16="http://schemas.microsoft.com/office/drawing/2014/main" id="{C9E20958-0087-D15B-7EE2-2B5526C09EC3}"/>
              </a:ext>
            </a:extLst>
          </p:cNvPr>
          <p:cNvSpPr/>
          <p:nvPr/>
        </p:nvSpPr>
        <p:spPr>
          <a:xfrm rot="1922615" flipV="1">
            <a:off x="3168680" y="3532745"/>
            <a:ext cx="2162543" cy="146951"/>
          </a:xfrm>
          <a:prstGeom prst="rightArrow">
            <a:avLst>
              <a:gd name="adj1" fmla="val 44656"/>
              <a:gd name="adj2" fmla="val 50000"/>
            </a:avLst>
          </a:prstGeom>
          <a:solidFill>
            <a:srgbClr val="FF0000"/>
          </a:solidFill>
          <a:ln w="12700" cap="flat" cmpd="sng" algn="ctr">
            <a:solidFill>
              <a:srgbClr val="8D8B00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41CB22D-65A0-5D02-D5C1-B00E18382CF1}"/>
              </a:ext>
            </a:extLst>
          </p:cNvPr>
          <p:cNvSpPr txBox="1"/>
          <p:nvPr/>
        </p:nvSpPr>
        <p:spPr>
          <a:xfrm>
            <a:off x="956575" y="7600205"/>
            <a:ext cx="5531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①４６０円分の切手を同封した封筒を準備</a:t>
            </a:r>
            <a:endParaRPr kumimoji="1" lang="en-US" altLang="ja-JP" sz="1400" dirty="0"/>
          </a:p>
          <a:p>
            <a:endParaRPr kumimoji="1" lang="en-US" altLang="ja-JP" sz="600" dirty="0"/>
          </a:p>
          <a:p>
            <a:r>
              <a:rPr kumimoji="1" lang="ja-JP" altLang="en-US" sz="1400" dirty="0"/>
              <a:t>②封筒に必ず申請者の名前を書く</a:t>
            </a:r>
            <a:endParaRPr kumimoji="1" lang="en-US" altLang="ja-JP" sz="1400" dirty="0"/>
          </a:p>
          <a:p>
            <a:endParaRPr kumimoji="1" lang="en-US" altLang="ja-JP" sz="600" dirty="0"/>
          </a:p>
          <a:p>
            <a:r>
              <a:rPr kumimoji="1" lang="ja-JP" altLang="en-US" sz="1400" dirty="0"/>
              <a:t>③</a:t>
            </a:r>
            <a:r>
              <a:rPr lang="ja-JP" altLang="en-US" sz="1100" b="1" i="0" u="sng" dirty="0">
                <a:solidFill>
                  <a:srgbClr val="FF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送料に関する案内メールが届いてから</a:t>
            </a:r>
            <a:r>
              <a:rPr lang="ja-JP" altLang="en-US" sz="1400" b="0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r>
              <a:rPr kumimoji="1" lang="ja-JP" altLang="en-US" sz="1200" dirty="0"/>
              <a:t>障がい者自立相談支援センターへ郵送</a:t>
            </a:r>
            <a:endParaRPr kumimoji="1" lang="en-US" altLang="ja-JP" sz="12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729B1D5-D458-2F7A-9349-F4F61F7C32B9}"/>
              </a:ext>
            </a:extLst>
          </p:cNvPr>
          <p:cNvSpPr txBox="1"/>
          <p:nvPr/>
        </p:nvSpPr>
        <p:spPr>
          <a:xfrm>
            <a:off x="932031" y="7181617"/>
            <a:ext cx="3962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４６０円分の切手を郵送</a:t>
            </a: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6388EB05-B8CC-4D3D-4696-F01F60B962E8}"/>
              </a:ext>
            </a:extLst>
          </p:cNvPr>
          <p:cNvSpPr/>
          <p:nvPr/>
        </p:nvSpPr>
        <p:spPr>
          <a:xfrm>
            <a:off x="845483" y="869004"/>
            <a:ext cx="5736900" cy="145576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3CC19661-9958-5245-F6E5-FF3B79662DEB}"/>
              </a:ext>
            </a:extLst>
          </p:cNvPr>
          <p:cNvSpPr/>
          <p:nvPr/>
        </p:nvSpPr>
        <p:spPr>
          <a:xfrm>
            <a:off x="814179" y="2418276"/>
            <a:ext cx="5768204" cy="2339057"/>
          </a:xfrm>
          <a:prstGeom prst="roundRect">
            <a:avLst>
              <a:gd name="adj" fmla="val 1002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12FE5423-DD41-1846-F9D0-315A1F528462}"/>
              </a:ext>
            </a:extLst>
          </p:cNvPr>
          <p:cNvSpPr/>
          <p:nvPr/>
        </p:nvSpPr>
        <p:spPr>
          <a:xfrm>
            <a:off x="814179" y="4839162"/>
            <a:ext cx="5768204" cy="2161591"/>
          </a:xfrm>
          <a:prstGeom prst="roundRect">
            <a:avLst>
              <a:gd name="adj" fmla="val 1002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8D3EEE73-DCC8-EE9B-293D-31F3584390BE}"/>
              </a:ext>
            </a:extLst>
          </p:cNvPr>
          <p:cNvSpPr/>
          <p:nvPr/>
        </p:nvSpPr>
        <p:spPr>
          <a:xfrm>
            <a:off x="806069" y="7072378"/>
            <a:ext cx="5768204" cy="2461000"/>
          </a:xfrm>
          <a:prstGeom prst="roundRect">
            <a:avLst>
              <a:gd name="adj" fmla="val 1002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EF6F3016-3056-E25E-8900-02111946C3DD}"/>
              </a:ext>
            </a:extLst>
          </p:cNvPr>
          <p:cNvSpPr txBox="1"/>
          <p:nvPr/>
        </p:nvSpPr>
        <p:spPr>
          <a:xfrm>
            <a:off x="1344533" y="9111304"/>
            <a:ext cx="37427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　 </a:t>
            </a:r>
            <a:r>
              <a:rPr kumimoji="1" lang="ja-JP" altLang="en-US" sz="700" dirty="0"/>
              <a:t>　　　　 </a:t>
            </a:r>
            <a:r>
              <a:rPr kumimoji="1" lang="ja-JP" altLang="en-US" sz="600" dirty="0"/>
              <a:t>おおさかしすみよしくだいりょう　ちょうめ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EB37CC8-41B1-06E8-8F0A-21134A24979E}"/>
              </a:ext>
            </a:extLst>
          </p:cNvPr>
          <p:cNvSpPr txBox="1"/>
          <p:nvPr/>
        </p:nvSpPr>
        <p:spPr>
          <a:xfrm>
            <a:off x="956575" y="8116353"/>
            <a:ext cx="55310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　 </a:t>
            </a:r>
            <a:r>
              <a:rPr kumimoji="1" lang="ja-JP" altLang="en-US" sz="700" dirty="0"/>
              <a:t> </a:t>
            </a:r>
            <a:r>
              <a:rPr kumimoji="1" lang="ja-JP" altLang="en-US" sz="600" dirty="0">
                <a:solidFill>
                  <a:srgbClr val="FF0000"/>
                </a:solidFill>
              </a:rPr>
              <a:t>そうりょう     かん　　　あんない　　　　　　　とど　　　</a:t>
            </a:r>
            <a:r>
              <a:rPr kumimoji="1" lang="ja-JP" altLang="en-US" sz="600" dirty="0"/>
              <a:t>　　　　　　しょう　　　　しゃじりつそうだんしえん　　　　　　　　　　　ゆうそう　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2D304D7-55BF-A346-562E-ED0E3A7D21B0}"/>
              </a:ext>
            </a:extLst>
          </p:cNvPr>
          <p:cNvSpPr txBox="1"/>
          <p:nvPr/>
        </p:nvSpPr>
        <p:spPr>
          <a:xfrm>
            <a:off x="818765" y="7074149"/>
            <a:ext cx="37427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　　　　　　　　えんぶん　　　きって　　　ゆうそう</a:t>
            </a:r>
          </a:p>
        </p:txBody>
      </p:sp>
      <p:sp>
        <p:nvSpPr>
          <p:cNvPr id="47" name="矢印: 山形 46">
            <a:extLst>
              <a:ext uri="{FF2B5EF4-FFF2-40B4-BE49-F238E27FC236}">
                <a16:creationId xmlns:a16="http://schemas.microsoft.com/office/drawing/2014/main" id="{619C6AE5-A059-956F-6F08-8872F9846152}"/>
              </a:ext>
            </a:extLst>
          </p:cNvPr>
          <p:cNvSpPr/>
          <p:nvPr/>
        </p:nvSpPr>
        <p:spPr>
          <a:xfrm rot="5400000">
            <a:off x="-709845" y="8009355"/>
            <a:ext cx="2531641" cy="516405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8" name="矢印: 山形 47">
            <a:extLst>
              <a:ext uri="{FF2B5EF4-FFF2-40B4-BE49-F238E27FC236}">
                <a16:creationId xmlns:a16="http://schemas.microsoft.com/office/drawing/2014/main" id="{B2656F6B-E772-FFD0-EB65-61025EAD827D}"/>
              </a:ext>
            </a:extLst>
          </p:cNvPr>
          <p:cNvSpPr/>
          <p:nvPr/>
        </p:nvSpPr>
        <p:spPr>
          <a:xfrm rot="5400000">
            <a:off x="-568020" y="5675500"/>
            <a:ext cx="2240394" cy="516405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" name="矢印: 山形 48">
            <a:extLst>
              <a:ext uri="{FF2B5EF4-FFF2-40B4-BE49-F238E27FC236}">
                <a16:creationId xmlns:a16="http://schemas.microsoft.com/office/drawing/2014/main" id="{0BA9ACD2-9BF1-52A2-C234-F6A900A43D27}"/>
              </a:ext>
            </a:extLst>
          </p:cNvPr>
          <p:cNvSpPr/>
          <p:nvPr/>
        </p:nvSpPr>
        <p:spPr>
          <a:xfrm rot="5400000">
            <a:off x="-670313" y="3338346"/>
            <a:ext cx="2485229" cy="516405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0" name="矢印: 山形 49">
            <a:extLst>
              <a:ext uri="{FF2B5EF4-FFF2-40B4-BE49-F238E27FC236}">
                <a16:creationId xmlns:a16="http://schemas.microsoft.com/office/drawing/2014/main" id="{3576878A-1303-910D-F758-726C7B81EBF2}"/>
              </a:ext>
            </a:extLst>
          </p:cNvPr>
          <p:cNvSpPr/>
          <p:nvPr/>
        </p:nvSpPr>
        <p:spPr>
          <a:xfrm rot="5400000">
            <a:off x="-172274" y="1400760"/>
            <a:ext cx="1516863" cy="516405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8249DB10-B9DD-6F3B-909C-A77E8893BAD8}"/>
              </a:ext>
            </a:extLst>
          </p:cNvPr>
          <p:cNvSpPr txBox="1"/>
          <p:nvPr/>
        </p:nvSpPr>
        <p:spPr>
          <a:xfrm>
            <a:off x="353341" y="1427782"/>
            <a:ext cx="30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</a:rPr>
              <a:t>１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4B7049CC-DA24-D379-30F7-60896B049A03}"/>
              </a:ext>
            </a:extLst>
          </p:cNvPr>
          <p:cNvSpPr txBox="1"/>
          <p:nvPr/>
        </p:nvSpPr>
        <p:spPr>
          <a:xfrm>
            <a:off x="308359" y="5709851"/>
            <a:ext cx="30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</a:rPr>
              <a:t>３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62CBDE11-5F50-9213-AB92-31CDCEF82EA6}"/>
              </a:ext>
            </a:extLst>
          </p:cNvPr>
          <p:cNvSpPr txBox="1"/>
          <p:nvPr/>
        </p:nvSpPr>
        <p:spPr>
          <a:xfrm>
            <a:off x="325700" y="7851701"/>
            <a:ext cx="30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</a:rPr>
              <a:t>４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0CFB93D0-7E94-0709-310A-34955D08F64A}"/>
              </a:ext>
            </a:extLst>
          </p:cNvPr>
          <p:cNvSpPr txBox="1"/>
          <p:nvPr/>
        </p:nvSpPr>
        <p:spPr>
          <a:xfrm>
            <a:off x="316935" y="3337692"/>
            <a:ext cx="30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</a:rPr>
              <a:t>２</a:t>
            </a:r>
          </a:p>
        </p:txBody>
      </p:sp>
      <p:pic>
        <p:nvPicPr>
          <p:cNvPr id="55" name="コンテンツ プレースホルダー 3">
            <a:extLst>
              <a:ext uri="{FF2B5EF4-FFF2-40B4-BE49-F238E27FC236}">
                <a16:creationId xmlns:a16="http://schemas.microsoft.com/office/drawing/2014/main" id="{C4C809AE-612A-6341-3339-58221AA93F62}"/>
              </a:ext>
            </a:extLst>
          </p:cNvPr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11401" y="7162390"/>
            <a:ext cx="1425315" cy="9975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6" name="楕円 55">
            <a:extLst>
              <a:ext uri="{FF2B5EF4-FFF2-40B4-BE49-F238E27FC236}">
                <a16:creationId xmlns:a16="http://schemas.microsoft.com/office/drawing/2014/main" id="{8DBCE4FB-602A-AD47-FDD5-7BEBBF402C40}"/>
              </a:ext>
            </a:extLst>
          </p:cNvPr>
          <p:cNvSpPr/>
          <p:nvPr/>
        </p:nvSpPr>
        <p:spPr>
          <a:xfrm>
            <a:off x="5500244" y="7640448"/>
            <a:ext cx="55002" cy="6605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712462FE-D56B-2218-4D9D-A6132F468067}"/>
              </a:ext>
            </a:extLst>
          </p:cNvPr>
          <p:cNvSpPr/>
          <p:nvPr/>
        </p:nvSpPr>
        <p:spPr>
          <a:xfrm>
            <a:off x="5429160" y="7773955"/>
            <a:ext cx="55002" cy="6605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楕円 57">
            <a:extLst>
              <a:ext uri="{FF2B5EF4-FFF2-40B4-BE49-F238E27FC236}">
                <a16:creationId xmlns:a16="http://schemas.microsoft.com/office/drawing/2014/main" id="{25747F61-C869-F2D1-8F9F-630D45CFBAF3}"/>
              </a:ext>
            </a:extLst>
          </p:cNvPr>
          <p:cNvSpPr/>
          <p:nvPr/>
        </p:nvSpPr>
        <p:spPr>
          <a:xfrm>
            <a:off x="5345676" y="7903964"/>
            <a:ext cx="55002" cy="6605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F4D23FDC-6986-C423-EB6B-43DCAFA6A3CB}"/>
              </a:ext>
            </a:extLst>
          </p:cNvPr>
          <p:cNvSpPr txBox="1"/>
          <p:nvPr/>
        </p:nvSpPr>
        <p:spPr>
          <a:xfrm>
            <a:off x="1084903" y="8673954"/>
            <a:ext cx="44031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1050" dirty="0"/>
              <a:t>＜送付先＞</a:t>
            </a:r>
            <a:endParaRPr lang="en-US" altLang="ja-JP" sz="1050" dirty="0"/>
          </a:p>
          <a:p>
            <a:pPr marL="0" indent="0">
              <a:buNone/>
            </a:pPr>
            <a:endParaRPr lang="en-US" altLang="ja-JP" sz="600" dirty="0"/>
          </a:p>
          <a:p>
            <a:pPr marL="0" indent="0">
              <a:buNone/>
            </a:pPr>
            <a:r>
              <a:rPr lang="ja-JP" altLang="en-US" sz="1050" dirty="0"/>
              <a:t>大阪府障がい者自立相談支援センター　知的障がい者支援課</a:t>
            </a:r>
            <a:endParaRPr lang="en-US" altLang="ja-JP" sz="1050" dirty="0"/>
          </a:p>
          <a:p>
            <a:pPr marL="0" indent="0">
              <a:buNone/>
            </a:pPr>
            <a:endParaRPr lang="en-US" altLang="ja-JP" sz="1050" i="1" dirty="0"/>
          </a:p>
          <a:p>
            <a:pPr marL="0" indent="0">
              <a:buNone/>
            </a:pPr>
            <a:r>
              <a:rPr lang="ja-JP" altLang="en-US" sz="1050" i="1" dirty="0"/>
              <a:t>〒</a:t>
            </a:r>
            <a:r>
              <a:rPr lang="en-US" altLang="ja-JP" sz="1050" i="1" dirty="0"/>
              <a:t>558-0001</a:t>
            </a:r>
            <a:r>
              <a:rPr lang="ja-JP" altLang="en-US" sz="1050" i="1" dirty="0"/>
              <a:t>　大阪市住吉区</a:t>
            </a:r>
            <a:r>
              <a:rPr lang="ja-JP" altLang="en-US" sz="1050" dirty="0"/>
              <a:t>大領３丁目２－３６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2622D83-BFE6-452A-6583-1408B192E44E}"/>
              </a:ext>
            </a:extLst>
          </p:cNvPr>
          <p:cNvSpPr txBox="1"/>
          <p:nvPr/>
        </p:nvSpPr>
        <p:spPr>
          <a:xfrm>
            <a:off x="1003856" y="8809831"/>
            <a:ext cx="44444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　 </a:t>
            </a:r>
            <a:r>
              <a:rPr kumimoji="1" lang="ja-JP" altLang="en-US" sz="600" dirty="0"/>
              <a:t>おおさかふしょう　　しゃじりつそうだんしえん　　　　　　　　　ちてきしょう　　   しゃしえんか　　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6E3363E-80F5-F89D-8A26-35347698E2FD}"/>
              </a:ext>
            </a:extLst>
          </p:cNvPr>
          <p:cNvSpPr txBox="1"/>
          <p:nvPr/>
        </p:nvSpPr>
        <p:spPr>
          <a:xfrm>
            <a:off x="986417" y="8565194"/>
            <a:ext cx="37427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　 </a:t>
            </a:r>
            <a:r>
              <a:rPr kumimoji="1" lang="ja-JP" altLang="en-US" sz="700" dirty="0"/>
              <a:t>　 </a:t>
            </a:r>
            <a:r>
              <a:rPr kumimoji="1" lang="ja-JP" altLang="en-US" sz="600" dirty="0"/>
              <a:t>そうふさき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EA31690-9403-1B3A-3525-B4B40794E385}"/>
              </a:ext>
            </a:extLst>
          </p:cNvPr>
          <p:cNvSpPr txBox="1"/>
          <p:nvPr/>
        </p:nvSpPr>
        <p:spPr>
          <a:xfrm>
            <a:off x="899129" y="7776289"/>
            <a:ext cx="37427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　 </a:t>
            </a:r>
            <a:r>
              <a:rPr kumimoji="1" lang="ja-JP" altLang="en-US" sz="700" dirty="0"/>
              <a:t>　 ふうとう　　かなら　しんせいしゃ　　 なまえ　　　か</a:t>
            </a: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D02CA9AB-FD01-E767-76D7-FC7EB4036C4C}"/>
              </a:ext>
            </a:extLst>
          </p:cNvPr>
          <p:cNvSpPr/>
          <p:nvPr/>
        </p:nvSpPr>
        <p:spPr>
          <a:xfrm>
            <a:off x="1124609" y="8605936"/>
            <a:ext cx="4403136" cy="87261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885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792</Words>
  <Application>Microsoft Office PowerPoint</Application>
  <PresentationFormat>A4 210 x 297 mm</PresentationFormat>
  <Paragraphs>116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ＭＳ 明朝</vt:lpstr>
      <vt:lpstr>游ゴシック</vt:lpstr>
      <vt:lpstr>Arial</vt:lpstr>
      <vt:lpstr>Calibri</vt:lpstr>
      <vt:lpstr>Calibri Light</vt:lpstr>
      <vt:lpstr>Impact</vt:lpstr>
      <vt:lpstr>Office テーマ</vt:lpstr>
      <vt:lpstr>証明書・判定結果資料のオンライン申請の流れ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2025-03-24T08:00:10Z</dcterms:created>
  <dcterms:modified xsi:type="dcterms:W3CDTF">2025-03-25T00:19:02Z</dcterms:modified>
</cp:coreProperties>
</file>