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24" r:id="rId2"/>
    <p:sldId id="339" r:id="rId3"/>
    <p:sldId id="335" r:id="rId4"/>
    <p:sldId id="337" r:id="rId5"/>
    <p:sldId id="336" r:id="rId6"/>
    <p:sldId id="341"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2022/9/14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93742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2612125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solidFill>
                  <a:srgbClr val="FF0000"/>
                </a:solidFill>
              </a:rPr>
              <a:t>令和</a:t>
            </a:r>
            <a:r>
              <a:rPr lang="ja-JP" altLang="en-US" sz="2000" b="1" u="sng" dirty="0" smtClean="0">
                <a:solidFill>
                  <a:srgbClr val="FF0000"/>
                </a:solidFill>
              </a:rPr>
              <a:t>４年９月</a:t>
            </a:r>
            <a:r>
              <a:rPr lang="en-US" altLang="ja-JP" sz="2000" b="1" u="sng" dirty="0" smtClean="0">
                <a:solidFill>
                  <a:srgbClr val="FF0000"/>
                </a:solidFill>
              </a:rPr>
              <a:t>15</a:t>
            </a:r>
            <a:r>
              <a:rPr lang="ja-JP" altLang="en-US" sz="2000" b="1" u="sng" dirty="0" smtClean="0">
                <a:solidFill>
                  <a:srgbClr val="FF0000"/>
                </a:solidFill>
              </a:rPr>
              <a:t>日～当面の間</a:t>
            </a:r>
            <a:endParaRPr lang="en-US" altLang="ja-JP" sz="2000" b="1" u="sng" dirty="0" smtClean="0">
              <a:solidFill>
                <a:srgbClr val="FF0000"/>
              </a:solidFill>
            </a:endParaRPr>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資料３－</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34723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6" y="961502"/>
            <a:ext cx="11782853" cy="4826962"/>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700"/>
              </a:lnSpc>
              <a:defRPr/>
            </a:pPr>
            <a:r>
              <a:rPr lang="ja-JP" altLang="en-US" b="1" dirty="0"/>
              <a:t>○　</a:t>
            </a:r>
            <a:r>
              <a:rPr lang="ja-JP" altLang="en-US" b="1" dirty="0" smtClean="0">
                <a:solidFill>
                  <a:srgbClr val="FF0000"/>
                </a:solidFill>
              </a:rPr>
              <a:t>早期のワクチン接種（５～</a:t>
            </a:r>
            <a:r>
              <a:rPr lang="en-US" altLang="ja-JP" b="1" dirty="0" smtClean="0">
                <a:solidFill>
                  <a:srgbClr val="FF0000"/>
                </a:solidFill>
              </a:rPr>
              <a:t>11</a:t>
            </a:r>
            <a:r>
              <a:rPr lang="ja-JP" altLang="en-US" b="1" dirty="0" smtClean="0">
                <a:solidFill>
                  <a:srgbClr val="FF0000"/>
                </a:solidFill>
              </a:rPr>
              <a:t>歳の子どもを含む）を</a:t>
            </a:r>
            <a:r>
              <a:rPr lang="ja-JP" altLang="en-US" b="1" dirty="0">
                <a:solidFill>
                  <a:srgbClr val="FF0000"/>
                </a:solidFill>
              </a:rPr>
              <a:t>検討する</a:t>
            </a:r>
            <a:r>
              <a:rPr lang="ja-JP" altLang="en-US" b="1" dirty="0" smtClean="0">
                <a:solidFill>
                  <a:srgbClr val="FF0000"/>
                </a:solidFill>
              </a:rPr>
              <a:t>こと</a:t>
            </a:r>
            <a:r>
              <a:rPr lang="ja-JP" altLang="en-US" sz="1400" b="1" dirty="0" smtClean="0"/>
              <a:t>（</a:t>
            </a:r>
            <a:r>
              <a:rPr lang="ja-JP" altLang="en-US" sz="1400" dirty="0" smtClean="0"/>
              <a:t>法に基づかない働きかけ</a:t>
            </a:r>
            <a:r>
              <a:rPr lang="ja-JP" altLang="en-US" sz="1400" dirty="0"/>
              <a:t>）</a:t>
            </a:r>
            <a:endParaRPr lang="en-US" altLang="ja-JP" sz="1400" dirty="0"/>
          </a:p>
          <a:p>
            <a:pPr>
              <a:lnSpc>
                <a:spcPts val="1200"/>
              </a:lnSpc>
              <a:defRPr/>
            </a:pPr>
            <a:endParaRPr lang="en-US" altLang="ja-JP" sz="800" b="1" dirty="0"/>
          </a:p>
          <a:p>
            <a:pPr lvl="0">
              <a:defRPr/>
            </a:pPr>
            <a:r>
              <a:rPr lang="ja-JP" altLang="en-US" b="1" dirty="0"/>
              <a:t>○　高齢者の命と健康を守るため、高齢者</a:t>
            </a:r>
            <a:r>
              <a:rPr lang="en-US" altLang="ja-JP" sz="1400" b="1" dirty="0" smtClean="0"/>
              <a:t>※</a:t>
            </a:r>
            <a:r>
              <a:rPr lang="ja-JP" altLang="en-US" sz="1400" b="1" dirty="0" smtClean="0"/>
              <a:t>１</a:t>
            </a:r>
            <a:r>
              <a:rPr lang="ja-JP" altLang="en-US" b="1" dirty="0" smtClean="0"/>
              <a:t>及び</a:t>
            </a:r>
            <a:r>
              <a:rPr lang="ja-JP" altLang="en-US" b="1" dirty="0"/>
              <a:t>同居家族等日常的に接する方は、感染リスクが高い場所への</a:t>
            </a:r>
          </a:p>
          <a:p>
            <a:pPr lvl="0">
              <a:defRPr/>
            </a:pPr>
            <a:r>
              <a:rPr lang="ja-JP" altLang="en-US" b="1" dirty="0"/>
              <a:t>　　外出・移動を控えること　</a:t>
            </a:r>
            <a:r>
              <a:rPr lang="ja-JP" altLang="en-US" b="1" dirty="0" smtClean="0"/>
              <a:t>　　　</a:t>
            </a:r>
            <a:r>
              <a:rPr lang="ja-JP" altLang="en-US" sz="1400" dirty="0"/>
              <a:t>　</a:t>
            </a:r>
            <a:r>
              <a:rPr lang="en-US" altLang="ja-JP" sz="1200" dirty="0" smtClean="0"/>
              <a:t>※</a:t>
            </a:r>
            <a:r>
              <a:rPr lang="ja-JP" altLang="en-US" sz="1200" dirty="0" smtClean="0"/>
              <a:t>１　基礎</a:t>
            </a:r>
            <a:r>
              <a:rPr lang="ja-JP" altLang="en-US" sz="1200" dirty="0"/>
              <a:t>疾患のある方などの重症化リスクの高い方を</a:t>
            </a:r>
            <a:r>
              <a:rPr lang="ja-JP" altLang="en-US" sz="1200" dirty="0" smtClean="0"/>
              <a:t>含む</a:t>
            </a:r>
            <a:endParaRPr lang="en-US" altLang="ja-JP" sz="1200" b="1" dirty="0" smtClean="0"/>
          </a:p>
          <a:p>
            <a:pPr lvl="0">
              <a:lnSpc>
                <a:spcPts val="1200"/>
              </a:lnSpc>
              <a:defRPr/>
            </a:pPr>
            <a:endParaRPr lang="en-US" altLang="ja-JP" b="1" dirty="0">
              <a:solidFill>
                <a:srgbClr val="0070C0"/>
              </a:solidFill>
            </a:endParaRPr>
          </a:p>
          <a:p>
            <a:pPr lvl="0">
              <a:lnSpc>
                <a:spcPts val="2100"/>
              </a:lnSpc>
              <a:defRPr/>
            </a:pPr>
            <a:r>
              <a:rPr lang="ja-JP" altLang="en-US" b="1" dirty="0" smtClean="0">
                <a:solidFill>
                  <a:srgbClr val="FF0000"/>
                </a:solidFill>
              </a:rPr>
              <a:t>○　</a:t>
            </a:r>
            <a:r>
              <a:rPr lang="ja-JP" altLang="en-US" b="1" dirty="0">
                <a:solidFill>
                  <a:srgbClr val="FF0000"/>
                </a:solidFill>
              </a:rPr>
              <a:t>高齢者施設での面会時は、感染防止対策を徹底すること</a:t>
            </a:r>
            <a:r>
              <a:rPr lang="en-US" altLang="ja-JP" b="1" dirty="0">
                <a:solidFill>
                  <a:srgbClr val="FF0000"/>
                </a:solidFill>
              </a:rPr>
              <a:t>(</a:t>
            </a:r>
            <a:r>
              <a:rPr lang="ja-JP" altLang="en-US" b="1" dirty="0">
                <a:solidFill>
                  <a:srgbClr val="FF0000"/>
                </a:solidFill>
              </a:rPr>
              <a:t>オンラインでの面会など高齢者との接触を行　</a:t>
            </a:r>
            <a:endParaRPr lang="en-US" altLang="ja-JP" b="1" dirty="0">
              <a:solidFill>
                <a:srgbClr val="FF0000"/>
              </a:solidFill>
            </a:endParaRPr>
          </a:p>
          <a:p>
            <a:pPr lvl="0">
              <a:lnSpc>
                <a:spcPts val="2100"/>
              </a:lnSpc>
              <a:defRPr/>
            </a:pPr>
            <a:r>
              <a:rPr lang="ja-JP" altLang="en-US" b="1" dirty="0">
                <a:solidFill>
                  <a:srgbClr val="FF0000"/>
                </a:solidFill>
              </a:rPr>
              <a:t>　　</a:t>
            </a:r>
            <a:r>
              <a:rPr lang="ja-JP" altLang="en-US" b="1" dirty="0" err="1">
                <a:solidFill>
                  <a:srgbClr val="FF0000"/>
                </a:solidFill>
              </a:rPr>
              <a:t>わ</a:t>
            </a:r>
            <a:r>
              <a:rPr lang="ja-JP" altLang="en-US" b="1" dirty="0">
                <a:solidFill>
                  <a:srgbClr val="FF0000"/>
                </a:solidFill>
              </a:rPr>
              <a:t>ない方法も検討すること）</a:t>
            </a:r>
            <a:endParaRPr lang="en-US" altLang="ja-JP" b="1" dirty="0">
              <a:solidFill>
                <a:srgbClr val="FF0000"/>
              </a:solidFill>
            </a:endParaRPr>
          </a:p>
          <a:p>
            <a:pPr lvl="0">
              <a:lnSpc>
                <a:spcPts val="1200"/>
              </a:lnSpc>
              <a:defRPr/>
            </a:pPr>
            <a:endParaRPr lang="en-US" altLang="ja-JP" b="1" dirty="0" smtClean="0">
              <a:solidFill>
                <a:schemeClr val="accent5"/>
              </a:solidFill>
            </a:endParaRPr>
          </a:p>
          <a:p>
            <a:pPr lvl="0">
              <a:lnSpc>
                <a:spcPts val="2000"/>
              </a:lnSpc>
              <a:defRPr/>
            </a:pPr>
            <a:r>
              <a:rPr lang="ja-JP" altLang="en-US" b="1" dirty="0" smtClean="0"/>
              <a:t>○</a:t>
            </a:r>
            <a:r>
              <a:rPr lang="ja-JP" altLang="en-US" b="1" dirty="0"/>
              <a:t>　感染対策が徹底されていない飲食店等の利用を控えること</a:t>
            </a:r>
          </a:p>
          <a:p>
            <a:pPr lvl="0">
              <a:lnSpc>
                <a:spcPts val="1200"/>
              </a:lnSpc>
              <a:defRPr/>
            </a:pPr>
            <a:endParaRPr lang="ja-JP" altLang="en-US" b="1" dirty="0"/>
          </a:p>
          <a:p>
            <a:pPr lvl="0">
              <a:lnSpc>
                <a:spcPts val="2000"/>
              </a:lnSpc>
              <a:defRPr/>
            </a:pPr>
            <a:r>
              <a:rPr lang="ja-JP" altLang="en-US" b="1" dirty="0"/>
              <a:t>○　旅行等、都道府県間の移動は、感染防止対策を徹底するとともに、移動先での感染リスクの高い</a:t>
            </a:r>
          </a:p>
          <a:p>
            <a:pPr lvl="0">
              <a:lnSpc>
                <a:spcPts val="2000"/>
              </a:lnSpc>
              <a:defRPr/>
            </a:pPr>
            <a:r>
              <a:rPr lang="ja-JP" altLang="en-US" b="1" dirty="0"/>
              <a:t>　　行動を控える</a:t>
            </a:r>
            <a:r>
              <a:rPr lang="ja-JP" altLang="en-US" b="1" dirty="0" smtClean="0"/>
              <a:t>こと</a:t>
            </a:r>
            <a:endParaRPr lang="en-US" altLang="ja-JP" b="1"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a:t>※1</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a:t>
            </a:r>
            <a:r>
              <a:rPr lang="ja-JP" altLang="en-US" sz="1100" dirty="0"/>
              <a:t>２</a:t>
            </a:r>
            <a:r>
              <a:rPr lang="ja-JP" altLang="en-US" dirty="0" smtClean="0"/>
              <a:t>の徹底　 </a:t>
            </a:r>
            <a:r>
              <a:rPr lang="en-US" altLang="ja-JP" sz="1200" spc="-150" dirty="0" smtClean="0"/>
              <a:t>※</a:t>
            </a:r>
            <a:r>
              <a:rPr lang="ja-JP" altLang="en-US" sz="1200" spc="-150" dirty="0" smtClean="0"/>
              <a:t>２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8" y="878756"/>
            <a:ext cx="11635199" cy="330327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81278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39889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○高齢者施設の入所者等で希望する方へのワクチン接種（４回目接種）を、早期に完了する</a:t>
            </a:r>
            <a:r>
              <a:rPr lang="ja-JP" altLang="en-US" b="1" dirty="0" smtClean="0"/>
              <a:t>こと</a:t>
            </a:r>
            <a:endParaRPr lang="en-US" altLang="ja-JP" b="1" dirty="0" smtClean="0"/>
          </a:p>
        </p:txBody>
      </p:sp>
      <p:sp>
        <p:nvSpPr>
          <p:cNvPr id="9" name="正方形/長方形 8"/>
          <p:cNvSpPr/>
          <p:nvPr/>
        </p:nvSpPr>
        <p:spPr>
          <a:xfrm>
            <a:off x="340249" y="2798168"/>
            <a:ext cx="11511345" cy="295538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2933373"/>
            <a:ext cx="11219737" cy="2785378"/>
          </a:xfrm>
          <a:prstGeom prst="rect">
            <a:avLst/>
          </a:prstGeom>
        </p:spPr>
        <p:txBody>
          <a:bodyPr wrap="square">
            <a:spAutoFit/>
          </a:bodyPr>
          <a:lstStyle/>
          <a:p>
            <a:pPr marL="285750" indent="-285750">
              <a:lnSpc>
                <a:spcPts val="2500"/>
              </a:lnSpc>
              <a:buFont typeface="游ゴシック" panose="020B0400000000000000" pitchFamily="50" charset="-128"/>
              <a:buChar char="○"/>
              <a:defRPr/>
            </a:pPr>
            <a:r>
              <a:rPr lang="ja-JP" altLang="en-US" b="1" dirty="0" smtClean="0">
                <a:solidFill>
                  <a:srgbClr val="FF0000"/>
                </a:solidFill>
              </a:rPr>
              <a:t>面会時を含め、施設での感染防止対策を徹底すること</a:t>
            </a:r>
            <a:r>
              <a:rPr lang="en-US" altLang="ja-JP" b="1" dirty="0" smtClean="0">
                <a:solidFill>
                  <a:srgbClr val="FF0000"/>
                </a:solidFill>
              </a:rPr>
              <a:t>(</a:t>
            </a:r>
            <a:r>
              <a:rPr lang="ja-JP" altLang="en-US" b="1" dirty="0" smtClean="0">
                <a:solidFill>
                  <a:srgbClr val="FF0000"/>
                </a:solidFill>
              </a:rPr>
              <a:t>オンラインでの面会など高齢者との接触を行わない方法も検討すること）</a:t>
            </a:r>
            <a:endParaRPr lang="en-US" altLang="ja-JP" b="1" dirty="0" smtClean="0">
              <a:solidFill>
                <a:srgbClr val="FF0000"/>
              </a:solidFill>
            </a:endParaRPr>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入居系・居住系施設の従事者等への頻回検査（３日に１回）を実施すること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a:lnSpc>
                <a:spcPts val="1500"/>
              </a:lnSpc>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施設における基本的な感染防止対策を強化・徹底すること</a:t>
            </a:r>
            <a:endParaRPr lang="en-US" altLang="ja-JP" b="1" dirty="0" smtClean="0"/>
          </a:p>
          <a:p>
            <a:pPr>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5" name="正方形/長方形 14"/>
          <p:cNvSpPr/>
          <p:nvPr/>
        </p:nvSpPr>
        <p:spPr>
          <a:xfrm>
            <a:off x="340249" y="946527"/>
            <a:ext cx="11511345" cy="76124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65993" y="927684"/>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427601" y="1640973"/>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t>基本的</a:t>
            </a:r>
            <a:r>
              <a:rPr lang="ja-JP" altLang="en-US" b="1" dirty="0"/>
              <a:t>な感染防止対策を強化・徹底するとともに、自院入院患者が陽性と判明した場合は、当該医療機関</a:t>
            </a:r>
            <a:r>
              <a:rPr lang="ja-JP" altLang="en-US" b="1" dirty="0" smtClean="0"/>
              <a:t>で原疾患</a:t>
            </a:r>
            <a:r>
              <a:rPr lang="ja-JP" altLang="en-US" b="1" dirty="0"/>
              <a:t>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427601" y="1502069"/>
            <a:ext cx="11549775" cy="15078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185207"/>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4" y="661471"/>
            <a:ext cx="10877388" cy="2913618"/>
          </a:xfrm>
          <a:prstGeom prst="rect">
            <a:avLst/>
          </a:prstGeom>
        </p:spPr>
        <p:txBody>
          <a:bodyPr wrap="square">
            <a:spAutoFit/>
          </a:bodyPr>
          <a:lstStyle/>
          <a:p>
            <a:pPr>
              <a:lnSpc>
                <a:spcPts val="2000"/>
              </a:lnSpc>
              <a:defRPr/>
            </a:pPr>
            <a:r>
              <a:rPr lang="ja-JP" altLang="en-US" b="1" dirty="0"/>
              <a:t>○　早期</a:t>
            </a:r>
            <a:r>
              <a:rPr lang="ja-JP" altLang="en-US" b="1" dirty="0" smtClean="0"/>
              <a:t>の３回目のワクチン接種を</a:t>
            </a:r>
            <a:r>
              <a:rPr lang="ja-JP" altLang="en-US" b="1" dirty="0"/>
              <a:t>検討するよう周知徹底すること</a:t>
            </a:r>
            <a:r>
              <a:rPr lang="ja-JP" altLang="en-US" sz="1400" dirty="0" smtClean="0"/>
              <a:t>（法に基づかない働きかけ）</a:t>
            </a:r>
            <a:endParaRPr lang="en-US" altLang="ja-JP" sz="1400" dirty="0" smtClean="0"/>
          </a:p>
          <a:p>
            <a:pPr>
              <a:lnSpc>
                <a:spcPts val="2000"/>
              </a:lnSpc>
              <a:defRPr/>
            </a:pPr>
            <a:endParaRPr lang="en-US" altLang="ja-JP" b="1" dirty="0"/>
          </a:p>
          <a:p>
            <a:pPr>
              <a:lnSpc>
                <a:spcPts val="2000"/>
              </a:lnSpc>
              <a:defRPr/>
            </a:pPr>
            <a:r>
              <a:rPr lang="ja-JP" altLang="en-US" b="1" dirty="0"/>
              <a:t>○　発熱等の症状がある学生は、登校や活動参加を控えるよう、周知徹底すること</a:t>
            </a:r>
          </a:p>
          <a:p>
            <a:pPr>
              <a:lnSpc>
                <a:spcPts val="2000"/>
              </a:lnSpc>
              <a:defRPr/>
            </a:pPr>
            <a:endParaRPr lang="ja-JP" altLang="en-US" b="1" dirty="0"/>
          </a:p>
          <a:p>
            <a:pPr>
              <a:defRPr/>
            </a:pPr>
            <a:r>
              <a:rPr lang="ja-JP" altLang="en-US" b="1" dirty="0"/>
              <a:t>○　学生に対し、感染リスクの高い以下の行動について感染防止対策を徹底すること</a:t>
            </a:r>
          </a:p>
          <a:p>
            <a:pPr>
              <a:defRPr/>
            </a:pPr>
            <a:r>
              <a:rPr lang="ja-JP" altLang="en-US" b="1" dirty="0"/>
              <a:t>　　　・　旅行や、自宅・友人宅での飲み会</a:t>
            </a:r>
          </a:p>
          <a:p>
            <a:pPr>
              <a:defRPr/>
            </a:pPr>
            <a:r>
              <a:rPr lang="ja-JP" altLang="en-US" b="1" dirty="0"/>
              <a:t>　　　・　部活動や課外活動における感染リスクの高い活動（合宿等）や前後の</a:t>
            </a:r>
            <a:r>
              <a:rPr lang="ja-JP" altLang="en-US" b="1" dirty="0" smtClean="0"/>
              <a:t>会食</a:t>
            </a:r>
            <a:endParaRPr lang="en-US" altLang="ja-JP" b="1" dirty="0" smtClean="0"/>
          </a:p>
          <a:p>
            <a:pPr>
              <a:lnSpc>
                <a:spcPts val="1300"/>
              </a:lnSpc>
              <a:defRPr/>
            </a:pPr>
            <a:endParaRPr lang="en-US" altLang="ja-JP" b="1" dirty="0" smtClean="0"/>
          </a:p>
          <a:p>
            <a:pPr>
              <a:lnSpc>
                <a:spcPts val="2000"/>
              </a:lnSpc>
              <a:defRPr/>
            </a:pPr>
            <a:r>
              <a:rPr lang="ja-JP" altLang="en-US" b="1" dirty="0"/>
              <a:t>○　療養</a:t>
            </a:r>
            <a:r>
              <a:rPr lang="ja-JP" altLang="en-US" b="1" dirty="0" smtClean="0"/>
              <a:t>証明・陰性証明の</a:t>
            </a:r>
            <a:r>
              <a:rPr lang="ja-JP" altLang="en-US" b="1" dirty="0"/>
              <a:t>提出を求めない</a:t>
            </a:r>
            <a:r>
              <a:rPr lang="ja-JP" altLang="en-US" b="1" dirty="0" smtClean="0"/>
              <a:t>こと</a:t>
            </a:r>
            <a:endParaRPr lang="en-US" altLang="ja-JP" b="1" dirty="0"/>
          </a:p>
          <a:p>
            <a:pPr>
              <a:lnSpc>
                <a:spcPts val="2000"/>
              </a:lnSpc>
              <a:defRPr/>
            </a:pPr>
            <a:endParaRPr lang="en-US" altLang="ja-JP" b="1" strike="sngStrike" dirty="0" smtClean="0">
              <a:solidFill>
                <a:schemeClr val="accent5"/>
              </a:solidFill>
            </a:endParaRPr>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621068"/>
            <a:ext cx="11806900" cy="241796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4214953"/>
            <a:ext cx="11859992" cy="2569934"/>
          </a:xfrm>
          <a:prstGeom prst="rect">
            <a:avLst/>
          </a:prstGeom>
        </p:spPr>
        <p:txBody>
          <a:bodyPr wrap="square">
            <a:spAutoFit/>
          </a:bodyPr>
          <a:lstStyle/>
          <a:p>
            <a:pPr>
              <a:lnSpc>
                <a:spcPts val="1500"/>
              </a:lnSpc>
              <a:defRPr/>
            </a:pPr>
            <a:r>
              <a:rPr lang="ja-JP" altLang="en-US" b="1" dirty="0"/>
              <a:t>○　</a:t>
            </a:r>
            <a:r>
              <a:rPr lang="ja-JP" altLang="en-US" b="1" dirty="0" smtClean="0"/>
              <a:t>早期の３回目のワクチン接種を</a:t>
            </a:r>
            <a:r>
              <a:rPr lang="ja-JP" altLang="en-US" b="1" dirty="0"/>
              <a:t>検討するよう周知徹底する</a:t>
            </a:r>
            <a:r>
              <a:rPr lang="ja-JP" altLang="en-US" b="1" dirty="0" smtClean="0"/>
              <a:t>こと</a:t>
            </a:r>
            <a:r>
              <a:rPr lang="ja-JP" altLang="en-US" sz="1400" dirty="0" smtClean="0"/>
              <a:t>（法に基づかない働きかけ）</a:t>
            </a:r>
            <a:endParaRPr lang="en-US" altLang="ja-JP" sz="1400" dirty="0" smtClean="0"/>
          </a:p>
          <a:p>
            <a:pPr>
              <a:lnSpc>
                <a:spcPts val="1500"/>
              </a:lnSpc>
              <a:defRPr/>
            </a:pPr>
            <a:endParaRPr lang="en-US" altLang="ja-JP" sz="1400" dirty="0" smtClean="0"/>
          </a:p>
          <a:p>
            <a:pPr>
              <a:lnSpc>
                <a:spcPts val="1500"/>
              </a:lnSpc>
              <a:defRPr/>
            </a:pPr>
            <a:r>
              <a:rPr lang="ja-JP" altLang="en-US" b="1" dirty="0"/>
              <a:t>○　</a:t>
            </a:r>
            <a:r>
              <a:rPr lang="ja-JP" altLang="en-US" b="1" dirty="0" smtClean="0"/>
              <a:t>療養証明・陰性証明の</a:t>
            </a:r>
            <a:r>
              <a:rPr lang="ja-JP" altLang="en-US" b="1" dirty="0"/>
              <a:t>提出を求めないよう周知徹底すること</a:t>
            </a:r>
          </a:p>
          <a:p>
            <a:pPr>
              <a:lnSpc>
                <a:spcPts val="1600"/>
              </a:lnSpc>
              <a:defRPr/>
            </a:pPr>
            <a:endParaRPr lang="en-US" altLang="ja-JP" sz="1400" dirty="0">
              <a:solidFill>
                <a:srgbClr val="FF0000"/>
              </a:solidFill>
            </a:endParaRPr>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66731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2" name="正方形/長方形 11"/>
          <p:cNvSpPr/>
          <p:nvPr/>
        </p:nvSpPr>
        <p:spPr>
          <a:xfrm>
            <a:off x="286227" y="4128674"/>
            <a:ext cx="11806900" cy="7625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383522"/>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96143"/>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554523"/>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159430"/>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45061" y="2893812"/>
            <a:ext cx="12104382" cy="3670236"/>
          </a:xfrm>
          <a:prstGeom prst="rect">
            <a:avLst/>
          </a:prstGeom>
          <a:noFill/>
          <a:ln w="19050">
            <a:noFill/>
          </a:ln>
        </p:spPr>
        <p:txBody>
          <a:bodyPr wrap="square" rtlCol="0">
            <a:spAutoFit/>
          </a:bodyPr>
          <a:lstStyle/>
          <a:p>
            <a:pPr>
              <a:lnSpc>
                <a:spcPts val="2100"/>
              </a:lnSpc>
            </a:pPr>
            <a:r>
              <a:rPr lang="ja-JP" altLang="en-US" sz="1600" b="1" dirty="0"/>
              <a:t>　</a:t>
            </a:r>
            <a:r>
              <a:rPr lang="ja-JP" altLang="en-US" sz="1600" b="1" dirty="0" smtClean="0"/>
              <a:t>　◆　感染防止安全計画は、イベント開催日の２週間前までを目途に大阪府に提出すること</a:t>
            </a:r>
            <a:endParaRPr lang="en-US" altLang="ja-JP" sz="1600" b="1" dirty="0" smtClean="0"/>
          </a:p>
          <a:p>
            <a:pPr>
              <a:lnSpc>
                <a:spcPts val="2300"/>
              </a:lnSpc>
            </a:pP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a:t>
            </a:r>
            <a:r>
              <a:rPr lang="ja-JP" altLang="en-US" sz="1600" b="1" dirty="0" smtClean="0"/>
              <a:t>◆</a:t>
            </a:r>
            <a:r>
              <a:rPr lang="ja-JP" altLang="en-US" sz="1600" b="1" dirty="0"/>
              <a:t>　</a:t>
            </a:r>
            <a:r>
              <a:rPr lang="ja-JP" altLang="en-US" sz="1600" b="1" dirty="0" smtClean="0"/>
              <a:t>イベントの参加者は、イベント前後</a:t>
            </a:r>
            <a:r>
              <a:rPr lang="ja-JP" altLang="en-US" sz="1600" b="1" dirty="0"/>
              <a:t>の活動における基本的な感染対策の</a:t>
            </a:r>
            <a:r>
              <a:rPr lang="ja-JP" altLang="en-US" sz="1600" b="1" dirty="0" smtClean="0"/>
              <a:t>徹底を行うこと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a:t>
            </a:r>
            <a:r>
              <a:rPr lang="ja-JP" altLang="en-US" sz="1400" b="1" dirty="0" smtClean="0"/>
              <a:t>（最低</a:t>
            </a:r>
            <a:r>
              <a:rPr lang="ja-JP" altLang="en-US" sz="1400" b="1" dirty="0"/>
              <a:t>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a:t>
            </a:r>
            <a:r>
              <a:rPr lang="ja-JP" altLang="en-US" sz="1400" b="1" dirty="0" smtClean="0">
                <a:solidFill>
                  <a:srgbClr val="FF0000"/>
                </a:solidFill>
              </a:rPr>
              <a:t>基本的に</a:t>
            </a:r>
            <a:r>
              <a:rPr kumimoji="1" lang="ja-JP" altLang="en-US" sz="1400" b="1" dirty="0" smtClean="0"/>
              <a:t>「大声なし」の担保が前提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solidFill>
                  <a:srgbClr val="FF0000"/>
                </a:solidFill>
              </a:rPr>
              <a:t>※</a:t>
            </a:r>
            <a:r>
              <a:rPr lang="ja-JP" altLang="en-US" sz="1400" b="1" dirty="0" smtClean="0">
                <a:solidFill>
                  <a:srgbClr val="FF0000"/>
                </a:solidFill>
              </a:rPr>
              <a:t>５　</a:t>
            </a:r>
            <a:r>
              <a:rPr lang="ja-JP" altLang="en-US" sz="1400" b="1" spc="-100" dirty="0" smtClean="0">
                <a:solidFill>
                  <a:srgbClr val="FF0000"/>
                </a:solidFill>
              </a:rPr>
              <a:t>同一イベントにおいて、「大声あり」、「大声なし」のエリアを明確に区分して開催する場合、それぞれ</a:t>
            </a:r>
            <a:r>
              <a:rPr lang="en-US" altLang="ja-JP" sz="1400" b="1" spc="-100" dirty="0" smtClean="0">
                <a:solidFill>
                  <a:srgbClr val="FF0000"/>
                </a:solidFill>
              </a:rPr>
              <a:t>50</a:t>
            </a:r>
            <a:r>
              <a:rPr lang="ja-JP" altLang="en-US" sz="1400" b="1" spc="-100" dirty="0" smtClean="0">
                <a:solidFill>
                  <a:srgbClr val="FF0000"/>
                </a:solidFill>
              </a:rPr>
              <a:t>％（大声あり）、</a:t>
            </a:r>
            <a:r>
              <a:rPr lang="en-US" altLang="ja-JP" sz="1400" b="1" spc="-100" dirty="0" smtClean="0">
                <a:solidFill>
                  <a:srgbClr val="FF0000"/>
                </a:solidFill>
              </a:rPr>
              <a:t>100</a:t>
            </a:r>
            <a:r>
              <a:rPr lang="ja-JP" altLang="en-US" sz="1400" b="1" spc="-100" dirty="0" smtClean="0">
                <a:solidFill>
                  <a:srgbClr val="FF0000"/>
                </a:solidFill>
              </a:rPr>
              <a:t>％（大声なし）</a:t>
            </a:r>
            <a:endParaRPr kumimoji="1" lang="en-US" altLang="ja-JP" sz="1400" b="1" spc="-100" dirty="0" smtClean="0">
              <a:solidFill>
                <a:srgbClr val="FF0000"/>
              </a:solidFill>
            </a:endParaRPr>
          </a:p>
          <a:p>
            <a:pPr>
              <a:lnSpc>
                <a:spcPts val="2100"/>
              </a:lnSpc>
            </a:pPr>
            <a:r>
              <a:rPr lang="ja-JP" altLang="en-US" sz="1400" b="1" dirty="0" smtClean="0"/>
              <a:t>　　</a:t>
            </a:r>
            <a:r>
              <a:rPr lang="en-US" altLang="ja-JP" sz="1400" b="1" dirty="0" smtClean="0"/>
              <a:t>※</a:t>
            </a:r>
            <a:r>
              <a:rPr lang="ja-JP" altLang="en-US" sz="1400" b="1" dirty="0">
                <a:solidFill>
                  <a:srgbClr val="FF0000"/>
                </a:solidFill>
              </a:rPr>
              <a:t>６</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solidFill>
                  <a:srgbClr val="FF0000"/>
                </a:solidFill>
              </a:rPr>
              <a:t>７</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016188"/>
            <a:ext cx="11629623" cy="562665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627503066"/>
              </p:ext>
            </p:extLst>
          </p:nvPr>
        </p:nvGraphicFramePr>
        <p:xfrm>
          <a:off x="573275" y="1166799"/>
          <a:ext cx="11215313" cy="1576402"/>
        </p:xfrm>
        <a:graphic>
          <a:graphicData uri="http://schemas.openxmlformats.org/drawingml/2006/table">
            <a:tbl>
              <a:tblPr firstRow="1" bandRow="1">
                <a:tableStyleId>{5940675A-B579-460E-94D1-54222C63F5DA}</a:tableStyleId>
              </a:tblPr>
              <a:tblGrid>
                <a:gridCol w="1816533">
                  <a:extLst>
                    <a:ext uri="{9D8B030D-6E8A-4147-A177-3AD203B41FA5}">
                      <a16:colId xmlns:a16="http://schemas.microsoft.com/office/drawing/2014/main" val="3236061322"/>
                    </a:ext>
                  </a:extLst>
                </a:gridCol>
                <a:gridCol w="4726321">
                  <a:extLst>
                    <a:ext uri="{9D8B030D-6E8A-4147-A177-3AD203B41FA5}">
                      <a16:colId xmlns:a16="http://schemas.microsoft.com/office/drawing/2014/main" val="923517487"/>
                    </a:ext>
                  </a:extLst>
                </a:gridCol>
                <a:gridCol w="4672459">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a:t>
                      </a:r>
                      <a:r>
                        <a:rPr kumimoji="1" lang="en-US" altLang="ja-JP" sz="1600" b="1" dirty="0" smtClean="0">
                          <a:solidFill>
                            <a:schemeClr val="tx1"/>
                          </a:solidFill>
                        </a:rPr>
                        <a:t>50</a:t>
                      </a:r>
                      <a:r>
                        <a:rPr kumimoji="1" lang="ja-JP" altLang="en-US" sz="1600" b="1" dirty="0" smtClean="0">
                          <a:solidFill>
                            <a:schemeClr val="tx1"/>
                          </a:solidFill>
                        </a:rPr>
                        <a:t>％の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347690"/>
                  </a:ext>
                </a:extLst>
              </a:tr>
              <a:tr h="425899">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b="1" dirty="0" smtClean="0">
                          <a:solidFill>
                            <a:schemeClr val="tx1"/>
                          </a:solidFill>
                        </a:rPr>
                        <a:t>100</a:t>
                      </a:r>
                      <a:r>
                        <a:rPr kumimoji="1" lang="ja-JP" altLang="en-US" sz="1600" b="1" dirty="0" smtClean="0">
                          <a:solidFill>
                            <a:schemeClr val="tx1"/>
                          </a:solidFill>
                        </a:rPr>
                        <a:t>％</a:t>
                      </a:r>
                      <a:r>
                        <a:rPr kumimoji="1" lang="ja-JP" altLang="en-US" sz="1400" b="1" dirty="0" smtClean="0">
                          <a:solidFill>
                            <a:schemeClr val="tx1"/>
                          </a:solidFill>
                        </a:rPr>
                        <a:t>　</a:t>
                      </a:r>
                      <a:r>
                        <a:rPr kumimoji="1" lang="en-US" altLang="ja-JP" sz="1400" b="1" strike="noStrike" dirty="0" smtClean="0">
                          <a:solidFill>
                            <a:srgbClr val="FF0000"/>
                          </a:solidFill>
                        </a:rPr>
                        <a:t>※</a:t>
                      </a:r>
                      <a:r>
                        <a:rPr kumimoji="1" lang="ja-JP" altLang="en-US" sz="1400" b="1" strike="noStrike" dirty="0" smtClean="0">
                          <a:solidFill>
                            <a:srgbClr val="FF0000"/>
                          </a:solidFill>
                        </a:rPr>
                        <a:t>４　</a:t>
                      </a:r>
                      <a:r>
                        <a:rPr kumimoji="1" lang="en-US" altLang="ja-JP" sz="1400" b="1" strike="noStrike" dirty="0" smtClean="0">
                          <a:solidFill>
                            <a:srgbClr val="FF0000"/>
                          </a:solidFill>
                        </a:rPr>
                        <a:t>※</a:t>
                      </a:r>
                      <a:r>
                        <a:rPr kumimoji="1" lang="ja-JP" altLang="en-US" sz="1400" b="1" strike="noStrike" dirty="0" smtClean="0">
                          <a:solidFill>
                            <a:srgbClr val="FF0000"/>
                          </a:solidFill>
                        </a:rPr>
                        <a:t>５</a:t>
                      </a:r>
                      <a:endParaRPr kumimoji="1" lang="en-US" altLang="ja-JP" sz="1400" b="1" strike="no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strike="noStrike" dirty="0" smtClean="0">
                          <a:solidFill>
                            <a:srgbClr val="FF0000"/>
                          </a:solidFill>
                        </a:rPr>
                        <a:t>※</a:t>
                      </a:r>
                      <a:r>
                        <a:rPr kumimoji="1" lang="ja-JP" altLang="en-US" sz="1400" b="1" strike="noStrike" dirty="0" smtClean="0">
                          <a:solidFill>
                            <a:srgbClr val="FF0000"/>
                          </a:solidFill>
                        </a:rPr>
                        <a:t>５　</a:t>
                      </a:r>
                      <a:r>
                        <a:rPr kumimoji="1" lang="en-US" altLang="ja-JP" sz="1400" b="1" strike="noStrike" dirty="0" smtClean="0">
                          <a:solidFill>
                            <a:srgbClr val="FF0000"/>
                          </a:solidFill>
                        </a:rPr>
                        <a:t>※</a:t>
                      </a:r>
                      <a:r>
                        <a:rPr kumimoji="1" lang="ja-JP" altLang="en-US" sz="1400" b="1" strike="noStrike" dirty="0" smtClean="0">
                          <a:solidFill>
                            <a:srgbClr val="FF0000"/>
                          </a:solidFill>
                        </a:rPr>
                        <a:t>６</a:t>
                      </a:r>
                      <a:endParaRPr kumimoji="1" lang="en-US" altLang="ja-JP" sz="1400" b="1" strike="noStrike" dirty="0" smtClean="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405374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11162</TotalTime>
  <Words>2393</Words>
  <Application>Microsoft Office PowerPoint</Application>
  <PresentationFormat>ワイド画面</PresentationFormat>
  <Paragraphs>233</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891</cp:revision>
  <cp:lastPrinted>2022-09-13T00:07:21Z</cp:lastPrinted>
  <dcterms:created xsi:type="dcterms:W3CDTF">2020-04-06T02:06:27Z</dcterms:created>
  <dcterms:modified xsi:type="dcterms:W3CDTF">2022-09-14T03:35:06Z</dcterms:modified>
</cp:coreProperties>
</file>