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3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EFD6"/>
    <a:srgbClr val="FFCCCC"/>
    <a:srgbClr val="FF9999"/>
    <a:srgbClr val="FF9933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12" autoAdjust="0"/>
    <p:restoredTop sz="92639" autoAdjust="0"/>
  </p:normalViewPr>
  <p:slideViewPr>
    <p:cSldViewPr snapToGrid="0">
      <p:cViewPr varScale="1">
        <p:scale>
          <a:sx n="74" d="100"/>
          <a:sy n="74" d="100"/>
        </p:scale>
        <p:origin x="80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643450-F30A-4A24-BD57-6CC6D8BCA4D0}" type="datetimeFigureOut">
              <a:rPr kumimoji="1" lang="ja-JP" altLang="en-US" smtClean="0"/>
              <a:t>2022/9/13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0369C0-2CCA-4E17-8E96-80067CCD59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29338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EB1B45-5C22-4CEE-8323-970FED29B128}" type="datetimeFigureOut">
              <a:rPr kumimoji="1" lang="ja-JP" altLang="en-US" smtClean="0"/>
              <a:t>2022/9/13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56C24B-3581-4302-A2F9-B8782FBC7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1748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2650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EEB81-DB16-4A68-B055-8A38956DB515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84268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F0BC2-6C0F-4DFC-90CE-CC6C5AA34635}" type="datetime1">
              <a:rPr kumimoji="1" lang="ja-JP" altLang="en-US" smtClean="0"/>
              <a:t>2022/9/13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4231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F2A0E-D0EF-4A58-BD75-56434BA56490}" type="datetime1">
              <a:rPr kumimoji="1" lang="ja-JP" altLang="en-US" smtClean="0"/>
              <a:t>2022/9/13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099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3F144-5A6F-4C69-B57B-237BCEF89E4F}" type="datetime1">
              <a:rPr kumimoji="1" lang="ja-JP" altLang="en-US" smtClean="0"/>
              <a:t>2022/9/13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8431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92968-3AAD-4639-AB6C-C1D89E312425}" type="datetime1">
              <a:rPr kumimoji="1" lang="ja-JP" altLang="en-US" smtClean="0"/>
              <a:t>2022/9/13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8052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1A592-3928-49E4-A791-0BBF40EA1C5F}" type="datetime1">
              <a:rPr kumimoji="1" lang="ja-JP" altLang="en-US" smtClean="0"/>
              <a:t>2022/9/13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026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3302B-D854-45A5-B45C-06B33223A715}" type="datetime1">
              <a:rPr kumimoji="1" lang="ja-JP" altLang="en-US" smtClean="0"/>
              <a:t>2022/9/13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7140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F1CA8-DB69-4CF6-A0D8-171507DF8EDC}" type="datetime1">
              <a:rPr kumimoji="1" lang="ja-JP" altLang="en-US" smtClean="0"/>
              <a:t>2022/9/13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6513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FD104-362C-4B9D-AA8F-04CECB899D86}" type="datetime1">
              <a:rPr kumimoji="1" lang="ja-JP" altLang="en-US" smtClean="0"/>
              <a:t>2022/9/13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09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ABACE-A5C8-41B9-811F-83831181E20E}" type="datetime1">
              <a:rPr kumimoji="1" lang="ja-JP" altLang="en-US" smtClean="0"/>
              <a:t>2022/9/13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9930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C5529-7BAE-4920-B9A5-1B2B5C8DB297}" type="datetime1">
              <a:rPr kumimoji="1" lang="ja-JP" altLang="en-US" smtClean="0"/>
              <a:t>2022/9/13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0818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994D-8268-44FE-97FA-730E4BED3EBF}" type="datetime1">
              <a:rPr kumimoji="1" lang="ja-JP" altLang="en-US" smtClean="0"/>
              <a:t>2022/9/13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397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79E30-17B9-4BDA-B8CC-3964B5C6232A}" type="datetime1">
              <a:rPr kumimoji="1" lang="ja-JP" altLang="en-US" smtClean="0"/>
              <a:t>2022/9/13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5292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3DE9AEDD-6BA7-4392-B3D6-A21FA21B18FB}"/>
              </a:ext>
            </a:extLst>
          </p:cNvPr>
          <p:cNvSpPr txBox="1"/>
          <p:nvPr/>
        </p:nvSpPr>
        <p:spPr>
          <a:xfrm>
            <a:off x="64395" y="4753616"/>
            <a:ext cx="12045660" cy="126188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FFB28B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○</a:t>
            </a:r>
            <a:r>
              <a:rPr lang="en-US" altLang="ja-JP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9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月</a:t>
            </a:r>
            <a:r>
              <a:rPr lang="en-US" altLang="ja-JP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13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日に、大阪</a:t>
            </a: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モデルの指標が「非常事態（赤信号）」解除の目安を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満たしている。</a:t>
            </a:r>
            <a:endParaRPr lang="en-US" altLang="ja-JP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○新規陽性者数は減少傾向が続いており（前週比が約</a:t>
            </a:r>
            <a:r>
              <a:rPr lang="en-US" altLang="ja-JP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0.76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倍（</a:t>
            </a:r>
            <a:r>
              <a:rPr lang="en-US" altLang="ja-JP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9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月</a:t>
            </a:r>
            <a:r>
              <a:rPr lang="en-US" altLang="ja-JP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13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日時点））、今後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も当面の間、医療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提供体制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の</a:t>
            </a:r>
            <a:endParaRPr lang="en-US" altLang="ja-JP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</a:t>
            </a:r>
            <a:r>
              <a:rPr lang="ja-JP" altLang="en-US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ひっ迫状況</a:t>
            </a:r>
            <a:r>
              <a:rPr lang="ja-JP" altLang="en-US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は</a:t>
            </a:r>
            <a:r>
              <a:rPr lang="ja-JP" altLang="en-US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改善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が見込まれることから、</a:t>
            </a:r>
            <a:r>
              <a:rPr lang="ja-JP" altLang="en-US" sz="2000" b="1" u="sng" dirty="0" smtClean="0">
                <a:solidFill>
                  <a:schemeClr val="accent2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「非常事態（赤信号</a:t>
            </a:r>
            <a:r>
              <a:rPr lang="ja-JP" altLang="en-US" sz="2000" b="1" u="sng" dirty="0">
                <a:solidFill>
                  <a:schemeClr val="accent2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）」を解除し、「警戒」に移行 （</a:t>
            </a:r>
            <a:r>
              <a:rPr lang="ja-JP" altLang="en-US" sz="2000" b="1" u="sng" dirty="0" smtClean="0">
                <a:solidFill>
                  <a:schemeClr val="accent2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黄信号</a:t>
            </a:r>
            <a:r>
              <a:rPr lang="ja-JP" altLang="en-US" sz="2000" b="1" u="sng" dirty="0">
                <a:solidFill>
                  <a:schemeClr val="accent2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点灯）する</a:t>
            </a:r>
            <a:r>
              <a:rPr lang="ja-JP" altLang="en-US" sz="2000" b="1" u="sng" dirty="0" smtClean="0">
                <a:solidFill>
                  <a:schemeClr val="accent2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。</a:t>
            </a:r>
            <a:endParaRPr lang="en-US" altLang="ja-JP" sz="2000" b="1" u="sng" dirty="0" smtClean="0">
              <a:solidFill>
                <a:schemeClr val="accent2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2000" b="1" dirty="0">
                <a:solidFill>
                  <a:schemeClr val="accent2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20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（</a:t>
            </a:r>
            <a:r>
              <a:rPr lang="ja-JP" altLang="en-US" sz="20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適用日</a:t>
            </a:r>
            <a:r>
              <a:rPr lang="ja-JP" altLang="en-US" sz="20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：</a:t>
            </a:r>
            <a:r>
              <a:rPr lang="en-US" altLang="ja-JP" sz="20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9</a:t>
            </a:r>
            <a:r>
              <a:rPr lang="ja-JP" altLang="en-US" sz="20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月</a:t>
            </a:r>
            <a:r>
              <a:rPr lang="en-US" altLang="ja-JP" sz="20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14</a:t>
            </a:r>
            <a:r>
              <a:rPr lang="ja-JP" altLang="en-US" sz="20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日）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0" y="-14294"/>
            <a:ext cx="12192000" cy="471453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大阪モデル「警戒」」</a:t>
            </a:r>
            <a:r>
              <a:rPr lang="ja-JP" altLang="en-US" sz="2000" b="1" dirty="0" err="1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へ</a:t>
            </a:r>
            <a:r>
              <a:rPr lang="ja-JP" altLang="en-US" sz="2000" b="1" dirty="0" err="1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の</a:t>
            </a:r>
            <a:r>
              <a:rPr lang="ja-JP" altLang="en-US" sz="20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移行（黄信号点灯）について</a:t>
            </a:r>
            <a:endParaRPr lang="ja-JP" altLang="en-US" sz="20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DE9AEDD-6BA7-4392-B3D6-A21FA21B18FB}"/>
              </a:ext>
            </a:extLst>
          </p:cNvPr>
          <p:cNvSpPr txBox="1"/>
          <p:nvPr/>
        </p:nvSpPr>
        <p:spPr>
          <a:xfrm>
            <a:off x="38636" y="508449"/>
            <a:ext cx="11914377" cy="86177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令和</a:t>
            </a:r>
            <a:r>
              <a:rPr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18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日第</a:t>
            </a:r>
            <a:r>
              <a:rPr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76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回対策本部会議決定事項（「大阪モデルの見直しについて」）</a:t>
            </a:r>
            <a:r>
              <a:rPr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◆ ステージ移行については、指標の目安の到達状況を踏まえつつ、感染状況や医療提供体制の状況、感染拡大の契機も十分に考慮し、専門家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の意見を聴取したうえで、対策本部会議で決定する。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A415333-E2E2-1CE2-E9C5-E0A3720AC77F}"/>
              </a:ext>
            </a:extLst>
          </p:cNvPr>
          <p:cNvSpPr txBox="1"/>
          <p:nvPr/>
        </p:nvSpPr>
        <p:spPr>
          <a:xfrm>
            <a:off x="64395" y="1415552"/>
            <a:ext cx="4549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大阪モデルの状況</a:t>
            </a:r>
            <a:r>
              <a:rPr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lang="ja-JP" altLang="en-US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9D70FF45-77DB-7592-AC16-D42DB088D1EE}"/>
              </a:ext>
            </a:extLst>
          </p:cNvPr>
          <p:cNvSpPr txBox="1"/>
          <p:nvPr/>
        </p:nvSpPr>
        <p:spPr>
          <a:xfrm>
            <a:off x="64395" y="1699975"/>
            <a:ext cx="1209600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◆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9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13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日に「非常事態（赤信号）解除」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の目安に到達。</a:t>
            </a:r>
          </a:p>
        </p:txBody>
      </p:sp>
      <p:graphicFrame>
        <p:nvGraphicFramePr>
          <p:cNvPr id="10" name="表 9">
            <a:extLst>
              <a:ext uri="{FF2B5EF4-FFF2-40B4-BE49-F238E27FC236}">
                <a16:creationId xmlns:a16="http://schemas.microsoft.com/office/drawing/2014/main" id="{0B012B76-207D-4426-B28D-1CFF37206A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3362750"/>
              </p:ext>
            </p:extLst>
          </p:nvPr>
        </p:nvGraphicFramePr>
        <p:xfrm>
          <a:off x="206062" y="2107017"/>
          <a:ext cx="11746951" cy="192241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77903">
                  <a:extLst>
                    <a:ext uri="{9D8B030D-6E8A-4147-A177-3AD203B41FA5}">
                      <a16:colId xmlns:a16="http://schemas.microsoft.com/office/drawing/2014/main" val="245184962"/>
                    </a:ext>
                  </a:extLst>
                </a:gridCol>
                <a:gridCol w="2543336">
                  <a:extLst>
                    <a:ext uri="{9D8B030D-6E8A-4147-A177-3AD203B41FA5}">
                      <a16:colId xmlns:a16="http://schemas.microsoft.com/office/drawing/2014/main" val="787299303"/>
                    </a:ext>
                  </a:extLst>
                </a:gridCol>
                <a:gridCol w="1017431">
                  <a:extLst>
                    <a:ext uri="{9D8B030D-6E8A-4147-A177-3AD203B41FA5}">
                      <a16:colId xmlns:a16="http://schemas.microsoft.com/office/drawing/2014/main" val="3675793976"/>
                    </a:ext>
                  </a:extLst>
                </a:gridCol>
                <a:gridCol w="984446">
                  <a:extLst>
                    <a:ext uri="{9D8B030D-6E8A-4147-A177-3AD203B41FA5}">
                      <a16:colId xmlns:a16="http://schemas.microsoft.com/office/drawing/2014/main" val="3167101512"/>
                    </a:ext>
                  </a:extLst>
                </a:gridCol>
                <a:gridCol w="966211">
                  <a:extLst>
                    <a:ext uri="{9D8B030D-6E8A-4147-A177-3AD203B41FA5}">
                      <a16:colId xmlns:a16="http://schemas.microsoft.com/office/drawing/2014/main" val="2976481032"/>
                    </a:ext>
                  </a:extLst>
                </a:gridCol>
                <a:gridCol w="992323">
                  <a:extLst>
                    <a:ext uri="{9D8B030D-6E8A-4147-A177-3AD203B41FA5}">
                      <a16:colId xmlns:a16="http://schemas.microsoft.com/office/drawing/2014/main" val="155369237"/>
                    </a:ext>
                  </a:extLst>
                </a:gridCol>
                <a:gridCol w="927039">
                  <a:extLst>
                    <a:ext uri="{9D8B030D-6E8A-4147-A177-3AD203B41FA5}">
                      <a16:colId xmlns:a16="http://schemas.microsoft.com/office/drawing/2014/main" val="96671422"/>
                    </a:ext>
                  </a:extLst>
                </a:gridCol>
                <a:gridCol w="889487">
                  <a:extLst>
                    <a:ext uri="{9D8B030D-6E8A-4147-A177-3AD203B41FA5}">
                      <a16:colId xmlns:a16="http://schemas.microsoft.com/office/drawing/2014/main" val="2100573511"/>
                    </a:ext>
                  </a:extLst>
                </a:gridCol>
                <a:gridCol w="932956">
                  <a:extLst>
                    <a:ext uri="{9D8B030D-6E8A-4147-A177-3AD203B41FA5}">
                      <a16:colId xmlns:a16="http://schemas.microsoft.com/office/drawing/2014/main" val="2226529068"/>
                    </a:ext>
                  </a:extLst>
                </a:gridCol>
                <a:gridCol w="915819">
                  <a:extLst>
                    <a:ext uri="{9D8B030D-6E8A-4147-A177-3AD203B41FA5}">
                      <a16:colId xmlns:a16="http://schemas.microsoft.com/office/drawing/2014/main" val="1263599764"/>
                    </a:ext>
                  </a:extLst>
                </a:gridCol>
              </a:tblGrid>
              <a:tr h="517557">
                <a:tc>
                  <a:txBody>
                    <a:bodyPr/>
                    <a:lstStyle/>
                    <a:p>
                      <a:pPr algn="ctr"/>
                      <a:endParaRPr kumimoji="1" lang="ja-JP" altLang="en-US" sz="130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2953" marR="82953" marT="41476" marB="414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30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非常事態解除の</a:t>
                      </a:r>
                      <a:r>
                        <a:rPr lang="ja-JP" altLang="en-US" sz="130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目安</a:t>
                      </a:r>
                      <a:endParaRPr lang="en-US" altLang="ja-JP" sz="130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9/6</a:t>
                      </a:r>
                      <a:endParaRPr lang="ja-JP" altLang="en-US" sz="13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9/7</a:t>
                      </a:r>
                      <a:endParaRPr lang="ja-JP" altLang="en-US" sz="13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9/8</a:t>
                      </a:r>
                      <a:endParaRPr lang="ja-JP" altLang="en-US" sz="13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9/9</a:t>
                      </a:r>
                      <a:endParaRPr lang="ja-JP" altLang="en-US" sz="13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9/10</a:t>
                      </a:r>
                      <a:endParaRPr lang="ja-JP" altLang="en-US" sz="13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9/11</a:t>
                      </a:r>
                      <a:endParaRPr lang="en-US" altLang="ja-JP" sz="13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9/12</a:t>
                      </a:r>
                      <a:endParaRPr lang="ja-JP" altLang="en-US" sz="13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9/13</a:t>
                      </a:r>
                      <a:endParaRPr lang="ja-JP" altLang="en-US" sz="13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val="2965560344"/>
                  </a:ext>
                </a:extLst>
              </a:tr>
              <a:tr h="43654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病床</a:t>
                      </a:r>
                      <a:r>
                        <a:rPr kumimoji="1" lang="ja-JP" altLang="en-US" sz="13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使用率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r>
                        <a:rPr lang="ja-JP" altLang="en-US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日間連続</a:t>
                      </a:r>
                      <a:r>
                        <a:rPr lang="en-US" altLang="ja-JP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</a:t>
                      </a:r>
                      <a:r>
                        <a:rPr lang="ja-JP" altLang="en-US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％未満</a:t>
                      </a:r>
                      <a:endParaRPr lang="en-US" altLang="ja-JP" sz="13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50.7%</a:t>
                      </a:r>
                      <a:endParaRPr lang="en-US" altLang="ja-JP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48.7%</a:t>
                      </a:r>
                      <a:endParaRPr lang="en-US" altLang="ja-JP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46.2%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44.9%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42.6%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43.4%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44.1</a:t>
                      </a:r>
                      <a:r>
                        <a:rPr lang="ja-JP" alt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39.5%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26305223"/>
                  </a:ext>
                </a:extLst>
              </a:tr>
              <a:tr h="45076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重症</a:t>
                      </a:r>
                      <a:r>
                        <a:rPr kumimoji="1" lang="ja-JP" altLang="en-US" sz="13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病床使用率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r>
                        <a:rPr lang="ja-JP" altLang="en-US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日間連続</a:t>
                      </a:r>
                      <a:r>
                        <a:rPr lang="en-US" altLang="ja-JP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40</a:t>
                      </a:r>
                      <a:r>
                        <a:rPr lang="ja-JP" altLang="en-US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％未満</a:t>
                      </a:r>
                      <a:endParaRPr lang="en-US" altLang="ja-JP" sz="13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8.9%</a:t>
                      </a:r>
                      <a:endParaRPr lang="en-US" altLang="ja-JP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9.4%</a:t>
                      </a:r>
                      <a:endParaRPr lang="en-US" altLang="ja-JP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8.8%</a:t>
                      </a:r>
                      <a:endParaRPr lang="en-US" altLang="ja-JP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9.3</a:t>
                      </a:r>
                      <a:r>
                        <a:rPr lang="ja-JP" alt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endParaRPr lang="en-US" altLang="ja-JP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9.3%</a:t>
                      </a:r>
                      <a:endParaRPr lang="en-US" altLang="ja-JP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9.3%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10.1</a:t>
                      </a:r>
                      <a:r>
                        <a:rPr lang="ja-JP" alt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8.4%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57030717"/>
                  </a:ext>
                </a:extLst>
              </a:tr>
              <a:tr h="51755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信号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上記全てが目安に達した場合　</a:t>
                      </a:r>
                      <a:endParaRPr lang="en-US" altLang="ja-JP" sz="1300" b="0" i="0" u="none" strike="noStrike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黄</a:t>
                      </a:r>
                      <a:endParaRPr lang="en-US" altLang="ja-JP" sz="13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3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3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3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3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3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13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13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13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84390910"/>
                  </a:ext>
                </a:extLst>
              </a:tr>
            </a:tbl>
          </a:graphicData>
        </a:graphic>
      </p:graphicFrame>
      <p:sp>
        <p:nvSpPr>
          <p:cNvPr id="9" name="テキスト ボックス 5"/>
          <p:cNvSpPr txBox="1"/>
          <p:nvPr/>
        </p:nvSpPr>
        <p:spPr>
          <a:xfrm>
            <a:off x="10318472" y="50778"/>
            <a:ext cx="1791583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600">
                <a:latin typeface="Meiryo UI" panose="020B0604030504040204" pitchFamily="50" charset="-128"/>
                <a:ea typeface="Meiryo UI" panose="020B0604030504040204" pitchFamily="50" charset="-128"/>
              </a:rPr>
              <a:t>資料</a:t>
            </a:r>
            <a:r>
              <a:rPr lang="ja-JP" altLang="en-US" sz="1600">
                <a:latin typeface="Meiryo UI" panose="020B0604030504040204" pitchFamily="50" charset="-128"/>
                <a:ea typeface="Meiryo UI" panose="020B0604030504040204" pitchFamily="50" charset="-128"/>
              </a:rPr>
              <a:t>２－１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967AF7F-0C1C-43AE-A2F8-A3AB94C8B761}"/>
              </a:ext>
            </a:extLst>
          </p:cNvPr>
          <p:cNvSpPr/>
          <p:nvPr/>
        </p:nvSpPr>
        <p:spPr>
          <a:xfrm>
            <a:off x="4340180" y="3071658"/>
            <a:ext cx="7587073" cy="44374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75BDC9FF-89CE-46FF-968B-04976077ACD5}"/>
              </a:ext>
            </a:extLst>
          </p:cNvPr>
          <p:cNvSpPr/>
          <p:nvPr/>
        </p:nvSpPr>
        <p:spPr>
          <a:xfrm>
            <a:off x="5344732" y="2610556"/>
            <a:ext cx="6582520" cy="45767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06062" y="4029436"/>
            <a:ext cx="117211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医療機関休診により、退院状況の確認が困難な場合、退院者が入院患者に含まれることから、翌日公表する入院患者数が、実入院患者数を上回ること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がある。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二等辺三角形 4"/>
          <p:cNvSpPr/>
          <p:nvPr/>
        </p:nvSpPr>
        <p:spPr>
          <a:xfrm rot="10800000">
            <a:off x="5816181" y="4429636"/>
            <a:ext cx="592428" cy="200779"/>
          </a:xfrm>
          <a:prstGeom prst="triangl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9448799" y="6478097"/>
            <a:ext cx="2743200" cy="365125"/>
          </a:xfrm>
        </p:spPr>
        <p:txBody>
          <a:bodyPr/>
          <a:lstStyle/>
          <a:p>
            <a:fld id="{F216AE56-EAD3-4706-B860-3EC2C2952B40}" type="slidenum">
              <a:rPr kumimoji="1" lang="ja-JP" altLang="en-US" sz="2000" smtClean="0">
                <a:solidFill>
                  <a:schemeClr val="tx1"/>
                </a:solidFill>
              </a:rPr>
              <a:t>1</a:t>
            </a:fld>
            <a:endParaRPr kumimoji="1" lang="ja-JP" alt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4785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8908</TotalTime>
  <Words>338</Words>
  <PresentationFormat>ワイド画面</PresentationFormat>
  <Paragraphs>46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UD デジタル 教科書体 NK-B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2022-09-13T11:46:16Z</cp:lastPrinted>
  <dcterms:created xsi:type="dcterms:W3CDTF">2020-07-15T08:05:42Z</dcterms:created>
  <dcterms:modified xsi:type="dcterms:W3CDTF">2022-09-13T12:36:06Z</dcterms:modified>
</cp:coreProperties>
</file>