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34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FFCC"/>
    <a:srgbClr val="FF6600"/>
    <a:srgbClr val="FFB3D9"/>
    <a:srgbClr val="FFB3BA"/>
    <a:srgbClr val="FFB3D5"/>
    <a:srgbClr val="FFCCCC"/>
    <a:srgbClr val="70A8DA"/>
    <a:srgbClr val="5D9C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1" autoAdjust="0"/>
    <p:restoredTop sz="92639" autoAdjust="0"/>
  </p:normalViewPr>
  <p:slideViewPr>
    <p:cSldViewPr snapToGrid="0">
      <p:cViewPr varScale="1">
        <p:scale>
          <a:sx n="69" d="100"/>
          <a:sy n="69" d="100"/>
        </p:scale>
        <p:origin x="870" y="54"/>
      </p:cViewPr>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2022/8/25</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151034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8D26E7B-9833-4C7A-AD92-3994C774D5DA}" type="datetime1">
              <a:rPr kumimoji="1" lang="ja-JP" altLang="en-US" smtClean="0"/>
              <a:t>2022/8/25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75331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382C79-3789-45D9-9123-972E447B9A4A}" type="datetime1">
              <a:rPr kumimoji="1" lang="ja-JP" altLang="en-US" smtClean="0"/>
              <a:t>2022/8/25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6866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3DE2B2-2AC7-4DBF-8D9B-9FC5A8B9D9AC}" type="datetime1">
              <a:rPr kumimoji="1" lang="ja-JP" altLang="en-US" smtClean="0"/>
              <a:t>2022/8/25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61550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9799B49-5342-4FE2-8373-3EEA56B40AE1}" type="datetime1">
              <a:rPr kumimoji="1" lang="ja-JP" altLang="en-US" smtClean="0"/>
              <a:t>2022/8/25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22522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043E4-9EFC-4A0D-8B49-22707BD503A0}" type="datetime1">
              <a:rPr kumimoji="1" lang="ja-JP" altLang="en-US" smtClean="0"/>
              <a:t>2022/8/25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30819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7FFAD2-D21C-4C2B-8EF3-4767958B519F}" type="datetime1">
              <a:rPr kumimoji="1" lang="ja-JP" altLang="en-US" smtClean="0"/>
              <a:t>2022/8/25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11553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7A3013-6F3B-4627-948B-A464BE3AF9FB}" type="datetime1">
              <a:rPr kumimoji="1" lang="ja-JP" altLang="en-US" smtClean="0"/>
              <a:t>2022/8/25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211061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9E02A0-9C23-4DF3-B994-2C944FEE91A5}" type="datetime1">
              <a:rPr kumimoji="1" lang="ja-JP" altLang="en-US" smtClean="0"/>
              <a:t>2022/8/25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8678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7E2E4-0206-4CEF-A395-40BC5654D4E1}" type="datetime1">
              <a:rPr kumimoji="1" lang="ja-JP" altLang="en-US" smtClean="0"/>
              <a:t>2022/8/25</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17971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2554D6-7DD4-4BAD-8B15-843915EBCD84}" type="datetime1">
              <a:rPr kumimoji="1" lang="ja-JP" altLang="en-US" smtClean="0"/>
              <a:t>2022/8/25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255633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4F35DF4-FEEA-413F-A7FE-E02052FBC668}" type="datetime1">
              <a:rPr kumimoji="1" lang="ja-JP" altLang="en-US" smtClean="0"/>
              <a:t>2022/8/25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71851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01FA9-3604-42D1-80CB-E49635F52C65}" type="datetime1">
              <a:rPr kumimoji="1" lang="ja-JP" altLang="en-US" smtClean="0"/>
              <a:t>2022/8/25</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08C72-1C07-4E64-B7A9-BF698E1EE635}" type="slidenum">
              <a:rPr kumimoji="1" lang="ja-JP" altLang="en-US" smtClean="0"/>
              <a:t>‹#›</a:t>
            </a:fld>
            <a:endParaRPr kumimoji="1" lang="ja-JP" altLang="en-US" dirty="0"/>
          </a:p>
        </p:txBody>
      </p:sp>
    </p:spTree>
    <p:extLst>
      <p:ext uri="{BB962C8B-B14F-4D97-AF65-F5344CB8AC3E}">
        <p14:creationId xmlns:p14="http://schemas.microsoft.com/office/powerpoint/2010/main" val="11412975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3" y="0"/>
            <a:ext cx="12192000" cy="68720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9" name="角丸四角形 38"/>
          <p:cNvSpPr/>
          <p:nvPr/>
        </p:nvSpPr>
        <p:spPr>
          <a:xfrm>
            <a:off x="144477" y="55872"/>
            <a:ext cx="3657572" cy="554402"/>
          </a:xfrm>
          <a:prstGeom prst="roundRect">
            <a:avLst>
              <a:gd name="adj" fmla="val 13754"/>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角丸四角形 3"/>
          <p:cNvSpPr/>
          <p:nvPr/>
        </p:nvSpPr>
        <p:spPr>
          <a:xfrm>
            <a:off x="45901" y="747873"/>
            <a:ext cx="5400000" cy="5730247"/>
          </a:xfrm>
          <a:prstGeom prst="roundRect">
            <a:avLst>
              <a:gd name="adj" fmla="val 6387"/>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角丸四角形 4"/>
          <p:cNvSpPr/>
          <p:nvPr/>
        </p:nvSpPr>
        <p:spPr>
          <a:xfrm>
            <a:off x="8860200" y="752158"/>
            <a:ext cx="3234821" cy="5725962"/>
          </a:xfrm>
          <a:prstGeom prst="roundRect">
            <a:avLst>
              <a:gd name="adj" fmla="val 6387"/>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角丸四角形 5"/>
          <p:cNvSpPr/>
          <p:nvPr/>
        </p:nvSpPr>
        <p:spPr>
          <a:xfrm>
            <a:off x="5546235" y="747874"/>
            <a:ext cx="3236400" cy="5730246"/>
          </a:xfrm>
          <a:prstGeom prst="roundRect">
            <a:avLst>
              <a:gd name="adj" fmla="val 6387"/>
            </a:avLst>
          </a:prstGeom>
          <a:solidFill>
            <a:srgbClr val="FFC5C5"/>
          </a:solidFill>
          <a:effectLst>
            <a:outerShdw blurRad="50800" dist="38100" dir="2700000" algn="tl"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テキスト ボックス 11"/>
          <p:cNvSpPr txBox="1"/>
          <p:nvPr/>
        </p:nvSpPr>
        <p:spPr>
          <a:xfrm>
            <a:off x="69272" y="2862830"/>
            <a:ext cx="3365183"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rPr>
              <a:t>・かかりつけ医がない、</a:t>
            </a:r>
            <a:endPar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solidFill>
                  <a:prstClr val="black"/>
                </a:solidFill>
                <a:latin typeface="UD デジタル 教科書体 NK-B" panose="02020700000000000000" pitchFamily="18" charset="-128"/>
                <a:ea typeface="UD デジタル 教科書体 NK-B" panose="02020700000000000000" pitchFamily="18" charset="-128"/>
              </a:rPr>
              <a:t>  </a:t>
            </a:r>
            <a:r>
              <a:rPr kumimoji="1" lang="ja-JP" altLang="en-US"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rPr>
              <a:t>夜間・休日で受診できる医療機関がない</a:t>
            </a:r>
            <a:endParaRPr kumimoji="1" lang="en-US" altLang="ja-JP" sz="13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6" name="角丸四角形 15"/>
          <p:cNvSpPr/>
          <p:nvPr/>
        </p:nvSpPr>
        <p:spPr>
          <a:xfrm>
            <a:off x="8934099" y="847620"/>
            <a:ext cx="3104149" cy="1685349"/>
          </a:xfrm>
          <a:prstGeom prst="roundRect">
            <a:avLst>
              <a:gd name="adj" fmla="val 1375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角丸四角形 16"/>
          <p:cNvSpPr/>
          <p:nvPr/>
        </p:nvSpPr>
        <p:spPr>
          <a:xfrm>
            <a:off x="5587796" y="840632"/>
            <a:ext cx="3132000" cy="1661659"/>
          </a:xfrm>
          <a:prstGeom prst="roundRect">
            <a:avLst>
              <a:gd name="adj" fmla="val 13754"/>
            </a:avLst>
          </a:prstGeom>
          <a:solidFill>
            <a:srgbClr val="EA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角丸四角形 17"/>
          <p:cNvSpPr/>
          <p:nvPr/>
        </p:nvSpPr>
        <p:spPr>
          <a:xfrm>
            <a:off x="255779" y="824254"/>
            <a:ext cx="5004769" cy="446332"/>
          </a:xfrm>
          <a:prstGeom prst="roundRect">
            <a:avLst>
              <a:gd name="adj" fmla="val 13754"/>
            </a:avLst>
          </a:prstGeom>
          <a:solidFill>
            <a:srgbClr val="F2B8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423057" y="879514"/>
            <a:ext cx="4650951"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white"/>
                </a:solidFill>
                <a:latin typeface="UD デジタル 教科書体 NK-B" panose="02020700000000000000" pitchFamily="18" charset="-128"/>
                <a:ea typeface="UD デジタル 教科書体 NK-B" panose="02020700000000000000" pitchFamily="18" charset="-128"/>
              </a:rPr>
              <a:t>感染</a:t>
            </a:r>
            <a:r>
              <a:rPr lang="ja-JP" altLang="en-US" sz="2400" b="1" dirty="0" smtClean="0">
                <a:solidFill>
                  <a:prstClr val="white"/>
                </a:solidFill>
                <a:latin typeface="UD デジタル 教科書体 NK-B" panose="02020700000000000000" pitchFamily="18" charset="-128"/>
                <a:ea typeface="UD デジタル 教科書体 NK-B" panose="02020700000000000000" pitchFamily="18" charset="-128"/>
              </a:rPr>
              <a:t>の疑いがある（有症状）の</a:t>
            </a:r>
            <a:r>
              <a:rPr kumimoji="1" lang="ja-JP" altLang="en-US"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場合</a:t>
            </a:r>
            <a:endParaRPr kumimoji="1" lang="en-US" altLang="ja-JP"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p:cNvSpPr txBox="1"/>
          <p:nvPr/>
        </p:nvSpPr>
        <p:spPr>
          <a:xfrm>
            <a:off x="9107169" y="1329808"/>
            <a:ext cx="3084834" cy="73866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一般的な</a:t>
            </a:r>
            <a:r>
              <a:rPr kumimoji="1" lang="ja-JP" altLang="en-US"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健康相談</a:t>
            </a:r>
            <a:r>
              <a:rPr kumimoji="1" lang="ja-JP" altLang="en-US" sz="24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や</a:t>
            </a:r>
            <a:r>
              <a:rPr kumimoji="1" lang="ja-JP" altLang="en-US"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a:t>
            </a:r>
            <a:endParaRPr kumimoji="1" lang="en-US" altLang="ja-JP"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その他の相談</a:t>
            </a:r>
            <a:endParaRPr kumimoji="1" lang="ja-JP" altLang="en-US"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11" name="テキスト ボックス 10"/>
          <p:cNvSpPr txBox="1"/>
          <p:nvPr/>
        </p:nvSpPr>
        <p:spPr>
          <a:xfrm>
            <a:off x="5936322" y="1136296"/>
            <a:ext cx="2456226" cy="110799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陽性判明後</a:t>
            </a:r>
            <a:endParaRPr kumimoji="1" lang="en-US" altLang="ja-JP"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自宅待機中や、</a:t>
            </a:r>
            <a:endParaRPr kumimoji="1" lang="en-US" altLang="ja-JP"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自宅療養中の場合</a:t>
            </a:r>
            <a:endParaRPr kumimoji="1" lang="en-US" altLang="ja-JP" sz="2400"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1" name="テキスト ボックス 20"/>
          <p:cNvSpPr txBox="1"/>
          <p:nvPr/>
        </p:nvSpPr>
        <p:spPr>
          <a:xfrm>
            <a:off x="5487915" y="2548303"/>
            <a:ext cx="3386137" cy="830997"/>
          </a:xfrm>
          <a:prstGeom prst="rect">
            <a:avLst/>
          </a:prstGeom>
          <a:noFill/>
        </p:spPr>
        <p:txBody>
          <a:bodyPr wrap="square" rtlCol="0">
            <a:spAutoFit/>
          </a:bodyPr>
          <a:lstStyle/>
          <a:p>
            <a:pPr lvl="0">
              <a:defRPr/>
            </a:pP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夜間・休日に体調悪化し、</a:t>
            </a:r>
            <a:endParaRPr kumimoji="1" lang="en-US" altLang="ja-JP"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健康相談（医療機関を受診）したい</a:t>
            </a:r>
            <a:endParaRPr kumimoji="1" lang="en-US" altLang="ja-JP"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lvl="0">
              <a:defRPr/>
            </a:pPr>
            <a:r>
              <a:rPr lang="ja-JP" altLang="en-US" sz="1600" dirty="0">
                <a:latin typeface="UD デジタル 教科書体 NK-B" panose="02020700000000000000" pitchFamily="18" charset="-128"/>
                <a:ea typeface="UD デジタル 教科書体 NK-B" panose="02020700000000000000" pitchFamily="18" charset="-128"/>
              </a:rPr>
              <a:t>・宿泊施設</a:t>
            </a:r>
            <a:r>
              <a:rPr lang="ja-JP" altLang="en-US" sz="1600" dirty="0" smtClean="0">
                <a:latin typeface="UD デジタル 教科書体 NK-B" panose="02020700000000000000" pitchFamily="18" charset="-128"/>
                <a:ea typeface="UD デジタル 教科書体 NK-B" panose="02020700000000000000" pitchFamily="18" charset="-128"/>
              </a:rPr>
              <a:t>での療養を希望する</a:t>
            </a:r>
            <a:endParaRPr kumimoji="1" lang="en-US" altLang="ja-JP" sz="1600" b="0" i="0" u="none" strike="noStrike" kern="1200" cap="none" spc="0" normalizeH="0" baseline="0" noProof="0" dirty="0" smtClean="0">
              <a:ln>
                <a:noFill/>
              </a:ln>
              <a:effectLst/>
              <a:uLnTx/>
              <a:uFillTx/>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8984748" y="2600099"/>
            <a:ext cx="313375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・新型コロナに関する健康相談や</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その他の相談をしたい</a:t>
            </a:r>
            <a:endParaRPr kumimoji="1" lang="en-US" altLang="ja-JP" sz="16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4" name="下矢印 23"/>
          <p:cNvSpPr/>
          <p:nvPr/>
        </p:nvSpPr>
        <p:spPr>
          <a:xfrm>
            <a:off x="574687" y="3431760"/>
            <a:ext cx="2160000" cy="252000"/>
          </a:xfrm>
          <a:prstGeom prst="downArrow">
            <a:avLst>
              <a:gd name="adj1" fmla="val 77582"/>
              <a:gd name="adj2" fmla="val 60000"/>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5" name="下矢印 24"/>
          <p:cNvSpPr/>
          <p:nvPr/>
        </p:nvSpPr>
        <p:spPr>
          <a:xfrm>
            <a:off x="5890875" y="3390404"/>
            <a:ext cx="2520000" cy="252000"/>
          </a:xfrm>
          <a:prstGeom prst="downArrow">
            <a:avLst>
              <a:gd name="adj1" fmla="val 77582"/>
              <a:gd name="adj2" fmla="val 60000"/>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6" name="下矢印 25"/>
          <p:cNvSpPr/>
          <p:nvPr/>
        </p:nvSpPr>
        <p:spPr>
          <a:xfrm>
            <a:off x="9143906" y="3363435"/>
            <a:ext cx="2520000" cy="252000"/>
          </a:xfrm>
          <a:prstGeom prst="downArrow">
            <a:avLst>
              <a:gd name="adj1" fmla="val 77582"/>
              <a:gd name="adj2" fmla="val 60000"/>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9" name="角丸四角形 28"/>
          <p:cNvSpPr/>
          <p:nvPr/>
        </p:nvSpPr>
        <p:spPr>
          <a:xfrm>
            <a:off x="124688" y="3809095"/>
            <a:ext cx="3060000" cy="2488883"/>
          </a:xfrm>
          <a:prstGeom prst="roundRect">
            <a:avLst>
              <a:gd name="adj" fmla="val 13754"/>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正方形/長方形 27"/>
          <p:cNvSpPr/>
          <p:nvPr/>
        </p:nvSpPr>
        <p:spPr>
          <a:xfrm>
            <a:off x="45792" y="3827721"/>
            <a:ext cx="3150221" cy="677108"/>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1" u="none" strike="noStrike" kern="1200" cap="none" spc="0" normalizeH="0" baseline="0" noProof="0" dirty="0" smtClean="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発熱者ＳＯＳ</a:t>
            </a:r>
            <a:endParaRPr kumimoji="1" lang="en-US" altLang="ja-JP" sz="2400" b="0" i="1" u="none" strike="noStrike" kern="1200" cap="none" spc="0" normalizeH="0" baseline="0" noProof="0" dirty="0" smtClean="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（大阪府</a:t>
            </a:r>
            <a:r>
              <a:rPr kumimoji="1" lang="ja-JP" altLang="en-US" sz="1400" b="0" i="1" u="none" strike="noStrike" kern="1200" cap="none" spc="0" normalizeH="0" baseline="0" noProof="0" dirty="0" smtClean="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rPr>
              <a:t>新型コロナ受診相談センター）</a:t>
            </a:r>
            <a:endParaRPr kumimoji="1" lang="ja-JP" altLang="en-US" sz="1400" b="0" i="1" u="none" strike="noStrike" kern="1200" cap="none" spc="0" normalizeH="0" baseline="0" noProof="0" dirty="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endParaRPr>
          </a:p>
        </p:txBody>
      </p:sp>
      <p:sp>
        <p:nvSpPr>
          <p:cNvPr id="30" name="角丸四角形 29"/>
          <p:cNvSpPr/>
          <p:nvPr/>
        </p:nvSpPr>
        <p:spPr>
          <a:xfrm>
            <a:off x="5587796" y="3815510"/>
            <a:ext cx="3147598" cy="2482468"/>
          </a:xfrm>
          <a:prstGeom prst="roundRect">
            <a:avLst>
              <a:gd name="adj" fmla="val 13754"/>
            </a:avLst>
          </a:prstGeom>
          <a:solidFill>
            <a:srgbClr val="FF5D5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1" name="正方形/長方形 30"/>
          <p:cNvSpPr/>
          <p:nvPr/>
        </p:nvSpPr>
        <p:spPr>
          <a:xfrm>
            <a:off x="6075480" y="3842790"/>
            <a:ext cx="2082621" cy="89255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自宅</a:t>
            </a:r>
            <a:r>
              <a:rPr kumimoji="1" lang="ja-JP" altLang="en-US" sz="2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待機</a:t>
            </a:r>
            <a:r>
              <a:rPr kumimoji="1" lang="en-US" altLang="ja-JP" sz="2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SOS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（コロナ陽性者</a:t>
            </a:r>
            <a:r>
              <a:rPr kumimoji="1" lang="en-US" altLang="ja-JP" sz="1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24</a:t>
            </a:r>
            <a:r>
              <a:rPr kumimoji="1" lang="ja-JP" altLang="en-US" sz="1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時間</a:t>
            </a:r>
            <a:endParaRPr kumimoji="1" lang="en-US" altLang="ja-JP" sz="1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緊急サポートセンター）</a:t>
            </a:r>
          </a:p>
        </p:txBody>
      </p:sp>
      <p:sp>
        <p:nvSpPr>
          <p:cNvPr id="32" name="正方形/長方形 31"/>
          <p:cNvSpPr/>
          <p:nvPr/>
        </p:nvSpPr>
        <p:spPr>
          <a:xfrm>
            <a:off x="5504654" y="5176094"/>
            <a:ext cx="340830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TEL </a:t>
            </a:r>
            <a:r>
              <a:rPr kumimoji="1" lang="ja-JP" altLang="en-US"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０５７０ </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0</a:t>
            </a:r>
            <a:r>
              <a:rPr kumimoji="1" lang="en-US" altLang="ja-JP" sz="105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5</a:t>
            </a:r>
            <a:r>
              <a:rPr kumimoji="1" lang="en-US" altLang="ja-JP" sz="105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5</a:t>
            </a:r>
            <a:r>
              <a:rPr kumimoji="1" lang="en-US" altLang="ja-JP" sz="105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2</a:t>
            </a:r>
            <a:r>
              <a:rPr kumimoji="1" lang="en-US" altLang="ja-JP" sz="105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2</a:t>
            </a:r>
            <a:r>
              <a:rPr kumimoji="1" lang="en-US" altLang="ja-JP" sz="105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1</a:t>
            </a:r>
            <a:endParaRPr kumimoji="1" lang="en-US" altLang="ja-JP" sz="16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3" name="テキスト ボックス 32"/>
          <p:cNvSpPr txBox="1"/>
          <p:nvPr/>
        </p:nvSpPr>
        <p:spPr>
          <a:xfrm>
            <a:off x="7313203" y="5022004"/>
            <a:ext cx="1607039" cy="18466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1"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コ</a:t>
            </a:r>
            <a:r>
              <a:rPr kumimoji="1" lang="ja-JP" altLang="en-US" sz="1200" b="1"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200" b="1" i="1"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コ</a:t>
            </a:r>
            <a:r>
              <a:rPr kumimoji="1" lang="ja-JP" altLang="en-US" sz="12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200" b="1"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200" b="1" i="1"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ニ </a:t>
            </a:r>
            <a:r>
              <a:rPr kumimoji="1" lang="ja-JP" altLang="en-US" sz="1200" b="1"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200" b="1" i="1"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ツー</a:t>
            </a:r>
            <a:r>
              <a:rPr kumimoji="1" lang="ja-JP" altLang="en-US" sz="12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200" b="1" i="1"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ワ</a:t>
            </a:r>
            <a:r>
              <a:rPr kumimoji="1" lang="ja-JP" altLang="en-US" sz="10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（ン）</a:t>
            </a:r>
            <a:r>
              <a:rPr kumimoji="1" lang="ja-JP" altLang="en-US"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endParaRPr kumimoji="1" lang="en-US" altLang="ja-JP" sz="1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4" name="正方形/長方形 33"/>
          <p:cNvSpPr/>
          <p:nvPr/>
        </p:nvSpPr>
        <p:spPr>
          <a:xfrm>
            <a:off x="6253435" y="4667338"/>
            <a:ext cx="1896673"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全日</a:t>
            </a:r>
            <a:r>
              <a:rPr kumimoji="1" lang="en-US" altLang="ja-JP"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24</a:t>
            </a: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時間受付</a:t>
            </a:r>
          </a:p>
        </p:txBody>
      </p:sp>
      <p:sp>
        <p:nvSpPr>
          <p:cNvPr id="35" name="角丸四角形 34"/>
          <p:cNvSpPr/>
          <p:nvPr/>
        </p:nvSpPr>
        <p:spPr>
          <a:xfrm>
            <a:off x="8947466" y="3810930"/>
            <a:ext cx="3076928" cy="2487048"/>
          </a:xfrm>
          <a:prstGeom prst="roundRect">
            <a:avLst>
              <a:gd name="adj" fmla="val 13754"/>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7" name="正方形/長方形 26"/>
          <p:cNvSpPr/>
          <p:nvPr/>
        </p:nvSpPr>
        <p:spPr>
          <a:xfrm>
            <a:off x="9184186" y="4057749"/>
            <a:ext cx="2614818"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府民向け相談窓口</a:t>
            </a:r>
            <a:endParaRPr kumimoji="1" lang="ja-JP" altLang="en-US"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37" name="正方形/長方形 36"/>
          <p:cNvSpPr/>
          <p:nvPr/>
        </p:nvSpPr>
        <p:spPr>
          <a:xfrm>
            <a:off x="9330112" y="4452586"/>
            <a:ext cx="2265365"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全日</a:t>
            </a:r>
            <a:r>
              <a:rPr kumimoji="1" lang="en-US" altLang="ja-JP"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9</a:t>
            </a: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時～</a:t>
            </a:r>
            <a:r>
              <a:rPr kumimoji="1" lang="en-US" altLang="ja-JP"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18</a:t>
            </a: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時受付</a:t>
            </a:r>
          </a:p>
        </p:txBody>
      </p:sp>
      <p:sp>
        <p:nvSpPr>
          <p:cNvPr id="38" name="正方形/長方形 37"/>
          <p:cNvSpPr/>
          <p:nvPr/>
        </p:nvSpPr>
        <p:spPr>
          <a:xfrm>
            <a:off x="706351" y="4474006"/>
            <a:ext cx="1896673"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全日</a:t>
            </a:r>
            <a:r>
              <a:rPr kumimoji="1" lang="en-US" altLang="ja-JP"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24</a:t>
            </a:r>
            <a:r>
              <a:rPr kumimoji="1" lang="ja-JP" altLang="en-US"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時間受付</a:t>
            </a:r>
          </a:p>
        </p:txBody>
      </p:sp>
      <p:sp>
        <p:nvSpPr>
          <p:cNvPr id="41" name="テキスト ボックス 40"/>
          <p:cNvSpPr txBox="1"/>
          <p:nvPr/>
        </p:nvSpPr>
        <p:spPr>
          <a:xfrm>
            <a:off x="-311555" y="70810"/>
            <a:ext cx="4445988"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大阪府民の皆様へ</a:t>
            </a:r>
            <a:endParaRPr kumimoji="1" lang="ja-JP" alt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42" name="テキスト ボックス 41"/>
          <p:cNvSpPr txBox="1"/>
          <p:nvPr/>
        </p:nvSpPr>
        <p:spPr>
          <a:xfrm>
            <a:off x="3926874" y="126245"/>
            <a:ext cx="78149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rgbClr val="002060"/>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以下に該当する方は、</a:t>
            </a:r>
            <a:r>
              <a:rPr kumimoji="1" lang="ja-JP" altLang="en-US" sz="2400" b="0"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速やかにご相談ください。</a:t>
            </a:r>
            <a:endParaRPr kumimoji="1" lang="en-US" altLang="ja-JP" sz="2400" b="0"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p:txBody>
      </p:sp>
      <p:grpSp>
        <p:nvGrpSpPr>
          <p:cNvPr id="40" name="グループ化 39"/>
          <p:cNvGrpSpPr/>
          <p:nvPr/>
        </p:nvGrpSpPr>
        <p:grpSpPr>
          <a:xfrm>
            <a:off x="4799801" y="418945"/>
            <a:ext cx="891783" cy="891783"/>
            <a:chOff x="3014370" y="3406522"/>
            <a:chExt cx="891783" cy="891783"/>
          </a:xfrm>
        </p:grpSpPr>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4370" y="3406522"/>
              <a:ext cx="891783" cy="891783"/>
            </a:xfrm>
            <a:prstGeom prst="rect">
              <a:avLst/>
            </a:prstGeom>
          </p:spPr>
        </p:pic>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1288" y="3903257"/>
              <a:ext cx="398950" cy="238142"/>
            </a:xfrm>
            <a:prstGeom prst="rect">
              <a:avLst/>
            </a:prstGeom>
          </p:spPr>
        </p:pic>
      </p:grpSp>
      <p:pic>
        <p:nvPicPr>
          <p:cNvPr id="45" name="図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116722" y="3460835"/>
            <a:ext cx="673050" cy="652189"/>
          </a:xfrm>
          <a:prstGeom prst="rect">
            <a:avLst/>
          </a:prstGeom>
        </p:spPr>
      </p:pic>
      <p:pic>
        <p:nvPicPr>
          <p:cNvPr id="46" name="図 45"/>
          <p:cNvPicPr>
            <a:picLocks noChangeAspect="1"/>
          </p:cNvPicPr>
          <p:nvPr/>
        </p:nvPicPr>
        <p:blipFill rotWithShape="1">
          <a:blip r:embed="rId6" cstate="print">
            <a:extLst>
              <a:ext uri="{28A0092B-C50C-407E-A947-70E740481C1C}">
                <a14:useLocalDpi xmlns:a14="http://schemas.microsoft.com/office/drawing/2010/main" val="0"/>
              </a:ext>
            </a:extLst>
          </a:blip>
          <a:srcRect l="1" t="18533" r="43401"/>
          <a:stretch/>
        </p:blipFill>
        <p:spPr>
          <a:xfrm>
            <a:off x="11489849" y="2957457"/>
            <a:ext cx="597412" cy="794736"/>
          </a:xfrm>
          <a:prstGeom prst="rect">
            <a:avLst/>
          </a:prstGeom>
        </p:spPr>
      </p:pic>
      <p:pic>
        <p:nvPicPr>
          <p:cNvPr id="50" name="図 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30991" y="3243611"/>
            <a:ext cx="398950" cy="188643"/>
          </a:xfrm>
          <a:prstGeom prst="rect">
            <a:avLst/>
          </a:prstGeom>
        </p:spPr>
      </p:pic>
      <p:sp>
        <p:nvSpPr>
          <p:cNvPr id="49" name="正方形/長方形 48"/>
          <p:cNvSpPr/>
          <p:nvPr/>
        </p:nvSpPr>
        <p:spPr>
          <a:xfrm>
            <a:off x="8920245" y="5127840"/>
            <a:ext cx="3204000"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TEL</a:t>
            </a:r>
            <a:r>
              <a:rPr kumimoji="1" lang="en-US" altLang="ja-JP"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０６</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６９４４</a:t>
            </a:r>
            <a:r>
              <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rPr>
              <a:t>８１９７</a:t>
            </a:r>
            <a:endParaRPr kumimoji="1" lang="en-US" altLang="ja-JP" sz="1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1" name="正方形/長方形 50"/>
          <p:cNvSpPr/>
          <p:nvPr/>
        </p:nvSpPr>
        <p:spPr>
          <a:xfrm>
            <a:off x="8901206" y="5507550"/>
            <a:ext cx="3204000" cy="461665"/>
          </a:xfrm>
          <a:prstGeom prst="rect">
            <a:avLst/>
          </a:prstGeom>
        </p:spPr>
        <p:txBody>
          <a:bodyPr wrap="square">
            <a:spAutoFit/>
          </a:bodyPr>
          <a:lstStyle/>
          <a:p>
            <a:pPr lvl="0">
              <a:defRPr/>
            </a:pPr>
            <a:r>
              <a:rPr lang="en-US" altLang="ja-JP" sz="1600" dirty="0" smtClean="0">
                <a:solidFill>
                  <a:prstClr val="black"/>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FAX</a:t>
            </a:r>
            <a:r>
              <a:rPr lang="en-US" altLang="ja-JP" dirty="0" smtClean="0">
                <a:solidFill>
                  <a:prstClr val="black"/>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 </a:t>
            </a:r>
            <a:r>
              <a:rPr lang="ja-JP" altLang="en-US" sz="24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０６</a:t>
            </a:r>
            <a:r>
              <a:rPr lang="en-US" altLang="ja-JP" sz="2400" b="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a:t>
            </a:r>
            <a:r>
              <a:rPr lang="ja-JP" altLang="en-US" sz="2400" b="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６９４４</a:t>
            </a:r>
            <a:r>
              <a:rPr lang="en-US" altLang="ja-JP" sz="2400" b="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a:t>
            </a:r>
            <a:r>
              <a:rPr lang="ja-JP" altLang="en-US" sz="2400" b="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７５７９</a:t>
            </a:r>
            <a:endParaRPr kumimoji="1" lang="en-US" altLang="ja-JP"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endParaRPr>
          </a:p>
        </p:txBody>
      </p:sp>
      <p:sp>
        <p:nvSpPr>
          <p:cNvPr id="56" name="正方形/長方形 55"/>
          <p:cNvSpPr/>
          <p:nvPr/>
        </p:nvSpPr>
        <p:spPr>
          <a:xfrm>
            <a:off x="69770" y="4817364"/>
            <a:ext cx="3270728" cy="830997"/>
          </a:xfrm>
          <a:prstGeom prst="rect">
            <a:avLst/>
          </a:prstGeom>
        </p:spPr>
        <p:txBody>
          <a:bodyPr wrap="square">
            <a:spAutoFit/>
          </a:bodyPr>
          <a:lstStyle/>
          <a:p>
            <a:pPr lvl="0">
              <a:defRPr/>
            </a:pPr>
            <a:r>
              <a:rPr lang="en-US" altLang="ja-JP" sz="1600"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TEL </a:t>
            </a:r>
            <a:r>
              <a:rPr lang="en-US" altLang="ja-JP" sz="2400"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06-7166-9911</a:t>
            </a:r>
            <a:endParaRPr lang="en-US" altLang="ja-JP" sz="2400"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a:p>
            <a:pPr lvl="0">
              <a:defRPr/>
            </a:pPr>
            <a:r>
              <a:rPr lang="ja-JP" altLang="en-US" sz="2400"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　　 </a:t>
            </a:r>
            <a:r>
              <a:rPr lang="ja-JP" altLang="en-US" sz="1100"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 </a:t>
            </a:r>
            <a:r>
              <a:rPr lang="en-US" altLang="ja-JP" sz="2400"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06-7166-9966</a:t>
            </a:r>
            <a:endParaRPr lang="en-US" altLang="ja-JP" sz="2400"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p:txBody>
      </p:sp>
      <p:sp>
        <p:nvSpPr>
          <p:cNvPr id="57" name="正方形/長方形 56"/>
          <p:cNvSpPr/>
          <p:nvPr/>
        </p:nvSpPr>
        <p:spPr>
          <a:xfrm>
            <a:off x="59080" y="5485327"/>
            <a:ext cx="3296441" cy="461665"/>
          </a:xfrm>
          <a:prstGeom prst="rect">
            <a:avLst/>
          </a:prstGeom>
        </p:spPr>
        <p:txBody>
          <a:bodyPr wrap="square">
            <a:spAutoFit/>
          </a:bodyPr>
          <a:lstStyle/>
          <a:p>
            <a:pPr lvl="0">
              <a:defRPr/>
            </a:pPr>
            <a:r>
              <a:rPr lang="en-US" altLang="ja-JP" sz="16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FAX </a:t>
            </a:r>
            <a:r>
              <a:rPr lang="ja-JP" altLang="en-US" sz="24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０６</a:t>
            </a:r>
            <a:r>
              <a:rPr lang="en-US" altLang="ja-JP" sz="2400" b="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a:t>
            </a:r>
            <a:r>
              <a:rPr lang="ja-JP" altLang="en-US" sz="24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６９４４</a:t>
            </a:r>
            <a:r>
              <a:rPr lang="en-US" altLang="ja-JP" sz="24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a:t>
            </a:r>
            <a:r>
              <a:rPr lang="ja-JP" altLang="en-US" sz="24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７５７９</a:t>
            </a:r>
            <a:endParaRPr kumimoji="1" lang="en-US" altLang="ja-JP" sz="2400" b="0" i="0" u="none" strike="noStrike" kern="1200" cap="none" spc="0" normalizeH="0" baseline="0" noProof="0" dirty="0" smtClean="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endParaRPr>
          </a:p>
        </p:txBody>
      </p:sp>
      <p:sp>
        <p:nvSpPr>
          <p:cNvPr id="58" name="正方形/長方形 57"/>
          <p:cNvSpPr/>
          <p:nvPr/>
        </p:nvSpPr>
        <p:spPr>
          <a:xfrm>
            <a:off x="5587796" y="5516011"/>
            <a:ext cx="3590952" cy="461665"/>
          </a:xfrm>
          <a:prstGeom prst="rect">
            <a:avLst/>
          </a:prstGeom>
        </p:spPr>
        <p:txBody>
          <a:bodyPr wrap="square">
            <a:spAutoFit/>
          </a:bodyPr>
          <a:lstStyle/>
          <a:p>
            <a:pPr lvl="0">
              <a:defRPr/>
            </a:pPr>
            <a:r>
              <a:rPr lang="en-US" altLang="ja-JP" sz="16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FAX </a:t>
            </a:r>
            <a:r>
              <a:rPr lang="en-US" altLang="ja-JP" sz="2400" b="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06-4560-9037</a:t>
            </a:r>
            <a:endParaRPr kumimoji="1" lang="en-US" altLang="ja-JP" sz="2400" b="0" i="0" u="none" strike="noStrike" kern="1200" cap="none" spc="0" normalizeH="0" baseline="0" noProof="0" dirty="0" smtClean="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endParaRPr>
          </a:p>
        </p:txBody>
      </p:sp>
      <p:sp>
        <p:nvSpPr>
          <p:cNvPr id="54" name="スライド番号プレースホルダー 1"/>
          <p:cNvSpPr>
            <a:spLocks noGrp="1"/>
          </p:cNvSpPr>
          <p:nvPr>
            <p:ph type="sldNum" sz="quarter" idx="12"/>
          </p:nvPr>
        </p:nvSpPr>
        <p:spPr>
          <a:xfrm>
            <a:off x="9458120" y="6417195"/>
            <a:ext cx="2743200" cy="365125"/>
          </a:xfrm>
        </p:spPr>
        <p:txBody>
          <a:bodyPr/>
          <a:lstStyle/>
          <a:p>
            <a:fld id="{F216AE56-EAD3-4706-B860-3EC2C2952B40}" type="slidenum">
              <a:rPr kumimoji="1" lang="ja-JP" altLang="en-US" sz="2000" smtClean="0">
                <a:solidFill>
                  <a:schemeClr val="tx1"/>
                </a:solidFill>
                <a:latin typeface="游ゴシック" panose="020B0400000000000000" pitchFamily="50" charset="-128"/>
                <a:ea typeface="游ゴシック" panose="020B0400000000000000" pitchFamily="50" charset="-128"/>
              </a:rPr>
              <a:t>1</a:t>
            </a:fld>
            <a:endParaRPr kumimoji="1" lang="ja-JP" altLang="en-US" sz="2000" dirty="0">
              <a:solidFill>
                <a:schemeClr val="tx1"/>
              </a:solidFill>
              <a:latin typeface="游ゴシック" panose="020B0400000000000000" pitchFamily="50" charset="-128"/>
              <a:ea typeface="游ゴシック" panose="020B0400000000000000" pitchFamily="50" charset="-128"/>
            </a:endParaRPr>
          </a:p>
        </p:txBody>
      </p:sp>
      <p:sp>
        <p:nvSpPr>
          <p:cNvPr id="60" name="角丸四角形 59"/>
          <p:cNvSpPr/>
          <p:nvPr/>
        </p:nvSpPr>
        <p:spPr>
          <a:xfrm>
            <a:off x="130621" y="1337157"/>
            <a:ext cx="2947803" cy="1469618"/>
          </a:xfrm>
          <a:prstGeom prst="roundRect">
            <a:avLst>
              <a:gd name="adj" fmla="val 13754"/>
            </a:avLst>
          </a:prstGeom>
          <a:solidFill>
            <a:srgbClr val="F2B8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9" name="テキスト ボックス 58"/>
          <p:cNvSpPr txBox="1"/>
          <p:nvPr/>
        </p:nvSpPr>
        <p:spPr>
          <a:xfrm>
            <a:off x="310714" y="1583176"/>
            <a:ext cx="3091601" cy="110799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重症化リスクのある方</a:t>
            </a:r>
            <a:endPar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妊婦の方</a:t>
            </a:r>
            <a:endPar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症状が重い方</a:t>
            </a:r>
            <a:r>
              <a:rPr lang="ja-JP" altLang="en-US" sz="1200" b="1" dirty="0" smtClean="0">
                <a:solidFill>
                  <a:prstClr val="white"/>
                </a:solidFill>
                <a:latin typeface="UD デジタル 教科書体 NK-B" panose="02020700000000000000" pitchFamily="18" charset="-128"/>
                <a:ea typeface="UD デジタル 教科書体 NK-B" panose="02020700000000000000" pitchFamily="18" charset="-128"/>
              </a:rPr>
              <a:t>（高熱が続く等）</a:t>
            </a:r>
            <a:endParaRPr lang="en-US" altLang="ja-JP" sz="1200"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rPr>
              <a:t>２０</a:t>
            </a:r>
            <a:r>
              <a:rPr lang="ja-JP" altLang="en-US" b="1" noProof="0" dirty="0" smtClean="0">
                <a:solidFill>
                  <a:prstClr val="white"/>
                </a:solidFill>
                <a:latin typeface="UD デジタル 教科書体 NK-B" panose="02020700000000000000" pitchFamily="18" charset="-128"/>
                <a:ea typeface="UD デジタル 教科書体 NK-B" panose="02020700000000000000" pitchFamily="18" charset="-128"/>
              </a:rPr>
              <a:t>歳</a:t>
            </a:r>
            <a:r>
              <a:rPr kumimoji="1" lang="ja-JP" altLang="en-US"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rPr>
              <a:t>未満や</a:t>
            </a:r>
            <a:r>
              <a:rPr kumimoji="1" lang="en-US" altLang="ja-JP"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rPr>
              <a:t>50</a:t>
            </a:r>
            <a:r>
              <a:rPr lang="ja-JP" altLang="en-US" b="1" dirty="0">
                <a:solidFill>
                  <a:prstClr val="white"/>
                </a:solidFill>
                <a:latin typeface="UD デジタル 教科書体 NK-B" panose="02020700000000000000" pitchFamily="18" charset="-128"/>
                <a:ea typeface="UD デジタル 教科書体 NK-B" panose="02020700000000000000" pitchFamily="18" charset="-128"/>
              </a:rPr>
              <a:t>歳</a:t>
            </a:r>
            <a:r>
              <a:rPr kumimoji="1" lang="ja-JP" altLang="en-US"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rPr>
              <a:t>以上の方</a:t>
            </a:r>
            <a:endParaRPr kumimoji="1" lang="en-US" altLang="ja-JP"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62" name="角丸四角形 61"/>
          <p:cNvSpPr/>
          <p:nvPr/>
        </p:nvSpPr>
        <p:spPr>
          <a:xfrm>
            <a:off x="3155990" y="1337014"/>
            <a:ext cx="2279412" cy="2915815"/>
          </a:xfrm>
          <a:prstGeom prst="roundRect">
            <a:avLst>
              <a:gd name="adj" fmla="val 13754"/>
            </a:avLst>
          </a:prstGeom>
          <a:solidFill>
            <a:srgbClr val="F2B8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テキスト ボックス 62"/>
          <p:cNvSpPr txBox="1"/>
          <p:nvPr/>
        </p:nvSpPr>
        <p:spPr>
          <a:xfrm>
            <a:off x="3272615" y="1421952"/>
            <a:ext cx="2484000" cy="1661993"/>
          </a:xfrm>
          <a:prstGeom prst="rect">
            <a:avLst/>
          </a:prstGeom>
          <a:noFill/>
        </p:spPr>
        <p:txBody>
          <a:bodyPr wrap="square" lIns="0" tIns="0" rIns="0" bIns="0" rtlCol="0">
            <a:spAutoFit/>
          </a:bodyPr>
          <a:lstStyle/>
          <a:p>
            <a:pPr lvl="0">
              <a:defRPr/>
            </a:pPr>
            <a:r>
              <a:rPr lang="en-US" altLang="ja-JP" b="1" dirty="0">
                <a:solidFill>
                  <a:prstClr val="white"/>
                </a:solidFill>
                <a:latin typeface="UD デジタル 教科書体 NK-B" panose="02020700000000000000" pitchFamily="18" charset="-128"/>
                <a:ea typeface="UD デジタル 教科書体 NK-B" panose="02020700000000000000" pitchFamily="18" charset="-128"/>
              </a:rPr>
              <a:t>2</a:t>
            </a:r>
            <a:r>
              <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rPr>
              <a:t>0</a:t>
            </a:r>
            <a:r>
              <a:rPr lang="ja-JP" altLang="en-US" b="1" dirty="0">
                <a:solidFill>
                  <a:prstClr val="white"/>
                </a:solidFill>
                <a:latin typeface="UD デジタル 教科書体 NK-B" panose="02020700000000000000" pitchFamily="18" charset="-128"/>
                <a:ea typeface="UD デジタル 教科書体 NK-B" panose="02020700000000000000" pitchFamily="18" charset="-128"/>
              </a:rPr>
              <a:t>歳～</a:t>
            </a:r>
            <a:r>
              <a:rPr lang="en-US" altLang="ja-JP" b="1" dirty="0">
                <a:solidFill>
                  <a:prstClr val="white"/>
                </a:solidFill>
                <a:latin typeface="UD デジタル 教科書体 NK-B" panose="02020700000000000000" pitchFamily="18" charset="-128"/>
                <a:ea typeface="UD デジタル 教科書体 NK-B" panose="02020700000000000000" pitchFamily="18" charset="-128"/>
              </a:rPr>
              <a:t>49</a:t>
            </a: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歳</a:t>
            </a:r>
            <a:r>
              <a:rPr lang="en-US" altLang="ja-JP" sz="1400" b="1" dirty="0" smtClean="0">
                <a:solidFill>
                  <a:prstClr val="white"/>
                </a:solidFill>
                <a:latin typeface="UD デジタル 教科書体 NK-B" panose="02020700000000000000" pitchFamily="18" charset="-128"/>
                <a:ea typeface="UD デジタル 教科書体 NK-B" panose="02020700000000000000" pitchFamily="18" charset="-128"/>
              </a:rPr>
              <a:t>(※)</a:t>
            </a: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の</a:t>
            </a:r>
            <a:endPar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lvl="0">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軽症者</a:t>
            </a:r>
            <a:r>
              <a:rPr lang="ja-JP" altLang="en-US" sz="1200" b="1" dirty="0" smtClean="0">
                <a:solidFill>
                  <a:prstClr val="white"/>
                </a:solidFill>
                <a:latin typeface="UD デジタル 教科書体 NK-B" panose="02020700000000000000" pitchFamily="18" charset="-128"/>
                <a:ea typeface="UD デジタル 教科書体 NK-B" panose="02020700000000000000" pitchFamily="18" charset="-128"/>
              </a:rPr>
              <a:t>（</a:t>
            </a:r>
            <a:r>
              <a:rPr lang="ja-JP" altLang="en-US" sz="1200" b="1" dirty="0">
                <a:solidFill>
                  <a:prstClr val="white"/>
                </a:solidFill>
                <a:latin typeface="UD デジタル 教科書体 NK-B" panose="02020700000000000000" pitchFamily="18" charset="-128"/>
                <a:ea typeface="UD デジタル 教科書体 NK-B" panose="02020700000000000000" pitchFamily="18" charset="-128"/>
              </a:rPr>
              <a:t>発熱、咳、倦怠感等</a:t>
            </a:r>
            <a:r>
              <a:rPr lang="ja-JP" altLang="en-US" sz="1200" b="1" dirty="0" smtClean="0">
                <a:solidFill>
                  <a:prstClr val="white"/>
                </a:solidFill>
                <a:latin typeface="UD デジタル 教科書体 NK-B" panose="02020700000000000000" pitchFamily="18" charset="-128"/>
                <a:ea typeface="UD デジタル 教科書体 NK-B" panose="02020700000000000000" pitchFamily="18" charset="-128"/>
              </a:rPr>
              <a:t>）</a:t>
            </a:r>
            <a:endParaRPr lang="en-US" altLang="ja-JP" sz="1200"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lvl="0">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のうち、重症化リスク</a:t>
            </a:r>
            <a:endPar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lvl="0">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因子に該当する基礎</a:t>
            </a:r>
            <a:endPar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lvl="0">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疾患が</a:t>
            </a:r>
            <a:r>
              <a:rPr lang="ja-JP" altLang="en-US" b="1" dirty="0">
                <a:solidFill>
                  <a:prstClr val="white"/>
                </a:solidFill>
                <a:latin typeface="UD デジタル 教科書体 NK-B" panose="02020700000000000000" pitchFamily="18" charset="-128"/>
                <a:ea typeface="UD デジタル 教科書体 NK-B" panose="02020700000000000000" pitchFamily="18" charset="-128"/>
              </a:rPr>
              <a:t>ない方</a:t>
            </a: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や妊娠</a:t>
            </a:r>
            <a:endPar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endParaRPr>
          </a:p>
          <a:p>
            <a:pPr lvl="0">
              <a:defRPr/>
            </a:pP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されて</a:t>
            </a:r>
            <a:r>
              <a:rPr lang="ja-JP" altLang="en-US" b="1" dirty="0">
                <a:solidFill>
                  <a:prstClr val="white"/>
                </a:solidFill>
                <a:latin typeface="UD デジタル 教科書体 NK-B" panose="02020700000000000000" pitchFamily="18" charset="-128"/>
                <a:ea typeface="UD デジタル 教科書体 NK-B" panose="02020700000000000000" pitchFamily="18" charset="-128"/>
              </a:rPr>
              <a:t>いない方</a:t>
            </a:r>
            <a:endParaRPr kumimoji="1" lang="en-US" altLang="ja-JP" b="1" i="0" u="none" strike="noStrike" kern="1200" cap="none" spc="0" normalizeH="0" baseline="0" noProof="0" dirty="0" smtClean="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64" name="下矢印 63"/>
          <p:cNvSpPr/>
          <p:nvPr/>
        </p:nvSpPr>
        <p:spPr>
          <a:xfrm>
            <a:off x="3241805" y="4341968"/>
            <a:ext cx="2160000" cy="252000"/>
          </a:xfrm>
          <a:prstGeom prst="downArrow">
            <a:avLst>
              <a:gd name="adj1" fmla="val 77582"/>
              <a:gd name="adj2" fmla="val 60000"/>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5" name="角丸四角形 64"/>
          <p:cNvSpPr/>
          <p:nvPr/>
        </p:nvSpPr>
        <p:spPr>
          <a:xfrm>
            <a:off x="3212149" y="4639749"/>
            <a:ext cx="2178934" cy="1680103"/>
          </a:xfrm>
          <a:prstGeom prst="roundRect">
            <a:avLst>
              <a:gd name="adj" fmla="val 13754"/>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6" name="正方形/長方形 65"/>
          <p:cNvSpPr/>
          <p:nvPr/>
        </p:nvSpPr>
        <p:spPr>
          <a:xfrm>
            <a:off x="3221430" y="4852004"/>
            <a:ext cx="2106667" cy="1062407"/>
          </a:xfrm>
          <a:prstGeom prst="rect">
            <a:avLst/>
          </a:prstGeom>
        </p:spPr>
        <p:txBody>
          <a:bodyPr wrap="none">
            <a:spAutoFit/>
          </a:bodyPr>
          <a:lstStyle/>
          <a:p>
            <a:pPr lvl="0" algn="ctr">
              <a:lnSpc>
                <a:spcPts val="2500"/>
              </a:lnSpc>
              <a:defRPr/>
            </a:pPr>
            <a:r>
              <a:rPr lang="ja-JP" altLang="en-US" sz="2400" i="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若年</a:t>
            </a:r>
            <a:r>
              <a:rPr lang="ja-JP" altLang="en-US" sz="24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軽症者</a:t>
            </a:r>
            <a:endParaRPr lang="en-US" altLang="ja-JP" sz="24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a:p>
            <a:pPr lvl="0" algn="ctr">
              <a:lnSpc>
                <a:spcPts val="2500"/>
              </a:lnSpc>
              <a:defRPr/>
            </a:pPr>
            <a:r>
              <a:rPr lang="ja-JP" altLang="en-US" sz="24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オンライン診療</a:t>
            </a:r>
            <a:endParaRPr lang="en-US" altLang="ja-JP" sz="24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a:p>
            <a:pPr lvl="0" algn="ctr">
              <a:lnSpc>
                <a:spcPts val="2500"/>
              </a:lnSpc>
              <a:defRPr/>
            </a:pPr>
            <a:r>
              <a:rPr lang="ja-JP" altLang="en-US" sz="24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スキーム</a:t>
            </a:r>
            <a:endParaRPr kumimoji="1" lang="ja-JP" altLang="en-US" sz="1400" b="0" i="1" u="none" strike="noStrike" kern="1200" cap="none" spc="0" normalizeH="0" baseline="0" noProof="0" dirty="0">
              <a:ln>
                <a:noFill/>
              </a:ln>
              <a:effectLst>
                <a:outerShdw blurRad="38100" dist="38100" dir="2700000" algn="tl">
                  <a:srgbClr val="000000">
                    <a:alpha val="43137"/>
                  </a:srgbClr>
                </a:outerShdw>
              </a:effectLst>
              <a:uLnTx/>
              <a:uFillTx/>
              <a:latin typeface="UD デジタル 教科書体 NK-B" panose="02020700000000000000" pitchFamily="18" charset="-128"/>
              <a:ea typeface="UD デジタル 教科書体 NK-B" panose="02020700000000000000" pitchFamily="18" charset="-128"/>
            </a:endParaRPr>
          </a:p>
        </p:txBody>
      </p:sp>
      <p:sp>
        <p:nvSpPr>
          <p:cNvPr id="67" name="正方形/長方形 66"/>
          <p:cNvSpPr/>
          <p:nvPr/>
        </p:nvSpPr>
        <p:spPr>
          <a:xfrm>
            <a:off x="3154759" y="3064488"/>
            <a:ext cx="2212465" cy="1077218"/>
          </a:xfrm>
          <a:prstGeom prst="rect">
            <a:avLst/>
          </a:prstGeom>
        </p:spPr>
        <p:txBody>
          <a:bodyPr wrap="none">
            <a:spAutoFit/>
          </a:bodyPr>
          <a:lstStyle/>
          <a:p>
            <a:pPr lvl="0">
              <a:defRPr/>
            </a:pPr>
            <a:r>
              <a:rPr lang="en-US" altLang="ja-JP" sz="1600" dirty="0" smtClean="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「自己検査スキーム</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lvl="0">
              <a:defRPr/>
            </a:pP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に</a:t>
            </a:r>
            <a:r>
              <a:rPr lang="ja-JP" altLang="en-US" sz="1600" dirty="0">
                <a:latin typeface="UD デジタル 教科書体 NK-B" panose="02020700000000000000" pitchFamily="18" charset="-128"/>
                <a:ea typeface="UD デジタル 教科書体 NK-B" panose="02020700000000000000" pitchFamily="18" charset="-128"/>
              </a:rPr>
              <a:t>ついては</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lvl="0">
              <a:defRPr/>
            </a:pP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a:t>
            </a:r>
            <a:r>
              <a:rPr lang="en-US" altLang="ja-JP" sz="1600" dirty="0" smtClean="0">
                <a:latin typeface="UD デジタル 教科書体 NK-B" panose="02020700000000000000" pitchFamily="18" charset="-128"/>
                <a:ea typeface="UD デジタル 教科書体 NK-B" panose="02020700000000000000" pitchFamily="18" charset="-128"/>
              </a:rPr>
              <a:t>12</a:t>
            </a:r>
            <a:r>
              <a:rPr lang="ja-JP" altLang="en-US" sz="1600" dirty="0">
                <a:latin typeface="UD デジタル 教科書体 NK-B" panose="02020700000000000000" pitchFamily="18" charset="-128"/>
                <a:ea typeface="UD デジタル 教科書体 NK-B" panose="02020700000000000000" pitchFamily="18" charset="-128"/>
              </a:rPr>
              <a:t>歳～</a:t>
            </a:r>
            <a:r>
              <a:rPr lang="en-US" altLang="ja-JP" sz="1600" dirty="0">
                <a:latin typeface="UD デジタル 教科書体 NK-B" panose="02020700000000000000" pitchFamily="18" charset="-128"/>
                <a:ea typeface="UD デジタル 教科書体 NK-B" panose="02020700000000000000" pitchFamily="18" charset="-128"/>
              </a:rPr>
              <a:t>19</a:t>
            </a:r>
            <a:r>
              <a:rPr lang="ja-JP" altLang="en-US" sz="1600" dirty="0" smtClean="0">
                <a:latin typeface="UD デジタル 教科書体 NK-B" panose="02020700000000000000" pitchFamily="18" charset="-128"/>
                <a:ea typeface="UD デジタル 教科書体 NK-B" panose="02020700000000000000" pitchFamily="18" charset="-128"/>
              </a:rPr>
              <a:t>歳</a:t>
            </a:r>
            <a:r>
              <a:rPr lang="ja-JP" altLang="en-US" sz="1600" dirty="0">
                <a:latin typeface="UD デジタル 教科書体 NK-B" panose="02020700000000000000" pitchFamily="18" charset="-128"/>
                <a:ea typeface="UD デジタル 教科書体 NK-B" panose="02020700000000000000" pitchFamily="18" charset="-128"/>
              </a:rPr>
              <a:t>も</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lvl="0">
              <a:defRPr/>
            </a:pP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利用可</a:t>
            </a:r>
            <a:endParaRPr lang="en-US" altLang="ja-JP" sz="1600" dirty="0" smtClean="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273021" y="6504347"/>
            <a:ext cx="11322456" cy="307777"/>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pPr>
            <a:r>
              <a:rPr kumimoji="1" lang="en-US" altLang="ja-JP" sz="1400" b="0" i="0" u="none" strike="noStrike" kern="1200" cap="none" normalizeH="0" noProof="0" dirty="0" smtClean="0">
                <a:ln>
                  <a:noFill/>
                </a:ln>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normalizeH="0" noProof="0" dirty="0" smtClean="0">
                <a:ln>
                  <a:noFill/>
                </a:ln>
                <a:effectLst/>
                <a:uLnTx/>
                <a:uFillTx/>
                <a:latin typeface="Meiryo UI" panose="020B0604030504040204" pitchFamily="50" charset="-128"/>
                <a:ea typeface="Meiryo UI" panose="020B0604030504040204" pitchFamily="50" charset="-128"/>
              </a:rPr>
              <a:t>後遺症が疑われる場合は、かかりつけの医療機関やお住まいの地域の新型コロナウイルス感染症に関する相談窓口などにご相談ください。</a:t>
            </a:r>
            <a:endParaRPr kumimoji="1" lang="en-US" altLang="ja-JP" sz="1400" b="0" i="0" u="none" strike="noStrike" kern="1200" cap="none" normalizeH="0" noProof="0" dirty="0" smtClean="0">
              <a:ln>
                <a:noFill/>
              </a:ln>
              <a:effectLst/>
              <a:uLnTx/>
              <a:uFillTx/>
              <a:latin typeface="Meiryo UI" panose="020B0604030504040204" pitchFamily="50" charset="-128"/>
              <a:ea typeface="Meiryo UI" panose="020B0604030504040204" pitchFamily="50" charset="-128"/>
            </a:endParaRPr>
          </a:p>
        </p:txBody>
      </p:sp>
      <p:sp>
        <p:nvSpPr>
          <p:cNvPr id="61" name="正方形/長方形 60"/>
          <p:cNvSpPr/>
          <p:nvPr/>
        </p:nvSpPr>
        <p:spPr>
          <a:xfrm>
            <a:off x="3262253" y="5800494"/>
            <a:ext cx="2189119" cy="523220"/>
          </a:xfrm>
          <a:prstGeom prst="rect">
            <a:avLst/>
          </a:prstGeom>
        </p:spPr>
        <p:txBody>
          <a:bodyPr wrap="square">
            <a:spAutoFit/>
          </a:bodyPr>
          <a:lstStyle/>
          <a:p>
            <a:pPr>
              <a:defRPr/>
            </a:pPr>
            <a:r>
              <a:rPr lang="en-US" altLang="ja-JP" sz="10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1000" dirty="0" smtClean="0">
                <a:solidFill>
                  <a:prstClr val="black"/>
                </a:solidFill>
                <a:latin typeface="UD デジタル 教科書体 NK-B" panose="02020700000000000000" pitchFamily="18" charset="-128"/>
                <a:ea typeface="UD デジタル 教科書体 NK-B" panose="02020700000000000000" pitchFamily="18" charset="-128"/>
              </a:rPr>
              <a:t>詳細は下記</a:t>
            </a:r>
            <a:r>
              <a:rPr lang="en-US" altLang="ja-JP" sz="1000" dirty="0" smtClean="0">
                <a:solidFill>
                  <a:prstClr val="black"/>
                </a:solidFill>
                <a:latin typeface="UD デジタル 教科書体 NK-B" panose="02020700000000000000" pitchFamily="18" charset="-128"/>
                <a:ea typeface="UD デジタル 教科書体 NK-B" panose="02020700000000000000" pitchFamily="18" charset="-128"/>
              </a:rPr>
              <a:t>URL</a:t>
            </a:r>
            <a:r>
              <a:rPr lang="ja-JP" altLang="en-US" sz="1000" dirty="0" smtClean="0">
                <a:solidFill>
                  <a:prstClr val="black"/>
                </a:solidFill>
                <a:latin typeface="UD デジタル 教科書体 NK-B" panose="02020700000000000000" pitchFamily="18" charset="-128"/>
                <a:ea typeface="UD デジタル 教科書体 NK-B" panose="02020700000000000000" pitchFamily="18" charset="-128"/>
              </a:rPr>
              <a:t>参照</a:t>
            </a:r>
            <a:endParaRPr lang="en-US" altLang="ja-JP" sz="10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a:defRPr/>
            </a:pPr>
            <a:r>
              <a:rPr lang="ja-JP" altLang="en-US" sz="900" b="1"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en-US" altLang="ja-JP" sz="900" b="1" dirty="0"/>
              <a:t>https://</a:t>
            </a:r>
            <a:r>
              <a:rPr lang="en-US" altLang="ja-JP" sz="900" b="1" dirty="0" smtClean="0"/>
              <a:t>www.pref.osaka.lg.jp/kansenshoshien/jitaku_ryouyou/index.html</a:t>
            </a:r>
            <a:r>
              <a:rPr lang="ja-JP" altLang="en-US" sz="900" b="1"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kumimoji="1" lang="ja-JP" altLang="en-US" sz="900" b="1" i="0" u="none" strike="noStrike" kern="1200" cap="none" spc="0" normalizeH="0" baseline="0" noProof="0" dirty="0" smtClean="0">
              <a:ln>
                <a:noFill/>
              </a:ln>
              <a:uLnTx/>
              <a:uFillTx/>
              <a:latin typeface="UD デジタル 教科書体 NK-B" panose="02020700000000000000" pitchFamily="18" charset="-128"/>
              <a:ea typeface="UD デジタル 教科書体 NK-B" panose="02020700000000000000" pitchFamily="18" charset="-128"/>
            </a:endParaRPr>
          </a:p>
        </p:txBody>
      </p:sp>
      <p:sp>
        <p:nvSpPr>
          <p:cNvPr id="7" name="テキスト ボックス 6"/>
          <p:cNvSpPr txBox="1"/>
          <p:nvPr/>
        </p:nvSpPr>
        <p:spPr>
          <a:xfrm>
            <a:off x="10286147" y="138248"/>
            <a:ext cx="1683355" cy="369332"/>
          </a:xfrm>
          <a:prstGeom prst="rect">
            <a:avLst/>
          </a:prstGeom>
          <a:solidFill>
            <a:schemeClr val="bg1"/>
          </a:solidFill>
          <a:ln>
            <a:solidFill>
              <a:schemeClr val="tx1"/>
            </a:solidFill>
          </a:ln>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pPr>
            <a:r>
              <a:rPr kumimoji="1" lang="ja-JP" altLang="en-US" b="0" i="0" u="none" strike="noStrike" kern="1200" cap="none" normalizeH="0" noProof="0" smtClean="0">
                <a:ln>
                  <a:noFill/>
                </a:ln>
                <a:effectLst/>
                <a:uLnTx/>
                <a:uFillTx/>
                <a:latin typeface="Meiryo UI" panose="020B0604030504040204" pitchFamily="50" charset="-128"/>
                <a:ea typeface="Meiryo UI" panose="020B0604030504040204" pitchFamily="50" charset="-128"/>
              </a:rPr>
              <a:t>資料１－４</a:t>
            </a:r>
            <a:endParaRPr kumimoji="1" lang="ja-JP" altLang="en-US" b="0" i="0" u="none" strike="noStrike" kern="1200" cap="none" normalizeH="0" noProof="0" dirty="0" smtClean="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4165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400" b="0" i="0" u="none" strike="noStrike" kern="1200" cap="none" normalizeH="0" noProof="0" dirty="0" smtClean="0">
            <a:ln>
              <a:noFill/>
            </a:ln>
            <a:effectLst/>
            <a:uLnTx/>
            <a:uFillTx/>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25683</TotalTime>
  <Words>325</Words>
  <PresentationFormat>ワイド画面</PresentationFormat>
  <Paragraphs>55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NK-B</vt:lpstr>
      <vt:lpstr>游ゴシック</vt:lpstr>
      <vt:lpstr>游ゴシック Light</vt:lpstr>
      <vt:lpstr>Arial</vt:lpstr>
      <vt:lpstr>Calibri</vt:lpstr>
      <vt:lpstr>Calibri Light</vt:lpstr>
      <vt:lpstr>1_Office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2022-08-09T04:41:05Z</cp:lastPrinted>
  <dcterms:created xsi:type="dcterms:W3CDTF">2020-08-11T02:27:27Z</dcterms:created>
  <dcterms:modified xsi:type="dcterms:W3CDTF">2022-08-25T04:31:37Z</dcterms:modified>
</cp:coreProperties>
</file>