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
  </p:notesMasterIdLst>
  <p:sldIdLst>
    <p:sldId id="2347"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周藤　英" initials="周藤　英" lastIdx="1" clrIdx="0">
    <p:extLst>
      <p:ext uri="{19B8F6BF-5375-455C-9EA6-DF929625EA0E}">
        <p15:presenceInfo xmlns:p15="http://schemas.microsoft.com/office/powerpoint/2012/main" userId="S-1-5-21-161959346-1900351369-444732941-1023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FFCC"/>
    <a:srgbClr val="FF6600"/>
    <a:srgbClr val="FFB3D9"/>
    <a:srgbClr val="FFB3BA"/>
    <a:srgbClr val="FFB3D5"/>
    <a:srgbClr val="FFCCCC"/>
    <a:srgbClr val="70A8DA"/>
    <a:srgbClr val="5D9CD5"/>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21" autoAdjust="0"/>
    <p:restoredTop sz="92639" autoAdjust="0"/>
  </p:normalViewPr>
  <p:slideViewPr>
    <p:cSldViewPr snapToGrid="0">
      <p:cViewPr varScale="1">
        <p:scale>
          <a:sx n="69" d="100"/>
          <a:sy n="69" d="100"/>
        </p:scale>
        <p:origin x="870" y="54"/>
      </p:cViewPr>
      <p:guideLst/>
    </p:cSldViewPr>
  </p:slideViewPr>
  <p:outlineViewPr>
    <p:cViewPr>
      <p:scale>
        <a:sx n="33" d="100"/>
        <a:sy n="33" d="100"/>
      </p:scale>
      <p:origin x="0" y="-666"/>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2" d="100"/>
          <a:sy n="52"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3"/>
            <a:ext cx="2949575" cy="498475"/>
          </a:xfrm>
          <a:prstGeom prst="rect">
            <a:avLst/>
          </a:prstGeom>
        </p:spPr>
        <p:txBody>
          <a:bodyPr vert="horz" lIns="91410" tIns="45707" rIns="91410" bIns="45707"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41" y="3"/>
            <a:ext cx="2949575" cy="498475"/>
          </a:xfrm>
          <a:prstGeom prst="rect">
            <a:avLst/>
          </a:prstGeom>
        </p:spPr>
        <p:txBody>
          <a:bodyPr vert="horz" lIns="91410" tIns="45707" rIns="91410" bIns="45707" rtlCol="0"/>
          <a:lstStyle>
            <a:lvl1pPr algn="r">
              <a:defRPr sz="1200"/>
            </a:lvl1pPr>
          </a:lstStyle>
          <a:p>
            <a:fld id="{D64E24C0-EAE7-42C3-A2C6-11E03F4A7047}" type="datetimeFigureOut">
              <a:rPr kumimoji="1" lang="ja-JP" altLang="en-US" smtClean="0"/>
              <a:t>2022/8/25</a:t>
            </a:fld>
            <a:endParaRPr kumimoji="1" lang="ja-JP" altLang="en-US" dirty="0"/>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10" tIns="45707" rIns="91410" bIns="45707" rtlCol="0" anchor="ctr"/>
          <a:lstStyle/>
          <a:p>
            <a:endParaRPr lang="ja-JP" altLang="en-US" dirty="0"/>
          </a:p>
        </p:txBody>
      </p:sp>
      <p:sp>
        <p:nvSpPr>
          <p:cNvPr id="5" name="ノート プレースホルダー 4"/>
          <p:cNvSpPr>
            <a:spLocks noGrp="1"/>
          </p:cNvSpPr>
          <p:nvPr>
            <p:ph type="body" sz="quarter" idx="3"/>
          </p:nvPr>
        </p:nvSpPr>
        <p:spPr>
          <a:xfrm>
            <a:off x="681039" y="4783142"/>
            <a:ext cx="5445125" cy="3913187"/>
          </a:xfrm>
          <a:prstGeom prst="rect">
            <a:avLst/>
          </a:prstGeom>
        </p:spPr>
        <p:txBody>
          <a:bodyPr vert="horz" lIns="91410" tIns="45707" rIns="91410" bIns="4570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864"/>
            <a:ext cx="2949575" cy="498475"/>
          </a:xfrm>
          <a:prstGeom prst="rect">
            <a:avLst/>
          </a:prstGeom>
        </p:spPr>
        <p:txBody>
          <a:bodyPr vert="horz" lIns="91410" tIns="45707" rIns="91410" bIns="45707"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41" y="9440864"/>
            <a:ext cx="2949575" cy="498475"/>
          </a:xfrm>
          <a:prstGeom prst="rect">
            <a:avLst/>
          </a:prstGeom>
        </p:spPr>
        <p:txBody>
          <a:bodyPr vert="horz" lIns="91410" tIns="45707" rIns="91410" bIns="45707" rtlCol="0" anchor="b"/>
          <a:lstStyle>
            <a:lvl1pPr algn="r">
              <a:defRPr sz="1200"/>
            </a:lvl1pPr>
          </a:lstStyle>
          <a:p>
            <a:fld id="{2F0EEB81-DB16-4A68-B055-8A38956DB515}" type="slidenum">
              <a:rPr kumimoji="1" lang="ja-JP" altLang="en-US" smtClean="0"/>
              <a:t>‹#›</a:t>
            </a:fld>
            <a:endParaRPr kumimoji="1" lang="ja-JP" altLang="en-US" dirty="0"/>
          </a:p>
        </p:txBody>
      </p:sp>
    </p:spTree>
    <p:extLst>
      <p:ext uri="{BB962C8B-B14F-4D97-AF65-F5344CB8AC3E}">
        <p14:creationId xmlns:p14="http://schemas.microsoft.com/office/powerpoint/2010/main" val="26732406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F0EEB81-DB16-4A68-B055-8A38956DB515}" type="slidenum">
              <a:rPr kumimoji="1" lang="ja-JP" altLang="en-US" smtClean="0"/>
              <a:t>1</a:t>
            </a:fld>
            <a:endParaRPr kumimoji="1" lang="ja-JP" altLang="en-US" dirty="0"/>
          </a:p>
        </p:txBody>
      </p:sp>
    </p:spTree>
    <p:extLst>
      <p:ext uri="{BB962C8B-B14F-4D97-AF65-F5344CB8AC3E}">
        <p14:creationId xmlns:p14="http://schemas.microsoft.com/office/powerpoint/2010/main" val="15103407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68D26E7B-9833-4C7A-AD92-3994C774D5DA}" type="datetime1">
              <a:rPr kumimoji="1" lang="ja-JP" altLang="en-US" smtClean="0"/>
              <a:t>2022/8/25</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CFC08C72-1C07-4E64-B7A9-BF698E1EE635}" type="slidenum">
              <a:rPr kumimoji="1" lang="ja-JP" altLang="en-US" smtClean="0"/>
              <a:t>‹#›</a:t>
            </a:fld>
            <a:endParaRPr kumimoji="1" lang="ja-JP" altLang="en-US" dirty="0"/>
          </a:p>
        </p:txBody>
      </p:sp>
    </p:spTree>
    <p:extLst>
      <p:ext uri="{BB962C8B-B14F-4D97-AF65-F5344CB8AC3E}">
        <p14:creationId xmlns:p14="http://schemas.microsoft.com/office/powerpoint/2010/main" val="1753319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2382C79-3789-45D9-9123-972E447B9A4A}" type="datetime1">
              <a:rPr kumimoji="1" lang="ja-JP" altLang="en-US" smtClean="0"/>
              <a:t>2022/8/25</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CFC08C72-1C07-4E64-B7A9-BF698E1EE635}" type="slidenum">
              <a:rPr kumimoji="1" lang="ja-JP" altLang="en-US" smtClean="0"/>
              <a:t>‹#›</a:t>
            </a:fld>
            <a:endParaRPr kumimoji="1" lang="ja-JP" altLang="en-US" dirty="0"/>
          </a:p>
        </p:txBody>
      </p:sp>
    </p:spTree>
    <p:extLst>
      <p:ext uri="{BB962C8B-B14F-4D97-AF65-F5344CB8AC3E}">
        <p14:creationId xmlns:p14="http://schemas.microsoft.com/office/powerpoint/2010/main" val="168669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83DE2B2-2AC7-4DBF-8D9B-9FC5A8B9D9AC}" type="datetime1">
              <a:rPr kumimoji="1" lang="ja-JP" altLang="en-US" smtClean="0"/>
              <a:t>2022/8/25</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CFC08C72-1C07-4E64-B7A9-BF698E1EE635}" type="slidenum">
              <a:rPr kumimoji="1" lang="ja-JP" altLang="en-US" smtClean="0"/>
              <a:t>‹#›</a:t>
            </a:fld>
            <a:endParaRPr kumimoji="1" lang="ja-JP" altLang="en-US" dirty="0"/>
          </a:p>
        </p:txBody>
      </p:sp>
    </p:spTree>
    <p:extLst>
      <p:ext uri="{BB962C8B-B14F-4D97-AF65-F5344CB8AC3E}">
        <p14:creationId xmlns:p14="http://schemas.microsoft.com/office/powerpoint/2010/main" val="615504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9799B49-5342-4FE2-8373-3EEA56B40AE1}" type="datetime1">
              <a:rPr kumimoji="1" lang="ja-JP" altLang="en-US" smtClean="0"/>
              <a:t>2022/8/25</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CFC08C72-1C07-4E64-B7A9-BF698E1EE635}" type="slidenum">
              <a:rPr kumimoji="1" lang="ja-JP" altLang="en-US" smtClean="0"/>
              <a:t>‹#›</a:t>
            </a:fld>
            <a:endParaRPr kumimoji="1" lang="ja-JP" altLang="en-US" dirty="0"/>
          </a:p>
        </p:txBody>
      </p:sp>
    </p:spTree>
    <p:extLst>
      <p:ext uri="{BB962C8B-B14F-4D97-AF65-F5344CB8AC3E}">
        <p14:creationId xmlns:p14="http://schemas.microsoft.com/office/powerpoint/2010/main" val="1225222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CD043E4-9EFC-4A0D-8B49-22707BD503A0}" type="datetime1">
              <a:rPr kumimoji="1" lang="ja-JP" altLang="en-US" smtClean="0"/>
              <a:t>2022/8/25</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CFC08C72-1C07-4E64-B7A9-BF698E1EE635}" type="slidenum">
              <a:rPr kumimoji="1" lang="ja-JP" altLang="en-US" smtClean="0"/>
              <a:t>‹#›</a:t>
            </a:fld>
            <a:endParaRPr kumimoji="1" lang="ja-JP" altLang="en-US" dirty="0"/>
          </a:p>
        </p:txBody>
      </p:sp>
    </p:spTree>
    <p:extLst>
      <p:ext uri="{BB962C8B-B14F-4D97-AF65-F5344CB8AC3E}">
        <p14:creationId xmlns:p14="http://schemas.microsoft.com/office/powerpoint/2010/main" val="1308199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C7FFAD2-D21C-4C2B-8EF3-4767958B519F}" type="datetime1">
              <a:rPr kumimoji="1" lang="ja-JP" altLang="en-US" smtClean="0"/>
              <a:t>2022/8/25</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CFC08C72-1C07-4E64-B7A9-BF698E1EE635}" type="slidenum">
              <a:rPr kumimoji="1" lang="ja-JP" altLang="en-US" smtClean="0"/>
              <a:t>‹#›</a:t>
            </a:fld>
            <a:endParaRPr kumimoji="1" lang="ja-JP" altLang="en-US" dirty="0"/>
          </a:p>
        </p:txBody>
      </p:sp>
    </p:spTree>
    <p:extLst>
      <p:ext uri="{BB962C8B-B14F-4D97-AF65-F5344CB8AC3E}">
        <p14:creationId xmlns:p14="http://schemas.microsoft.com/office/powerpoint/2010/main" val="1115532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A7A3013-6F3B-4627-948B-A464BE3AF9FB}" type="datetime1">
              <a:rPr kumimoji="1" lang="ja-JP" altLang="en-US" smtClean="0"/>
              <a:t>2022/8/25</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CFC08C72-1C07-4E64-B7A9-BF698E1EE635}" type="slidenum">
              <a:rPr kumimoji="1" lang="ja-JP" altLang="en-US" smtClean="0"/>
              <a:t>‹#›</a:t>
            </a:fld>
            <a:endParaRPr kumimoji="1" lang="ja-JP" altLang="en-US" dirty="0"/>
          </a:p>
        </p:txBody>
      </p:sp>
    </p:spTree>
    <p:extLst>
      <p:ext uri="{BB962C8B-B14F-4D97-AF65-F5344CB8AC3E}">
        <p14:creationId xmlns:p14="http://schemas.microsoft.com/office/powerpoint/2010/main" val="2110610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99E02A0-9C23-4DF3-B994-2C944FEE91A5}" type="datetime1">
              <a:rPr kumimoji="1" lang="ja-JP" altLang="en-US" smtClean="0"/>
              <a:t>2022/8/25</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CFC08C72-1C07-4E64-B7A9-BF698E1EE635}" type="slidenum">
              <a:rPr kumimoji="1" lang="ja-JP" altLang="en-US" smtClean="0"/>
              <a:t>‹#›</a:t>
            </a:fld>
            <a:endParaRPr kumimoji="1" lang="ja-JP" altLang="en-US" dirty="0"/>
          </a:p>
        </p:txBody>
      </p:sp>
    </p:spTree>
    <p:extLst>
      <p:ext uri="{BB962C8B-B14F-4D97-AF65-F5344CB8AC3E}">
        <p14:creationId xmlns:p14="http://schemas.microsoft.com/office/powerpoint/2010/main" val="86781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47E2E4-0206-4CEF-A395-40BC5654D4E1}" type="datetime1">
              <a:rPr kumimoji="1" lang="ja-JP" altLang="en-US" smtClean="0"/>
              <a:t>2022/8/25</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CFC08C72-1C07-4E64-B7A9-BF698E1EE635}" type="slidenum">
              <a:rPr kumimoji="1" lang="ja-JP" altLang="en-US" smtClean="0"/>
              <a:t>‹#›</a:t>
            </a:fld>
            <a:endParaRPr kumimoji="1" lang="ja-JP" altLang="en-US" dirty="0"/>
          </a:p>
        </p:txBody>
      </p:sp>
    </p:spTree>
    <p:extLst>
      <p:ext uri="{BB962C8B-B14F-4D97-AF65-F5344CB8AC3E}">
        <p14:creationId xmlns:p14="http://schemas.microsoft.com/office/powerpoint/2010/main" val="1179711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F2554D6-7DD4-4BAD-8B15-843915EBCD84}" type="datetime1">
              <a:rPr kumimoji="1" lang="ja-JP" altLang="en-US" smtClean="0"/>
              <a:t>2022/8/25</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CFC08C72-1C07-4E64-B7A9-BF698E1EE635}" type="slidenum">
              <a:rPr kumimoji="1" lang="ja-JP" altLang="en-US" smtClean="0"/>
              <a:t>‹#›</a:t>
            </a:fld>
            <a:endParaRPr kumimoji="1" lang="ja-JP" altLang="en-US" dirty="0"/>
          </a:p>
        </p:txBody>
      </p:sp>
    </p:spTree>
    <p:extLst>
      <p:ext uri="{BB962C8B-B14F-4D97-AF65-F5344CB8AC3E}">
        <p14:creationId xmlns:p14="http://schemas.microsoft.com/office/powerpoint/2010/main" val="2556333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smtClean="0"/>
              <a:t>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4F35DF4-FEEA-413F-A7FE-E02052FBC668}" type="datetime1">
              <a:rPr kumimoji="1" lang="ja-JP" altLang="en-US" smtClean="0"/>
              <a:t>2022/8/25</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CFC08C72-1C07-4E64-B7A9-BF698E1EE635}" type="slidenum">
              <a:rPr kumimoji="1" lang="ja-JP" altLang="en-US" smtClean="0"/>
              <a:t>‹#›</a:t>
            </a:fld>
            <a:endParaRPr kumimoji="1" lang="ja-JP" altLang="en-US" dirty="0"/>
          </a:p>
        </p:txBody>
      </p:sp>
    </p:spTree>
    <p:extLst>
      <p:ext uri="{BB962C8B-B14F-4D97-AF65-F5344CB8AC3E}">
        <p14:creationId xmlns:p14="http://schemas.microsoft.com/office/powerpoint/2010/main" val="718514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301FA9-3604-42D1-80CB-E49635F52C65}" type="datetime1">
              <a:rPr kumimoji="1" lang="ja-JP" altLang="en-US" smtClean="0"/>
              <a:t>2022/8/25</a:t>
            </a:fld>
            <a:endParaRPr kumimoji="1" lang="ja-JP" alt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C08C72-1C07-4E64-B7A9-BF698E1EE635}" type="slidenum">
              <a:rPr kumimoji="1" lang="ja-JP" altLang="en-US" smtClean="0"/>
              <a:t>‹#›</a:t>
            </a:fld>
            <a:endParaRPr kumimoji="1" lang="ja-JP" altLang="en-US" dirty="0"/>
          </a:p>
        </p:txBody>
      </p:sp>
    </p:spTree>
    <p:extLst>
      <p:ext uri="{BB962C8B-B14F-4D97-AF65-F5344CB8AC3E}">
        <p14:creationId xmlns:p14="http://schemas.microsoft.com/office/powerpoint/2010/main" val="114129750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p:cNvSpPr/>
          <p:nvPr/>
        </p:nvSpPr>
        <p:spPr>
          <a:xfrm>
            <a:off x="3" y="0"/>
            <a:ext cx="12192000" cy="68720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39" name="角丸四角形 38"/>
          <p:cNvSpPr/>
          <p:nvPr/>
        </p:nvSpPr>
        <p:spPr>
          <a:xfrm>
            <a:off x="144477" y="55872"/>
            <a:ext cx="3657572" cy="554402"/>
          </a:xfrm>
          <a:prstGeom prst="roundRect">
            <a:avLst>
              <a:gd name="adj" fmla="val 13754"/>
            </a:avLst>
          </a:prstGeom>
          <a:solidFill>
            <a:srgbClr val="00206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 name="角丸四角形 3"/>
          <p:cNvSpPr/>
          <p:nvPr/>
        </p:nvSpPr>
        <p:spPr>
          <a:xfrm>
            <a:off x="45901" y="747873"/>
            <a:ext cx="5400000" cy="5730247"/>
          </a:xfrm>
          <a:prstGeom prst="roundRect">
            <a:avLst>
              <a:gd name="adj" fmla="val 6387"/>
            </a:avLst>
          </a:prstGeom>
          <a:solidFill>
            <a:schemeClr val="accent4">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 name="角丸四角形 4"/>
          <p:cNvSpPr/>
          <p:nvPr/>
        </p:nvSpPr>
        <p:spPr>
          <a:xfrm>
            <a:off x="8860200" y="752158"/>
            <a:ext cx="3234821" cy="5725962"/>
          </a:xfrm>
          <a:prstGeom prst="roundRect">
            <a:avLst>
              <a:gd name="adj" fmla="val 6387"/>
            </a:avLst>
          </a:prstGeom>
          <a:solidFill>
            <a:schemeClr val="accent5">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 name="角丸四角形 5"/>
          <p:cNvSpPr/>
          <p:nvPr/>
        </p:nvSpPr>
        <p:spPr>
          <a:xfrm>
            <a:off x="5546235" y="747874"/>
            <a:ext cx="3236400" cy="5730246"/>
          </a:xfrm>
          <a:prstGeom prst="roundRect">
            <a:avLst>
              <a:gd name="adj" fmla="val 6387"/>
            </a:avLst>
          </a:prstGeom>
          <a:solidFill>
            <a:srgbClr val="FFC5C5"/>
          </a:solidFill>
          <a:effectLst>
            <a:outerShdw blurRad="50800" dist="38100" dir="2700000" algn="tl" rotWithShape="0">
              <a:prstClr val="black">
                <a:alpha val="40000"/>
              </a:prstClr>
            </a:outerShdw>
          </a:effectLst>
        </p:spPr>
        <p:style>
          <a:lnRef idx="0">
            <a:schemeClr val="accent3"/>
          </a:lnRef>
          <a:fillRef idx="3">
            <a:schemeClr val="accent3"/>
          </a:fillRef>
          <a:effectRef idx="3">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2" name="テキスト ボックス 11"/>
          <p:cNvSpPr txBox="1"/>
          <p:nvPr/>
        </p:nvSpPr>
        <p:spPr>
          <a:xfrm>
            <a:off x="69272" y="2862830"/>
            <a:ext cx="3365183" cy="49244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rPr>
              <a:t>・かかりつけ医がない、</a:t>
            </a:r>
            <a:endParaRPr kumimoji="1" lang="en-US" altLang="ja-JP" sz="13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300" dirty="0" smtClean="0">
                <a:solidFill>
                  <a:prstClr val="black"/>
                </a:solidFill>
                <a:latin typeface="UD デジタル 教科書体 NK-B" panose="02020700000000000000" pitchFamily="18" charset="-128"/>
                <a:ea typeface="UD デジタル 教科書体 NK-B" panose="02020700000000000000" pitchFamily="18" charset="-128"/>
              </a:rPr>
              <a:t>  </a:t>
            </a:r>
            <a:r>
              <a:rPr kumimoji="1" lang="ja-JP" altLang="en-US" sz="13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rPr>
              <a:t>夜間・休日で受診できる医療機関がない</a:t>
            </a:r>
            <a:endParaRPr kumimoji="1" lang="en-US" altLang="ja-JP" sz="13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endParaRPr>
          </a:p>
        </p:txBody>
      </p:sp>
      <p:sp>
        <p:nvSpPr>
          <p:cNvPr id="16" name="角丸四角形 15"/>
          <p:cNvSpPr/>
          <p:nvPr/>
        </p:nvSpPr>
        <p:spPr>
          <a:xfrm>
            <a:off x="8934099" y="847620"/>
            <a:ext cx="3104149" cy="1685349"/>
          </a:xfrm>
          <a:prstGeom prst="roundRect">
            <a:avLst>
              <a:gd name="adj" fmla="val 13754"/>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7" name="角丸四角形 16"/>
          <p:cNvSpPr/>
          <p:nvPr/>
        </p:nvSpPr>
        <p:spPr>
          <a:xfrm>
            <a:off x="5587796" y="840632"/>
            <a:ext cx="3132000" cy="1661659"/>
          </a:xfrm>
          <a:prstGeom prst="roundRect">
            <a:avLst>
              <a:gd name="adj" fmla="val 13754"/>
            </a:avLst>
          </a:prstGeom>
          <a:solidFill>
            <a:srgbClr val="EA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8" name="角丸四角形 17"/>
          <p:cNvSpPr/>
          <p:nvPr/>
        </p:nvSpPr>
        <p:spPr>
          <a:xfrm>
            <a:off x="255779" y="824254"/>
            <a:ext cx="5004769" cy="446332"/>
          </a:xfrm>
          <a:prstGeom prst="roundRect">
            <a:avLst>
              <a:gd name="adj" fmla="val 13754"/>
            </a:avLst>
          </a:prstGeom>
          <a:solidFill>
            <a:srgbClr val="F2B8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9" name="テキスト ボックス 8"/>
          <p:cNvSpPr txBox="1"/>
          <p:nvPr/>
        </p:nvSpPr>
        <p:spPr>
          <a:xfrm>
            <a:off x="423057" y="879514"/>
            <a:ext cx="4650951" cy="369332"/>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b="1" dirty="0">
                <a:solidFill>
                  <a:prstClr val="white"/>
                </a:solidFill>
                <a:latin typeface="UD デジタル 教科書体 NK-B" panose="02020700000000000000" pitchFamily="18" charset="-128"/>
                <a:ea typeface="UD デジタル 教科書体 NK-B" panose="02020700000000000000" pitchFamily="18" charset="-128"/>
              </a:rPr>
              <a:t>感染</a:t>
            </a:r>
            <a:r>
              <a:rPr lang="ja-JP" altLang="en-US" sz="2400" b="1" dirty="0" smtClean="0">
                <a:solidFill>
                  <a:prstClr val="white"/>
                </a:solidFill>
                <a:latin typeface="UD デジタル 教科書体 NK-B" panose="02020700000000000000" pitchFamily="18" charset="-128"/>
                <a:ea typeface="UD デジタル 教科書体 NK-B" panose="02020700000000000000" pitchFamily="18" charset="-128"/>
              </a:rPr>
              <a:t>の疑いがある（有症状）の</a:t>
            </a:r>
            <a:r>
              <a:rPr kumimoji="1" lang="ja-JP" altLang="en-US" sz="2400" b="1" i="0" u="none" strike="noStrike" kern="1200" cap="none" spc="0" normalizeH="0" baseline="0" noProof="0" dirty="0" smtClean="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cs typeface="+mn-cs"/>
              </a:rPr>
              <a:t>場合</a:t>
            </a:r>
            <a:endParaRPr kumimoji="1" lang="en-US" altLang="ja-JP" b="1" i="0" u="none" strike="noStrike" kern="1200" cap="none" spc="0" normalizeH="0" baseline="0" noProof="0" dirty="0" smtClean="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endParaRPr>
          </a:p>
        </p:txBody>
      </p:sp>
      <p:sp>
        <p:nvSpPr>
          <p:cNvPr id="10" name="テキスト ボックス 9"/>
          <p:cNvSpPr txBox="1"/>
          <p:nvPr/>
        </p:nvSpPr>
        <p:spPr>
          <a:xfrm>
            <a:off x="9107169" y="1329808"/>
            <a:ext cx="3084834" cy="738664"/>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cs typeface="+mn-cs"/>
              </a:rPr>
              <a:t>一般的な</a:t>
            </a:r>
            <a:r>
              <a:rPr kumimoji="1" lang="ja-JP" altLang="en-US" sz="2400" b="1" i="0" u="none" strike="noStrike" kern="1200" cap="none" spc="0" normalizeH="0" baseline="0" noProof="0" dirty="0" smtClean="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cs typeface="+mn-cs"/>
              </a:rPr>
              <a:t>健康相談</a:t>
            </a:r>
            <a:r>
              <a:rPr kumimoji="1" lang="ja-JP" altLang="en-US" sz="2400" b="0" i="0" u="none" strike="noStrike" kern="1200" cap="none" spc="0" normalizeH="0" baseline="0" noProof="0" dirty="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cs typeface="+mn-cs"/>
              </a:rPr>
              <a:t>や</a:t>
            </a:r>
            <a:r>
              <a:rPr kumimoji="1" lang="ja-JP" altLang="en-US" sz="2400" b="0" i="0" u="none" strike="noStrike" kern="1200" cap="none" spc="0" normalizeH="0" baseline="0" noProof="0" dirty="0" smtClean="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cs typeface="+mn-cs"/>
              </a:rPr>
              <a:t>、</a:t>
            </a:r>
            <a:endParaRPr kumimoji="1" lang="en-US" altLang="ja-JP" sz="2400" b="0" i="0" u="none" strike="noStrike" kern="1200" cap="none" spc="0" normalizeH="0" baseline="0" noProof="0" dirty="0" smtClean="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smtClean="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cs typeface="+mn-cs"/>
              </a:rPr>
              <a:t>その他の相談</a:t>
            </a:r>
            <a:endParaRPr kumimoji="1" lang="ja-JP" altLang="en-US" sz="2400" b="1" i="0" u="none" strike="noStrike" kern="1200" cap="none" spc="0" normalizeH="0" baseline="0" noProof="0" dirty="0" smtClean="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sp>
        <p:nvSpPr>
          <p:cNvPr id="11" name="テキスト ボックス 10"/>
          <p:cNvSpPr txBox="1"/>
          <p:nvPr/>
        </p:nvSpPr>
        <p:spPr>
          <a:xfrm>
            <a:off x="5936322" y="1136296"/>
            <a:ext cx="2456226" cy="110799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cs typeface="+mn-cs"/>
              </a:rPr>
              <a:t>陽性判明後</a:t>
            </a:r>
            <a:endParaRPr kumimoji="1" lang="en-US" altLang="ja-JP" sz="2400" b="1" i="0" u="none" strike="noStrike" kern="1200" cap="none" spc="0" normalizeH="0" baseline="0" noProof="0" dirty="0" smtClean="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cs typeface="+mn-cs"/>
              </a:rPr>
              <a:t>自宅待機中や、</a:t>
            </a:r>
            <a:endParaRPr kumimoji="1" lang="en-US" altLang="ja-JP" sz="2400" b="1" i="0" u="none" strike="noStrike" kern="1200" cap="none" spc="0" normalizeH="0" baseline="0" noProof="0" dirty="0" smtClean="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cs typeface="+mn-cs"/>
              </a:rPr>
              <a:t>自宅療養中の場合</a:t>
            </a:r>
            <a:endParaRPr kumimoji="1" lang="en-US" altLang="ja-JP" sz="2400" b="1" i="0" u="none" strike="noStrike" kern="1200" cap="none" spc="0" normalizeH="0" baseline="0" noProof="0" dirty="0" smtClean="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sp>
        <p:nvSpPr>
          <p:cNvPr id="21" name="テキスト ボックス 20"/>
          <p:cNvSpPr txBox="1"/>
          <p:nvPr/>
        </p:nvSpPr>
        <p:spPr>
          <a:xfrm>
            <a:off x="5487915" y="2548303"/>
            <a:ext cx="3386137" cy="830997"/>
          </a:xfrm>
          <a:prstGeom prst="rect">
            <a:avLst/>
          </a:prstGeom>
          <a:noFill/>
        </p:spPr>
        <p:txBody>
          <a:bodyPr wrap="square" rtlCol="0">
            <a:spAutoFit/>
          </a:bodyPr>
          <a:lstStyle/>
          <a:p>
            <a:pPr lvl="0">
              <a:defRPr/>
            </a:pPr>
            <a:r>
              <a:rPr lang="ja-JP" altLang="en-US" sz="1600" dirty="0" smtClean="0">
                <a:solidFill>
                  <a:prstClr val="black"/>
                </a:solidFill>
                <a:latin typeface="UD デジタル 教科書体 NK-B" panose="02020700000000000000" pitchFamily="18" charset="-128"/>
                <a:ea typeface="UD デジタル 教科書体 NK-B" panose="02020700000000000000" pitchFamily="18" charset="-128"/>
              </a:rPr>
              <a:t>・</a:t>
            </a:r>
            <a:r>
              <a:rPr kumimoji="1" lang="ja-JP" altLang="en-US" sz="16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夜間・休日に体調悪化し、</a:t>
            </a:r>
            <a:endParaRPr kumimoji="1" lang="en-US" altLang="ja-JP" sz="16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a:t>
            </a:r>
            <a:r>
              <a:rPr kumimoji="1" lang="ja-JP" altLang="en-US" sz="16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健康相談（医療機関を受診）したい</a:t>
            </a:r>
            <a:endParaRPr kumimoji="1" lang="en-US" altLang="ja-JP" sz="16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a:p>
            <a:pPr lvl="0">
              <a:defRPr/>
            </a:pPr>
            <a:r>
              <a:rPr lang="ja-JP" altLang="en-US" sz="1600" dirty="0">
                <a:latin typeface="UD デジタル 教科書体 NK-B" panose="02020700000000000000" pitchFamily="18" charset="-128"/>
                <a:ea typeface="UD デジタル 教科書体 NK-B" panose="02020700000000000000" pitchFamily="18" charset="-128"/>
              </a:rPr>
              <a:t>・宿泊施設</a:t>
            </a:r>
            <a:r>
              <a:rPr lang="ja-JP" altLang="en-US" sz="1600" dirty="0" smtClean="0">
                <a:latin typeface="UD デジタル 教科書体 NK-B" panose="02020700000000000000" pitchFamily="18" charset="-128"/>
                <a:ea typeface="UD デジタル 教科書体 NK-B" panose="02020700000000000000" pitchFamily="18" charset="-128"/>
              </a:rPr>
              <a:t>での療養を希望する</a:t>
            </a:r>
            <a:endParaRPr kumimoji="1" lang="en-US" altLang="ja-JP" sz="1600" b="0" i="0" u="none" strike="noStrike" kern="1200" cap="none" spc="0" normalizeH="0" baseline="0" noProof="0" dirty="0" smtClean="0">
              <a:ln>
                <a:noFill/>
              </a:ln>
              <a:effectLst/>
              <a:uLnTx/>
              <a:uFillTx/>
              <a:latin typeface="UD デジタル 教科書体 NK-B" panose="02020700000000000000" pitchFamily="18" charset="-128"/>
              <a:ea typeface="UD デジタル 教科書体 NK-B" panose="02020700000000000000" pitchFamily="18" charset="-128"/>
            </a:endParaRPr>
          </a:p>
        </p:txBody>
      </p:sp>
      <p:sp>
        <p:nvSpPr>
          <p:cNvPr id="22" name="テキスト ボックス 21"/>
          <p:cNvSpPr txBox="1"/>
          <p:nvPr/>
        </p:nvSpPr>
        <p:spPr>
          <a:xfrm>
            <a:off x="8984748" y="2600099"/>
            <a:ext cx="3133756"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・新型コロナに関する健康相談や</a:t>
            </a:r>
            <a:endParaRPr kumimoji="1" lang="en-US" altLang="ja-JP"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その他の相談をしたい</a:t>
            </a:r>
            <a:endParaRPr kumimoji="1" lang="en-US" altLang="ja-JP" sz="16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sp>
        <p:nvSpPr>
          <p:cNvPr id="24" name="下矢印 23"/>
          <p:cNvSpPr/>
          <p:nvPr/>
        </p:nvSpPr>
        <p:spPr>
          <a:xfrm>
            <a:off x="574687" y="3431760"/>
            <a:ext cx="2160000" cy="252000"/>
          </a:xfrm>
          <a:prstGeom prst="downArrow">
            <a:avLst>
              <a:gd name="adj1" fmla="val 77582"/>
              <a:gd name="adj2" fmla="val 60000"/>
            </a:avLst>
          </a:prstGeom>
          <a:gradFill flip="none" rotWithShape="1">
            <a:gsLst>
              <a:gs pos="0">
                <a:schemeClr val="accent5">
                  <a:lumMod val="50000"/>
                  <a:shade val="30000"/>
                  <a:satMod val="115000"/>
                </a:schemeClr>
              </a:gs>
              <a:gs pos="50000">
                <a:schemeClr val="accent5">
                  <a:lumMod val="75000"/>
                </a:schemeClr>
              </a:gs>
              <a:gs pos="100000">
                <a:schemeClr val="accent5">
                  <a:lumMod val="40000"/>
                  <a:lumOff val="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sp>
        <p:nvSpPr>
          <p:cNvPr id="25" name="下矢印 24"/>
          <p:cNvSpPr/>
          <p:nvPr/>
        </p:nvSpPr>
        <p:spPr>
          <a:xfrm>
            <a:off x="5890875" y="3390404"/>
            <a:ext cx="2520000" cy="252000"/>
          </a:xfrm>
          <a:prstGeom prst="downArrow">
            <a:avLst>
              <a:gd name="adj1" fmla="val 77582"/>
              <a:gd name="adj2" fmla="val 60000"/>
            </a:avLst>
          </a:prstGeom>
          <a:gradFill flip="none" rotWithShape="1">
            <a:gsLst>
              <a:gs pos="0">
                <a:schemeClr val="accent5">
                  <a:lumMod val="50000"/>
                  <a:shade val="30000"/>
                  <a:satMod val="115000"/>
                </a:schemeClr>
              </a:gs>
              <a:gs pos="50000">
                <a:schemeClr val="accent5">
                  <a:lumMod val="75000"/>
                </a:schemeClr>
              </a:gs>
              <a:gs pos="100000">
                <a:schemeClr val="accent5">
                  <a:lumMod val="40000"/>
                  <a:lumOff val="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sp>
        <p:nvSpPr>
          <p:cNvPr id="26" name="下矢印 25"/>
          <p:cNvSpPr/>
          <p:nvPr/>
        </p:nvSpPr>
        <p:spPr>
          <a:xfrm>
            <a:off x="9143906" y="3363435"/>
            <a:ext cx="2520000" cy="252000"/>
          </a:xfrm>
          <a:prstGeom prst="downArrow">
            <a:avLst>
              <a:gd name="adj1" fmla="val 77582"/>
              <a:gd name="adj2" fmla="val 60000"/>
            </a:avLst>
          </a:prstGeom>
          <a:gradFill flip="none" rotWithShape="1">
            <a:gsLst>
              <a:gs pos="0">
                <a:schemeClr val="accent5">
                  <a:lumMod val="50000"/>
                  <a:shade val="30000"/>
                  <a:satMod val="115000"/>
                </a:schemeClr>
              </a:gs>
              <a:gs pos="50000">
                <a:schemeClr val="accent5">
                  <a:lumMod val="75000"/>
                </a:schemeClr>
              </a:gs>
              <a:gs pos="100000">
                <a:schemeClr val="accent5">
                  <a:lumMod val="40000"/>
                  <a:lumOff val="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sp>
        <p:nvSpPr>
          <p:cNvPr id="29" name="角丸四角形 28"/>
          <p:cNvSpPr/>
          <p:nvPr/>
        </p:nvSpPr>
        <p:spPr>
          <a:xfrm>
            <a:off x="124688" y="3809095"/>
            <a:ext cx="3060000" cy="2488883"/>
          </a:xfrm>
          <a:prstGeom prst="roundRect">
            <a:avLst>
              <a:gd name="adj" fmla="val 13754"/>
            </a:avLst>
          </a:prstGeom>
          <a:solidFill>
            <a:schemeClr val="accent4">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8" name="正方形/長方形 27"/>
          <p:cNvSpPr/>
          <p:nvPr/>
        </p:nvSpPr>
        <p:spPr>
          <a:xfrm>
            <a:off x="45792" y="3827721"/>
            <a:ext cx="3150221" cy="677108"/>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1" u="none" strike="noStrike" kern="1200" cap="none" spc="0" normalizeH="0" baseline="0" noProof="0" dirty="0" smtClean="0">
                <a:ln>
                  <a:noFill/>
                </a:ln>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発熱者ＳＯＳ</a:t>
            </a:r>
            <a:endParaRPr kumimoji="1" lang="en-US" altLang="ja-JP" sz="2400" b="0" i="1" u="none" strike="noStrike" kern="1200" cap="none" spc="0" normalizeH="0" baseline="0" noProof="0" dirty="0" smtClean="0">
              <a:ln>
                <a:noFill/>
              </a:ln>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i="1" dirty="0" smtClean="0">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rPr>
              <a:t>（大阪府</a:t>
            </a:r>
            <a:r>
              <a:rPr kumimoji="1" lang="ja-JP" altLang="en-US" sz="1400" b="0" i="1" u="none" strike="noStrike" kern="1200" cap="none" spc="0" normalizeH="0" baseline="0" noProof="0" dirty="0" smtClean="0">
                <a:ln>
                  <a:noFill/>
                </a:ln>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rPr>
              <a:t>新型コロナ受診相談センター）</a:t>
            </a:r>
            <a:endParaRPr kumimoji="1" lang="ja-JP" altLang="en-US" sz="1400" b="0" i="1" u="none" strike="noStrike" kern="1200" cap="none" spc="0" normalizeH="0" baseline="0" noProof="0" dirty="0">
              <a:ln>
                <a:noFill/>
              </a:ln>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endParaRPr>
          </a:p>
        </p:txBody>
      </p:sp>
      <p:sp>
        <p:nvSpPr>
          <p:cNvPr id="30" name="角丸四角形 29"/>
          <p:cNvSpPr/>
          <p:nvPr/>
        </p:nvSpPr>
        <p:spPr>
          <a:xfrm>
            <a:off x="5587796" y="3815510"/>
            <a:ext cx="3147598" cy="2482468"/>
          </a:xfrm>
          <a:prstGeom prst="roundRect">
            <a:avLst>
              <a:gd name="adj" fmla="val 13754"/>
            </a:avLst>
          </a:prstGeom>
          <a:solidFill>
            <a:srgbClr val="FF5D5D"/>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31" name="正方形/長方形 30"/>
          <p:cNvSpPr/>
          <p:nvPr/>
        </p:nvSpPr>
        <p:spPr>
          <a:xfrm>
            <a:off x="6075480" y="3842790"/>
            <a:ext cx="2082621" cy="892552"/>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1"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自宅</a:t>
            </a:r>
            <a:r>
              <a:rPr kumimoji="1" lang="ja-JP" altLang="en-US" sz="2400" b="0" i="1"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待機</a:t>
            </a:r>
            <a:r>
              <a:rPr kumimoji="1" lang="en-US" altLang="ja-JP" sz="2400" b="0" i="1"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SOS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1"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（コロナ陽性者</a:t>
            </a:r>
            <a:r>
              <a:rPr kumimoji="1" lang="en-US" altLang="ja-JP" sz="1400" b="0" i="1"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24</a:t>
            </a:r>
            <a:r>
              <a:rPr kumimoji="1" lang="ja-JP" altLang="en-US" sz="1400" b="0" i="1"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時間</a:t>
            </a:r>
            <a:endParaRPr kumimoji="1" lang="en-US" altLang="ja-JP" sz="1400" b="0" i="1"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1"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緊急サポートセンター）</a:t>
            </a:r>
          </a:p>
        </p:txBody>
      </p:sp>
      <p:sp>
        <p:nvSpPr>
          <p:cNvPr id="32" name="正方形/長方形 31"/>
          <p:cNvSpPr/>
          <p:nvPr/>
        </p:nvSpPr>
        <p:spPr>
          <a:xfrm>
            <a:off x="5504654" y="5176094"/>
            <a:ext cx="3408305"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TEL </a:t>
            </a:r>
            <a:r>
              <a:rPr kumimoji="1" lang="ja-JP" altLang="en-US" sz="2400" b="0" i="0"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０５７０ </a:t>
            </a:r>
            <a:r>
              <a:rPr kumimoji="1" lang="en-US" altLang="ja-JP" sz="2400" b="0" i="0"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 0</a:t>
            </a:r>
            <a:r>
              <a:rPr kumimoji="1" lang="en-US" altLang="ja-JP" sz="1050" b="0" i="0"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 </a:t>
            </a:r>
            <a:r>
              <a:rPr kumimoji="1" lang="en-US" altLang="ja-JP" sz="2400" b="0" i="0"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5</a:t>
            </a:r>
            <a:r>
              <a:rPr kumimoji="1" lang="en-US" altLang="ja-JP" sz="1050" b="0" i="0"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 </a:t>
            </a:r>
            <a:r>
              <a:rPr kumimoji="1" lang="en-US" altLang="ja-JP" sz="2400" b="0" i="0"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5</a:t>
            </a:r>
            <a:r>
              <a:rPr kumimoji="1" lang="en-US" altLang="ja-JP" sz="1050" b="0" i="0"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 </a:t>
            </a:r>
            <a:r>
              <a:rPr kumimoji="1" lang="en-US" altLang="ja-JP" sz="2400" b="0" i="0"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2</a:t>
            </a:r>
            <a:r>
              <a:rPr kumimoji="1" lang="en-US" altLang="ja-JP" sz="1050" b="0" i="0"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 </a:t>
            </a:r>
            <a:r>
              <a:rPr kumimoji="1" lang="en-US" altLang="ja-JP" sz="2400" b="0" i="0"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2</a:t>
            </a:r>
            <a:r>
              <a:rPr kumimoji="1" lang="en-US" altLang="ja-JP" sz="1050" b="0" i="0"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 </a:t>
            </a:r>
            <a:r>
              <a:rPr kumimoji="1" lang="en-US" altLang="ja-JP" sz="2400" b="0" i="0"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1</a:t>
            </a:r>
            <a:endParaRPr kumimoji="1" lang="en-US" altLang="ja-JP" sz="1600" b="0" i="0"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endParaRPr>
          </a:p>
        </p:txBody>
      </p:sp>
      <p:sp>
        <p:nvSpPr>
          <p:cNvPr id="33" name="テキスト ボックス 32"/>
          <p:cNvSpPr txBox="1"/>
          <p:nvPr/>
        </p:nvSpPr>
        <p:spPr>
          <a:xfrm>
            <a:off x="7313203" y="5022004"/>
            <a:ext cx="1607039"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1" u="sng"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コ</a:t>
            </a:r>
            <a:r>
              <a:rPr kumimoji="1" lang="ja-JP" altLang="en-US" sz="1200" b="1" i="1"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  </a:t>
            </a:r>
            <a:r>
              <a:rPr kumimoji="1" lang="ja-JP" altLang="en-US" sz="1200" b="1" i="1" u="sng"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コ</a:t>
            </a:r>
            <a:r>
              <a:rPr kumimoji="1" lang="ja-JP" altLang="en-US" sz="1200" b="1" i="1"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　</a:t>
            </a:r>
            <a:r>
              <a:rPr kumimoji="1" lang="ja-JP" altLang="en-US" sz="1200" b="1" i="1"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 </a:t>
            </a:r>
            <a:r>
              <a:rPr kumimoji="1" lang="ja-JP" altLang="en-US" sz="1200" b="1" i="1" u="sng"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ニ </a:t>
            </a:r>
            <a:r>
              <a:rPr kumimoji="1" lang="ja-JP" altLang="en-US" sz="1200" b="1" i="1"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 </a:t>
            </a:r>
            <a:r>
              <a:rPr kumimoji="1" lang="ja-JP" altLang="en-US" sz="1200" b="1" i="1" u="sng"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ツー</a:t>
            </a:r>
            <a:r>
              <a:rPr kumimoji="1" lang="ja-JP" altLang="en-US" sz="1200" b="1" i="1"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　</a:t>
            </a:r>
            <a:r>
              <a:rPr kumimoji="1" lang="ja-JP" altLang="en-US" sz="1200" b="1" i="1" u="sng"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ワ</a:t>
            </a:r>
            <a:r>
              <a:rPr kumimoji="1" lang="ja-JP" altLang="en-US" sz="1000" b="1" i="1"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（ン）</a:t>
            </a:r>
            <a:r>
              <a:rPr kumimoji="1" lang="ja-JP" altLang="en-US" sz="12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a:t>
            </a:r>
            <a:endParaRPr kumimoji="1" lang="en-US" altLang="ja-JP" sz="12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sp>
        <p:nvSpPr>
          <p:cNvPr id="34" name="正方形/長方形 33"/>
          <p:cNvSpPr/>
          <p:nvPr/>
        </p:nvSpPr>
        <p:spPr>
          <a:xfrm>
            <a:off x="6253435" y="4667338"/>
            <a:ext cx="1896673" cy="369332"/>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全日</a:t>
            </a:r>
            <a:r>
              <a:rPr kumimoji="1" lang="en-US" altLang="ja-JP" sz="1800" b="0" i="0"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24</a:t>
            </a:r>
            <a:r>
              <a:rPr kumimoji="1" lang="ja-JP" altLang="en-US" sz="1800" b="0" i="0"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時間受付</a:t>
            </a:r>
          </a:p>
        </p:txBody>
      </p:sp>
      <p:sp>
        <p:nvSpPr>
          <p:cNvPr id="35" name="角丸四角形 34"/>
          <p:cNvSpPr/>
          <p:nvPr/>
        </p:nvSpPr>
        <p:spPr>
          <a:xfrm>
            <a:off x="8947466" y="3810930"/>
            <a:ext cx="3076928" cy="2487048"/>
          </a:xfrm>
          <a:prstGeom prst="roundRect">
            <a:avLst>
              <a:gd name="adj" fmla="val 13754"/>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7" name="正方形/長方形 26"/>
          <p:cNvSpPr/>
          <p:nvPr/>
        </p:nvSpPr>
        <p:spPr>
          <a:xfrm>
            <a:off x="9184186" y="4057749"/>
            <a:ext cx="2614818"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府民向け相談窓口</a:t>
            </a:r>
            <a:endParaRPr kumimoji="1" lang="ja-JP" altLang="en-US" sz="24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endParaRPr>
          </a:p>
        </p:txBody>
      </p:sp>
      <p:sp>
        <p:nvSpPr>
          <p:cNvPr id="37" name="正方形/長方形 36"/>
          <p:cNvSpPr/>
          <p:nvPr/>
        </p:nvSpPr>
        <p:spPr>
          <a:xfrm>
            <a:off x="9330112" y="4452586"/>
            <a:ext cx="2265365" cy="369332"/>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全日</a:t>
            </a:r>
            <a:r>
              <a:rPr kumimoji="1" lang="en-US" altLang="ja-JP" sz="1800" b="0" i="0"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9</a:t>
            </a:r>
            <a:r>
              <a:rPr kumimoji="1" lang="ja-JP" altLang="en-US" sz="1800" b="0" i="0"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時～</a:t>
            </a:r>
            <a:r>
              <a:rPr kumimoji="1" lang="en-US" altLang="ja-JP" sz="1800" b="0" i="0"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18</a:t>
            </a:r>
            <a:r>
              <a:rPr kumimoji="1" lang="ja-JP" altLang="en-US" sz="1800" b="0" i="0"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時受付</a:t>
            </a:r>
          </a:p>
        </p:txBody>
      </p:sp>
      <p:sp>
        <p:nvSpPr>
          <p:cNvPr id="38" name="正方形/長方形 37"/>
          <p:cNvSpPr/>
          <p:nvPr/>
        </p:nvSpPr>
        <p:spPr>
          <a:xfrm>
            <a:off x="706351" y="4474006"/>
            <a:ext cx="1896673" cy="369332"/>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全日</a:t>
            </a:r>
            <a:r>
              <a:rPr kumimoji="1" lang="en-US" altLang="ja-JP" sz="1800" b="0" i="0"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24</a:t>
            </a:r>
            <a:r>
              <a:rPr kumimoji="1" lang="ja-JP" altLang="en-US" sz="1800" b="0" i="0"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時間受付</a:t>
            </a:r>
          </a:p>
        </p:txBody>
      </p:sp>
      <p:sp>
        <p:nvSpPr>
          <p:cNvPr id="41" name="テキスト ボックス 40"/>
          <p:cNvSpPr txBox="1"/>
          <p:nvPr/>
        </p:nvSpPr>
        <p:spPr>
          <a:xfrm>
            <a:off x="-311555" y="70810"/>
            <a:ext cx="4445988"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大阪府民の皆様へ</a:t>
            </a:r>
            <a:endParaRPr kumimoji="1" lang="ja-JP" altLang="en-US" sz="2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endParaRPr>
          </a:p>
        </p:txBody>
      </p:sp>
      <p:sp>
        <p:nvSpPr>
          <p:cNvPr id="42" name="テキスト ボックス 41"/>
          <p:cNvSpPr txBox="1"/>
          <p:nvPr/>
        </p:nvSpPr>
        <p:spPr>
          <a:xfrm>
            <a:off x="3926874" y="126245"/>
            <a:ext cx="781497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dirty="0" smtClean="0">
                <a:solidFill>
                  <a:srgbClr val="002060"/>
                </a:solidFill>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rPr>
              <a:t>以下に該当する方は、</a:t>
            </a:r>
            <a:r>
              <a:rPr kumimoji="1" lang="ja-JP" altLang="en-US" sz="2400" b="0"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速やかにご相談ください。</a:t>
            </a:r>
            <a:endParaRPr kumimoji="1" lang="en-US" altLang="ja-JP" sz="2400" b="0"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endParaRPr>
          </a:p>
        </p:txBody>
      </p:sp>
      <p:grpSp>
        <p:nvGrpSpPr>
          <p:cNvPr id="40" name="グループ化 39"/>
          <p:cNvGrpSpPr/>
          <p:nvPr/>
        </p:nvGrpSpPr>
        <p:grpSpPr>
          <a:xfrm>
            <a:off x="4799801" y="418945"/>
            <a:ext cx="891783" cy="891783"/>
            <a:chOff x="3014370" y="3406522"/>
            <a:chExt cx="891783" cy="891783"/>
          </a:xfrm>
        </p:grpSpPr>
        <p:pic>
          <p:nvPicPr>
            <p:cNvPr id="15" name="図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14370" y="3406522"/>
              <a:ext cx="891783" cy="891783"/>
            </a:xfrm>
            <a:prstGeom prst="rect">
              <a:avLst/>
            </a:prstGeom>
          </p:spPr>
        </p:pic>
        <p:pic>
          <p:nvPicPr>
            <p:cNvPr id="20" name="図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51288" y="3903257"/>
              <a:ext cx="398950" cy="238142"/>
            </a:xfrm>
            <a:prstGeom prst="rect">
              <a:avLst/>
            </a:prstGeom>
          </p:spPr>
        </p:pic>
      </p:grpSp>
      <p:pic>
        <p:nvPicPr>
          <p:cNvPr id="45" name="図 4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8116722" y="3460835"/>
            <a:ext cx="673050" cy="652189"/>
          </a:xfrm>
          <a:prstGeom prst="rect">
            <a:avLst/>
          </a:prstGeom>
        </p:spPr>
      </p:pic>
      <p:pic>
        <p:nvPicPr>
          <p:cNvPr id="46" name="図 45"/>
          <p:cNvPicPr>
            <a:picLocks noChangeAspect="1"/>
          </p:cNvPicPr>
          <p:nvPr/>
        </p:nvPicPr>
        <p:blipFill rotWithShape="1">
          <a:blip r:embed="rId6" cstate="print">
            <a:extLst>
              <a:ext uri="{28A0092B-C50C-407E-A947-70E740481C1C}">
                <a14:useLocalDpi xmlns:a14="http://schemas.microsoft.com/office/drawing/2010/main" val="0"/>
              </a:ext>
            </a:extLst>
          </a:blip>
          <a:srcRect l="1" t="18533" r="43401"/>
          <a:stretch/>
        </p:blipFill>
        <p:spPr>
          <a:xfrm>
            <a:off x="11489849" y="2957457"/>
            <a:ext cx="597412" cy="794736"/>
          </a:xfrm>
          <a:prstGeom prst="rect">
            <a:avLst/>
          </a:prstGeom>
        </p:spPr>
      </p:pic>
      <p:pic>
        <p:nvPicPr>
          <p:cNvPr id="50" name="図 4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530991" y="3243611"/>
            <a:ext cx="398950" cy="188643"/>
          </a:xfrm>
          <a:prstGeom prst="rect">
            <a:avLst/>
          </a:prstGeom>
        </p:spPr>
      </p:pic>
      <p:sp>
        <p:nvSpPr>
          <p:cNvPr id="49" name="正方形/長方形 48"/>
          <p:cNvSpPr/>
          <p:nvPr/>
        </p:nvSpPr>
        <p:spPr>
          <a:xfrm>
            <a:off x="8920245" y="5127840"/>
            <a:ext cx="3204000"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TEL</a:t>
            </a:r>
            <a:r>
              <a:rPr kumimoji="1" lang="en-US" altLang="ja-JP" b="0" i="0"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 </a:t>
            </a:r>
            <a:r>
              <a:rPr kumimoji="1" lang="ja-JP" altLang="en-US" sz="2400" b="0" i="0"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０６</a:t>
            </a:r>
            <a:r>
              <a:rPr kumimoji="1" lang="en-US" altLang="ja-JP" sz="2400" b="0" i="0"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a:t>
            </a:r>
            <a:r>
              <a:rPr kumimoji="1" lang="ja-JP" altLang="en-US" sz="2400" b="0" i="0"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６９４４</a:t>
            </a:r>
            <a:r>
              <a:rPr kumimoji="1" lang="en-US" altLang="ja-JP" sz="2400" b="0" i="0"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a:t>
            </a:r>
            <a:r>
              <a:rPr kumimoji="1" lang="ja-JP" altLang="en-US" sz="2400" b="0" i="0"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rPr>
              <a:t>８１９７</a:t>
            </a:r>
            <a:endParaRPr kumimoji="1" lang="en-US" altLang="ja-JP" sz="1400" b="0" i="0"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n-cs"/>
            </a:endParaRPr>
          </a:p>
        </p:txBody>
      </p:sp>
      <p:sp>
        <p:nvSpPr>
          <p:cNvPr id="51" name="正方形/長方形 50"/>
          <p:cNvSpPr/>
          <p:nvPr/>
        </p:nvSpPr>
        <p:spPr>
          <a:xfrm>
            <a:off x="8901206" y="5507550"/>
            <a:ext cx="3204000" cy="461665"/>
          </a:xfrm>
          <a:prstGeom prst="rect">
            <a:avLst/>
          </a:prstGeom>
        </p:spPr>
        <p:txBody>
          <a:bodyPr wrap="square">
            <a:spAutoFit/>
          </a:bodyPr>
          <a:lstStyle/>
          <a:p>
            <a:pPr lvl="0">
              <a:defRPr/>
            </a:pPr>
            <a:r>
              <a:rPr lang="en-US" altLang="ja-JP" sz="1600" dirty="0" smtClean="0">
                <a:solidFill>
                  <a:prstClr val="black"/>
                </a:solidFill>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rPr>
              <a:t>FAX</a:t>
            </a:r>
            <a:r>
              <a:rPr lang="en-US" altLang="ja-JP" dirty="0" smtClean="0">
                <a:solidFill>
                  <a:prstClr val="black"/>
                </a:solidFill>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rPr>
              <a:t> </a:t>
            </a:r>
            <a:r>
              <a:rPr lang="ja-JP" altLang="en-US" sz="2400" b="1" dirty="0" smtClean="0">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rPr>
              <a:t>０６</a:t>
            </a:r>
            <a:r>
              <a:rPr lang="en-US" altLang="ja-JP" sz="2400" b="1" dirty="0">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rPr>
              <a:t>-</a:t>
            </a:r>
            <a:r>
              <a:rPr lang="ja-JP" altLang="en-US" sz="2400" b="1" dirty="0">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rPr>
              <a:t>６９４４</a:t>
            </a:r>
            <a:r>
              <a:rPr lang="en-US" altLang="ja-JP" sz="2400" b="1" dirty="0">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rPr>
              <a:t>-</a:t>
            </a:r>
            <a:r>
              <a:rPr lang="ja-JP" altLang="en-US" sz="2400" b="1" dirty="0">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rPr>
              <a:t>７５７９</a:t>
            </a:r>
            <a:endParaRPr kumimoji="1" lang="en-US" altLang="ja-JP" sz="2400" b="0" i="0"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endParaRPr>
          </a:p>
        </p:txBody>
      </p:sp>
      <p:sp>
        <p:nvSpPr>
          <p:cNvPr id="56" name="正方形/長方形 55"/>
          <p:cNvSpPr/>
          <p:nvPr/>
        </p:nvSpPr>
        <p:spPr>
          <a:xfrm>
            <a:off x="69770" y="4817364"/>
            <a:ext cx="3270728" cy="830997"/>
          </a:xfrm>
          <a:prstGeom prst="rect">
            <a:avLst/>
          </a:prstGeom>
        </p:spPr>
        <p:txBody>
          <a:bodyPr wrap="square">
            <a:spAutoFit/>
          </a:bodyPr>
          <a:lstStyle/>
          <a:p>
            <a:pPr lvl="0">
              <a:defRPr/>
            </a:pPr>
            <a:r>
              <a:rPr lang="en-US" altLang="ja-JP" sz="1600" dirty="0" smtClean="0">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rPr>
              <a:t>TEL </a:t>
            </a:r>
            <a:r>
              <a:rPr lang="en-US" altLang="ja-JP" sz="2400" dirty="0" smtClean="0">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rPr>
              <a:t>06-7166-9911</a:t>
            </a:r>
            <a:endParaRPr lang="en-US" altLang="ja-JP" sz="2400" dirty="0">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endParaRPr>
          </a:p>
          <a:p>
            <a:pPr lvl="0">
              <a:defRPr/>
            </a:pPr>
            <a:r>
              <a:rPr lang="ja-JP" altLang="en-US" sz="2400" dirty="0" smtClean="0">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rPr>
              <a:t>　　 </a:t>
            </a:r>
            <a:r>
              <a:rPr lang="ja-JP" altLang="en-US" sz="1100" dirty="0">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rPr>
              <a:t> </a:t>
            </a:r>
            <a:r>
              <a:rPr lang="en-US" altLang="ja-JP" sz="2400" dirty="0" smtClean="0">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rPr>
              <a:t>06-7166-9966</a:t>
            </a:r>
            <a:endParaRPr lang="en-US" altLang="ja-JP" sz="2400" dirty="0">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endParaRPr>
          </a:p>
        </p:txBody>
      </p:sp>
      <p:sp>
        <p:nvSpPr>
          <p:cNvPr id="57" name="正方形/長方形 56"/>
          <p:cNvSpPr/>
          <p:nvPr/>
        </p:nvSpPr>
        <p:spPr>
          <a:xfrm>
            <a:off x="59080" y="5485327"/>
            <a:ext cx="3296441" cy="461665"/>
          </a:xfrm>
          <a:prstGeom prst="rect">
            <a:avLst/>
          </a:prstGeom>
        </p:spPr>
        <p:txBody>
          <a:bodyPr wrap="square">
            <a:spAutoFit/>
          </a:bodyPr>
          <a:lstStyle/>
          <a:p>
            <a:pPr lvl="0">
              <a:defRPr/>
            </a:pPr>
            <a:r>
              <a:rPr lang="en-US" altLang="ja-JP" sz="1600" b="1" dirty="0" smtClean="0">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rPr>
              <a:t>FAX </a:t>
            </a:r>
            <a:r>
              <a:rPr lang="ja-JP" altLang="en-US" sz="2400" b="1" dirty="0" smtClean="0">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rPr>
              <a:t>０６</a:t>
            </a:r>
            <a:r>
              <a:rPr lang="en-US" altLang="ja-JP" sz="2400" b="1" dirty="0">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rPr>
              <a:t>-</a:t>
            </a:r>
            <a:r>
              <a:rPr lang="ja-JP" altLang="en-US" sz="2400" b="1" dirty="0" smtClean="0">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rPr>
              <a:t>６９４４</a:t>
            </a:r>
            <a:r>
              <a:rPr lang="en-US" altLang="ja-JP" sz="2400" b="1" dirty="0" smtClean="0">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rPr>
              <a:t>-</a:t>
            </a:r>
            <a:r>
              <a:rPr lang="ja-JP" altLang="en-US" sz="2400" b="1" dirty="0" smtClean="0">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rPr>
              <a:t>７５７９</a:t>
            </a:r>
            <a:endParaRPr kumimoji="1" lang="en-US" altLang="ja-JP" sz="2400" b="0" i="0" u="none" strike="noStrike" kern="1200" cap="none" spc="0" normalizeH="0" baseline="0" noProof="0" dirty="0" smtClean="0">
              <a:ln>
                <a:noFill/>
              </a:ln>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endParaRPr>
          </a:p>
        </p:txBody>
      </p:sp>
      <p:sp>
        <p:nvSpPr>
          <p:cNvPr id="58" name="正方形/長方形 57"/>
          <p:cNvSpPr/>
          <p:nvPr/>
        </p:nvSpPr>
        <p:spPr>
          <a:xfrm>
            <a:off x="5587796" y="5516011"/>
            <a:ext cx="3590952" cy="461665"/>
          </a:xfrm>
          <a:prstGeom prst="rect">
            <a:avLst/>
          </a:prstGeom>
        </p:spPr>
        <p:txBody>
          <a:bodyPr wrap="square">
            <a:spAutoFit/>
          </a:bodyPr>
          <a:lstStyle/>
          <a:p>
            <a:pPr lvl="0">
              <a:defRPr/>
            </a:pPr>
            <a:r>
              <a:rPr lang="en-US" altLang="ja-JP" sz="1600" b="1" dirty="0" smtClean="0">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rPr>
              <a:t>FAX </a:t>
            </a:r>
            <a:r>
              <a:rPr lang="en-US" altLang="ja-JP" sz="2400" b="1" dirty="0" smtClean="0">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rPr>
              <a:t>06-4560-9037</a:t>
            </a:r>
            <a:endParaRPr kumimoji="1" lang="en-US" altLang="ja-JP" sz="2400" b="0" i="0" u="none" strike="noStrike" kern="1200" cap="none" spc="0" normalizeH="0" baseline="0" noProof="0" dirty="0" smtClean="0">
              <a:ln>
                <a:noFill/>
              </a:ln>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endParaRPr>
          </a:p>
        </p:txBody>
      </p:sp>
      <p:sp>
        <p:nvSpPr>
          <p:cNvPr id="54" name="スライド番号プレースホルダー 1"/>
          <p:cNvSpPr>
            <a:spLocks noGrp="1"/>
          </p:cNvSpPr>
          <p:nvPr>
            <p:ph type="sldNum" sz="quarter" idx="12"/>
          </p:nvPr>
        </p:nvSpPr>
        <p:spPr>
          <a:xfrm>
            <a:off x="9458120" y="6417195"/>
            <a:ext cx="2743200" cy="365125"/>
          </a:xfrm>
        </p:spPr>
        <p:txBody>
          <a:bodyPr/>
          <a:lstStyle/>
          <a:p>
            <a:fld id="{F216AE56-EAD3-4706-B860-3EC2C2952B40}" type="slidenum">
              <a:rPr kumimoji="1" lang="ja-JP" altLang="en-US" sz="2000" smtClean="0">
                <a:solidFill>
                  <a:schemeClr val="tx1"/>
                </a:solidFill>
                <a:latin typeface="游ゴシック" panose="020B0400000000000000" pitchFamily="50" charset="-128"/>
                <a:ea typeface="游ゴシック" panose="020B0400000000000000" pitchFamily="50" charset="-128"/>
              </a:rPr>
              <a:t>1</a:t>
            </a:fld>
            <a:endParaRPr kumimoji="1" lang="ja-JP" altLang="en-US" sz="2000" dirty="0">
              <a:solidFill>
                <a:schemeClr val="tx1"/>
              </a:solidFill>
              <a:latin typeface="游ゴシック" panose="020B0400000000000000" pitchFamily="50" charset="-128"/>
              <a:ea typeface="游ゴシック" panose="020B0400000000000000" pitchFamily="50" charset="-128"/>
            </a:endParaRPr>
          </a:p>
        </p:txBody>
      </p:sp>
      <p:sp>
        <p:nvSpPr>
          <p:cNvPr id="60" name="角丸四角形 59"/>
          <p:cNvSpPr/>
          <p:nvPr/>
        </p:nvSpPr>
        <p:spPr>
          <a:xfrm>
            <a:off x="130621" y="1337157"/>
            <a:ext cx="2947803" cy="1469618"/>
          </a:xfrm>
          <a:prstGeom prst="roundRect">
            <a:avLst>
              <a:gd name="adj" fmla="val 13754"/>
            </a:avLst>
          </a:prstGeom>
          <a:solidFill>
            <a:srgbClr val="F2B8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9" name="テキスト ボックス 58"/>
          <p:cNvSpPr txBox="1"/>
          <p:nvPr/>
        </p:nvSpPr>
        <p:spPr>
          <a:xfrm>
            <a:off x="310714" y="1583176"/>
            <a:ext cx="3091601" cy="110799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1" dirty="0" smtClean="0">
                <a:solidFill>
                  <a:prstClr val="white"/>
                </a:solidFill>
                <a:latin typeface="UD デジタル 教科書体 NK-B" panose="02020700000000000000" pitchFamily="18" charset="-128"/>
                <a:ea typeface="UD デジタル 教科書体 NK-B" panose="02020700000000000000" pitchFamily="18" charset="-128"/>
              </a:rPr>
              <a:t>重症化リスクのある方</a:t>
            </a:r>
            <a:endParaRPr lang="en-US" altLang="ja-JP" b="1" dirty="0" smtClean="0">
              <a:solidFill>
                <a:prstClr val="white"/>
              </a:solidFill>
              <a:latin typeface="UD デジタル 教科書体 NK-B" panose="02020700000000000000" pitchFamily="18" charset="-128"/>
              <a:ea typeface="UD デジタル 教科書体 NK-B" panose="020207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1" dirty="0" smtClean="0">
                <a:solidFill>
                  <a:prstClr val="white"/>
                </a:solidFill>
                <a:latin typeface="UD デジタル 教科書体 NK-B" panose="02020700000000000000" pitchFamily="18" charset="-128"/>
                <a:ea typeface="UD デジタル 教科書体 NK-B" panose="02020700000000000000" pitchFamily="18" charset="-128"/>
              </a:rPr>
              <a:t>妊婦の方</a:t>
            </a:r>
            <a:endParaRPr lang="en-US" altLang="ja-JP" b="1" dirty="0" smtClean="0">
              <a:solidFill>
                <a:prstClr val="white"/>
              </a:solidFill>
              <a:latin typeface="UD デジタル 教科書体 NK-B" panose="02020700000000000000" pitchFamily="18" charset="-128"/>
              <a:ea typeface="UD デジタル 教科書体 NK-B" panose="020207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1" dirty="0" smtClean="0">
                <a:solidFill>
                  <a:prstClr val="white"/>
                </a:solidFill>
                <a:latin typeface="UD デジタル 教科書体 NK-B" panose="02020700000000000000" pitchFamily="18" charset="-128"/>
                <a:ea typeface="UD デジタル 教科書体 NK-B" panose="02020700000000000000" pitchFamily="18" charset="-128"/>
              </a:rPr>
              <a:t>症状が重い方</a:t>
            </a:r>
            <a:r>
              <a:rPr lang="ja-JP" altLang="en-US" sz="1200" b="1" dirty="0" smtClean="0">
                <a:solidFill>
                  <a:prstClr val="white"/>
                </a:solidFill>
                <a:latin typeface="UD デジタル 教科書体 NK-B" panose="02020700000000000000" pitchFamily="18" charset="-128"/>
                <a:ea typeface="UD デジタル 教科書体 NK-B" panose="02020700000000000000" pitchFamily="18" charset="-128"/>
              </a:rPr>
              <a:t>（高熱が続く等）</a:t>
            </a:r>
            <a:endParaRPr lang="en-US" altLang="ja-JP" sz="1200" b="1" dirty="0" smtClean="0">
              <a:solidFill>
                <a:prstClr val="white"/>
              </a:solidFill>
              <a:latin typeface="UD デジタル 教科書体 NK-B" panose="02020700000000000000" pitchFamily="18" charset="-128"/>
              <a:ea typeface="UD デジタル 教科書体 NK-B" panose="020207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i="0" u="none" strike="noStrike" kern="1200" cap="none" spc="0" normalizeH="0" baseline="0" noProof="0" dirty="0" smtClean="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rPr>
              <a:t>２０</a:t>
            </a:r>
            <a:r>
              <a:rPr lang="ja-JP" altLang="en-US" b="1" noProof="0" dirty="0" smtClean="0">
                <a:solidFill>
                  <a:prstClr val="white"/>
                </a:solidFill>
                <a:latin typeface="UD デジタル 教科書体 NK-B" panose="02020700000000000000" pitchFamily="18" charset="-128"/>
                <a:ea typeface="UD デジタル 教科書体 NK-B" panose="02020700000000000000" pitchFamily="18" charset="-128"/>
              </a:rPr>
              <a:t>歳</a:t>
            </a:r>
            <a:r>
              <a:rPr kumimoji="1" lang="ja-JP" altLang="en-US" b="1" i="0" u="none" strike="noStrike" kern="1200" cap="none" spc="0" normalizeH="0" baseline="0" noProof="0" dirty="0" smtClean="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rPr>
              <a:t>未満や</a:t>
            </a:r>
            <a:r>
              <a:rPr kumimoji="1" lang="en-US" altLang="ja-JP" b="1" i="0" u="none" strike="noStrike" kern="1200" cap="none" spc="0" normalizeH="0" baseline="0" noProof="0" dirty="0" smtClean="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rPr>
              <a:t>50</a:t>
            </a:r>
            <a:r>
              <a:rPr lang="ja-JP" altLang="en-US" b="1" dirty="0">
                <a:solidFill>
                  <a:prstClr val="white"/>
                </a:solidFill>
                <a:latin typeface="UD デジタル 教科書体 NK-B" panose="02020700000000000000" pitchFamily="18" charset="-128"/>
                <a:ea typeface="UD デジタル 教科書体 NK-B" panose="02020700000000000000" pitchFamily="18" charset="-128"/>
              </a:rPr>
              <a:t>歳</a:t>
            </a:r>
            <a:r>
              <a:rPr kumimoji="1" lang="ja-JP" altLang="en-US" b="1" i="0" u="none" strike="noStrike" kern="1200" cap="none" spc="0" normalizeH="0" baseline="0" noProof="0" dirty="0" smtClean="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rPr>
              <a:t>以上の方</a:t>
            </a:r>
            <a:endParaRPr kumimoji="1" lang="en-US" altLang="ja-JP" b="1" i="0" u="none" strike="noStrike" kern="1200" cap="none" spc="0" normalizeH="0" baseline="0" noProof="0" dirty="0" smtClean="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endParaRPr>
          </a:p>
        </p:txBody>
      </p:sp>
      <p:sp>
        <p:nvSpPr>
          <p:cNvPr id="62" name="角丸四角形 61"/>
          <p:cNvSpPr/>
          <p:nvPr/>
        </p:nvSpPr>
        <p:spPr>
          <a:xfrm>
            <a:off x="3155990" y="1337014"/>
            <a:ext cx="2279412" cy="2915815"/>
          </a:xfrm>
          <a:prstGeom prst="roundRect">
            <a:avLst>
              <a:gd name="adj" fmla="val 13754"/>
            </a:avLst>
          </a:prstGeom>
          <a:solidFill>
            <a:srgbClr val="F2B8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3" name="テキスト ボックス 62"/>
          <p:cNvSpPr txBox="1"/>
          <p:nvPr/>
        </p:nvSpPr>
        <p:spPr>
          <a:xfrm>
            <a:off x="3272615" y="1421952"/>
            <a:ext cx="2484000" cy="1661993"/>
          </a:xfrm>
          <a:prstGeom prst="rect">
            <a:avLst/>
          </a:prstGeom>
          <a:noFill/>
        </p:spPr>
        <p:txBody>
          <a:bodyPr wrap="square" lIns="0" tIns="0" rIns="0" bIns="0" rtlCol="0">
            <a:spAutoFit/>
          </a:bodyPr>
          <a:lstStyle/>
          <a:p>
            <a:pPr lvl="0">
              <a:defRPr/>
            </a:pPr>
            <a:r>
              <a:rPr lang="en-US" altLang="ja-JP" b="1" dirty="0">
                <a:solidFill>
                  <a:prstClr val="white"/>
                </a:solidFill>
                <a:latin typeface="UD デジタル 教科書体 NK-B" panose="02020700000000000000" pitchFamily="18" charset="-128"/>
                <a:ea typeface="UD デジタル 教科書体 NK-B" panose="02020700000000000000" pitchFamily="18" charset="-128"/>
              </a:rPr>
              <a:t>2</a:t>
            </a:r>
            <a:r>
              <a:rPr lang="en-US" altLang="ja-JP" b="1" dirty="0" smtClean="0">
                <a:solidFill>
                  <a:prstClr val="white"/>
                </a:solidFill>
                <a:latin typeface="UD デジタル 教科書体 NK-B" panose="02020700000000000000" pitchFamily="18" charset="-128"/>
                <a:ea typeface="UD デジタル 教科書体 NK-B" panose="02020700000000000000" pitchFamily="18" charset="-128"/>
              </a:rPr>
              <a:t>0</a:t>
            </a:r>
            <a:r>
              <a:rPr lang="ja-JP" altLang="en-US" b="1" dirty="0">
                <a:solidFill>
                  <a:prstClr val="white"/>
                </a:solidFill>
                <a:latin typeface="UD デジタル 教科書体 NK-B" panose="02020700000000000000" pitchFamily="18" charset="-128"/>
                <a:ea typeface="UD デジタル 教科書体 NK-B" panose="02020700000000000000" pitchFamily="18" charset="-128"/>
              </a:rPr>
              <a:t>歳～</a:t>
            </a:r>
            <a:r>
              <a:rPr lang="en-US" altLang="ja-JP" b="1" dirty="0">
                <a:solidFill>
                  <a:prstClr val="white"/>
                </a:solidFill>
                <a:latin typeface="UD デジタル 教科書体 NK-B" panose="02020700000000000000" pitchFamily="18" charset="-128"/>
                <a:ea typeface="UD デジタル 教科書体 NK-B" panose="02020700000000000000" pitchFamily="18" charset="-128"/>
              </a:rPr>
              <a:t>49</a:t>
            </a:r>
            <a:r>
              <a:rPr lang="ja-JP" altLang="en-US" b="1" dirty="0" smtClean="0">
                <a:solidFill>
                  <a:prstClr val="white"/>
                </a:solidFill>
                <a:latin typeface="UD デジタル 教科書体 NK-B" panose="02020700000000000000" pitchFamily="18" charset="-128"/>
                <a:ea typeface="UD デジタル 教科書体 NK-B" panose="02020700000000000000" pitchFamily="18" charset="-128"/>
              </a:rPr>
              <a:t>歳</a:t>
            </a:r>
            <a:r>
              <a:rPr lang="en-US" altLang="ja-JP" sz="1400" b="1" dirty="0" smtClean="0">
                <a:solidFill>
                  <a:prstClr val="white"/>
                </a:solidFill>
                <a:latin typeface="UD デジタル 教科書体 NK-B" panose="02020700000000000000" pitchFamily="18" charset="-128"/>
                <a:ea typeface="UD デジタル 教科書体 NK-B" panose="02020700000000000000" pitchFamily="18" charset="-128"/>
              </a:rPr>
              <a:t>(※)</a:t>
            </a:r>
            <a:r>
              <a:rPr lang="ja-JP" altLang="en-US" b="1" dirty="0" smtClean="0">
                <a:solidFill>
                  <a:prstClr val="white"/>
                </a:solidFill>
                <a:latin typeface="UD デジタル 教科書体 NK-B" panose="02020700000000000000" pitchFamily="18" charset="-128"/>
                <a:ea typeface="UD デジタル 教科書体 NK-B" panose="02020700000000000000" pitchFamily="18" charset="-128"/>
              </a:rPr>
              <a:t>の</a:t>
            </a:r>
            <a:endParaRPr lang="en-US" altLang="ja-JP" b="1" dirty="0" smtClean="0">
              <a:solidFill>
                <a:prstClr val="white"/>
              </a:solidFill>
              <a:latin typeface="UD デジタル 教科書体 NK-B" panose="02020700000000000000" pitchFamily="18" charset="-128"/>
              <a:ea typeface="UD デジタル 教科書体 NK-B" panose="02020700000000000000" pitchFamily="18" charset="-128"/>
            </a:endParaRPr>
          </a:p>
          <a:p>
            <a:pPr lvl="0">
              <a:defRPr/>
            </a:pPr>
            <a:r>
              <a:rPr lang="ja-JP" altLang="en-US" b="1" dirty="0" smtClean="0">
                <a:solidFill>
                  <a:prstClr val="white"/>
                </a:solidFill>
                <a:latin typeface="UD デジタル 教科書体 NK-B" panose="02020700000000000000" pitchFamily="18" charset="-128"/>
                <a:ea typeface="UD デジタル 教科書体 NK-B" panose="02020700000000000000" pitchFamily="18" charset="-128"/>
              </a:rPr>
              <a:t>軽症者</a:t>
            </a:r>
            <a:r>
              <a:rPr lang="ja-JP" altLang="en-US" sz="1200" b="1" dirty="0" smtClean="0">
                <a:solidFill>
                  <a:prstClr val="white"/>
                </a:solidFill>
                <a:latin typeface="UD デジタル 教科書体 NK-B" panose="02020700000000000000" pitchFamily="18" charset="-128"/>
                <a:ea typeface="UD デジタル 教科書体 NK-B" panose="02020700000000000000" pitchFamily="18" charset="-128"/>
              </a:rPr>
              <a:t>（</a:t>
            </a:r>
            <a:r>
              <a:rPr lang="ja-JP" altLang="en-US" sz="1200" b="1" dirty="0">
                <a:solidFill>
                  <a:prstClr val="white"/>
                </a:solidFill>
                <a:latin typeface="UD デジタル 教科書体 NK-B" panose="02020700000000000000" pitchFamily="18" charset="-128"/>
                <a:ea typeface="UD デジタル 教科書体 NK-B" panose="02020700000000000000" pitchFamily="18" charset="-128"/>
              </a:rPr>
              <a:t>発熱、咳、倦怠感等</a:t>
            </a:r>
            <a:r>
              <a:rPr lang="ja-JP" altLang="en-US" sz="1200" b="1" dirty="0" smtClean="0">
                <a:solidFill>
                  <a:prstClr val="white"/>
                </a:solidFill>
                <a:latin typeface="UD デジタル 教科書体 NK-B" panose="02020700000000000000" pitchFamily="18" charset="-128"/>
                <a:ea typeface="UD デジタル 教科書体 NK-B" panose="02020700000000000000" pitchFamily="18" charset="-128"/>
              </a:rPr>
              <a:t>）</a:t>
            </a:r>
            <a:endParaRPr lang="en-US" altLang="ja-JP" sz="1200" b="1" dirty="0" smtClean="0">
              <a:solidFill>
                <a:prstClr val="white"/>
              </a:solidFill>
              <a:latin typeface="UD デジタル 教科書体 NK-B" panose="02020700000000000000" pitchFamily="18" charset="-128"/>
              <a:ea typeface="UD デジタル 教科書体 NK-B" panose="02020700000000000000" pitchFamily="18" charset="-128"/>
            </a:endParaRPr>
          </a:p>
          <a:p>
            <a:pPr lvl="0">
              <a:defRPr/>
            </a:pPr>
            <a:r>
              <a:rPr lang="ja-JP" altLang="en-US" b="1" dirty="0" smtClean="0">
                <a:solidFill>
                  <a:prstClr val="white"/>
                </a:solidFill>
                <a:latin typeface="UD デジタル 教科書体 NK-B" panose="02020700000000000000" pitchFamily="18" charset="-128"/>
                <a:ea typeface="UD デジタル 教科書体 NK-B" panose="02020700000000000000" pitchFamily="18" charset="-128"/>
              </a:rPr>
              <a:t>のうち、重症化リスク</a:t>
            </a:r>
            <a:endParaRPr lang="en-US" altLang="ja-JP" b="1" dirty="0" smtClean="0">
              <a:solidFill>
                <a:prstClr val="white"/>
              </a:solidFill>
              <a:latin typeface="UD デジタル 教科書体 NK-B" panose="02020700000000000000" pitchFamily="18" charset="-128"/>
              <a:ea typeface="UD デジタル 教科書体 NK-B" panose="02020700000000000000" pitchFamily="18" charset="-128"/>
            </a:endParaRPr>
          </a:p>
          <a:p>
            <a:pPr lvl="0">
              <a:defRPr/>
            </a:pPr>
            <a:r>
              <a:rPr lang="ja-JP" altLang="en-US" b="1" dirty="0" smtClean="0">
                <a:solidFill>
                  <a:prstClr val="white"/>
                </a:solidFill>
                <a:latin typeface="UD デジタル 教科書体 NK-B" panose="02020700000000000000" pitchFamily="18" charset="-128"/>
                <a:ea typeface="UD デジタル 教科書体 NK-B" panose="02020700000000000000" pitchFamily="18" charset="-128"/>
              </a:rPr>
              <a:t>因子に該当する基礎</a:t>
            </a:r>
            <a:endParaRPr lang="en-US" altLang="ja-JP" b="1" dirty="0" smtClean="0">
              <a:solidFill>
                <a:prstClr val="white"/>
              </a:solidFill>
              <a:latin typeface="UD デジタル 教科書体 NK-B" panose="02020700000000000000" pitchFamily="18" charset="-128"/>
              <a:ea typeface="UD デジタル 教科書体 NK-B" panose="02020700000000000000" pitchFamily="18" charset="-128"/>
            </a:endParaRPr>
          </a:p>
          <a:p>
            <a:pPr lvl="0">
              <a:defRPr/>
            </a:pPr>
            <a:r>
              <a:rPr lang="ja-JP" altLang="en-US" b="1" dirty="0" smtClean="0">
                <a:solidFill>
                  <a:prstClr val="white"/>
                </a:solidFill>
                <a:latin typeface="UD デジタル 教科書体 NK-B" panose="02020700000000000000" pitchFamily="18" charset="-128"/>
                <a:ea typeface="UD デジタル 教科書体 NK-B" panose="02020700000000000000" pitchFamily="18" charset="-128"/>
              </a:rPr>
              <a:t>疾患が</a:t>
            </a:r>
            <a:r>
              <a:rPr lang="ja-JP" altLang="en-US" b="1" dirty="0">
                <a:solidFill>
                  <a:prstClr val="white"/>
                </a:solidFill>
                <a:latin typeface="UD デジタル 教科書体 NK-B" panose="02020700000000000000" pitchFamily="18" charset="-128"/>
                <a:ea typeface="UD デジタル 教科書体 NK-B" panose="02020700000000000000" pitchFamily="18" charset="-128"/>
              </a:rPr>
              <a:t>ない方</a:t>
            </a:r>
            <a:r>
              <a:rPr lang="ja-JP" altLang="en-US" b="1" dirty="0" smtClean="0">
                <a:solidFill>
                  <a:prstClr val="white"/>
                </a:solidFill>
                <a:latin typeface="UD デジタル 教科書体 NK-B" panose="02020700000000000000" pitchFamily="18" charset="-128"/>
                <a:ea typeface="UD デジタル 教科書体 NK-B" panose="02020700000000000000" pitchFamily="18" charset="-128"/>
              </a:rPr>
              <a:t>や妊娠</a:t>
            </a:r>
            <a:endParaRPr lang="en-US" altLang="ja-JP" b="1" dirty="0" smtClean="0">
              <a:solidFill>
                <a:prstClr val="white"/>
              </a:solidFill>
              <a:latin typeface="UD デジタル 教科書体 NK-B" panose="02020700000000000000" pitchFamily="18" charset="-128"/>
              <a:ea typeface="UD デジタル 教科書体 NK-B" panose="02020700000000000000" pitchFamily="18" charset="-128"/>
            </a:endParaRPr>
          </a:p>
          <a:p>
            <a:pPr lvl="0">
              <a:defRPr/>
            </a:pPr>
            <a:r>
              <a:rPr lang="ja-JP" altLang="en-US" b="1" dirty="0" smtClean="0">
                <a:solidFill>
                  <a:prstClr val="white"/>
                </a:solidFill>
                <a:latin typeface="UD デジタル 教科書体 NK-B" panose="02020700000000000000" pitchFamily="18" charset="-128"/>
                <a:ea typeface="UD デジタル 教科書体 NK-B" panose="02020700000000000000" pitchFamily="18" charset="-128"/>
              </a:rPr>
              <a:t>されて</a:t>
            </a:r>
            <a:r>
              <a:rPr lang="ja-JP" altLang="en-US" b="1" dirty="0">
                <a:solidFill>
                  <a:prstClr val="white"/>
                </a:solidFill>
                <a:latin typeface="UD デジタル 教科書体 NK-B" panose="02020700000000000000" pitchFamily="18" charset="-128"/>
                <a:ea typeface="UD デジタル 教科書体 NK-B" panose="02020700000000000000" pitchFamily="18" charset="-128"/>
              </a:rPr>
              <a:t>いない方</a:t>
            </a:r>
            <a:endParaRPr kumimoji="1" lang="en-US" altLang="ja-JP" b="1" i="0" u="none" strike="noStrike" kern="1200" cap="none" spc="0" normalizeH="0" baseline="0" noProof="0" dirty="0" smtClean="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endParaRPr>
          </a:p>
        </p:txBody>
      </p:sp>
      <p:sp>
        <p:nvSpPr>
          <p:cNvPr id="64" name="下矢印 63"/>
          <p:cNvSpPr/>
          <p:nvPr/>
        </p:nvSpPr>
        <p:spPr>
          <a:xfrm>
            <a:off x="3241805" y="4341968"/>
            <a:ext cx="2160000" cy="252000"/>
          </a:xfrm>
          <a:prstGeom prst="downArrow">
            <a:avLst>
              <a:gd name="adj1" fmla="val 77582"/>
              <a:gd name="adj2" fmla="val 60000"/>
            </a:avLst>
          </a:prstGeom>
          <a:gradFill flip="none" rotWithShape="1">
            <a:gsLst>
              <a:gs pos="0">
                <a:schemeClr val="accent5">
                  <a:lumMod val="50000"/>
                  <a:shade val="30000"/>
                  <a:satMod val="115000"/>
                </a:schemeClr>
              </a:gs>
              <a:gs pos="50000">
                <a:schemeClr val="accent5">
                  <a:lumMod val="75000"/>
                </a:schemeClr>
              </a:gs>
              <a:gs pos="100000">
                <a:schemeClr val="accent5">
                  <a:lumMod val="40000"/>
                  <a:lumOff val="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sp>
        <p:nvSpPr>
          <p:cNvPr id="65" name="角丸四角形 64"/>
          <p:cNvSpPr/>
          <p:nvPr/>
        </p:nvSpPr>
        <p:spPr>
          <a:xfrm>
            <a:off x="3212149" y="4639749"/>
            <a:ext cx="2178934" cy="1680103"/>
          </a:xfrm>
          <a:prstGeom prst="roundRect">
            <a:avLst>
              <a:gd name="adj" fmla="val 13754"/>
            </a:avLst>
          </a:prstGeom>
          <a:solidFill>
            <a:schemeClr val="accent4">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6" name="正方形/長方形 65"/>
          <p:cNvSpPr/>
          <p:nvPr/>
        </p:nvSpPr>
        <p:spPr>
          <a:xfrm>
            <a:off x="3221430" y="4852004"/>
            <a:ext cx="2106667" cy="1062407"/>
          </a:xfrm>
          <a:prstGeom prst="rect">
            <a:avLst/>
          </a:prstGeom>
        </p:spPr>
        <p:txBody>
          <a:bodyPr wrap="none">
            <a:spAutoFit/>
          </a:bodyPr>
          <a:lstStyle/>
          <a:p>
            <a:pPr lvl="0" algn="ctr">
              <a:lnSpc>
                <a:spcPts val="2500"/>
              </a:lnSpc>
              <a:defRPr/>
            </a:pPr>
            <a:r>
              <a:rPr lang="ja-JP" altLang="en-US" sz="2400" i="1" dirty="0">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rPr>
              <a:t>若年</a:t>
            </a:r>
            <a:r>
              <a:rPr lang="ja-JP" altLang="en-US" sz="2400" i="1" dirty="0" smtClean="0">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rPr>
              <a:t>軽症者</a:t>
            </a:r>
            <a:endParaRPr lang="en-US" altLang="ja-JP" sz="2400" i="1" dirty="0" smtClean="0">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endParaRPr>
          </a:p>
          <a:p>
            <a:pPr lvl="0" algn="ctr">
              <a:lnSpc>
                <a:spcPts val="2500"/>
              </a:lnSpc>
              <a:defRPr/>
            </a:pPr>
            <a:r>
              <a:rPr lang="ja-JP" altLang="en-US" sz="2400" i="1" dirty="0" smtClean="0">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rPr>
              <a:t>オンライン診療</a:t>
            </a:r>
            <a:endParaRPr lang="en-US" altLang="ja-JP" sz="2400" i="1" dirty="0" smtClean="0">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endParaRPr>
          </a:p>
          <a:p>
            <a:pPr lvl="0" algn="ctr">
              <a:lnSpc>
                <a:spcPts val="2500"/>
              </a:lnSpc>
              <a:defRPr/>
            </a:pPr>
            <a:r>
              <a:rPr lang="ja-JP" altLang="en-US" sz="2400" i="1" dirty="0" smtClean="0">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rPr>
              <a:t>スキーム</a:t>
            </a:r>
            <a:endParaRPr kumimoji="1" lang="ja-JP" altLang="en-US" sz="1400" b="0" i="1" u="none" strike="noStrike" kern="1200" cap="none" spc="0" normalizeH="0" baseline="0" noProof="0" dirty="0">
              <a:ln>
                <a:noFill/>
              </a:ln>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endParaRPr>
          </a:p>
        </p:txBody>
      </p:sp>
      <p:sp>
        <p:nvSpPr>
          <p:cNvPr id="67" name="正方形/長方形 66"/>
          <p:cNvSpPr/>
          <p:nvPr/>
        </p:nvSpPr>
        <p:spPr>
          <a:xfrm>
            <a:off x="3154759" y="3064488"/>
            <a:ext cx="2212465" cy="1077218"/>
          </a:xfrm>
          <a:prstGeom prst="rect">
            <a:avLst/>
          </a:prstGeom>
        </p:spPr>
        <p:txBody>
          <a:bodyPr wrap="none">
            <a:spAutoFit/>
          </a:bodyPr>
          <a:lstStyle/>
          <a:p>
            <a:pPr lvl="0">
              <a:defRPr/>
            </a:pPr>
            <a:r>
              <a:rPr lang="en-US" altLang="ja-JP" sz="1600" dirty="0" smtClean="0">
                <a:latin typeface="UD デジタル 教科書体 NK-B" panose="02020700000000000000" pitchFamily="18" charset="-128"/>
                <a:ea typeface="UD デジタル 教科書体 NK-B" panose="02020700000000000000" pitchFamily="18" charset="-128"/>
              </a:rPr>
              <a:t>※</a:t>
            </a:r>
            <a:r>
              <a:rPr lang="ja-JP" altLang="en-US" sz="1600" dirty="0">
                <a:latin typeface="UD デジタル 教科書体 NK-B" panose="02020700000000000000" pitchFamily="18" charset="-128"/>
                <a:ea typeface="UD デジタル 教科書体 NK-B" panose="02020700000000000000" pitchFamily="18" charset="-128"/>
              </a:rPr>
              <a:t>「自己検査スキーム</a:t>
            </a:r>
            <a:r>
              <a:rPr lang="ja-JP" altLang="en-US" sz="1600" dirty="0" smtClean="0">
                <a:latin typeface="UD デジタル 教科書体 NK-B" panose="02020700000000000000" pitchFamily="18" charset="-128"/>
                <a:ea typeface="UD デジタル 教科書体 NK-B" panose="02020700000000000000" pitchFamily="18" charset="-128"/>
              </a:rPr>
              <a:t>」</a:t>
            </a:r>
            <a:endParaRPr lang="en-US" altLang="ja-JP" sz="1600" dirty="0" smtClean="0">
              <a:latin typeface="UD デジタル 教科書体 NK-B" panose="02020700000000000000" pitchFamily="18" charset="-128"/>
              <a:ea typeface="UD デジタル 教科書体 NK-B" panose="02020700000000000000" pitchFamily="18" charset="-128"/>
            </a:endParaRPr>
          </a:p>
          <a:p>
            <a:pPr lvl="0">
              <a:defRPr/>
            </a:pPr>
            <a:r>
              <a:rPr lang="ja-JP" altLang="en-US" sz="1600" dirty="0">
                <a:latin typeface="UD デジタル 教科書体 NK-B" panose="02020700000000000000" pitchFamily="18" charset="-128"/>
                <a:ea typeface="UD デジタル 教科書体 NK-B" panose="02020700000000000000" pitchFamily="18" charset="-128"/>
              </a:rPr>
              <a:t>　</a:t>
            </a:r>
            <a:r>
              <a:rPr lang="ja-JP" altLang="en-US" sz="1600" dirty="0" smtClean="0">
                <a:latin typeface="UD デジタル 教科書体 NK-B" panose="02020700000000000000" pitchFamily="18" charset="-128"/>
                <a:ea typeface="UD デジタル 教科書体 NK-B" panose="02020700000000000000" pitchFamily="18" charset="-128"/>
              </a:rPr>
              <a:t>　に</a:t>
            </a:r>
            <a:r>
              <a:rPr lang="ja-JP" altLang="en-US" sz="1600" dirty="0">
                <a:latin typeface="UD デジタル 教科書体 NK-B" panose="02020700000000000000" pitchFamily="18" charset="-128"/>
                <a:ea typeface="UD デジタル 教科書体 NK-B" panose="02020700000000000000" pitchFamily="18" charset="-128"/>
              </a:rPr>
              <a:t>ついては</a:t>
            </a:r>
            <a:r>
              <a:rPr lang="ja-JP" altLang="en-US" sz="1600" dirty="0" smtClean="0">
                <a:latin typeface="UD デジタル 教科書体 NK-B" panose="02020700000000000000" pitchFamily="18" charset="-128"/>
                <a:ea typeface="UD デジタル 教科書体 NK-B" panose="02020700000000000000" pitchFamily="18" charset="-128"/>
              </a:rPr>
              <a:t>、</a:t>
            </a:r>
            <a:endParaRPr lang="en-US" altLang="ja-JP" sz="1600" dirty="0" smtClean="0">
              <a:latin typeface="UD デジタル 教科書体 NK-B" panose="02020700000000000000" pitchFamily="18" charset="-128"/>
              <a:ea typeface="UD デジタル 教科書体 NK-B" panose="02020700000000000000" pitchFamily="18" charset="-128"/>
            </a:endParaRPr>
          </a:p>
          <a:p>
            <a:pPr lvl="0">
              <a:defRPr/>
            </a:pPr>
            <a:r>
              <a:rPr lang="ja-JP" altLang="en-US" sz="1600" dirty="0">
                <a:latin typeface="UD デジタル 教科書体 NK-B" panose="02020700000000000000" pitchFamily="18" charset="-128"/>
                <a:ea typeface="UD デジタル 教科書体 NK-B" panose="02020700000000000000" pitchFamily="18" charset="-128"/>
              </a:rPr>
              <a:t>　</a:t>
            </a:r>
            <a:r>
              <a:rPr lang="ja-JP" altLang="en-US" sz="1600" dirty="0" smtClean="0">
                <a:latin typeface="UD デジタル 教科書体 NK-B" panose="02020700000000000000" pitchFamily="18" charset="-128"/>
                <a:ea typeface="UD デジタル 教科書体 NK-B" panose="02020700000000000000" pitchFamily="18" charset="-128"/>
              </a:rPr>
              <a:t>　</a:t>
            </a:r>
            <a:r>
              <a:rPr lang="en-US" altLang="ja-JP" sz="1600" dirty="0" smtClean="0">
                <a:latin typeface="UD デジタル 教科書体 NK-B" panose="02020700000000000000" pitchFamily="18" charset="-128"/>
                <a:ea typeface="UD デジタル 教科書体 NK-B" panose="02020700000000000000" pitchFamily="18" charset="-128"/>
              </a:rPr>
              <a:t>12</a:t>
            </a:r>
            <a:r>
              <a:rPr lang="ja-JP" altLang="en-US" sz="1600" dirty="0">
                <a:latin typeface="UD デジタル 教科書体 NK-B" panose="02020700000000000000" pitchFamily="18" charset="-128"/>
                <a:ea typeface="UD デジタル 教科書体 NK-B" panose="02020700000000000000" pitchFamily="18" charset="-128"/>
              </a:rPr>
              <a:t>歳～</a:t>
            </a:r>
            <a:r>
              <a:rPr lang="en-US" altLang="ja-JP" sz="1600" dirty="0">
                <a:latin typeface="UD デジタル 教科書体 NK-B" panose="02020700000000000000" pitchFamily="18" charset="-128"/>
                <a:ea typeface="UD デジタル 教科書体 NK-B" panose="02020700000000000000" pitchFamily="18" charset="-128"/>
              </a:rPr>
              <a:t>19</a:t>
            </a:r>
            <a:r>
              <a:rPr lang="ja-JP" altLang="en-US" sz="1600" dirty="0" smtClean="0">
                <a:latin typeface="UD デジタル 教科書体 NK-B" panose="02020700000000000000" pitchFamily="18" charset="-128"/>
                <a:ea typeface="UD デジタル 教科書体 NK-B" panose="02020700000000000000" pitchFamily="18" charset="-128"/>
              </a:rPr>
              <a:t>歳</a:t>
            </a:r>
            <a:r>
              <a:rPr lang="ja-JP" altLang="en-US" sz="1600" dirty="0">
                <a:latin typeface="UD デジタル 教科書体 NK-B" panose="02020700000000000000" pitchFamily="18" charset="-128"/>
                <a:ea typeface="UD デジタル 教科書体 NK-B" panose="02020700000000000000" pitchFamily="18" charset="-128"/>
              </a:rPr>
              <a:t>も</a:t>
            </a:r>
            <a:endParaRPr lang="en-US" altLang="ja-JP" sz="1600" dirty="0" smtClean="0">
              <a:latin typeface="UD デジタル 教科書体 NK-B" panose="02020700000000000000" pitchFamily="18" charset="-128"/>
              <a:ea typeface="UD デジタル 教科書体 NK-B" panose="02020700000000000000" pitchFamily="18" charset="-128"/>
            </a:endParaRPr>
          </a:p>
          <a:p>
            <a:pPr lvl="0">
              <a:defRPr/>
            </a:pPr>
            <a:r>
              <a:rPr lang="ja-JP" altLang="en-US" sz="1600" dirty="0">
                <a:latin typeface="UD デジタル 教科書体 NK-B" panose="02020700000000000000" pitchFamily="18" charset="-128"/>
                <a:ea typeface="UD デジタル 教科書体 NK-B" panose="02020700000000000000" pitchFamily="18" charset="-128"/>
              </a:rPr>
              <a:t>　</a:t>
            </a:r>
            <a:r>
              <a:rPr lang="ja-JP" altLang="en-US" sz="1600" dirty="0" smtClean="0">
                <a:latin typeface="UD デジタル 教科書体 NK-B" panose="02020700000000000000" pitchFamily="18" charset="-128"/>
                <a:ea typeface="UD デジタル 教科書体 NK-B" panose="02020700000000000000" pitchFamily="18" charset="-128"/>
              </a:rPr>
              <a:t>　利用可</a:t>
            </a:r>
            <a:endParaRPr lang="en-US" altLang="ja-JP" sz="1600" dirty="0" smtClean="0">
              <a:latin typeface="UD デジタル 教科書体 NK-B" panose="02020700000000000000" pitchFamily="18" charset="-128"/>
              <a:ea typeface="UD デジタル 教科書体 NK-B" panose="02020700000000000000" pitchFamily="18" charset="-128"/>
            </a:endParaRPr>
          </a:p>
        </p:txBody>
      </p:sp>
      <p:sp>
        <p:nvSpPr>
          <p:cNvPr id="2" name="テキスト ボックス 1"/>
          <p:cNvSpPr txBox="1"/>
          <p:nvPr/>
        </p:nvSpPr>
        <p:spPr>
          <a:xfrm>
            <a:off x="273021" y="6504347"/>
            <a:ext cx="11322456" cy="307777"/>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pPr>
            <a:r>
              <a:rPr kumimoji="1" lang="en-US" altLang="ja-JP" sz="1400" b="0" i="0" u="none" strike="noStrike" kern="1200" cap="none" normalizeH="0" noProof="0" dirty="0" smtClean="0">
                <a:ln>
                  <a:noFill/>
                </a:ln>
                <a:effectLst/>
                <a:uLnTx/>
                <a:uFillTx/>
                <a:latin typeface="Meiryo UI" panose="020B0604030504040204" pitchFamily="50" charset="-128"/>
                <a:ea typeface="Meiryo UI" panose="020B0604030504040204" pitchFamily="50" charset="-128"/>
              </a:rPr>
              <a:t>※</a:t>
            </a:r>
            <a:r>
              <a:rPr kumimoji="1" lang="ja-JP" altLang="en-US" sz="1400" b="0" i="0" u="none" strike="noStrike" kern="1200" cap="none" normalizeH="0" noProof="0" dirty="0" smtClean="0">
                <a:ln>
                  <a:noFill/>
                </a:ln>
                <a:effectLst/>
                <a:uLnTx/>
                <a:uFillTx/>
                <a:latin typeface="Meiryo UI" panose="020B0604030504040204" pitchFamily="50" charset="-128"/>
                <a:ea typeface="Meiryo UI" panose="020B0604030504040204" pitchFamily="50" charset="-128"/>
              </a:rPr>
              <a:t>後遺症が疑われる場合は、かかりつけの医療機関やお住まいの地域の新型コロナウイルス感染症に関する相談窓口などにご相談ください。</a:t>
            </a:r>
            <a:endParaRPr kumimoji="1" lang="en-US" altLang="ja-JP" sz="1400" b="0" i="0" u="none" strike="noStrike" kern="1200" cap="none" normalizeH="0" noProof="0" dirty="0" smtClean="0">
              <a:ln>
                <a:noFill/>
              </a:ln>
              <a:effectLst/>
              <a:uLnTx/>
              <a:uFillTx/>
              <a:latin typeface="Meiryo UI" panose="020B0604030504040204" pitchFamily="50" charset="-128"/>
              <a:ea typeface="Meiryo UI" panose="020B0604030504040204" pitchFamily="50" charset="-128"/>
            </a:endParaRPr>
          </a:p>
        </p:txBody>
      </p:sp>
      <p:sp>
        <p:nvSpPr>
          <p:cNvPr id="61" name="正方形/長方形 60"/>
          <p:cNvSpPr/>
          <p:nvPr/>
        </p:nvSpPr>
        <p:spPr>
          <a:xfrm>
            <a:off x="3262253" y="5800494"/>
            <a:ext cx="2189119" cy="523220"/>
          </a:xfrm>
          <a:prstGeom prst="rect">
            <a:avLst/>
          </a:prstGeom>
        </p:spPr>
        <p:txBody>
          <a:bodyPr wrap="square">
            <a:spAutoFit/>
          </a:bodyPr>
          <a:lstStyle/>
          <a:p>
            <a:pPr>
              <a:defRPr/>
            </a:pPr>
            <a:r>
              <a:rPr lang="en-US" altLang="ja-JP" sz="1000" dirty="0" smtClean="0">
                <a:solidFill>
                  <a:prstClr val="black"/>
                </a:solidFill>
                <a:latin typeface="UD デジタル 教科書体 NK-B" panose="02020700000000000000" pitchFamily="18" charset="-128"/>
                <a:ea typeface="UD デジタル 教科書体 NK-B" panose="02020700000000000000" pitchFamily="18" charset="-128"/>
              </a:rPr>
              <a:t>※</a:t>
            </a:r>
            <a:r>
              <a:rPr lang="ja-JP" altLang="en-US" sz="1000" dirty="0" smtClean="0">
                <a:solidFill>
                  <a:prstClr val="black"/>
                </a:solidFill>
                <a:latin typeface="UD デジタル 教科書体 NK-B" panose="02020700000000000000" pitchFamily="18" charset="-128"/>
                <a:ea typeface="UD デジタル 教科書体 NK-B" panose="02020700000000000000" pitchFamily="18" charset="-128"/>
              </a:rPr>
              <a:t>詳細は下記</a:t>
            </a:r>
            <a:r>
              <a:rPr lang="en-US" altLang="ja-JP" sz="1000" dirty="0" smtClean="0">
                <a:solidFill>
                  <a:prstClr val="black"/>
                </a:solidFill>
                <a:latin typeface="UD デジタル 教科書体 NK-B" panose="02020700000000000000" pitchFamily="18" charset="-128"/>
                <a:ea typeface="UD デジタル 教科書体 NK-B" panose="02020700000000000000" pitchFamily="18" charset="-128"/>
              </a:rPr>
              <a:t>URL</a:t>
            </a:r>
            <a:r>
              <a:rPr lang="ja-JP" altLang="en-US" sz="1000" dirty="0" smtClean="0">
                <a:solidFill>
                  <a:prstClr val="black"/>
                </a:solidFill>
                <a:latin typeface="UD デジタル 教科書体 NK-B" panose="02020700000000000000" pitchFamily="18" charset="-128"/>
                <a:ea typeface="UD デジタル 教科書体 NK-B" panose="02020700000000000000" pitchFamily="18" charset="-128"/>
              </a:rPr>
              <a:t>参照</a:t>
            </a:r>
            <a:endParaRPr lang="en-US" altLang="ja-JP" sz="1000" dirty="0" smtClean="0">
              <a:solidFill>
                <a:prstClr val="black"/>
              </a:solidFill>
              <a:latin typeface="UD デジタル 教科書体 NK-B" panose="02020700000000000000" pitchFamily="18" charset="-128"/>
              <a:ea typeface="UD デジタル 教科書体 NK-B" panose="02020700000000000000" pitchFamily="18" charset="-128"/>
            </a:endParaRPr>
          </a:p>
          <a:p>
            <a:pPr>
              <a:defRPr/>
            </a:pPr>
            <a:r>
              <a:rPr lang="ja-JP" altLang="en-US" sz="900" b="1" dirty="0" smtClean="0">
                <a:solidFill>
                  <a:prstClr val="black"/>
                </a:solidFill>
                <a:latin typeface="UD デジタル 教科書体 NK-B" panose="02020700000000000000" pitchFamily="18" charset="-128"/>
                <a:ea typeface="UD デジタル 教科書体 NK-B" panose="02020700000000000000" pitchFamily="18" charset="-128"/>
              </a:rPr>
              <a:t>（</a:t>
            </a:r>
            <a:r>
              <a:rPr lang="en-US" altLang="ja-JP" sz="900" b="1" dirty="0"/>
              <a:t>https://</a:t>
            </a:r>
            <a:r>
              <a:rPr lang="en-US" altLang="ja-JP" sz="900" b="1" dirty="0" smtClean="0"/>
              <a:t>www.pref.osaka.lg.jp/kansenshoshien/jitaku_ryouyou/index.html</a:t>
            </a:r>
            <a:r>
              <a:rPr lang="ja-JP" altLang="en-US" sz="900" b="1" dirty="0" smtClean="0">
                <a:solidFill>
                  <a:prstClr val="black"/>
                </a:solidFill>
                <a:latin typeface="UD デジタル 教科書体 NK-B" panose="02020700000000000000" pitchFamily="18" charset="-128"/>
                <a:ea typeface="UD デジタル 教科書体 NK-B" panose="02020700000000000000" pitchFamily="18" charset="-128"/>
              </a:rPr>
              <a:t>）</a:t>
            </a:r>
            <a:endParaRPr kumimoji="1" lang="ja-JP" altLang="en-US" sz="900" b="1" i="0" u="none" strike="noStrike" kern="1200" cap="none" spc="0" normalizeH="0" baseline="0" noProof="0" dirty="0" smtClean="0">
              <a:ln>
                <a:noFill/>
              </a:ln>
              <a:uLnTx/>
              <a:uFillTx/>
              <a:latin typeface="UD デジタル 教科書体 NK-B" panose="02020700000000000000" pitchFamily="18" charset="-128"/>
              <a:ea typeface="UD デジタル 教科書体 NK-B" panose="02020700000000000000" pitchFamily="18" charset="-128"/>
            </a:endParaRPr>
          </a:p>
        </p:txBody>
      </p:sp>
      <p:sp>
        <p:nvSpPr>
          <p:cNvPr id="7" name="テキスト ボックス 6"/>
          <p:cNvSpPr txBox="1"/>
          <p:nvPr/>
        </p:nvSpPr>
        <p:spPr>
          <a:xfrm>
            <a:off x="10286147" y="138248"/>
            <a:ext cx="1683355" cy="369332"/>
          </a:xfrm>
          <a:prstGeom prst="rect">
            <a:avLst/>
          </a:prstGeom>
          <a:solidFill>
            <a:schemeClr val="bg1"/>
          </a:solidFill>
          <a:ln>
            <a:solidFill>
              <a:schemeClr val="tx1"/>
            </a:solidFill>
          </a:ln>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pPr>
            <a:r>
              <a:rPr kumimoji="1" lang="ja-JP" altLang="en-US" b="0" i="0" u="none" strike="noStrike" kern="1200" cap="none" normalizeH="0" noProof="0" smtClean="0">
                <a:ln>
                  <a:noFill/>
                </a:ln>
                <a:effectLst/>
                <a:uLnTx/>
                <a:uFillTx/>
                <a:latin typeface="Meiryo UI" panose="020B0604030504040204" pitchFamily="50" charset="-128"/>
                <a:ea typeface="Meiryo UI" panose="020B0604030504040204" pitchFamily="50" charset="-128"/>
              </a:rPr>
              <a:t>資料１－４</a:t>
            </a:r>
            <a:endParaRPr kumimoji="1" lang="ja-JP" altLang="en-US" b="0" i="0" u="none" strike="noStrike" kern="1200" cap="none" normalizeH="0" noProof="0" dirty="0" smtClean="0">
              <a:ln>
                <a:noFill/>
              </a:ln>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04165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marL="0" marR="0" indent="0" algn="l" defTabSz="914400" rtl="0" eaLnBrk="1" fontAlgn="auto" latinLnBrk="0" hangingPunct="1">
          <a:lnSpc>
            <a:spcPct val="100000"/>
          </a:lnSpc>
          <a:spcBef>
            <a:spcPts val="0"/>
          </a:spcBef>
          <a:spcAft>
            <a:spcPts val="0"/>
          </a:spcAft>
          <a:buClrTx/>
          <a:buSzTx/>
          <a:buFontTx/>
          <a:buNone/>
          <a:tabLst/>
          <a:defRPr kumimoji="1" sz="1400" b="0" i="0" u="none" strike="noStrike" kern="1200" cap="none" normalizeH="0" noProof="0" dirty="0" smtClean="0">
            <a:ln>
              <a:noFill/>
            </a:ln>
            <a:effectLst/>
            <a:uLnTx/>
            <a:uFillTx/>
            <a:latin typeface="Meiryo UI" panose="020B0604030504040204" pitchFamily="50" charset="-128"/>
            <a:ea typeface="Meiryo UI" panose="020B0604030504040204" pitchFamily="50"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25683</TotalTime>
  <Words>325</Words>
  <PresentationFormat>ワイド画面</PresentationFormat>
  <Paragraphs>55</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UD デジタル 教科書体 NK-B</vt:lpstr>
      <vt:lpstr>游ゴシック</vt:lpstr>
      <vt:lpstr>游ゴシック Light</vt:lpstr>
      <vt:lpstr>Arial</vt:lpstr>
      <vt:lpstr>Calibri</vt:lpstr>
      <vt:lpstr>Calibri Light</vt:lpstr>
      <vt:lpstr>1_Office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2022-08-09T04:41:05Z</cp:lastPrinted>
  <dcterms:created xsi:type="dcterms:W3CDTF">2020-08-11T02:27:27Z</dcterms:created>
  <dcterms:modified xsi:type="dcterms:W3CDTF">2022-08-25T04:31:37Z</dcterms:modified>
</cp:coreProperties>
</file>