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notesMasterIdLst>
    <p:notesMasterId r:id="rId3"/>
  </p:notesMasterIdLst>
  <p:sldIdLst>
    <p:sldId id="265" r:id="rId2"/>
  </p:sldIdLst>
  <p:sldSz cx="9144000" cy="6858000" type="screen4x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99"/>
    <a:srgbClr val="FFCCFF"/>
    <a:srgbClr val="FFFF99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434" autoAdjust="0"/>
  </p:normalViewPr>
  <p:slideViewPr>
    <p:cSldViewPr snapToGrid="0" showGuides="1">
      <p:cViewPr varScale="1">
        <p:scale>
          <a:sx n="65" d="100"/>
          <a:sy n="65" d="100"/>
        </p:scale>
        <p:origin x="1560" y="78"/>
      </p:cViewPr>
      <p:guideLst>
        <p:guide orient="horz" pos="2183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670A85-0F8F-45BA-8F64-35088C40230C}" type="datetimeFigureOut">
              <a:rPr kumimoji="1" lang="ja-JP" altLang="en-US" smtClean="0"/>
              <a:t>2022/1/25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3013"/>
            <a:ext cx="447357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6F6ADD-02B1-4A0F-BFCC-550967252C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43938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6F6ADD-02B1-4A0F-BFCC-550967252C06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9489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CC97C-CDBA-4A16-8213-8F17F58AF7A0}" type="datetimeFigureOut">
              <a:rPr kumimoji="1" lang="ja-JP" altLang="en-US" smtClean="0"/>
              <a:t>2022/1/25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EFFCB-A5BA-4DA2-B9F2-C9B8559729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338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CC97C-CDBA-4A16-8213-8F17F58AF7A0}" type="datetimeFigureOut">
              <a:rPr kumimoji="1" lang="ja-JP" altLang="en-US" smtClean="0"/>
              <a:t>2022/1/25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EFFCB-A5BA-4DA2-B9F2-C9B8559729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65790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CC97C-CDBA-4A16-8213-8F17F58AF7A0}" type="datetimeFigureOut">
              <a:rPr kumimoji="1" lang="ja-JP" altLang="en-US" smtClean="0"/>
              <a:t>2022/1/25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EFFCB-A5BA-4DA2-B9F2-C9B8559729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09479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CC97C-CDBA-4A16-8213-8F17F58AF7A0}" type="datetimeFigureOut">
              <a:rPr kumimoji="1" lang="ja-JP" altLang="en-US" smtClean="0"/>
              <a:t>2022/1/25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EFFCB-A5BA-4DA2-B9F2-C9B8559729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87302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CC97C-CDBA-4A16-8213-8F17F58AF7A0}" type="datetimeFigureOut">
              <a:rPr kumimoji="1" lang="ja-JP" altLang="en-US" smtClean="0"/>
              <a:t>2022/1/25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EFFCB-A5BA-4DA2-B9F2-C9B8559729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0354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CC97C-CDBA-4A16-8213-8F17F58AF7A0}" type="datetimeFigureOut">
              <a:rPr kumimoji="1" lang="ja-JP" altLang="en-US" smtClean="0"/>
              <a:t>2022/1/25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EFFCB-A5BA-4DA2-B9F2-C9B8559729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5405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CC97C-CDBA-4A16-8213-8F17F58AF7A0}" type="datetimeFigureOut">
              <a:rPr kumimoji="1" lang="ja-JP" altLang="en-US" smtClean="0"/>
              <a:t>2022/1/25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EFFCB-A5BA-4DA2-B9F2-C9B8559729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51924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CC97C-CDBA-4A16-8213-8F17F58AF7A0}" type="datetimeFigureOut">
              <a:rPr kumimoji="1" lang="ja-JP" altLang="en-US" smtClean="0"/>
              <a:t>2022/1/25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EFFCB-A5BA-4DA2-B9F2-C9B8559729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17951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CC97C-CDBA-4A16-8213-8F17F58AF7A0}" type="datetimeFigureOut">
              <a:rPr kumimoji="1" lang="ja-JP" altLang="en-US" smtClean="0"/>
              <a:t>2022/1/25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EFFCB-A5BA-4DA2-B9F2-C9B8559729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2783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CC97C-CDBA-4A16-8213-8F17F58AF7A0}" type="datetimeFigureOut">
              <a:rPr kumimoji="1" lang="ja-JP" altLang="en-US" smtClean="0"/>
              <a:t>2022/1/25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EFFCB-A5BA-4DA2-B9F2-C9B8559729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75672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CC97C-CDBA-4A16-8213-8F17F58AF7A0}" type="datetimeFigureOut">
              <a:rPr kumimoji="1" lang="ja-JP" altLang="en-US" smtClean="0"/>
              <a:t>2022/1/25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EFFCB-A5BA-4DA2-B9F2-C9B8559729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79005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CCC97C-CDBA-4A16-8213-8F17F58AF7A0}" type="datetimeFigureOut">
              <a:rPr kumimoji="1" lang="ja-JP" altLang="en-US" smtClean="0"/>
              <a:t>2022/1/25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6EFFCB-A5BA-4DA2-B9F2-C9B8559729D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73689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テキスト ボックス 24"/>
          <p:cNvSpPr txBox="1"/>
          <p:nvPr/>
        </p:nvSpPr>
        <p:spPr>
          <a:xfrm>
            <a:off x="7480818" y="135621"/>
            <a:ext cx="14542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令和２年３月</a:t>
            </a:r>
            <a:r>
              <a:rPr kumimoji="1" lang="en-US" altLang="ja-JP" sz="12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31</a:t>
            </a:r>
            <a:r>
              <a:rPr kumimoji="1" lang="ja-JP" altLang="en-US" sz="12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日</a:t>
            </a:r>
            <a:endParaRPr kumimoji="1" lang="ja-JP" altLang="en-US" sz="1200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97858" y="49987"/>
            <a:ext cx="8954349" cy="721538"/>
          </a:xfrm>
          <a:prstGeom prst="rect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anchor="b">
            <a:noAutofit/>
          </a:bodyPr>
          <a:lstStyle/>
          <a:p>
            <a:pPr>
              <a:lnSpc>
                <a:spcPts val="1400"/>
              </a:lnSpc>
            </a:pPr>
            <a:r>
              <a:rPr lang="ja-JP" altLang="en-US" b="1" dirty="0" smtClean="0">
                <a:ea typeface="メイリオ" panose="020B0604030504040204" pitchFamily="50" charset="-128"/>
                <a:cs typeface="Times New Roman" panose="02020603050405020304" pitchFamily="18" charset="0"/>
              </a:rPr>
              <a:t>　府立学校における今後の教育活動について</a:t>
            </a:r>
            <a:endParaRPr lang="en-US" altLang="ja-JP" b="1" dirty="0" smtClean="0"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algn="r">
              <a:lnSpc>
                <a:spcPts val="1400"/>
              </a:lnSpc>
            </a:pPr>
            <a:r>
              <a:rPr lang="ja-JP" altLang="en-US" sz="1200" dirty="0" smtClean="0">
                <a:solidFill>
                  <a:schemeClr val="tx1"/>
                </a:solidFill>
                <a:ea typeface="メイリオ" panose="020B0604030504040204" pitchFamily="50" charset="-128"/>
                <a:cs typeface="Times New Roman" panose="02020603050405020304" pitchFamily="18" charset="0"/>
              </a:rPr>
              <a:t>令和４年１月２５日　教育庁　 </a:t>
            </a:r>
            <a:endParaRPr lang="en-US" altLang="ja-JP" sz="1200" dirty="0" smtClean="0">
              <a:solidFill>
                <a:schemeClr val="tx1"/>
              </a:solidFill>
              <a:ea typeface="メイリオ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idx="1"/>
          </p:nvPr>
        </p:nvSpPr>
        <p:spPr>
          <a:xfrm>
            <a:off x="85725" y="2492411"/>
            <a:ext cx="8954349" cy="3804669"/>
          </a:xfrm>
          <a:ln>
            <a:solidFill>
              <a:schemeClr val="tx1"/>
            </a:solidFill>
          </a:ln>
        </p:spPr>
        <p:txBody>
          <a:bodyPr lIns="180000" tIns="108000" rIns="180000" bIns="108000" anchor="ctr" anchorCtr="0">
            <a:spAutoFit/>
          </a:bodyPr>
          <a:lstStyle/>
          <a:p>
            <a:pPr marL="0" indent="0" defTabSz="457200">
              <a:lnSpc>
                <a:spcPts val="2200"/>
              </a:lnSpc>
              <a:spcBef>
                <a:spcPts val="0"/>
              </a:spcBef>
              <a:buNone/>
            </a:pP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１</a:t>
            </a: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授業</a:t>
            </a:r>
            <a:endParaRPr lang="en-US" altLang="ja-JP" sz="16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361950" indent="-180975">
              <a:lnSpc>
                <a:spcPts val="2200"/>
              </a:lnSpc>
              <a:spcBef>
                <a:spcPts val="0"/>
              </a:spcBef>
            </a:pP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感染リスクの高い活動は実施しない</a:t>
            </a:r>
            <a:endParaRPr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361950" indent="-180975">
              <a:lnSpc>
                <a:spcPts val="2200"/>
              </a:lnSpc>
              <a:spcBef>
                <a:spcPts val="0"/>
              </a:spcBef>
            </a:pP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分散登校や短縮授業は行わず、通常形態（１教室</a:t>
            </a:r>
            <a:r>
              <a:rPr lang="en-US" altLang="ja-JP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40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人まで）を継続</a:t>
            </a:r>
            <a:endParaRPr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361950" indent="-180975">
              <a:lnSpc>
                <a:spcPts val="2200"/>
              </a:lnSpc>
              <a:spcBef>
                <a:spcPts val="0"/>
              </a:spcBef>
            </a:pP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不安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を感じて登校しない児童生徒等については、オンライン等を活用して十分な学習支援を実施</a:t>
            </a: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 defTabSz="457200">
              <a:lnSpc>
                <a:spcPts val="2200"/>
              </a:lnSpc>
              <a:spcBef>
                <a:spcPts val="600"/>
              </a:spcBef>
              <a:buNone/>
            </a:pP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２　修学旅行等、泊や府県間の移動を伴う行事</a:t>
            </a:r>
            <a:endParaRPr lang="en-US" altLang="ja-JP" sz="16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361950" indent="-180975">
              <a:lnSpc>
                <a:spcPts val="2200"/>
              </a:lnSpc>
              <a:spcBef>
                <a:spcPts val="0"/>
              </a:spcBef>
            </a:pP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感染防止対策を徹底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したうえで実施</a:t>
            </a:r>
            <a:endParaRPr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 defTabSz="457200">
              <a:lnSpc>
                <a:spcPts val="2200"/>
              </a:lnSpc>
              <a:spcBef>
                <a:spcPts val="600"/>
              </a:spcBef>
              <a:buNone/>
            </a:pP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３　学校行事</a:t>
            </a:r>
            <a:endParaRPr lang="en-US" altLang="ja-JP" sz="1600" b="1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361950" indent="-180975">
              <a:lnSpc>
                <a:spcPts val="2200"/>
              </a:lnSpc>
              <a:spcBef>
                <a:spcPts val="0"/>
              </a:spcBef>
            </a:pP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来場者（保護者等）も含めて感染防止対策を徹底したうえ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で実施</a:t>
            </a: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 defTabSz="457200">
              <a:lnSpc>
                <a:spcPts val="2200"/>
              </a:lnSpc>
              <a:spcBef>
                <a:spcPts val="600"/>
              </a:spcBef>
              <a:buNone/>
            </a:pP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４　部活動</a:t>
            </a:r>
            <a:endParaRPr lang="en-US" altLang="ja-JP" sz="16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361950" indent="-180975">
              <a:lnSpc>
                <a:spcPts val="2200"/>
              </a:lnSpc>
              <a:spcBef>
                <a:spcPts val="0"/>
              </a:spcBef>
            </a:pP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感染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リスクの高い活動は実施しない</a:t>
            </a: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361950" indent="-180975">
              <a:lnSpc>
                <a:spcPts val="2200"/>
              </a:lnSpc>
              <a:spcBef>
                <a:spcPts val="0"/>
              </a:spcBef>
            </a:pP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更衣時に身体的距離を確保するよう指導</a:t>
            </a:r>
          </a:p>
          <a:p>
            <a:pPr marL="361950" indent="-180975">
              <a:lnSpc>
                <a:spcPts val="2200"/>
              </a:lnSpc>
              <a:spcBef>
                <a:spcPts val="0"/>
              </a:spcBef>
            </a:pP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合宿や府県間の移動を伴う練習試合（合同練習を含む）は実施しない</a:t>
            </a:r>
            <a:endParaRPr lang="ja-JP" altLang="en-US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85725" y="871311"/>
            <a:ext cx="8966481" cy="15542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5725">
              <a:lnSpc>
                <a:spcPts val="2300"/>
              </a:lnSpc>
            </a:pPr>
            <a:r>
              <a:rPr kumimoji="1"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１月２７日以降</a:t>
            </a:r>
            <a:r>
              <a:rPr kumimoji="1"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、</a:t>
            </a:r>
            <a:r>
              <a:rPr kumimoji="1"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府立学校においては、改めて</a:t>
            </a:r>
            <a:endParaRPr kumimoji="1" lang="en-US" altLang="ja-JP" sz="16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542925" indent="-271463">
              <a:lnSpc>
                <a:spcPts val="2300"/>
              </a:lnSpc>
              <a:buFont typeface="Arial" panose="020B0604020202020204" pitchFamily="34" charset="0"/>
              <a:buChar char="•"/>
            </a:pP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毎日の健康観察や基本的な感染症対策を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徹底する</a:t>
            </a: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542925" indent="-271463">
              <a:lnSpc>
                <a:spcPts val="2300"/>
              </a:lnSpc>
              <a:buFont typeface="Arial" panose="020B0604020202020204" pitchFamily="34" charset="0"/>
              <a:buChar char="•"/>
            </a:pP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体調不良の場合は登校を控えるよう指導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を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徹底する</a:t>
            </a:r>
            <a:endParaRPr lang="ja-JP" altLang="en-US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542925" indent="-271463">
              <a:lnSpc>
                <a:spcPts val="2200"/>
              </a:lnSpc>
              <a:buFont typeface="Arial" panose="020B0604020202020204" pitchFamily="34" charset="0"/>
              <a:buChar char="•"/>
            </a:pP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下校時等の児童生徒どうしによる飲食を厳に慎むよう</a:t>
            </a:r>
            <a:r>
              <a:rPr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指導する</a:t>
            </a:r>
            <a:endParaRPr lang="en-US" altLang="ja-JP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85725">
              <a:lnSpc>
                <a:spcPts val="2300"/>
              </a:lnSpc>
            </a:pPr>
            <a:r>
              <a:rPr kumimoji="1" lang="ja-JP" altLang="en-US" sz="16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こととし、具体的な教育活動の実施にあたっては、以下</a:t>
            </a:r>
            <a:r>
              <a:rPr kumimoji="1"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のとおりとする。</a:t>
            </a: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214307" y="6374032"/>
            <a:ext cx="83724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●　市町村立学校及び私立学校については</a:t>
            </a:r>
            <a:r>
              <a:rPr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、府立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学校と同様の対応を要請</a:t>
            </a:r>
            <a:endParaRPr kumimoji="1" lang="ja-JP" altLang="en-US" sz="1400" dirty="0"/>
          </a:p>
        </p:txBody>
      </p:sp>
      <p:sp>
        <p:nvSpPr>
          <p:cNvPr id="7" name="テキスト ボックス 5"/>
          <p:cNvSpPr txBox="1"/>
          <p:nvPr/>
        </p:nvSpPr>
        <p:spPr>
          <a:xfrm>
            <a:off x="7384263" y="89454"/>
            <a:ext cx="1647354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dirty="0" smtClean="0"/>
              <a:t>資料</a:t>
            </a:r>
            <a:r>
              <a:rPr lang="ja-JP" altLang="en-US" dirty="0"/>
              <a:t>２</a:t>
            </a:r>
            <a:r>
              <a:rPr lang="ja-JP" altLang="en-US" dirty="0" smtClean="0"/>
              <a:t>－ </a:t>
            </a:r>
            <a:r>
              <a:rPr lang="ja-JP" altLang="en-US" dirty="0"/>
              <a:t>３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51762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ユーザー定義 1">
      <a:majorFont>
        <a:latin typeface="Meiryo UI"/>
        <a:ea typeface="Meiryo UI"/>
        <a:cs typeface=""/>
      </a:majorFont>
      <a:minorFont>
        <a:latin typeface="Meiryo UI"/>
        <a:ea typeface="Meiryo UI"/>
        <a:cs typeface="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259</Words>
  <Application>Microsoft Office PowerPoint</Application>
  <PresentationFormat>画面に合わせる (4:3)</PresentationFormat>
  <Paragraphs>23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メイリオ</vt:lpstr>
      <vt:lpstr>游ゴシック</vt:lpstr>
      <vt:lpstr>Arial</vt:lpstr>
      <vt:lpstr>Times New Roman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2020-07-03T08:05:48Z</dcterms:created>
  <dcterms:modified xsi:type="dcterms:W3CDTF">2022-01-25T03:29:02Z</dcterms:modified>
</cp:coreProperties>
</file>