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837" r:id="rId2"/>
  </p:sldIdLst>
  <p:sldSz cx="12192000" cy="7559675"/>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周藤　英" initials="周藤　英" lastIdx="1" clrIdx="0">
    <p:extLst>
      <p:ext uri="{19B8F6BF-5375-455C-9EA6-DF929625EA0E}">
        <p15:presenceInfo xmlns:p15="http://schemas.microsoft.com/office/powerpoint/2012/main" userId="S-1-5-21-161959346-1900351369-444732941-10235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B28B"/>
    <a:srgbClr val="FFFFCC"/>
    <a:srgbClr val="FF9999"/>
    <a:srgbClr val="FF6699"/>
    <a:srgbClr val="E7EDEF"/>
    <a:srgbClr val="FF6600"/>
    <a:srgbClr val="99FF66"/>
    <a:srgbClr val="33CC33"/>
    <a:srgbClr val="CCFF99"/>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5278" autoAdjust="0"/>
  </p:normalViewPr>
  <p:slideViewPr>
    <p:cSldViewPr snapToGrid="0">
      <p:cViewPr varScale="1">
        <p:scale>
          <a:sx n="58" d="100"/>
          <a:sy n="58" d="100"/>
        </p:scale>
        <p:origin x="1218" y="78"/>
      </p:cViewPr>
      <p:guideLst/>
    </p:cSldViewPr>
  </p:slideViewPr>
  <p:notesTextViewPr>
    <p:cViewPr>
      <p:scale>
        <a:sx n="1" d="1"/>
        <a:sy n="1" d="1"/>
      </p:scale>
      <p:origin x="0" y="0"/>
    </p:cViewPr>
  </p:notesTextViewPr>
  <p:notesViewPr>
    <p:cSldViewPr snapToGrid="0">
      <p:cViewPr varScale="1">
        <p:scale>
          <a:sx n="52" d="100"/>
          <a:sy n="52"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2949575" cy="498475"/>
          </a:xfrm>
          <a:prstGeom prst="rect">
            <a:avLst/>
          </a:prstGeom>
        </p:spPr>
        <p:txBody>
          <a:bodyPr vert="horz" lIns="91417" tIns="45709" rIns="91417" bIns="45709"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9" y="1"/>
            <a:ext cx="2949575" cy="498475"/>
          </a:xfrm>
          <a:prstGeom prst="rect">
            <a:avLst/>
          </a:prstGeom>
        </p:spPr>
        <p:txBody>
          <a:bodyPr vert="horz" lIns="91417" tIns="45709" rIns="91417" bIns="45709" rtlCol="0"/>
          <a:lstStyle>
            <a:lvl1pPr algn="r">
              <a:defRPr sz="1200"/>
            </a:lvl1pPr>
          </a:lstStyle>
          <a:p>
            <a:fld id="{D64E24C0-EAE7-42C3-A2C6-11E03F4A7047}" type="datetimeFigureOut">
              <a:rPr kumimoji="1" lang="ja-JP" altLang="en-US" smtClean="0"/>
              <a:t>2021/9/27</a:t>
            </a:fld>
            <a:endParaRPr kumimoji="1" lang="ja-JP" altLang="en-US" dirty="0"/>
          </a:p>
        </p:txBody>
      </p:sp>
      <p:sp>
        <p:nvSpPr>
          <p:cNvPr id="4" name="スライド イメージ プレースホルダー 3"/>
          <p:cNvSpPr>
            <a:spLocks noGrp="1" noRot="1" noChangeAspect="1"/>
          </p:cNvSpPr>
          <p:nvPr>
            <p:ph type="sldImg" idx="2"/>
          </p:nvPr>
        </p:nvSpPr>
        <p:spPr>
          <a:xfrm>
            <a:off x="698500" y="1243013"/>
            <a:ext cx="5410200" cy="3354387"/>
          </a:xfrm>
          <a:prstGeom prst="rect">
            <a:avLst/>
          </a:prstGeom>
          <a:noFill/>
          <a:ln w="12700">
            <a:solidFill>
              <a:prstClr val="black"/>
            </a:solidFill>
          </a:ln>
        </p:spPr>
        <p:txBody>
          <a:bodyPr vert="horz" lIns="91417" tIns="45709" rIns="91417" bIns="45709" rtlCol="0" anchor="ctr"/>
          <a:lstStyle/>
          <a:p>
            <a:endParaRPr lang="ja-JP" altLang="en-US" dirty="0"/>
          </a:p>
        </p:txBody>
      </p:sp>
      <p:sp>
        <p:nvSpPr>
          <p:cNvPr id="5" name="ノート プレースホルダー 4"/>
          <p:cNvSpPr>
            <a:spLocks noGrp="1"/>
          </p:cNvSpPr>
          <p:nvPr>
            <p:ph type="body" sz="quarter" idx="3"/>
          </p:nvPr>
        </p:nvSpPr>
        <p:spPr>
          <a:xfrm>
            <a:off x="681040" y="4783141"/>
            <a:ext cx="5445125" cy="3913187"/>
          </a:xfrm>
          <a:prstGeom prst="rect">
            <a:avLst/>
          </a:prstGeom>
        </p:spPr>
        <p:txBody>
          <a:bodyPr vert="horz" lIns="91417" tIns="45709" rIns="91417" bIns="4570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865"/>
            <a:ext cx="2949575" cy="498475"/>
          </a:xfrm>
          <a:prstGeom prst="rect">
            <a:avLst/>
          </a:prstGeom>
        </p:spPr>
        <p:txBody>
          <a:bodyPr vert="horz" lIns="91417" tIns="45709" rIns="91417" bIns="45709"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9" y="9440865"/>
            <a:ext cx="2949575" cy="498475"/>
          </a:xfrm>
          <a:prstGeom prst="rect">
            <a:avLst/>
          </a:prstGeom>
        </p:spPr>
        <p:txBody>
          <a:bodyPr vert="horz" lIns="91417" tIns="45709" rIns="91417" bIns="45709" rtlCol="0" anchor="b"/>
          <a:lstStyle>
            <a:lvl1pPr algn="r">
              <a:defRPr sz="1200"/>
            </a:lvl1pPr>
          </a:lstStyle>
          <a:p>
            <a:fld id="{2F0EEB81-DB16-4A68-B055-8A38956DB515}" type="slidenum">
              <a:rPr kumimoji="1" lang="ja-JP" altLang="en-US" smtClean="0"/>
              <a:t>‹#›</a:t>
            </a:fld>
            <a:endParaRPr kumimoji="1" lang="ja-JP" altLang="en-US" dirty="0"/>
          </a:p>
        </p:txBody>
      </p:sp>
    </p:spTree>
    <p:extLst>
      <p:ext uri="{BB962C8B-B14F-4D97-AF65-F5344CB8AC3E}">
        <p14:creationId xmlns:p14="http://schemas.microsoft.com/office/powerpoint/2010/main" val="26732406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98500" y="1243013"/>
            <a:ext cx="541020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F0EEB81-DB16-4A68-B055-8A38956DB515}" type="slidenum">
              <a:rPr kumimoji="1" lang="ja-JP" altLang="en-US" smtClean="0"/>
              <a:t>1</a:t>
            </a:fld>
            <a:endParaRPr kumimoji="1" lang="ja-JP" altLang="en-US" dirty="0"/>
          </a:p>
        </p:txBody>
      </p:sp>
    </p:spTree>
    <p:extLst>
      <p:ext uri="{BB962C8B-B14F-4D97-AF65-F5344CB8AC3E}">
        <p14:creationId xmlns:p14="http://schemas.microsoft.com/office/powerpoint/2010/main" val="821597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237197"/>
            <a:ext cx="9144000" cy="2631887"/>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970580"/>
            <a:ext cx="9144000" cy="1825171"/>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214A32F-0E8C-4D91-BAC6-EA2E81F1CF45}" type="datetime1">
              <a:rPr kumimoji="1" lang="ja-JP" altLang="en-US" smtClean="0"/>
              <a:t>2021/9/27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2102975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D5DF179-10CB-45A6-B13C-93904DC17FE4}" type="datetime1">
              <a:rPr kumimoji="1" lang="ja-JP" altLang="en-US" smtClean="0"/>
              <a:t>2021/9/27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685110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402483"/>
            <a:ext cx="2628900" cy="64064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402483"/>
            <a:ext cx="7734300" cy="64064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A6242DB-F35F-4377-94B7-B7ED4323D95B}" type="datetime1">
              <a:rPr kumimoji="1" lang="ja-JP" altLang="en-US" smtClean="0"/>
              <a:t>2021/9/27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3641613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F583C5E-CF60-4334-9FD4-141CAC84472E}" type="datetime1">
              <a:rPr kumimoji="1" lang="ja-JP" altLang="en-US" smtClean="0"/>
              <a:t>2021/9/27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366156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884670"/>
            <a:ext cx="10515600" cy="3144614"/>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5059034"/>
            <a:ext cx="10515600" cy="165367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771D1FA-B226-445F-B72F-F5654B8E355B}" type="datetime1">
              <a:rPr kumimoji="1" lang="ja-JP" altLang="en-US" smtClean="0"/>
              <a:t>2021/9/27</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2795659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2012414"/>
            <a:ext cx="5181600"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2012414"/>
            <a:ext cx="5181600"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BACE846-7A07-4EDA-B2BD-6340DA55CC0B}" type="datetime1">
              <a:rPr kumimoji="1" lang="ja-JP" altLang="en-US" smtClean="0"/>
              <a:t>2021/9/27</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3799868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402483"/>
            <a:ext cx="10515600" cy="14611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9" y="1853171"/>
            <a:ext cx="5157787" cy="90821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9" y="2761381"/>
            <a:ext cx="5157787"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853171"/>
            <a:ext cx="5183188" cy="90821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761381"/>
            <a:ext cx="5183188"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1CB574D-5CAF-477E-894B-F08871D0771C}" type="datetime1">
              <a:rPr kumimoji="1" lang="ja-JP" altLang="en-US" smtClean="0"/>
              <a:t>2021/9/27</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337364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7622300-6663-4891-BD5D-793907E96D35}" type="datetime1">
              <a:rPr kumimoji="1" lang="ja-JP" altLang="en-US" smtClean="0"/>
              <a:t>2021/9/27</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2345512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63E0D3-56EB-460F-ABA6-3FE4DA800664}" type="datetime1">
              <a:rPr kumimoji="1" lang="ja-JP" altLang="en-US" smtClean="0"/>
              <a:t>2021/9/27</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3271852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9" y="503978"/>
            <a:ext cx="3932237" cy="1763924"/>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1088454"/>
            <a:ext cx="6172200" cy="537226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9" y="2267902"/>
            <a:ext cx="3932237" cy="420157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29D1D72-1EAB-4C54-83FC-667B976995F2}" type="datetime1">
              <a:rPr kumimoji="1" lang="ja-JP" altLang="en-US" smtClean="0"/>
              <a:t>2021/9/27</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1163463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9" y="503978"/>
            <a:ext cx="3932237" cy="1763924"/>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1088454"/>
            <a:ext cx="6172200" cy="537226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839789" y="2267902"/>
            <a:ext cx="3932237" cy="420157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93F1E87-BAE2-4B8B-8BEA-3C5827EB6F87}" type="datetime1">
              <a:rPr kumimoji="1" lang="ja-JP" altLang="en-US" smtClean="0"/>
              <a:t>2021/9/27</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995360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402483"/>
            <a:ext cx="10515600" cy="1461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2012414"/>
            <a:ext cx="10515600" cy="47965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7006699"/>
            <a:ext cx="2743200" cy="402483"/>
          </a:xfrm>
          <a:prstGeom prst="rect">
            <a:avLst/>
          </a:prstGeom>
        </p:spPr>
        <p:txBody>
          <a:bodyPr vert="horz" lIns="91440" tIns="45720" rIns="91440" bIns="45720" rtlCol="0" anchor="ctr"/>
          <a:lstStyle>
            <a:lvl1pPr algn="l">
              <a:defRPr sz="1200">
                <a:solidFill>
                  <a:schemeClr val="tx1">
                    <a:tint val="75000"/>
                  </a:schemeClr>
                </a:solidFill>
              </a:defRPr>
            </a:lvl1pPr>
          </a:lstStyle>
          <a:p>
            <a:fld id="{B73C00F3-FD50-4284-B304-AA55E7B077B8}" type="datetime1">
              <a:rPr kumimoji="1" lang="ja-JP" altLang="en-US" smtClean="0"/>
              <a:t>2021/9/27</a:t>
            </a:fld>
            <a:endParaRPr kumimoji="1" lang="ja-JP" altLang="en-US" dirty="0"/>
          </a:p>
        </p:txBody>
      </p:sp>
      <p:sp>
        <p:nvSpPr>
          <p:cNvPr id="5" name="Footer Placeholder 4"/>
          <p:cNvSpPr>
            <a:spLocks noGrp="1"/>
          </p:cNvSpPr>
          <p:nvPr>
            <p:ph type="ftr" sz="quarter" idx="3"/>
          </p:nvPr>
        </p:nvSpPr>
        <p:spPr>
          <a:xfrm>
            <a:off x="4038600" y="7006699"/>
            <a:ext cx="4114800" cy="40248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8610600" y="7006699"/>
            <a:ext cx="2743200" cy="402483"/>
          </a:xfrm>
          <a:prstGeom prst="rect">
            <a:avLst/>
          </a:prstGeom>
        </p:spPr>
        <p:txBody>
          <a:bodyPr vert="horz" lIns="91440" tIns="45720" rIns="91440" bIns="45720" rtlCol="0" anchor="ctr"/>
          <a:lstStyle>
            <a:lvl1pPr algn="r">
              <a:defRPr sz="1200">
                <a:solidFill>
                  <a:schemeClr val="tx1">
                    <a:tint val="75000"/>
                  </a:schemeClr>
                </a:solidFill>
              </a:defRPr>
            </a:lvl1p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14499275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p:cNvGraphicFramePr>
            <a:graphicFrameLocks noGrp="1"/>
          </p:cNvGraphicFramePr>
          <p:nvPr>
            <p:extLst>
              <p:ext uri="{D42A27DB-BD31-4B8C-83A1-F6EECF244321}">
                <p14:modId xmlns:p14="http://schemas.microsoft.com/office/powerpoint/2010/main" val="1034734892"/>
              </p:ext>
            </p:extLst>
          </p:nvPr>
        </p:nvGraphicFramePr>
        <p:xfrm>
          <a:off x="170209" y="1417124"/>
          <a:ext cx="11911233" cy="1341120"/>
        </p:xfrm>
        <a:graphic>
          <a:graphicData uri="http://schemas.openxmlformats.org/drawingml/2006/table">
            <a:tbl>
              <a:tblPr firstRow="1" bandRow="1">
                <a:tableStyleId>{00A15C55-8517-42AA-B614-E9B94910E393}</a:tableStyleId>
              </a:tblPr>
              <a:tblGrid>
                <a:gridCol w="1668520">
                  <a:extLst>
                    <a:ext uri="{9D8B030D-6E8A-4147-A177-3AD203B41FA5}">
                      <a16:colId xmlns:a16="http://schemas.microsoft.com/office/drawing/2014/main" val="245184962"/>
                    </a:ext>
                  </a:extLst>
                </a:gridCol>
                <a:gridCol w="2431433">
                  <a:extLst>
                    <a:ext uri="{9D8B030D-6E8A-4147-A177-3AD203B41FA5}">
                      <a16:colId xmlns:a16="http://schemas.microsoft.com/office/drawing/2014/main" val="2968178981"/>
                    </a:ext>
                  </a:extLst>
                </a:gridCol>
                <a:gridCol w="867920">
                  <a:extLst>
                    <a:ext uri="{9D8B030D-6E8A-4147-A177-3AD203B41FA5}">
                      <a16:colId xmlns:a16="http://schemas.microsoft.com/office/drawing/2014/main" val="2903263068"/>
                    </a:ext>
                  </a:extLst>
                </a:gridCol>
                <a:gridCol w="867920">
                  <a:extLst>
                    <a:ext uri="{9D8B030D-6E8A-4147-A177-3AD203B41FA5}">
                      <a16:colId xmlns:a16="http://schemas.microsoft.com/office/drawing/2014/main" val="302079677"/>
                    </a:ext>
                  </a:extLst>
                </a:gridCol>
                <a:gridCol w="867920">
                  <a:extLst>
                    <a:ext uri="{9D8B030D-6E8A-4147-A177-3AD203B41FA5}">
                      <a16:colId xmlns:a16="http://schemas.microsoft.com/office/drawing/2014/main" val="2976481032"/>
                    </a:ext>
                  </a:extLst>
                </a:gridCol>
                <a:gridCol w="867920">
                  <a:extLst>
                    <a:ext uri="{9D8B030D-6E8A-4147-A177-3AD203B41FA5}">
                      <a16:colId xmlns:a16="http://schemas.microsoft.com/office/drawing/2014/main" val="155369237"/>
                    </a:ext>
                  </a:extLst>
                </a:gridCol>
                <a:gridCol w="867920">
                  <a:extLst>
                    <a:ext uri="{9D8B030D-6E8A-4147-A177-3AD203B41FA5}">
                      <a16:colId xmlns:a16="http://schemas.microsoft.com/office/drawing/2014/main" val="96671422"/>
                    </a:ext>
                  </a:extLst>
                </a:gridCol>
                <a:gridCol w="867920">
                  <a:extLst>
                    <a:ext uri="{9D8B030D-6E8A-4147-A177-3AD203B41FA5}">
                      <a16:colId xmlns:a16="http://schemas.microsoft.com/office/drawing/2014/main" val="2100573511"/>
                    </a:ext>
                  </a:extLst>
                </a:gridCol>
                <a:gridCol w="867920">
                  <a:extLst>
                    <a:ext uri="{9D8B030D-6E8A-4147-A177-3AD203B41FA5}">
                      <a16:colId xmlns:a16="http://schemas.microsoft.com/office/drawing/2014/main" val="3539534171"/>
                    </a:ext>
                  </a:extLst>
                </a:gridCol>
                <a:gridCol w="867920">
                  <a:extLst>
                    <a:ext uri="{9D8B030D-6E8A-4147-A177-3AD203B41FA5}">
                      <a16:colId xmlns:a16="http://schemas.microsoft.com/office/drawing/2014/main" val="3816641238"/>
                    </a:ext>
                  </a:extLst>
                </a:gridCol>
                <a:gridCol w="867920">
                  <a:extLst>
                    <a:ext uri="{9D8B030D-6E8A-4147-A177-3AD203B41FA5}">
                      <a16:colId xmlns:a16="http://schemas.microsoft.com/office/drawing/2014/main" val="131256829"/>
                    </a:ext>
                  </a:extLst>
                </a:gridCol>
              </a:tblGrid>
              <a:tr h="274892">
                <a:tc>
                  <a:txBody>
                    <a:bodyPr/>
                    <a:lstStyle/>
                    <a:p>
                      <a:pPr algn="ctr"/>
                      <a:endParaRPr kumimoji="1" lang="ja-JP" altLang="en-US" sz="1600" dirty="0">
                        <a:latin typeface="UD デジタル 教科書体 NK-B" panose="02020700000000000000" pitchFamily="18" charset="-128"/>
                        <a:ea typeface="UD デジタル 教科書体 NK-B" panose="02020700000000000000" pitchFamily="18" charset="-128"/>
                      </a:endParaRPr>
                    </a:p>
                  </a:txBody>
                  <a:tcPr/>
                </a:tc>
                <a:tc>
                  <a:txBody>
                    <a:bodyPr/>
                    <a:lstStyle/>
                    <a:p>
                      <a:pPr algn="ctr"/>
                      <a:r>
                        <a:rPr kumimoji="1" lang="ja-JP" altLang="en-US" sz="1600" dirty="0">
                          <a:latin typeface="UD デジタル 教科書体 NK-B" panose="02020700000000000000" pitchFamily="18" charset="-128"/>
                          <a:ea typeface="UD デジタル 教科書体 NK-B" panose="02020700000000000000" pitchFamily="18" charset="-128"/>
                        </a:rPr>
                        <a:t>非常事態解除の目安</a:t>
                      </a:r>
                    </a:p>
                  </a:txBody>
                  <a:tcPr/>
                </a:tc>
                <a:tc>
                  <a:txBody>
                    <a:bodyPr/>
                    <a:lstStyle/>
                    <a:p>
                      <a:pPr algn="ctr"/>
                      <a:r>
                        <a:rPr kumimoji="1" lang="en-US" altLang="ja-JP" sz="1600" dirty="0">
                          <a:latin typeface="UD デジタル 教科書体 NK-B" panose="02020700000000000000" pitchFamily="18" charset="-128"/>
                          <a:ea typeface="UD デジタル 教科書体 NK-B" panose="02020700000000000000" pitchFamily="18" charset="-128"/>
                        </a:rPr>
                        <a:t>9/20</a:t>
                      </a:r>
                      <a:endParaRPr kumimoji="1" lang="ja-JP" altLang="en-US" sz="1600" dirty="0">
                        <a:latin typeface="UD デジタル 教科書体 NK-B" panose="02020700000000000000" pitchFamily="18" charset="-128"/>
                        <a:ea typeface="UD デジタル 教科書体 NK-B" panose="02020700000000000000" pitchFamily="18" charset="-128"/>
                      </a:endParaRPr>
                    </a:p>
                  </a:txBody>
                  <a:tcPr/>
                </a:tc>
                <a:tc>
                  <a:txBody>
                    <a:bodyPr/>
                    <a:lstStyle/>
                    <a:p>
                      <a:pPr algn="ctr"/>
                      <a:r>
                        <a:rPr kumimoji="1" lang="en-US" altLang="ja-JP" sz="1600" dirty="0">
                          <a:latin typeface="UD デジタル 教科書体 NK-B" panose="02020700000000000000" pitchFamily="18" charset="-128"/>
                          <a:ea typeface="UD デジタル 教科書体 NK-B" panose="02020700000000000000" pitchFamily="18" charset="-128"/>
                        </a:rPr>
                        <a:t>21</a:t>
                      </a:r>
                      <a:endParaRPr kumimoji="1" lang="ja-JP" altLang="en-US" sz="1600" dirty="0">
                        <a:latin typeface="UD デジタル 教科書体 NK-B" panose="02020700000000000000" pitchFamily="18" charset="-128"/>
                        <a:ea typeface="UD デジタル 教科書体 NK-B" panose="02020700000000000000" pitchFamily="18" charset="-128"/>
                      </a:endParaRPr>
                    </a:p>
                  </a:txBody>
                  <a:tcPr/>
                </a:tc>
                <a:tc>
                  <a:txBody>
                    <a:bodyPr/>
                    <a:lstStyle/>
                    <a:p>
                      <a:pPr algn="ctr"/>
                      <a:r>
                        <a:rPr kumimoji="1" lang="en-US" altLang="ja-JP" sz="1600" dirty="0">
                          <a:latin typeface="UD デジタル 教科書体 NK-B" panose="02020700000000000000" pitchFamily="18" charset="-128"/>
                          <a:ea typeface="UD デジタル 教科書体 NK-B" panose="02020700000000000000" pitchFamily="18" charset="-128"/>
                        </a:rPr>
                        <a:t>22</a:t>
                      </a:r>
                      <a:endParaRPr kumimoji="1" lang="ja-JP" altLang="en-US" sz="1600" dirty="0">
                        <a:latin typeface="UD デジタル 教科書体 NK-B" panose="02020700000000000000" pitchFamily="18" charset="-128"/>
                        <a:ea typeface="UD デジタル 教科書体 NK-B" panose="02020700000000000000" pitchFamily="18" charset="-128"/>
                      </a:endParaRPr>
                    </a:p>
                  </a:txBody>
                  <a:tcPr>
                    <a:lnB w="12700" cap="flat" cmpd="sng" algn="ctr">
                      <a:solidFill>
                        <a:schemeClr val="tx1"/>
                      </a:solidFill>
                      <a:prstDash val="solid"/>
                      <a:round/>
                      <a:headEnd type="none" w="med" len="med"/>
                      <a:tailEnd type="none" w="med" len="med"/>
                    </a:lnB>
                  </a:tcPr>
                </a:tc>
                <a:tc>
                  <a:txBody>
                    <a:bodyPr/>
                    <a:lstStyle/>
                    <a:p>
                      <a:pPr algn="ctr"/>
                      <a:r>
                        <a:rPr kumimoji="1" lang="en-US" altLang="ja-JP" sz="1600" dirty="0">
                          <a:latin typeface="UD デジタル 教科書体 NK-B" panose="02020700000000000000" pitchFamily="18" charset="-128"/>
                          <a:ea typeface="UD デジタル 教科書体 NK-B" panose="02020700000000000000" pitchFamily="18" charset="-128"/>
                        </a:rPr>
                        <a:t>23</a:t>
                      </a:r>
                      <a:endParaRPr kumimoji="1" lang="ja-JP" altLang="en-US" sz="1600" dirty="0">
                        <a:latin typeface="UD デジタル 教科書体 NK-B" panose="02020700000000000000" pitchFamily="18" charset="-128"/>
                        <a:ea typeface="UD デジタル 教科書体 NK-B" panose="02020700000000000000" pitchFamily="18" charset="-128"/>
                      </a:endParaRPr>
                    </a:p>
                  </a:txBody>
                  <a:tcPr>
                    <a:lnB w="12700" cap="flat" cmpd="sng" algn="ctr">
                      <a:solidFill>
                        <a:schemeClr val="tx1"/>
                      </a:solidFill>
                      <a:prstDash val="solid"/>
                      <a:round/>
                      <a:headEnd type="none" w="med" len="med"/>
                      <a:tailEnd type="none" w="med" len="med"/>
                    </a:lnB>
                  </a:tcPr>
                </a:tc>
                <a:tc>
                  <a:txBody>
                    <a:bodyPr/>
                    <a:lstStyle/>
                    <a:p>
                      <a:pPr algn="ctr"/>
                      <a:r>
                        <a:rPr kumimoji="1" lang="en-US" altLang="ja-JP" sz="1600" dirty="0">
                          <a:latin typeface="UD デジタル 教科書体 NK-B" panose="02020700000000000000" pitchFamily="18" charset="-128"/>
                          <a:ea typeface="UD デジタル 教科書体 NK-B" panose="02020700000000000000" pitchFamily="18" charset="-128"/>
                        </a:rPr>
                        <a:t>24</a:t>
                      </a:r>
                      <a:endParaRPr kumimoji="1" lang="ja-JP" altLang="en-US" sz="1600" dirty="0">
                        <a:latin typeface="UD デジタル 教科書体 NK-B" panose="02020700000000000000" pitchFamily="18" charset="-128"/>
                        <a:ea typeface="UD デジタル 教科書体 NK-B" panose="02020700000000000000" pitchFamily="18" charset="-128"/>
                      </a:endParaRPr>
                    </a:p>
                  </a:txBody>
                  <a:tcPr>
                    <a:lnB w="12700" cap="flat" cmpd="sng" algn="ctr">
                      <a:solidFill>
                        <a:schemeClr val="tx1"/>
                      </a:solidFill>
                      <a:prstDash val="solid"/>
                      <a:round/>
                      <a:headEnd type="none" w="med" len="med"/>
                      <a:tailEnd type="none" w="med" len="med"/>
                    </a:lnB>
                  </a:tcPr>
                </a:tc>
                <a:tc>
                  <a:txBody>
                    <a:bodyPr/>
                    <a:lstStyle/>
                    <a:p>
                      <a:pPr algn="ctr"/>
                      <a:r>
                        <a:rPr kumimoji="1" lang="en-US" altLang="ja-JP" sz="1600" dirty="0">
                          <a:latin typeface="UD デジタル 教科書体 NK-B" panose="02020700000000000000" pitchFamily="18" charset="-128"/>
                          <a:ea typeface="UD デジタル 教科書体 NK-B" panose="02020700000000000000" pitchFamily="18" charset="-128"/>
                        </a:rPr>
                        <a:t>25</a:t>
                      </a:r>
                      <a:endParaRPr kumimoji="1" lang="ja-JP" altLang="en-US" sz="1600" dirty="0">
                        <a:latin typeface="UD デジタル 教科書体 NK-B" panose="02020700000000000000" pitchFamily="18" charset="-128"/>
                        <a:ea typeface="UD デジタル 教科書体 NK-B" panose="02020700000000000000" pitchFamily="18" charset="-128"/>
                      </a:endParaRPr>
                    </a:p>
                  </a:txBody>
                  <a:tcPr>
                    <a:lnB w="12700" cap="flat" cmpd="sng" algn="ctr">
                      <a:solidFill>
                        <a:schemeClr val="tx1"/>
                      </a:solidFill>
                      <a:prstDash val="solid"/>
                      <a:round/>
                      <a:headEnd type="none" w="med" len="med"/>
                      <a:tailEnd type="none" w="med" len="med"/>
                    </a:lnB>
                  </a:tcPr>
                </a:tc>
                <a:tc>
                  <a:txBody>
                    <a:bodyPr/>
                    <a:lstStyle/>
                    <a:p>
                      <a:pPr algn="ctr"/>
                      <a:r>
                        <a:rPr kumimoji="1" lang="en-US" altLang="ja-JP" sz="1600" dirty="0">
                          <a:latin typeface="UD デジタル 教科書体 NK-B" panose="02020700000000000000" pitchFamily="18" charset="-128"/>
                          <a:ea typeface="UD デジタル 教科書体 NK-B" panose="02020700000000000000" pitchFamily="18" charset="-128"/>
                        </a:rPr>
                        <a:t>26</a:t>
                      </a:r>
                      <a:endParaRPr kumimoji="1" lang="ja-JP" altLang="en-US" sz="1600" dirty="0">
                        <a:latin typeface="UD デジタル 教科書体 NK-B" panose="02020700000000000000" pitchFamily="18" charset="-128"/>
                        <a:ea typeface="UD デジタル 教科書体 NK-B" panose="02020700000000000000" pitchFamily="18" charset="-128"/>
                      </a:endParaRPr>
                    </a:p>
                  </a:txBody>
                  <a:tcPr>
                    <a:lnB w="12700" cap="flat" cmpd="sng" algn="ctr">
                      <a:solidFill>
                        <a:schemeClr val="tx1"/>
                      </a:solidFill>
                      <a:prstDash val="solid"/>
                      <a:round/>
                      <a:headEnd type="none" w="med" len="med"/>
                      <a:tailEnd type="none" w="med" len="med"/>
                    </a:lnB>
                  </a:tcPr>
                </a:tc>
                <a:tc>
                  <a:txBody>
                    <a:bodyPr/>
                    <a:lstStyle/>
                    <a:p>
                      <a:pPr algn="ctr"/>
                      <a:r>
                        <a:rPr kumimoji="1" lang="en-US" altLang="ja-JP" sz="1600" dirty="0">
                          <a:latin typeface="UD デジタル 教科書体 NK-B" panose="02020700000000000000" pitchFamily="18" charset="-128"/>
                          <a:ea typeface="UD デジタル 教科書体 NK-B" panose="02020700000000000000" pitchFamily="18" charset="-128"/>
                        </a:rPr>
                        <a:t>27</a:t>
                      </a:r>
                      <a:endParaRPr kumimoji="1" lang="ja-JP" altLang="en-US" sz="1600" dirty="0">
                        <a:latin typeface="UD デジタル 教科書体 NK-B" panose="02020700000000000000" pitchFamily="18" charset="-128"/>
                        <a:ea typeface="UD デジタル 教科書体 NK-B" panose="02020700000000000000" pitchFamily="18" charset="-128"/>
                      </a:endParaRPr>
                    </a:p>
                  </a:txBody>
                  <a:tcPr>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latin typeface="UD デジタル 教科書体 NK-B" panose="02020700000000000000" pitchFamily="18" charset="-128"/>
                          <a:ea typeface="UD デジタル 教科書体 NK-B" panose="02020700000000000000" pitchFamily="18" charset="-128"/>
                        </a:rPr>
                        <a:t>28</a:t>
                      </a:r>
                      <a:endParaRPr kumimoji="1" lang="en-US" altLang="ja-JP" sz="1600" dirty="0">
                        <a:latin typeface="UD デジタル 教科書体 NK-B" panose="02020700000000000000" pitchFamily="18" charset="-128"/>
                        <a:ea typeface="UD デジタル 教科書体 NK-B" panose="02020700000000000000" pitchFamily="18" charset="-128"/>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65560344"/>
                  </a:ext>
                </a:extLst>
              </a:tr>
              <a:tr h="274892">
                <a:tc>
                  <a:txBody>
                    <a:bodyPr/>
                    <a:lstStyle/>
                    <a:p>
                      <a:pPr algn="ctr"/>
                      <a:r>
                        <a:rPr kumimoji="1" lang="ja-JP" altLang="en-US" sz="1600" dirty="0">
                          <a:latin typeface="UD デジタル 教科書体 NK-B" panose="02020700000000000000" pitchFamily="18" charset="-128"/>
                          <a:ea typeface="UD デジタル 教科書体 NK-B" panose="02020700000000000000" pitchFamily="18" charset="-128"/>
                        </a:rPr>
                        <a:t>病床使用率</a:t>
                      </a:r>
                    </a:p>
                  </a:txBody>
                  <a:tcPr/>
                </a:tc>
                <a:tc>
                  <a:txBody>
                    <a:bodyPr/>
                    <a:lstStyle/>
                    <a:p>
                      <a:pPr algn="ctr"/>
                      <a:r>
                        <a:rPr kumimoji="1" lang="ja-JP" altLang="en-US" sz="1600" dirty="0">
                          <a:latin typeface="UD デジタル 教科書体 NK-B" panose="02020700000000000000" pitchFamily="18" charset="-128"/>
                          <a:ea typeface="UD デジタル 教科書体 NK-B" panose="02020700000000000000" pitchFamily="18" charset="-128"/>
                        </a:rPr>
                        <a:t>７日間連続</a:t>
                      </a:r>
                      <a:r>
                        <a:rPr kumimoji="1" lang="en-US" altLang="ja-JP" sz="1600" dirty="0">
                          <a:latin typeface="UD デジタル 教科書体 NK-B" panose="02020700000000000000" pitchFamily="18" charset="-128"/>
                          <a:ea typeface="UD デジタル 教科書体 NK-B" panose="02020700000000000000" pitchFamily="18" charset="-128"/>
                        </a:rPr>
                        <a:t>50</a:t>
                      </a:r>
                      <a:r>
                        <a:rPr kumimoji="1" lang="ja-JP" altLang="en-US" sz="1600" dirty="0">
                          <a:latin typeface="UD デジタル 教科書体 NK-B" panose="02020700000000000000" pitchFamily="18" charset="-128"/>
                          <a:ea typeface="UD デジタル 教科書体 NK-B" panose="02020700000000000000" pitchFamily="18" charset="-128"/>
                        </a:rPr>
                        <a:t>％未満</a:t>
                      </a:r>
                    </a:p>
                  </a:txBody>
                  <a:tcPr/>
                </a:tc>
                <a:tc>
                  <a:txBody>
                    <a:bodyPr/>
                    <a:lstStyle/>
                    <a:p>
                      <a:pPr algn="ctr"/>
                      <a:r>
                        <a:rPr lang="en-US" altLang="ja-JP" sz="1400" dirty="0">
                          <a:latin typeface="Meiryo UI" panose="020B0604030504040204" pitchFamily="50" charset="-128"/>
                          <a:ea typeface="Meiryo UI" panose="020B0604030504040204" pitchFamily="50" charset="-128"/>
                        </a:rPr>
                        <a:t>54.4%</a:t>
                      </a:r>
                      <a:endParaRPr lang="ja-JP" altLang="en-US" sz="14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400" dirty="0">
                          <a:latin typeface="Meiryo UI" panose="020B0604030504040204" pitchFamily="50" charset="-128"/>
                          <a:ea typeface="Meiryo UI" panose="020B0604030504040204" pitchFamily="50" charset="-128"/>
                        </a:rPr>
                        <a:t>55.5%</a:t>
                      </a:r>
                      <a:endParaRPr kumimoji="1" lang="ja-JP" altLang="en-US" sz="1400" dirty="0">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UD デジタル 教科書体 NK-B" panose="02020700000000000000" pitchFamily="18" charset="-128"/>
                          <a:ea typeface="UD デジタル 教科書体 NK-B" panose="02020700000000000000" pitchFamily="18" charset="-128"/>
                        </a:rPr>
                        <a:t>41.8%</a:t>
                      </a:r>
                      <a:endParaRPr kumimoji="1" lang="ja-JP" altLang="en-US" sz="1400" dirty="0">
                        <a:latin typeface="UD デジタル 教科書体 NK-B" panose="02020700000000000000" pitchFamily="18" charset="-128"/>
                        <a:ea typeface="UD デジタル 教科書体 NK-B" panose="02020700000000000000" pitchFamily="18"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UD デジタル 教科書体 NK-B" panose="02020700000000000000" pitchFamily="18" charset="-128"/>
                          <a:ea typeface="UD デジタル 教科書体 NK-B" panose="02020700000000000000" pitchFamily="18" charset="-128"/>
                        </a:rPr>
                        <a:t>38.6%</a:t>
                      </a:r>
                      <a:endParaRPr kumimoji="1" lang="ja-JP" altLang="en-US" sz="1400" dirty="0">
                        <a:latin typeface="UD デジタル 教科書体 NK-B" panose="02020700000000000000" pitchFamily="18" charset="-128"/>
                        <a:ea typeface="UD デジタル 教科書体 NK-B" panose="02020700000000000000" pitchFamily="18"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UD デジタル 教科書体 NK-B" panose="02020700000000000000" pitchFamily="18" charset="-128"/>
                          <a:ea typeface="UD デジタル 教科書体 NK-B" panose="02020700000000000000" pitchFamily="18" charset="-128"/>
                        </a:rPr>
                        <a:t>40.3%</a:t>
                      </a:r>
                      <a:endParaRPr kumimoji="1" lang="ja-JP" altLang="en-US" sz="1400" dirty="0">
                        <a:latin typeface="UD デジタル 教科書体 NK-B" panose="02020700000000000000" pitchFamily="18" charset="-128"/>
                        <a:ea typeface="UD デジタル 教科書体 NK-B" panose="02020700000000000000" pitchFamily="18"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smtClean="0">
                          <a:latin typeface="UD デジタル 教科書体 NK-B" panose="02020700000000000000" pitchFamily="18" charset="-128"/>
                          <a:ea typeface="UD デジタル 教科書体 NK-B" panose="02020700000000000000" pitchFamily="18" charset="-128"/>
                        </a:rPr>
                        <a:t>34.1%</a:t>
                      </a:r>
                      <a:endParaRPr kumimoji="1" lang="ja-JP" altLang="en-US" sz="1400" dirty="0">
                        <a:latin typeface="UD デジタル 教科書体 NK-B" panose="02020700000000000000" pitchFamily="18" charset="-128"/>
                        <a:ea typeface="UD デジタル 教科書体 NK-B" panose="02020700000000000000" pitchFamily="18"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smtClean="0">
                          <a:latin typeface="UD デジタル 教科書体 NK-B" panose="02020700000000000000" pitchFamily="18" charset="-128"/>
                          <a:ea typeface="UD デジタル 教科書体 NK-B" panose="02020700000000000000" pitchFamily="18" charset="-128"/>
                        </a:rPr>
                        <a:t>35.3%</a:t>
                      </a:r>
                      <a:endParaRPr kumimoji="1" lang="ja-JP" altLang="en-US" sz="1400" dirty="0">
                        <a:latin typeface="UD デジタル 教科書体 NK-B" panose="02020700000000000000" pitchFamily="18" charset="-128"/>
                        <a:ea typeface="UD デジタル 教科書体 NK-B" panose="02020700000000000000" pitchFamily="18"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smtClean="0">
                          <a:latin typeface="UD デジタル 教科書体 NK-B" panose="02020700000000000000" pitchFamily="18" charset="-128"/>
                          <a:ea typeface="UD デジタル 教科書体 NK-B" panose="02020700000000000000" pitchFamily="18" charset="-128"/>
                        </a:rPr>
                        <a:t>36.1%</a:t>
                      </a:r>
                      <a:endParaRPr kumimoji="1" lang="ja-JP" altLang="en-US" sz="1400" dirty="0">
                        <a:latin typeface="UD デジタル 教科書体 NK-B" panose="02020700000000000000" pitchFamily="18" charset="-128"/>
                        <a:ea typeface="UD デジタル 教科書体 NK-B" panose="02020700000000000000" pitchFamily="18"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400" dirty="0">
                        <a:latin typeface="UD デジタル 教科書体 NK-B" panose="02020700000000000000" pitchFamily="18" charset="-128"/>
                        <a:ea typeface="UD デジタル 教科書体 NK-B" panose="02020700000000000000" pitchFamily="18" charset="-12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2429911775"/>
                  </a:ext>
                </a:extLst>
              </a:tr>
              <a:tr h="274892">
                <a:tc>
                  <a:txBody>
                    <a:bodyPr/>
                    <a:lstStyle/>
                    <a:p>
                      <a:pPr algn="ctr"/>
                      <a:r>
                        <a:rPr kumimoji="1" lang="ja-JP" altLang="en-US" sz="1600" dirty="0">
                          <a:latin typeface="UD デジタル 教科書体 NK-B" panose="02020700000000000000" pitchFamily="18" charset="-128"/>
                          <a:ea typeface="UD デジタル 教科書体 NK-B" panose="02020700000000000000" pitchFamily="18" charset="-128"/>
                        </a:rPr>
                        <a:t>重症病床使用率</a:t>
                      </a:r>
                    </a:p>
                  </a:txBody>
                  <a:tcPr/>
                </a:tc>
                <a:tc>
                  <a:txBody>
                    <a:bodyPr/>
                    <a:lstStyle/>
                    <a:p>
                      <a:pPr algn="ctr"/>
                      <a:r>
                        <a:rPr kumimoji="1" lang="ja-JP" altLang="en-US" sz="1600" dirty="0">
                          <a:latin typeface="UD デジタル 教科書体 NK-B" panose="02020700000000000000" pitchFamily="18" charset="-128"/>
                          <a:ea typeface="UD デジタル 教科書体 NK-B" panose="02020700000000000000" pitchFamily="18" charset="-128"/>
                        </a:rPr>
                        <a:t>７日間連続</a:t>
                      </a:r>
                      <a:r>
                        <a:rPr kumimoji="1" lang="en-US" altLang="ja-JP" sz="1600" dirty="0">
                          <a:latin typeface="UD デジタル 教科書体 NK-B" panose="02020700000000000000" pitchFamily="18" charset="-128"/>
                          <a:ea typeface="UD デジタル 教科書体 NK-B" panose="02020700000000000000" pitchFamily="18" charset="-128"/>
                        </a:rPr>
                        <a:t>60</a:t>
                      </a:r>
                      <a:r>
                        <a:rPr kumimoji="1" lang="ja-JP" altLang="en-US" sz="1600" dirty="0">
                          <a:latin typeface="UD デジタル 教科書体 NK-B" panose="02020700000000000000" pitchFamily="18" charset="-128"/>
                          <a:ea typeface="UD デジタル 教科書体 NK-B" panose="02020700000000000000" pitchFamily="18" charset="-128"/>
                        </a:rPr>
                        <a:t>％未満</a:t>
                      </a:r>
                    </a:p>
                  </a:txBody>
                  <a:tcPr/>
                </a:tc>
                <a:tc>
                  <a:txBody>
                    <a:bodyPr/>
                    <a:lstStyle/>
                    <a:p>
                      <a:pPr algn="ctr"/>
                      <a:r>
                        <a:rPr lang="en-US" altLang="ja-JP" sz="1400" dirty="0">
                          <a:latin typeface="Meiryo UI" panose="020B0604030504040204" pitchFamily="50" charset="-128"/>
                          <a:ea typeface="Meiryo UI" panose="020B0604030504040204" pitchFamily="50" charset="-128"/>
                        </a:rPr>
                        <a:t>63.4%</a:t>
                      </a:r>
                      <a:endParaRPr lang="ja-JP" altLang="en-US" sz="1400" dirty="0">
                        <a:latin typeface="Meiryo UI" panose="020B0604030504040204" pitchFamily="50" charset="-128"/>
                        <a:ea typeface="Meiryo UI" panose="020B0604030504040204" pitchFamily="50" charset="-128"/>
                      </a:endParaRPr>
                    </a:p>
                  </a:txBody>
                  <a:tcPr>
                    <a:lnR w="12700" cap="flat" cmpd="sng" algn="ctr">
                      <a:solidFill>
                        <a:schemeClr val="tx1"/>
                      </a:solidFill>
                      <a:prstDash val="solid"/>
                      <a:round/>
                      <a:headEnd type="none" w="med" len="med"/>
                      <a:tailEnd type="none" w="med" len="med"/>
                    </a:lnR>
                  </a:tcPr>
                </a:tc>
                <a:tc>
                  <a:txBody>
                    <a:bodyPr/>
                    <a:lstStyle/>
                    <a:p>
                      <a:pPr algn="ctr"/>
                      <a:r>
                        <a:rPr kumimoji="1" lang="en-US" altLang="ja-JP" sz="1400" dirty="0">
                          <a:latin typeface="UD デジタル 教科書体 NK-B" panose="02020700000000000000" pitchFamily="18" charset="-128"/>
                          <a:ea typeface="UD デジタル 教科書体 NK-B" panose="02020700000000000000" pitchFamily="18" charset="-128"/>
                        </a:rPr>
                        <a:t>59.7%</a:t>
                      </a:r>
                      <a:endParaRPr kumimoji="1" lang="ja-JP" altLang="en-US" sz="1400" dirty="0">
                        <a:latin typeface="UD デジタル 教科書体 NK-B" panose="02020700000000000000" pitchFamily="18" charset="-128"/>
                        <a:ea typeface="UD デジタル 教科書体 NK-B" panose="02020700000000000000" pitchFamily="18"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UD デジタル 教科書体 NK-B" panose="02020700000000000000" pitchFamily="18" charset="-128"/>
                          <a:ea typeface="UD デジタル 教科書体 NK-B" panose="02020700000000000000" pitchFamily="18" charset="-128"/>
                        </a:rPr>
                        <a:t>54.1%</a:t>
                      </a:r>
                      <a:endParaRPr kumimoji="1" lang="ja-JP" altLang="en-US" sz="1400" dirty="0">
                        <a:latin typeface="UD デジタル 教科書体 NK-B" panose="02020700000000000000" pitchFamily="18" charset="-128"/>
                        <a:ea typeface="UD デジタル 教科書体 NK-B" panose="02020700000000000000" pitchFamily="18"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UD デジタル 教科書体 NK-B" panose="02020700000000000000" pitchFamily="18" charset="-128"/>
                          <a:ea typeface="UD デジタル 教科書体 NK-B" panose="02020700000000000000" pitchFamily="18" charset="-128"/>
                        </a:rPr>
                        <a:t>54.1%</a:t>
                      </a:r>
                      <a:endParaRPr kumimoji="1" lang="ja-JP" altLang="en-US" sz="1400" dirty="0">
                        <a:latin typeface="UD デジタル 教科書体 NK-B" panose="02020700000000000000" pitchFamily="18" charset="-128"/>
                        <a:ea typeface="UD デジタル 教科書体 NK-B" panose="02020700000000000000" pitchFamily="18"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a:latin typeface="UD デジタル 教科書体 NK-B" panose="02020700000000000000" pitchFamily="18" charset="-128"/>
                          <a:ea typeface="UD デジタル 教科書体 NK-B" panose="02020700000000000000" pitchFamily="18" charset="-128"/>
                        </a:rPr>
                        <a:t>52.5%</a:t>
                      </a:r>
                      <a:endParaRPr kumimoji="1" lang="ja-JP" altLang="en-US" sz="1400" dirty="0">
                        <a:latin typeface="UD デジタル 教科書体 NK-B" panose="02020700000000000000" pitchFamily="18" charset="-128"/>
                        <a:ea typeface="UD デジタル 教科書体 NK-B" panose="02020700000000000000" pitchFamily="18"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smtClean="0">
                          <a:latin typeface="UD デジタル 教科書体 NK-B" panose="02020700000000000000" pitchFamily="18" charset="-128"/>
                          <a:ea typeface="UD デジタル 教科書体 NK-B" panose="02020700000000000000" pitchFamily="18" charset="-128"/>
                        </a:rPr>
                        <a:t>52.8%</a:t>
                      </a:r>
                      <a:endParaRPr kumimoji="1" lang="ja-JP" altLang="en-US" sz="1400" dirty="0">
                        <a:latin typeface="UD デジタル 教科書体 NK-B" panose="02020700000000000000" pitchFamily="18" charset="-128"/>
                        <a:ea typeface="UD デジタル 教科書体 NK-B" panose="02020700000000000000" pitchFamily="18"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smtClean="0">
                          <a:latin typeface="UD デジタル 教科書体 NK-B" panose="02020700000000000000" pitchFamily="18" charset="-128"/>
                          <a:ea typeface="UD デジタル 教科書体 NK-B" panose="02020700000000000000" pitchFamily="18" charset="-128"/>
                        </a:rPr>
                        <a:t>52.8%</a:t>
                      </a:r>
                      <a:endParaRPr kumimoji="1" lang="ja-JP" altLang="en-US" sz="1400" dirty="0">
                        <a:latin typeface="UD デジタル 教科書体 NK-B" panose="02020700000000000000" pitchFamily="18" charset="-128"/>
                        <a:ea typeface="UD デジタル 教科書体 NK-B" panose="02020700000000000000" pitchFamily="18" charset="-128"/>
                      </a:endParaRPr>
                    </a:p>
                  </a:txBody>
                  <a:tcPr>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smtClean="0">
                          <a:latin typeface="UD デジタル 教科書体 NK-B" panose="02020700000000000000" pitchFamily="18" charset="-128"/>
                          <a:ea typeface="UD デジタル 教科書体 NK-B" panose="02020700000000000000" pitchFamily="18" charset="-128"/>
                        </a:rPr>
                        <a:t>47.8%</a:t>
                      </a:r>
                      <a:endParaRPr kumimoji="1" lang="ja-JP" altLang="en-US" sz="1400" dirty="0">
                        <a:latin typeface="UD デジタル 教科書体 NK-B" panose="02020700000000000000" pitchFamily="18" charset="-128"/>
                        <a:ea typeface="UD デジタル 教科書体 NK-B" panose="02020700000000000000" pitchFamily="18"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endParaRPr kumimoji="1" lang="ja-JP" altLang="en-US" sz="1400" dirty="0">
                        <a:latin typeface="UD デジタル 教科書体 NK-B" panose="02020700000000000000" pitchFamily="18" charset="-128"/>
                        <a:ea typeface="UD デジタル 教科書体 NK-B" panose="02020700000000000000" pitchFamily="18" charset="-128"/>
                      </a:endParaRPr>
                    </a:p>
                  </a:txBody>
                  <a:tcP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extLst>
                  <a:ext uri="{0D108BD9-81ED-4DB2-BD59-A6C34878D82A}">
                    <a16:rowId xmlns:a16="http://schemas.microsoft.com/office/drawing/2014/main" val="1757030717"/>
                  </a:ext>
                </a:extLst>
              </a:tr>
              <a:tr h="274892">
                <a:tc>
                  <a:txBody>
                    <a:bodyPr/>
                    <a:lstStyle/>
                    <a:p>
                      <a:pPr algn="ctr"/>
                      <a:endParaRPr kumimoji="1" lang="ja-JP" altLang="en-US" sz="1600" dirty="0">
                        <a:latin typeface="UD デジタル 教科書体 NK-B" panose="02020700000000000000" pitchFamily="18" charset="-128"/>
                        <a:ea typeface="UD デジタル 教科書体 NK-B" panose="02020700000000000000" pitchFamily="18" charset="-128"/>
                      </a:endParaRPr>
                    </a:p>
                  </a:txBody>
                  <a:tcPr/>
                </a:tc>
                <a:tc>
                  <a:txBody>
                    <a:bodyPr/>
                    <a:lstStyle/>
                    <a:p>
                      <a:pPr algn="ctr"/>
                      <a:r>
                        <a:rPr kumimoji="1" lang="ja-JP" altLang="en-US" sz="1400" dirty="0" smtClean="0">
                          <a:latin typeface="UD デジタル 教科書体 NK-B" panose="02020700000000000000" pitchFamily="18" charset="-128"/>
                          <a:ea typeface="UD デジタル 教科書体 NK-B" panose="02020700000000000000" pitchFamily="18" charset="-128"/>
                        </a:rPr>
                        <a:t>上記全てが目安に達した場合</a:t>
                      </a:r>
                      <a:endParaRPr kumimoji="1" lang="ja-JP" altLang="en-US" sz="1400" dirty="0">
                        <a:latin typeface="UD デジタル 教科書体 NK-B" panose="02020700000000000000" pitchFamily="18" charset="-128"/>
                        <a:ea typeface="UD デジタル 教科書体 NK-B" panose="02020700000000000000" pitchFamily="18" charset="-128"/>
                      </a:endParaRPr>
                    </a:p>
                  </a:txBody>
                  <a:tcPr/>
                </a:tc>
                <a:tc>
                  <a:txBody>
                    <a:bodyPr/>
                    <a:lstStyle/>
                    <a:p>
                      <a:pPr algn="ctr"/>
                      <a:r>
                        <a:rPr kumimoji="1" lang="ja-JP" altLang="en-US" sz="1600" dirty="0" smtClean="0">
                          <a:latin typeface="UD デジタル 教科書体 NK-B" panose="02020700000000000000" pitchFamily="18" charset="-128"/>
                          <a:ea typeface="UD デジタル 教科書体 NK-B" panose="02020700000000000000" pitchFamily="18" charset="-128"/>
                        </a:rPr>
                        <a:t>－</a:t>
                      </a:r>
                      <a:endParaRPr kumimoji="1" lang="ja-JP" altLang="en-US" sz="1600" dirty="0">
                        <a:latin typeface="UD デジタル 教科書体 NK-B" panose="02020700000000000000" pitchFamily="18" charset="-128"/>
                        <a:ea typeface="UD デジタル 教科書体 NK-B" panose="02020700000000000000" pitchFamily="18" charset="-128"/>
                      </a:endParaRPr>
                    </a:p>
                  </a:txBody>
                  <a:tcPr anchor="ctr"/>
                </a:tc>
                <a:tc>
                  <a:txBody>
                    <a:bodyPr/>
                    <a:lstStyle/>
                    <a:p>
                      <a:pPr algn="ctr"/>
                      <a:r>
                        <a:rPr kumimoji="1" lang="ja-JP" altLang="en-US" sz="1600" dirty="0" smtClean="0">
                          <a:latin typeface="UD デジタル 教科書体 NK-B" panose="02020700000000000000" pitchFamily="18" charset="-128"/>
                          <a:ea typeface="UD デジタル 教科書体 NK-B" panose="02020700000000000000" pitchFamily="18" charset="-128"/>
                        </a:rPr>
                        <a:t>－</a:t>
                      </a:r>
                      <a:endParaRPr kumimoji="1" lang="ja-JP" altLang="en-US" sz="1600" dirty="0">
                        <a:latin typeface="UD デジタル 教科書体 NK-B" panose="02020700000000000000" pitchFamily="18" charset="-128"/>
                        <a:ea typeface="UD デジタル 教科書体 NK-B" panose="02020700000000000000" pitchFamily="18" charset="-128"/>
                      </a:endParaRPr>
                    </a:p>
                  </a:txBody>
                  <a:tcPr anchor="ctr">
                    <a:lnT w="12700" cap="flat" cmpd="sng" algn="ctr">
                      <a:solidFill>
                        <a:schemeClr val="tx1"/>
                      </a:solidFill>
                      <a:prstDash val="solid"/>
                      <a:round/>
                      <a:headEnd type="none" w="med" len="med"/>
                      <a:tailEnd type="none" w="med" len="med"/>
                    </a:lnT>
                  </a:tcPr>
                </a:tc>
                <a:tc>
                  <a:txBody>
                    <a:bodyPr/>
                    <a:lstStyle/>
                    <a:p>
                      <a:pPr algn="ctr"/>
                      <a:r>
                        <a:rPr kumimoji="1" lang="ja-JP" altLang="en-US" sz="1600" dirty="0" smtClean="0">
                          <a:latin typeface="UD デジタル 教科書体 NK-B" panose="02020700000000000000" pitchFamily="18" charset="-128"/>
                          <a:ea typeface="UD デジタル 教科書体 NK-B" panose="02020700000000000000" pitchFamily="18" charset="-128"/>
                        </a:rPr>
                        <a:t>１日目</a:t>
                      </a:r>
                      <a:endParaRPr kumimoji="1" lang="ja-JP" altLang="en-US" sz="1600" dirty="0">
                        <a:latin typeface="UD デジタル 教科書体 NK-B" panose="02020700000000000000" pitchFamily="18" charset="-128"/>
                        <a:ea typeface="UD デジタル 教科書体 NK-B" panose="02020700000000000000" pitchFamily="18" charset="-128"/>
                      </a:endParaRPr>
                    </a:p>
                  </a:txBody>
                  <a:tcPr anchor="ctr">
                    <a:lnT w="12700" cap="flat" cmpd="sng" algn="ctr">
                      <a:solidFill>
                        <a:schemeClr val="tx1"/>
                      </a:solidFill>
                      <a:prstDash val="solid"/>
                      <a:round/>
                      <a:headEnd type="none" w="med" len="med"/>
                      <a:tailEnd type="none" w="med" len="med"/>
                    </a:lnT>
                  </a:tcPr>
                </a:tc>
                <a:tc>
                  <a:txBody>
                    <a:bodyPr/>
                    <a:lstStyle/>
                    <a:p>
                      <a:pPr algn="ctr"/>
                      <a:r>
                        <a:rPr kumimoji="1" lang="ja-JP" altLang="en-US" sz="1600" dirty="0" smtClean="0">
                          <a:latin typeface="UD デジタル 教科書体 NK-B" panose="02020700000000000000" pitchFamily="18" charset="-128"/>
                          <a:ea typeface="UD デジタル 教科書体 NK-B" panose="02020700000000000000" pitchFamily="18" charset="-128"/>
                        </a:rPr>
                        <a:t>２日目</a:t>
                      </a:r>
                      <a:endParaRPr kumimoji="1" lang="ja-JP" altLang="en-US" sz="1600" dirty="0">
                        <a:latin typeface="UD デジタル 教科書体 NK-B" panose="02020700000000000000" pitchFamily="18" charset="-128"/>
                        <a:ea typeface="UD デジタル 教科書体 NK-B" panose="02020700000000000000" pitchFamily="18" charset="-128"/>
                      </a:endParaRPr>
                    </a:p>
                  </a:txBody>
                  <a:tcPr anchor="ctr">
                    <a:lnT w="12700" cap="flat" cmpd="sng" algn="ctr">
                      <a:solidFill>
                        <a:schemeClr val="tx1"/>
                      </a:solidFill>
                      <a:prstDash val="solid"/>
                      <a:round/>
                      <a:headEnd type="none" w="med" len="med"/>
                      <a:tailEnd type="none" w="med" len="med"/>
                    </a:lnT>
                  </a:tcPr>
                </a:tc>
                <a:tc>
                  <a:txBody>
                    <a:bodyPr/>
                    <a:lstStyle/>
                    <a:p>
                      <a:pPr algn="ctr"/>
                      <a:r>
                        <a:rPr kumimoji="1" lang="ja-JP" altLang="en-US" sz="1600" dirty="0" smtClean="0">
                          <a:latin typeface="UD デジタル 教科書体 NK-B" panose="02020700000000000000" pitchFamily="18" charset="-128"/>
                          <a:ea typeface="UD デジタル 教科書体 NK-B" panose="02020700000000000000" pitchFamily="18" charset="-128"/>
                        </a:rPr>
                        <a:t>３日目</a:t>
                      </a:r>
                      <a:endParaRPr kumimoji="1" lang="ja-JP" altLang="en-US" sz="1600" dirty="0">
                        <a:latin typeface="UD デジタル 教科書体 NK-B" panose="02020700000000000000" pitchFamily="18" charset="-128"/>
                        <a:ea typeface="UD デジタル 教科書体 NK-B" panose="02020700000000000000" pitchFamily="18" charset="-128"/>
                      </a:endParaRPr>
                    </a:p>
                  </a:txBody>
                  <a:tcPr anchor="ctr">
                    <a:lnT w="12700" cap="flat" cmpd="sng" algn="ctr">
                      <a:solidFill>
                        <a:schemeClr val="tx1"/>
                      </a:solidFill>
                      <a:prstDash val="solid"/>
                      <a:round/>
                      <a:headEnd type="none" w="med" len="med"/>
                      <a:tailEnd type="none" w="med" len="med"/>
                    </a:lnT>
                  </a:tcPr>
                </a:tc>
                <a:tc>
                  <a:txBody>
                    <a:bodyPr/>
                    <a:lstStyle/>
                    <a:p>
                      <a:pPr algn="ctr"/>
                      <a:r>
                        <a:rPr kumimoji="1" lang="ja-JP" altLang="en-US" sz="1600" dirty="0" smtClean="0">
                          <a:latin typeface="UD デジタル 教科書体 NK-B" panose="02020700000000000000" pitchFamily="18" charset="-128"/>
                          <a:ea typeface="UD デジタル 教科書体 NK-B" panose="02020700000000000000" pitchFamily="18" charset="-128"/>
                        </a:rPr>
                        <a:t>４日目</a:t>
                      </a:r>
                      <a:endParaRPr kumimoji="1" lang="ja-JP" altLang="en-US" sz="1600" dirty="0">
                        <a:latin typeface="UD デジタル 教科書体 NK-B" panose="02020700000000000000" pitchFamily="18" charset="-128"/>
                        <a:ea typeface="UD デジタル 教科書体 NK-B" panose="02020700000000000000" pitchFamily="18" charset="-128"/>
                      </a:endParaRPr>
                    </a:p>
                  </a:txBody>
                  <a:tcPr anchor="ctr">
                    <a:lnT w="12700" cap="flat" cmpd="sng" algn="ctr">
                      <a:solidFill>
                        <a:schemeClr val="tx1"/>
                      </a:solidFill>
                      <a:prstDash val="solid"/>
                      <a:round/>
                      <a:headEnd type="none" w="med" len="med"/>
                      <a:tailEnd type="none" w="med" len="med"/>
                    </a:lnT>
                  </a:tcPr>
                </a:tc>
                <a:tc>
                  <a:txBody>
                    <a:bodyPr/>
                    <a:lstStyle/>
                    <a:p>
                      <a:pPr algn="ctr"/>
                      <a:r>
                        <a:rPr kumimoji="1" lang="ja-JP" altLang="en-US" sz="1600" dirty="0" smtClean="0">
                          <a:latin typeface="UD デジタル 教科書体 NK-B" panose="02020700000000000000" pitchFamily="18" charset="-128"/>
                          <a:ea typeface="UD デジタル 教科書体 NK-B" panose="02020700000000000000" pitchFamily="18" charset="-128"/>
                        </a:rPr>
                        <a:t>５日目</a:t>
                      </a:r>
                      <a:endParaRPr kumimoji="1" lang="ja-JP" altLang="en-US" sz="1600" dirty="0">
                        <a:latin typeface="UD デジタル 教科書体 NK-B" panose="02020700000000000000" pitchFamily="18" charset="-128"/>
                        <a:ea typeface="UD デジタル 教科書体 NK-B" panose="02020700000000000000" pitchFamily="18" charset="-128"/>
                      </a:endParaRPr>
                    </a:p>
                  </a:txBody>
                  <a:tcPr anchor="ctr">
                    <a:lnT w="12700" cap="flat" cmpd="sng" algn="ctr">
                      <a:solidFill>
                        <a:schemeClr val="tx1"/>
                      </a:solidFill>
                      <a:prstDash val="solid"/>
                      <a:round/>
                      <a:headEnd type="none" w="med" len="med"/>
                      <a:tailEnd type="none" w="med" len="med"/>
                    </a:lnT>
                  </a:tcPr>
                </a:tc>
                <a:tc>
                  <a:txBody>
                    <a:bodyPr/>
                    <a:lstStyle/>
                    <a:p>
                      <a:pPr algn="ctr"/>
                      <a:r>
                        <a:rPr kumimoji="1" lang="ja-JP" altLang="en-US" sz="1600" dirty="0" smtClean="0">
                          <a:latin typeface="UD デジタル 教科書体 NK-B" panose="02020700000000000000" pitchFamily="18" charset="-128"/>
                          <a:ea typeface="UD デジタル 教科書体 NK-B" panose="02020700000000000000" pitchFamily="18" charset="-128"/>
                        </a:rPr>
                        <a:t>６日目</a:t>
                      </a:r>
                      <a:endParaRPr kumimoji="1" lang="ja-JP" altLang="en-US" sz="1600" dirty="0">
                        <a:latin typeface="UD デジタル 教科書体 NK-B" panose="02020700000000000000" pitchFamily="18" charset="-128"/>
                        <a:ea typeface="UD デジタル 教科書体 NK-B" panose="02020700000000000000" pitchFamily="18" charset="-128"/>
                      </a:endParaRPr>
                    </a:p>
                  </a:txBody>
                  <a:tcPr anchor="ctr">
                    <a:lnT w="12700" cap="flat" cmpd="sng" algn="ctr">
                      <a:solidFill>
                        <a:schemeClr val="tx1"/>
                      </a:solidFill>
                      <a:prstDash val="solid"/>
                      <a:round/>
                      <a:headEnd type="none" w="med" len="med"/>
                      <a:tailEnd type="none" w="med" len="med"/>
                    </a:lnT>
                  </a:tcPr>
                </a:tc>
                <a:tc>
                  <a:txBody>
                    <a:bodyPr/>
                    <a:lstStyle/>
                    <a:p>
                      <a:pPr algn="ctr"/>
                      <a:endParaRPr kumimoji="1" lang="ja-JP" altLang="en-US" sz="1600" dirty="0">
                        <a:latin typeface="UD デジタル 教科書体 NK-B" panose="02020700000000000000" pitchFamily="18" charset="-128"/>
                        <a:ea typeface="UD デジタル 教科書体 NK-B" panose="02020700000000000000" pitchFamily="18" charset="-128"/>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741109440"/>
                  </a:ext>
                </a:extLst>
              </a:tr>
            </a:tbl>
          </a:graphicData>
        </a:graphic>
      </p:graphicFrame>
      <p:sp>
        <p:nvSpPr>
          <p:cNvPr id="3" name="正方形/長方形 2"/>
          <p:cNvSpPr/>
          <p:nvPr/>
        </p:nvSpPr>
        <p:spPr>
          <a:xfrm>
            <a:off x="0" y="-15757"/>
            <a:ext cx="12192000" cy="421009"/>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dirty="0">
                <a:latin typeface="UD デジタル 教科書体 NK-B" panose="02020700000000000000" pitchFamily="18" charset="-128"/>
                <a:ea typeface="UD デジタル 教科書体 NK-B" panose="02020700000000000000" pitchFamily="18" charset="-128"/>
              </a:rPr>
              <a:t>　　　　　　　大阪モデル「非常事態」（赤色信号）解除基準を満たした場合の対応　　</a:t>
            </a:r>
          </a:p>
        </p:txBody>
      </p:sp>
      <p:sp>
        <p:nvSpPr>
          <p:cNvPr id="7" name="テキスト ボックス 6"/>
          <p:cNvSpPr txBox="1"/>
          <p:nvPr/>
        </p:nvSpPr>
        <p:spPr>
          <a:xfrm>
            <a:off x="10590415" y="17400"/>
            <a:ext cx="1389006" cy="369332"/>
          </a:xfrm>
          <a:prstGeom prst="rect">
            <a:avLst/>
          </a:prstGeom>
          <a:solidFill>
            <a:schemeClr val="bg1"/>
          </a:solidFill>
        </p:spPr>
        <p:txBody>
          <a:bodyPr wrap="square" rtlCol="0">
            <a:spAutoFit/>
          </a:bodyPr>
          <a:lstStyle/>
          <a:p>
            <a:r>
              <a:rPr kumimoji="1" lang="ja-JP" altLang="en-US" smtClean="0"/>
              <a:t>資料３－１</a:t>
            </a:r>
            <a:endParaRPr kumimoji="1" lang="ja-JP" altLang="en-US" dirty="0"/>
          </a:p>
        </p:txBody>
      </p:sp>
      <p:sp>
        <p:nvSpPr>
          <p:cNvPr id="13" name="テキスト ボックス 12">
            <a:extLst>
              <a:ext uri="{FF2B5EF4-FFF2-40B4-BE49-F238E27FC236}">
                <a16:creationId xmlns:a16="http://schemas.microsoft.com/office/drawing/2014/main" id="{3DE9AEDD-6BA7-4392-B3D6-A21FA21B18FB}"/>
              </a:ext>
            </a:extLst>
          </p:cNvPr>
          <p:cNvSpPr txBox="1"/>
          <p:nvPr/>
        </p:nvSpPr>
        <p:spPr>
          <a:xfrm>
            <a:off x="106287" y="392907"/>
            <a:ext cx="11979421" cy="615553"/>
          </a:xfrm>
          <a:prstGeom prst="rect">
            <a:avLst/>
          </a:prstGeom>
          <a:noFill/>
          <a:ln>
            <a:noFill/>
          </a:ln>
        </p:spPr>
        <p:txBody>
          <a:bodyPr wrap="square" rtlCol="0">
            <a:spAutoFit/>
          </a:bodyPr>
          <a:lstStyle/>
          <a:p>
            <a:r>
              <a:rPr lang="en-US" altLang="ja-JP" b="1" dirty="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７月７日第</a:t>
            </a:r>
            <a:r>
              <a:rPr lang="en-US" altLang="ja-JP" b="1" dirty="0">
                <a:latin typeface="Meiryo UI" panose="020B0604030504040204" pitchFamily="50" charset="-128"/>
                <a:ea typeface="Meiryo UI" panose="020B0604030504040204" pitchFamily="50" charset="-128"/>
              </a:rPr>
              <a:t>54</a:t>
            </a:r>
            <a:r>
              <a:rPr lang="ja-JP" altLang="en-US" b="1" dirty="0">
                <a:latin typeface="Meiryo UI" panose="020B0604030504040204" pitchFamily="50" charset="-128"/>
                <a:ea typeface="Meiryo UI" panose="020B0604030504040204" pitchFamily="50" charset="-128"/>
              </a:rPr>
              <a:t>回対策本部会議決定事項（修正「大阪モデル」について）</a:t>
            </a:r>
            <a:r>
              <a:rPr lang="en-US" altLang="ja-JP" b="1"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◆「まん延防止等重点措置」・「緊急事態措置」適用区域に指定・解除される場合は、対策本部会議を開催し、ステージ移行の要否を決定する。</a:t>
            </a:r>
            <a:endParaRPr lang="en-US" altLang="ja-JP" sz="1600" dirty="0">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3DE9AEDD-6BA7-4392-B3D6-A21FA21B18FB}"/>
              </a:ext>
            </a:extLst>
          </p:cNvPr>
          <p:cNvSpPr txBox="1"/>
          <p:nvPr/>
        </p:nvSpPr>
        <p:spPr>
          <a:xfrm>
            <a:off x="223354" y="3652526"/>
            <a:ext cx="11804942" cy="3354765"/>
          </a:xfrm>
          <a:prstGeom prst="rect">
            <a:avLst/>
          </a:prstGeom>
          <a:solidFill>
            <a:schemeClr val="accent4">
              <a:lumMod val="20000"/>
              <a:lumOff val="80000"/>
            </a:schemeClr>
          </a:solidFill>
          <a:ln w="38100">
            <a:solidFill>
              <a:srgbClr val="FFB28B"/>
            </a:solidFill>
          </a:ln>
        </p:spPr>
        <p:txBody>
          <a:bodyPr wrap="square" rtlCol="0">
            <a:spAutoFit/>
          </a:bodyPr>
          <a:lstStyle/>
          <a:p>
            <a:r>
              <a:rPr lang="ja-JP" altLang="en-US" sz="1600" dirty="0">
                <a:latin typeface="UD デジタル 教科書体 NK-B" panose="02020700000000000000" pitchFamily="18" charset="-128"/>
                <a:ea typeface="UD デジタル 教科書体 NK-B" panose="02020700000000000000" pitchFamily="18" charset="-128"/>
              </a:rPr>
              <a:t>医療のひっ迫状況は改善傾向にあることを踏まえ、緊急事態措置</a:t>
            </a:r>
            <a:r>
              <a:rPr lang="ja-JP" altLang="en-US" sz="1600" dirty="0" smtClean="0">
                <a:latin typeface="UD デジタル 教科書体 NK-B" panose="02020700000000000000" pitchFamily="18" charset="-128"/>
                <a:ea typeface="UD デジタル 教科書体 NK-B" panose="02020700000000000000" pitchFamily="18" charset="-128"/>
              </a:rPr>
              <a:t>解除後、</a:t>
            </a:r>
            <a:r>
              <a:rPr lang="ja-JP" altLang="en-US" sz="1600" dirty="0">
                <a:latin typeface="UD デジタル 教科書体 NK-B" panose="02020700000000000000" pitchFamily="18" charset="-128"/>
                <a:ea typeface="UD デジタル 教科書体 NK-B" panose="02020700000000000000" pitchFamily="18" charset="-128"/>
              </a:rPr>
              <a:t>まん延防止等重点措置が適用されない場合は、大阪モデルに基づき、非常事態（赤色信号）を解除し、警戒（黄色信号の点灯）とする</a:t>
            </a:r>
            <a:r>
              <a:rPr lang="ja-JP" altLang="en-US" sz="1600" dirty="0" smtClean="0">
                <a:latin typeface="UD デジタル 教科書体 NK-B" panose="02020700000000000000" pitchFamily="18" charset="-128"/>
                <a:ea typeface="UD デジタル 教科書体 NK-B" panose="02020700000000000000" pitchFamily="18" charset="-128"/>
              </a:rPr>
              <a:t>。（適用日　</a:t>
            </a:r>
            <a:r>
              <a:rPr lang="en-US" altLang="ja-JP" sz="1600" dirty="0" smtClean="0">
                <a:latin typeface="UD デジタル 教科書体 NK-B" panose="02020700000000000000" pitchFamily="18" charset="-128"/>
                <a:ea typeface="UD デジタル 教科書体 NK-B" panose="02020700000000000000" pitchFamily="18" charset="-128"/>
              </a:rPr>
              <a:t>10</a:t>
            </a:r>
            <a:r>
              <a:rPr lang="ja-JP" altLang="en-US" sz="1600" dirty="0" smtClean="0">
                <a:latin typeface="UD デジタル 教科書体 NK-B" panose="02020700000000000000" pitchFamily="18" charset="-128"/>
                <a:ea typeface="UD デジタル 教科書体 NK-B" panose="02020700000000000000" pitchFamily="18" charset="-128"/>
              </a:rPr>
              <a:t>月１日）</a:t>
            </a:r>
            <a:endParaRPr lang="en-US" altLang="ja-JP" sz="1600" dirty="0">
              <a:latin typeface="UD デジタル 教科書体 NK-B" panose="02020700000000000000" pitchFamily="18" charset="-128"/>
              <a:ea typeface="UD デジタル 教科書体 NK-B" panose="02020700000000000000" pitchFamily="18" charset="-128"/>
            </a:endParaRPr>
          </a:p>
          <a:p>
            <a:endParaRPr lang="en-US" altLang="ja-JP" sz="1600" dirty="0">
              <a:latin typeface="UD デジタル 教科書体 NK-B" panose="02020700000000000000" pitchFamily="18" charset="-128"/>
              <a:ea typeface="UD デジタル 教科書体 NK-B" panose="02020700000000000000" pitchFamily="18" charset="-128"/>
            </a:endParaRPr>
          </a:p>
          <a:p>
            <a:r>
              <a:rPr lang="ja-JP" altLang="en-US" sz="1600" dirty="0">
                <a:latin typeface="UD デジタル 教科書体 NK-B" panose="02020700000000000000" pitchFamily="18" charset="-128"/>
                <a:ea typeface="UD デジタル 教科書体 NK-B" panose="02020700000000000000" pitchFamily="18" charset="-128"/>
              </a:rPr>
              <a:t>ただし、以下の状況を踏まえ、</a:t>
            </a:r>
            <a:r>
              <a:rPr lang="ja-JP" altLang="en-US" sz="1600" dirty="0" smtClean="0">
                <a:latin typeface="UD デジタル 教科書体 NK-B" panose="02020700000000000000" pitchFamily="18" charset="-128"/>
                <a:ea typeface="UD デジタル 教科書体 NK-B" panose="02020700000000000000" pitchFamily="18" charset="-128"/>
              </a:rPr>
              <a:t>新規陽性者</a:t>
            </a:r>
            <a:r>
              <a:rPr lang="ja-JP" altLang="en-US" sz="1600" dirty="0">
                <a:latin typeface="UD デジタル 教科書体 NK-B" panose="02020700000000000000" pitchFamily="18" charset="-128"/>
                <a:ea typeface="UD デジタル 教科書体 NK-B" panose="02020700000000000000" pitchFamily="18" charset="-128"/>
              </a:rPr>
              <a:t>等が再び増加傾向となり、非常事態（赤色信号）</a:t>
            </a:r>
            <a:r>
              <a:rPr lang="ja-JP" altLang="en-US" sz="1600" dirty="0" smtClean="0">
                <a:latin typeface="UD デジタル 教科書体 NK-B" panose="02020700000000000000" pitchFamily="18" charset="-128"/>
                <a:ea typeface="UD デジタル 教科書体 NK-B" panose="02020700000000000000" pitchFamily="18" charset="-128"/>
              </a:rPr>
              <a:t>の目安に到達する場合は</a:t>
            </a:r>
            <a:r>
              <a:rPr lang="ja-JP" altLang="en-US" sz="1600" dirty="0">
                <a:latin typeface="UD デジタル 教科書体 NK-B" panose="02020700000000000000" pitchFamily="18" charset="-128"/>
                <a:ea typeface="UD デジタル 教科書体 NK-B" panose="02020700000000000000" pitchFamily="18" charset="-128"/>
              </a:rPr>
              <a:t>、</a:t>
            </a:r>
            <a:r>
              <a:rPr lang="ja-JP" altLang="en-US" sz="1600" dirty="0" smtClean="0">
                <a:latin typeface="UD デジタル 教科書体 NK-B" panose="02020700000000000000" pitchFamily="18" charset="-128"/>
                <a:ea typeface="UD デジタル 教科書体 NK-B" panose="02020700000000000000" pitchFamily="18" charset="-128"/>
              </a:rPr>
              <a:t>直ち</a:t>
            </a:r>
            <a:r>
              <a:rPr lang="ja-JP" altLang="en-US" sz="1600" dirty="0">
                <a:latin typeface="UD デジタル 教科書体 NK-B" panose="02020700000000000000" pitchFamily="18" charset="-128"/>
                <a:ea typeface="UD デジタル 教科書体 NK-B" panose="02020700000000000000" pitchFamily="18" charset="-128"/>
              </a:rPr>
              <a:t>に本部会議を開催し、非常事態（赤色信号）へのステージ移行を決定するものとする。</a:t>
            </a:r>
            <a:endParaRPr lang="en-US" altLang="ja-JP" sz="1600" dirty="0">
              <a:latin typeface="UD デジタル 教科書体 NK-B" panose="02020700000000000000" pitchFamily="18" charset="-128"/>
              <a:ea typeface="UD デジタル 教科書体 NK-B" panose="02020700000000000000" pitchFamily="18" charset="-128"/>
            </a:endParaRPr>
          </a:p>
          <a:p>
            <a:r>
              <a:rPr lang="ja-JP" altLang="en-US" sz="1600" dirty="0">
                <a:latin typeface="UD デジタル 教科書体 NK-B" panose="02020700000000000000" pitchFamily="18" charset="-128"/>
                <a:ea typeface="UD デジタル 教科書体 NK-B" panose="02020700000000000000" pitchFamily="18" charset="-128"/>
              </a:rPr>
              <a:t>　（非常事態の目安：新規陽性者数（直近１週間の人口１０万人あたり２５人以上。約</a:t>
            </a:r>
            <a:r>
              <a:rPr lang="en-US" altLang="ja-JP" sz="1600" dirty="0">
                <a:latin typeface="UD デジタル 教科書体 NK-B" panose="02020700000000000000" pitchFamily="18" charset="-128"/>
                <a:ea typeface="UD デジタル 教科書体 NK-B" panose="02020700000000000000" pitchFamily="18" charset="-128"/>
              </a:rPr>
              <a:t>315</a:t>
            </a:r>
            <a:r>
              <a:rPr lang="ja-JP" altLang="en-US" sz="1600" dirty="0">
                <a:latin typeface="UD デジタル 教科書体 NK-B" panose="02020700000000000000" pitchFamily="18" charset="-128"/>
                <a:ea typeface="UD デジタル 教科書体 NK-B" panose="02020700000000000000" pitchFamily="18" charset="-128"/>
              </a:rPr>
              <a:t>人</a:t>
            </a:r>
            <a:r>
              <a:rPr lang="en-US" altLang="ja-JP" sz="1600" dirty="0">
                <a:latin typeface="UD デジタル 教科書体 NK-B" panose="02020700000000000000" pitchFamily="18" charset="-128"/>
                <a:ea typeface="UD デジタル 教科書体 NK-B" panose="02020700000000000000" pitchFamily="18" charset="-128"/>
              </a:rPr>
              <a:t>/</a:t>
            </a:r>
            <a:r>
              <a:rPr lang="ja-JP" altLang="en-US" sz="1600" dirty="0">
                <a:latin typeface="UD デジタル 教科書体 NK-B" panose="02020700000000000000" pitchFamily="18" charset="-128"/>
                <a:ea typeface="UD デジタル 教科書体 NK-B" panose="02020700000000000000" pitchFamily="18" charset="-128"/>
              </a:rPr>
              <a:t>日）、病床使用率５０％以上、　</a:t>
            </a:r>
            <a:endParaRPr lang="en-US" altLang="ja-JP" sz="1600" dirty="0">
              <a:latin typeface="UD デジタル 教科書体 NK-B" panose="02020700000000000000" pitchFamily="18" charset="-128"/>
              <a:ea typeface="UD デジタル 教科書体 NK-B" panose="02020700000000000000" pitchFamily="18" charset="-128"/>
            </a:endParaRPr>
          </a:p>
          <a:p>
            <a:r>
              <a:rPr lang="ja-JP" altLang="en-US" sz="1600" dirty="0">
                <a:latin typeface="UD デジタル 教科書体 NK-B" panose="02020700000000000000" pitchFamily="18" charset="-128"/>
                <a:ea typeface="UD デジタル 教科書体 NK-B" panose="02020700000000000000" pitchFamily="18" charset="-128"/>
              </a:rPr>
              <a:t>　　重症病床使用率６０％以上のいずれかが目安に達した場合）</a:t>
            </a:r>
          </a:p>
          <a:p>
            <a:r>
              <a:rPr lang="ja-JP" altLang="en-US" sz="1600" dirty="0">
                <a:latin typeface="UD デジタル 教科書体 NK-B" panose="02020700000000000000" pitchFamily="18" charset="-128"/>
                <a:ea typeface="UD デジタル 教科書体 NK-B" panose="02020700000000000000" pitchFamily="18" charset="-128"/>
              </a:rPr>
              <a:t>　</a:t>
            </a:r>
          </a:p>
          <a:p>
            <a:r>
              <a:rPr lang="ja-JP" altLang="en-US" sz="1400" dirty="0">
                <a:latin typeface="UD デジタル 教科書体 NK-B" panose="02020700000000000000" pitchFamily="18" charset="-128"/>
                <a:ea typeface="UD デジタル 教科書体 NK-B" panose="02020700000000000000" pitchFamily="18" charset="-128"/>
              </a:rPr>
              <a:t>　</a:t>
            </a:r>
            <a:r>
              <a:rPr lang="ja-JP" altLang="en-US" sz="1400" dirty="0" smtClean="0">
                <a:latin typeface="UD デジタル 教科書体 NK-B" panose="02020700000000000000" pitchFamily="18" charset="-128"/>
                <a:ea typeface="UD デジタル 教科書体 NK-B" panose="02020700000000000000" pitchFamily="18" charset="-128"/>
              </a:rPr>
              <a:t>＜</a:t>
            </a:r>
            <a:r>
              <a:rPr lang="ja-JP" altLang="en-US" sz="1400" dirty="0">
                <a:latin typeface="UD デジタル 教科書体 NK-B" panose="02020700000000000000" pitchFamily="18" charset="-128"/>
                <a:ea typeface="UD デジタル 教科書体 NK-B" panose="02020700000000000000" pitchFamily="18" charset="-128"/>
              </a:rPr>
              <a:t>状況</a:t>
            </a:r>
            <a:r>
              <a:rPr lang="ja-JP" altLang="en-US" sz="1400" dirty="0" smtClean="0">
                <a:latin typeface="UD デジタル 教科書体 NK-B" panose="02020700000000000000" pitchFamily="18" charset="-128"/>
                <a:ea typeface="UD デジタル 教科書体 NK-B" panose="02020700000000000000" pitchFamily="18" charset="-128"/>
              </a:rPr>
              <a:t>＞</a:t>
            </a:r>
            <a:endParaRPr lang="ja-JP" altLang="en-US" sz="1400" dirty="0">
              <a:latin typeface="UD デジタル 教科書体 NK-B" panose="02020700000000000000" pitchFamily="18" charset="-128"/>
              <a:ea typeface="UD デジタル 教科書体 NK-B" panose="02020700000000000000" pitchFamily="18" charset="-128"/>
            </a:endParaRPr>
          </a:p>
          <a:p>
            <a:r>
              <a:rPr lang="ja-JP" altLang="en-US" sz="1400" dirty="0" smtClean="0">
                <a:latin typeface="UD デジタル 教科書体 NK-B" panose="02020700000000000000" pitchFamily="18" charset="-128"/>
                <a:ea typeface="UD デジタル 教科書体 NK-B" panose="02020700000000000000" pitchFamily="18" charset="-128"/>
              </a:rPr>
              <a:t>　　○緊急事態措置解除（</a:t>
            </a:r>
            <a:r>
              <a:rPr lang="en-US" altLang="ja-JP" sz="1400" dirty="0" smtClean="0">
                <a:latin typeface="UD デジタル 教科書体 NK-B" panose="02020700000000000000" pitchFamily="18" charset="-128"/>
                <a:ea typeface="UD デジタル 教科書体 NK-B" panose="02020700000000000000" pitchFamily="18" charset="-128"/>
              </a:rPr>
              <a:t>6/21</a:t>
            </a:r>
            <a:r>
              <a:rPr lang="ja-JP" altLang="en-US" sz="1400" dirty="0" smtClean="0">
                <a:latin typeface="UD デジタル 教科書体 NK-B" panose="02020700000000000000" pitchFamily="18" charset="-128"/>
                <a:ea typeface="UD デジタル 教科書体 NK-B" panose="02020700000000000000" pitchFamily="18" charset="-128"/>
              </a:rPr>
              <a:t>）後、まん延防止等重点措置適用期間中に、短期間で感染が急拡大したこと。</a:t>
            </a:r>
            <a:endParaRPr lang="en-US" altLang="ja-JP" sz="1400" dirty="0" smtClean="0">
              <a:latin typeface="UD デジタル 教科書体 NK-B" panose="02020700000000000000" pitchFamily="18" charset="-128"/>
              <a:ea typeface="UD デジタル 教科書体 NK-B" panose="02020700000000000000" pitchFamily="18" charset="-128"/>
            </a:endParaRPr>
          </a:p>
          <a:p>
            <a:r>
              <a:rPr lang="ja-JP" altLang="en-US" sz="1400" dirty="0" smtClean="0">
                <a:latin typeface="UD デジタル 教科書体 NK-B" panose="02020700000000000000" pitchFamily="18" charset="-128"/>
                <a:ea typeface="UD デジタル 教科書体 NK-B" panose="02020700000000000000" pitchFamily="18" charset="-128"/>
              </a:rPr>
              <a:t>　　　　（見張り番指標が感染拡大を探知（</a:t>
            </a:r>
            <a:r>
              <a:rPr lang="en-US" altLang="ja-JP" sz="1400" dirty="0" smtClean="0">
                <a:latin typeface="UD デジタル 教科書体 NK-B" panose="02020700000000000000" pitchFamily="18" charset="-128"/>
                <a:ea typeface="UD デジタル 教科書体 NK-B" panose="02020700000000000000" pitchFamily="18" charset="-128"/>
              </a:rPr>
              <a:t>7/8</a:t>
            </a:r>
            <a:r>
              <a:rPr lang="ja-JP" altLang="en-US" sz="1400" dirty="0" smtClean="0">
                <a:latin typeface="UD デジタル 教科書体 NK-B" panose="02020700000000000000" pitchFamily="18" charset="-128"/>
                <a:ea typeface="UD デジタル 教科書体 NK-B" panose="02020700000000000000" pitchFamily="18" charset="-128"/>
              </a:rPr>
              <a:t>）、緊急事態措置再適用（</a:t>
            </a:r>
            <a:r>
              <a:rPr lang="en-US" altLang="ja-JP" sz="1400" dirty="0" smtClean="0">
                <a:latin typeface="UD デジタル 教科書体 NK-B" panose="02020700000000000000" pitchFamily="18" charset="-128"/>
                <a:ea typeface="UD デジタル 教科書体 NK-B" panose="02020700000000000000" pitchFamily="18" charset="-128"/>
              </a:rPr>
              <a:t>8/2</a:t>
            </a:r>
            <a:r>
              <a:rPr lang="ja-JP" altLang="en-US" sz="1400" dirty="0" smtClean="0">
                <a:latin typeface="UD デジタル 教科書体 NK-B" panose="02020700000000000000" pitchFamily="18" charset="-128"/>
                <a:ea typeface="UD デジタル 教科書体 NK-B" panose="02020700000000000000" pitchFamily="18" charset="-128"/>
              </a:rPr>
              <a:t>））</a:t>
            </a:r>
            <a:endParaRPr lang="en-US" altLang="ja-JP" sz="1400" dirty="0" smtClean="0">
              <a:latin typeface="UD デジタル 教科書体 NK-B" panose="02020700000000000000" pitchFamily="18" charset="-128"/>
              <a:ea typeface="UD デジタル 教科書体 NK-B" panose="02020700000000000000" pitchFamily="18" charset="-128"/>
            </a:endParaRPr>
          </a:p>
          <a:p>
            <a:r>
              <a:rPr lang="ja-JP" altLang="en-US" sz="1400" dirty="0">
                <a:latin typeface="UD デジタル 教科書体 NK-B" panose="02020700000000000000" pitchFamily="18" charset="-128"/>
                <a:ea typeface="UD デジタル 教科書体 NK-B" panose="02020700000000000000" pitchFamily="18" charset="-128"/>
              </a:rPr>
              <a:t>　　○</a:t>
            </a:r>
            <a:r>
              <a:rPr lang="ja-JP" altLang="en-US" sz="1400" dirty="0" smtClean="0">
                <a:latin typeface="UD デジタル 教科書体 NK-B" panose="02020700000000000000" pitchFamily="18" charset="-128"/>
                <a:ea typeface="UD デジタル 教科書体 NK-B" panose="02020700000000000000" pitchFamily="18" charset="-128"/>
              </a:rPr>
              <a:t>新規</a:t>
            </a:r>
            <a:r>
              <a:rPr lang="ja-JP" altLang="en-US" sz="1400" dirty="0">
                <a:latin typeface="UD デジタル 教科書体 NK-B" panose="02020700000000000000" pitchFamily="18" charset="-128"/>
                <a:ea typeface="UD デジタル 教科書体 NK-B" panose="02020700000000000000" pitchFamily="18" charset="-128"/>
              </a:rPr>
              <a:t>陽性者数や</a:t>
            </a:r>
            <a:r>
              <a:rPr lang="ja-JP" altLang="en-US" sz="1400" dirty="0" smtClean="0">
                <a:latin typeface="UD デジタル 教科書体 NK-B" panose="02020700000000000000" pitchFamily="18" charset="-128"/>
                <a:ea typeface="UD デジタル 教科書体 NK-B" panose="02020700000000000000" pitchFamily="18" charset="-128"/>
              </a:rPr>
              <a:t>重症患者・軽症中等症患者者数</a:t>
            </a:r>
            <a:r>
              <a:rPr lang="ja-JP" altLang="en-US" sz="1400" dirty="0">
                <a:latin typeface="UD デジタル 教科書体 NK-B" panose="02020700000000000000" pitchFamily="18" charset="-128"/>
                <a:ea typeface="UD デジタル 教科書体 NK-B" panose="02020700000000000000" pitchFamily="18" charset="-128"/>
              </a:rPr>
              <a:t>が第四波収束時相当まで十分に減少していないこと。</a:t>
            </a:r>
          </a:p>
          <a:p>
            <a:r>
              <a:rPr lang="ja-JP" altLang="en-US" sz="1400" dirty="0">
                <a:latin typeface="UD デジタル 教科書体 NK-B" panose="02020700000000000000" pitchFamily="18" charset="-128"/>
                <a:ea typeface="UD デジタル 教科書体 NK-B" panose="02020700000000000000" pitchFamily="18" charset="-128"/>
              </a:rPr>
              <a:t>　　○行楽やハロウィンなどのイベントなどによる感染機会の増加が見込まれること（昨年度は、第三波が</a:t>
            </a:r>
            <a:r>
              <a:rPr lang="en-US" altLang="ja-JP" sz="1400" dirty="0">
                <a:latin typeface="UD デジタル 教科書体 NK-B" panose="02020700000000000000" pitchFamily="18" charset="-128"/>
                <a:ea typeface="UD デジタル 教科書体 NK-B" panose="02020700000000000000" pitchFamily="18" charset="-128"/>
              </a:rPr>
              <a:t>10/10</a:t>
            </a:r>
            <a:r>
              <a:rPr lang="ja-JP" altLang="en-US" sz="1400" dirty="0">
                <a:latin typeface="UD デジタル 教科書体 NK-B" panose="02020700000000000000" pitchFamily="18" charset="-128"/>
                <a:ea typeface="UD デジタル 教科書体 NK-B" panose="02020700000000000000" pitchFamily="18" charset="-128"/>
              </a:rPr>
              <a:t>～発生）。</a:t>
            </a:r>
          </a:p>
          <a:p>
            <a:r>
              <a:rPr lang="ja-JP" altLang="en-US" sz="1400" dirty="0">
                <a:latin typeface="UD デジタル 教科書体 NK-B" panose="02020700000000000000" pitchFamily="18" charset="-128"/>
                <a:ea typeface="UD デジタル 教科書体 NK-B" panose="02020700000000000000" pitchFamily="18" charset="-128"/>
              </a:rPr>
              <a:t>　　</a:t>
            </a:r>
            <a:r>
              <a:rPr lang="ja-JP" altLang="en-US" sz="1400" dirty="0" smtClean="0">
                <a:latin typeface="UD デジタル 教科書体 NK-B" panose="02020700000000000000" pitchFamily="18" charset="-128"/>
                <a:ea typeface="UD デジタル 教科書体 NK-B" panose="02020700000000000000" pitchFamily="18" charset="-128"/>
              </a:rPr>
              <a:t>○希望者</a:t>
            </a:r>
            <a:r>
              <a:rPr lang="ja-JP" altLang="en-US" sz="1400" dirty="0">
                <a:latin typeface="UD デジタル 教科書体 NK-B" panose="02020700000000000000" pitchFamily="18" charset="-128"/>
                <a:ea typeface="UD デジタル 教科書体 NK-B" panose="02020700000000000000" pitchFamily="18" charset="-128"/>
              </a:rPr>
              <a:t>へのワクチン接種がほぼ完了</a:t>
            </a:r>
            <a:r>
              <a:rPr lang="ja-JP" altLang="en-US" sz="1400" dirty="0" smtClean="0">
                <a:latin typeface="UD デジタル 教科書体 NK-B" panose="02020700000000000000" pitchFamily="18" charset="-128"/>
                <a:ea typeface="UD デジタル 教科書体 NK-B" panose="02020700000000000000" pitchFamily="18" charset="-128"/>
              </a:rPr>
              <a:t>する</a:t>
            </a:r>
            <a:r>
              <a:rPr lang="en-US" altLang="ja-JP" sz="1400" dirty="0" smtClean="0">
                <a:latin typeface="UD デジタル 教科書体 NK-B" panose="02020700000000000000" pitchFamily="18" charset="-128"/>
                <a:ea typeface="UD デジタル 教科書体 NK-B" panose="02020700000000000000" pitchFamily="18" charset="-128"/>
              </a:rPr>
              <a:t>11</a:t>
            </a:r>
            <a:r>
              <a:rPr lang="ja-JP" altLang="en-US" sz="1400" dirty="0" smtClean="0">
                <a:latin typeface="UD デジタル 教科書体 NK-B" panose="02020700000000000000" pitchFamily="18" charset="-128"/>
                <a:ea typeface="UD デジタル 教科書体 NK-B" panose="02020700000000000000" pitchFamily="18" charset="-128"/>
              </a:rPr>
              <a:t>月末まで</a:t>
            </a:r>
            <a:r>
              <a:rPr lang="ja-JP" altLang="en-US" sz="1400" dirty="0">
                <a:latin typeface="UD デジタル 教科書体 NK-B" panose="02020700000000000000" pitchFamily="18" charset="-128"/>
                <a:ea typeface="UD デジタル 教科書体 NK-B" panose="02020700000000000000" pitchFamily="18" charset="-128"/>
              </a:rPr>
              <a:t>は、感染急拡大の</a:t>
            </a:r>
            <a:r>
              <a:rPr lang="ja-JP" altLang="en-US" sz="1400" dirty="0" smtClean="0">
                <a:latin typeface="UD デジタル 教科書体 NK-B" panose="02020700000000000000" pitchFamily="18" charset="-128"/>
                <a:ea typeface="UD デジタル 教科書体 NK-B" panose="02020700000000000000" pitchFamily="18" charset="-128"/>
              </a:rPr>
              <a:t>防止の徹底が</a:t>
            </a:r>
            <a:r>
              <a:rPr lang="ja-JP" altLang="en-US" sz="1400" dirty="0">
                <a:latin typeface="UD デジタル 教科書体 NK-B" panose="02020700000000000000" pitchFamily="18" charset="-128"/>
                <a:ea typeface="UD デジタル 教科書体 NK-B" panose="02020700000000000000" pitchFamily="18" charset="-128"/>
              </a:rPr>
              <a:t>必要であること。</a:t>
            </a:r>
          </a:p>
        </p:txBody>
      </p:sp>
      <p:sp>
        <p:nvSpPr>
          <p:cNvPr id="18" name="下矢印 17"/>
          <p:cNvSpPr/>
          <p:nvPr/>
        </p:nvSpPr>
        <p:spPr>
          <a:xfrm>
            <a:off x="5584088" y="2906465"/>
            <a:ext cx="1023817" cy="5208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106287" y="1069715"/>
            <a:ext cx="4102377" cy="369332"/>
          </a:xfrm>
          <a:prstGeom prst="rect">
            <a:avLst/>
          </a:prstGeom>
          <a:noFill/>
        </p:spPr>
        <p:txBody>
          <a:bodyPr wrap="square" rtlCol="0">
            <a:spAutoFit/>
          </a:bodyPr>
          <a:lstStyle/>
          <a:p>
            <a:r>
              <a:rPr kumimoji="1" lang="en-US" altLang="ja-JP" b="1" dirty="0">
                <a:latin typeface="UD デジタル 教科書体 NK-B" panose="02020700000000000000" pitchFamily="18" charset="-128"/>
                <a:ea typeface="UD デジタル 教科書体 NK-B" panose="02020700000000000000" pitchFamily="18" charset="-128"/>
              </a:rPr>
              <a:t>【</a:t>
            </a:r>
            <a:r>
              <a:rPr kumimoji="1" lang="ja-JP" altLang="en-US" b="1" dirty="0">
                <a:latin typeface="UD デジタル 教科書体 NK-B" panose="02020700000000000000" pitchFamily="18" charset="-128"/>
                <a:ea typeface="UD デジタル 教科書体 NK-B" panose="02020700000000000000" pitchFamily="18" charset="-128"/>
              </a:rPr>
              <a:t>「非常事態」（赤色信号）の状況</a:t>
            </a:r>
            <a:r>
              <a:rPr kumimoji="1" lang="en-US" altLang="ja-JP" b="1" dirty="0">
                <a:latin typeface="UD デジタル 教科書体 NK-B" panose="02020700000000000000" pitchFamily="18" charset="-128"/>
                <a:ea typeface="UD デジタル 教科書体 NK-B" panose="02020700000000000000" pitchFamily="18" charset="-128"/>
              </a:rPr>
              <a:t>】</a:t>
            </a:r>
            <a:endParaRPr kumimoji="1" lang="ja-JP" altLang="en-US" b="1" dirty="0">
              <a:latin typeface="UD デジタル 教科書体 NK-B" panose="02020700000000000000" pitchFamily="18" charset="-128"/>
              <a:ea typeface="UD デジタル 教科書体 NK-B" panose="02020700000000000000" pitchFamily="18" charset="-128"/>
            </a:endParaRPr>
          </a:p>
        </p:txBody>
      </p:sp>
      <p:sp>
        <p:nvSpPr>
          <p:cNvPr id="5" name="角丸四角形 4"/>
          <p:cNvSpPr/>
          <p:nvPr/>
        </p:nvSpPr>
        <p:spPr>
          <a:xfrm>
            <a:off x="11232268" y="1373870"/>
            <a:ext cx="853440" cy="1384374"/>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14232441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10748</TotalTime>
  <Words>487</Words>
  <PresentationFormat>ユーザー設定</PresentationFormat>
  <Paragraphs>57</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UD デジタル 教科書体 NK-B</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2021-09-27T11:47:55Z</cp:lastPrinted>
  <dcterms:created xsi:type="dcterms:W3CDTF">2020-08-11T02:27:27Z</dcterms:created>
  <dcterms:modified xsi:type="dcterms:W3CDTF">2021-09-27T12:04:07Z</dcterms:modified>
</cp:coreProperties>
</file>