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837" r:id="rId2"/>
  </p:sldIdLst>
  <p:sldSz cx="12192000"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藤　英" initials="周藤　英" lastIdx="1" clrIdx="0">
    <p:extLst>
      <p:ext uri="{19B8F6BF-5375-455C-9EA6-DF929625EA0E}">
        <p15:presenceInfo xmlns:p15="http://schemas.microsoft.com/office/powerpoint/2012/main" userId="S-1-5-21-161959346-1900351369-444732941-1023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8B"/>
    <a:srgbClr val="FFFFCC"/>
    <a:srgbClr val="FF9999"/>
    <a:srgbClr val="FF6699"/>
    <a:srgbClr val="E7EDEF"/>
    <a:srgbClr val="FF6600"/>
    <a:srgbClr val="99FF66"/>
    <a:srgbClr val="33CC33"/>
    <a:srgbClr val="CC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278" autoAdjust="0"/>
  </p:normalViewPr>
  <p:slideViewPr>
    <p:cSldViewPr snapToGrid="0">
      <p:cViewPr varScale="1">
        <p:scale>
          <a:sx n="58" d="100"/>
          <a:sy n="58" d="100"/>
        </p:scale>
        <p:origin x="1218" y="78"/>
      </p:cViewPr>
      <p:guideLst/>
    </p:cSldViewPr>
  </p:slideViewPr>
  <p:notesTextViewPr>
    <p:cViewPr>
      <p:scale>
        <a:sx n="1" d="1"/>
        <a:sy n="1" d="1"/>
      </p:scale>
      <p:origin x="0" y="0"/>
    </p:cViewPr>
  </p:notesText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5" cy="498475"/>
          </a:xfrm>
          <a:prstGeom prst="rect">
            <a:avLst/>
          </a:prstGeom>
        </p:spPr>
        <p:txBody>
          <a:bodyPr vert="horz" lIns="91417" tIns="45709" rIns="91417" bIns="4570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1"/>
            <a:ext cx="2949575" cy="498475"/>
          </a:xfrm>
          <a:prstGeom prst="rect">
            <a:avLst/>
          </a:prstGeom>
        </p:spPr>
        <p:txBody>
          <a:bodyPr vert="horz" lIns="91417" tIns="45709" rIns="91417" bIns="45709" rtlCol="0"/>
          <a:lstStyle>
            <a:lvl1pPr algn="r">
              <a:defRPr sz="1200"/>
            </a:lvl1pPr>
          </a:lstStyle>
          <a:p>
            <a:fld id="{D64E24C0-EAE7-42C3-A2C6-11E03F4A7047}" type="datetimeFigureOut">
              <a:rPr kumimoji="1" lang="ja-JP" altLang="en-US" smtClean="0"/>
              <a:t>2021/9/27</a:t>
            </a:fld>
            <a:endParaRPr kumimoji="1" lang="ja-JP" altLang="en-US" dirty="0"/>
          </a:p>
        </p:txBody>
      </p:sp>
      <p:sp>
        <p:nvSpPr>
          <p:cNvPr id="4" name="スライド イメージ プレースホルダー 3"/>
          <p:cNvSpPr>
            <a:spLocks noGrp="1" noRot="1" noChangeAspect="1"/>
          </p:cNvSpPr>
          <p:nvPr>
            <p:ph type="sldImg" idx="2"/>
          </p:nvPr>
        </p:nvSpPr>
        <p:spPr>
          <a:xfrm>
            <a:off x="698500" y="1243013"/>
            <a:ext cx="5410200" cy="3354387"/>
          </a:xfrm>
          <a:prstGeom prst="rect">
            <a:avLst/>
          </a:prstGeom>
          <a:noFill/>
          <a:ln w="12700">
            <a:solidFill>
              <a:prstClr val="black"/>
            </a:solidFill>
          </a:ln>
        </p:spPr>
        <p:txBody>
          <a:bodyPr vert="horz" lIns="91417" tIns="45709" rIns="91417" bIns="45709" rtlCol="0" anchor="ctr"/>
          <a:lstStyle/>
          <a:p>
            <a:endParaRPr lang="ja-JP" altLang="en-US" dirty="0"/>
          </a:p>
        </p:txBody>
      </p:sp>
      <p:sp>
        <p:nvSpPr>
          <p:cNvPr id="5" name="ノート プレースホルダー 4"/>
          <p:cNvSpPr>
            <a:spLocks noGrp="1"/>
          </p:cNvSpPr>
          <p:nvPr>
            <p:ph type="body" sz="quarter" idx="3"/>
          </p:nvPr>
        </p:nvSpPr>
        <p:spPr>
          <a:xfrm>
            <a:off x="681040" y="4783141"/>
            <a:ext cx="5445125" cy="3913187"/>
          </a:xfrm>
          <a:prstGeom prst="rect">
            <a:avLst/>
          </a:prstGeom>
        </p:spPr>
        <p:txBody>
          <a:bodyPr vert="horz" lIns="91417" tIns="45709" rIns="91417"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5"/>
            <a:ext cx="2949575" cy="498475"/>
          </a:xfrm>
          <a:prstGeom prst="rect">
            <a:avLst/>
          </a:prstGeom>
        </p:spPr>
        <p:txBody>
          <a:bodyPr vert="horz" lIns="91417" tIns="45709" rIns="91417" bIns="4570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5"/>
            <a:ext cx="2949575" cy="498475"/>
          </a:xfrm>
          <a:prstGeom prst="rect">
            <a:avLst/>
          </a:prstGeom>
        </p:spPr>
        <p:txBody>
          <a:bodyPr vert="horz" lIns="91417" tIns="45709" rIns="91417" bIns="45709" rtlCol="0" anchor="b"/>
          <a:lstStyle>
            <a:lvl1pPr algn="r">
              <a:defRPr sz="1200"/>
            </a:lvl1pPr>
          </a:lstStyle>
          <a:p>
            <a:fld id="{2F0EEB81-DB16-4A68-B055-8A38956DB515}" type="slidenum">
              <a:rPr kumimoji="1" lang="ja-JP" altLang="en-US" smtClean="0"/>
              <a:t>‹#›</a:t>
            </a:fld>
            <a:endParaRPr kumimoji="1" lang="ja-JP" altLang="en-US" dirty="0"/>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8500" y="1243013"/>
            <a:ext cx="54102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1</a:t>
            </a:fld>
            <a:endParaRPr kumimoji="1" lang="ja-JP" altLang="en-US" dirty="0"/>
          </a:p>
        </p:txBody>
      </p:sp>
    </p:spTree>
    <p:extLst>
      <p:ext uri="{BB962C8B-B14F-4D97-AF65-F5344CB8AC3E}">
        <p14:creationId xmlns:p14="http://schemas.microsoft.com/office/powerpoint/2010/main" val="821597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37197"/>
            <a:ext cx="9144000" cy="263188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70580"/>
            <a:ext cx="9144000" cy="182517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14A32F-0E8C-4D91-BAC6-EA2E81F1CF45}" type="datetime1">
              <a:rPr kumimoji="1" lang="ja-JP" altLang="en-US" smtClean="0"/>
              <a:t>2021/9/27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10297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DF179-10CB-45A6-B13C-93904DC17FE4}" type="datetime1">
              <a:rPr kumimoji="1" lang="ja-JP" altLang="en-US" smtClean="0"/>
              <a:t>2021/9/27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68511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02483"/>
            <a:ext cx="2628900"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02483"/>
            <a:ext cx="7734300"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6242DB-F35F-4377-94B7-B7ED4323D95B}" type="datetime1">
              <a:rPr kumimoji="1" lang="ja-JP" altLang="en-US" smtClean="0"/>
              <a:t>2021/9/27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64161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583C5E-CF60-4334-9FD4-141CAC84472E}" type="datetime1">
              <a:rPr kumimoji="1" lang="ja-JP" altLang="en-US" smtClean="0"/>
              <a:t>2021/9/27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661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884670"/>
            <a:ext cx="10515600" cy="31446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5059034"/>
            <a:ext cx="10515600" cy="165367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71D1FA-B226-445F-B72F-F5654B8E355B}" type="datetime1">
              <a:rPr kumimoji="1" lang="ja-JP" altLang="en-US" smtClean="0"/>
              <a:t>2021/9/27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79565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BACE846-7A07-4EDA-B2BD-6340DA55CC0B}" type="datetime1">
              <a:rPr kumimoji="1" lang="ja-JP" altLang="en-US" smtClean="0"/>
              <a:t>2021/9/27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79986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402483"/>
            <a:ext cx="10515600"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853171"/>
            <a:ext cx="5157787"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761381"/>
            <a:ext cx="515778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853171"/>
            <a:ext cx="5183188"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761381"/>
            <a:ext cx="5183188"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1CB574D-5CAF-477E-894B-F08871D0771C}" type="datetime1">
              <a:rPr kumimoji="1" lang="ja-JP" altLang="en-US" smtClean="0"/>
              <a:t>2021/9/27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3736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7622300-6663-4891-BD5D-793907E96D35}" type="datetime1">
              <a:rPr kumimoji="1" lang="ja-JP" altLang="en-US" smtClean="0"/>
              <a:t>2021/9/27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34551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3E0D3-56EB-460F-ABA6-3FE4DA800664}" type="datetime1">
              <a:rPr kumimoji="1" lang="ja-JP" altLang="en-US" smtClean="0"/>
              <a:t>2021/9/27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7185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1088454"/>
            <a:ext cx="6172200" cy="53722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9D1D72-1EAB-4C54-83FC-667B976995F2}" type="datetime1">
              <a:rPr kumimoji="1" lang="ja-JP" altLang="en-US" smtClean="0"/>
              <a:t>2021/9/27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16346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1088454"/>
            <a:ext cx="6172200" cy="537226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3F1E87-BAE2-4B8B-8BEA-3C5827EB6F87}" type="datetime1">
              <a:rPr kumimoji="1" lang="ja-JP" altLang="en-US" smtClean="0"/>
              <a:t>2021/9/27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995360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02483"/>
            <a:ext cx="10515600"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2012414"/>
            <a:ext cx="10515600"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7006699"/>
            <a:ext cx="2743200" cy="402483"/>
          </a:xfrm>
          <a:prstGeom prst="rect">
            <a:avLst/>
          </a:prstGeom>
        </p:spPr>
        <p:txBody>
          <a:bodyPr vert="horz" lIns="91440" tIns="45720" rIns="91440" bIns="45720" rtlCol="0" anchor="ctr"/>
          <a:lstStyle>
            <a:lvl1pPr algn="l">
              <a:defRPr sz="1200">
                <a:solidFill>
                  <a:schemeClr val="tx1">
                    <a:tint val="75000"/>
                  </a:schemeClr>
                </a:solidFill>
              </a:defRPr>
            </a:lvl1pPr>
          </a:lstStyle>
          <a:p>
            <a:fld id="{B73C00F3-FD50-4284-B304-AA55E7B077B8}" type="datetime1">
              <a:rPr kumimoji="1" lang="ja-JP" altLang="en-US" smtClean="0"/>
              <a:t>2021/9/27</a:t>
            </a:fld>
            <a:endParaRPr kumimoji="1" lang="ja-JP" altLang="en-US" dirty="0"/>
          </a:p>
        </p:txBody>
      </p:sp>
      <p:sp>
        <p:nvSpPr>
          <p:cNvPr id="5" name="Footer Placeholder 4"/>
          <p:cNvSpPr>
            <a:spLocks noGrp="1"/>
          </p:cNvSpPr>
          <p:nvPr>
            <p:ph type="ftr" sz="quarter" idx="3"/>
          </p:nvPr>
        </p:nvSpPr>
        <p:spPr>
          <a:xfrm>
            <a:off x="4038600" y="7006699"/>
            <a:ext cx="4114800" cy="4024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610600" y="7006699"/>
            <a:ext cx="2743200" cy="402483"/>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449927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034734892"/>
              </p:ext>
            </p:extLst>
          </p:nvPr>
        </p:nvGraphicFramePr>
        <p:xfrm>
          <a:off x="170209" y="1417124"/>
          <a:ext cx="11911233" cy="1341120"/>
        </p:xfrm>
        <a:graphic>
          <a:graphicData uri="http://schemas.openxmlformats.org/drawingml/2006/table">
            <a:tbl>
              <a:tblPr firstRow="1" bandRow="1">
                <a:tableStyleId>{00A15C55-8517-42AA-B614-E9B94910E393}</a:tableStyleId>
              </a:tblPr>
              <a:tblGrid>
                <a:gridCol w="1668520">
                  <a:extLst>
                    <a:ext uri="{9D8B030D-6E8A-4147-A177-3AD203B41FA5}">
                      <a16:colId xmlns:a16="http://schemas.microsoft.com/office/drawing/2014/main" val="245184962"/>
                    </a:ext>
                  </a:extLst>
                </a:gridCol>
                <a:gridCol w="2431433">
                  <a:extLst>
                    <a:ext uri="{9D8B030D-6E8A-4147-A177-3AD203B41FA5}">
                      <a16:colId xmlns:a16="http://schemas.microsoft.com/office/drawing/2014/main" val="2968178981"/>
                    </a:ext>
                  </a:extLst>
                </a:gridCol>
                <a:gridCol w="867920">
                  <a:extLst>
                    <a:ext uri="{9D8B030D-6E8A-4147-A177-3AD203B41FA5}">
                      <a16:colId xmlns:a16="http://schemas.microsoft.com/office/drawing/2014/main" val="2903263068"/>
                    </a:ext>
                  </a:extLst>
                </a:gridCol>
                <a:gridCol w="867920">
                  <a:extLst>
                    <a:ext uri="{9D8B030D-6E8A-4147-A177-3AD203B41FA5}">
                      <a16:colId xmlns:a16="http://schemas.microsoft.com/office/drawing/2014/main" val="302079677"/>
                    </a:ext>
                  </a:extLst>
                </a:gridCol>
                <a:gridCol w="867920">
                  <a:extLst>
                    <a:ext uri="{9D8B030D-6E8A-4147-A177-3AD203B41FA5}">
                      <a16:colId xmlns:a16="http://schemas.microsoft.com/office/drawing/2014/main" val="2976481032"/>
                    </a:ext>
                  </a:extLst>
                </a:gridCol>
                <a:gridCol w="867920">
                  <a:extLst>
                    <a:ext uri="{9D8B030D-6E8A-4147-A177-3AD203B41FA5}">
                      <a16:colId xmlns:a16="http://schemas.microsoft.com/office/drawing/2014/main" val="155369237"/>
                    </a:ext>
                  </a:extLst>
                </a:gridCol>
                <a:gridCol w="867920">
                  <a:extLst>
                    <a:ext uri="{9D8B030D-6E8A-4147-A177-3AD203B41FA5}">
                      <a16:colId xmlns:a16="http://schemas.microsoft.com/office/drawing/2014/main" val="96671422"/>
                    </a:ext>
                  </a:extLst>
                </a:gridCol>
                <a:gridCol w="867920">
                  <a:extLst>
                    <a:ext uri="{9D8B030D-6E8A-4147-A177-3AD203B41FA5}">
                      <a16:colId xmlns:a16="http://schemas.microsoft.com/office/drawing/2014/main" val="2100573511"/>
                    </a:ext>
                  </a:extLst>
                </a:gridCol>
                <a:gridCol w="867920">
                  <a:extLst>
                    <a:ext uri="{9D8B030D-6E8A-4147-A177-3AD203B41FA5}">
                      <a16:colId xmlns:a16="http://schemas.microsoft.com/office/drawing/2014/main" val="3539534171"/>
                    </a:ext>
                  </a:extLst>
                </a:gridCol>
                <a:gridCol w="867920">
                  <a:extLst>
                    <a:ext uri="{9D8B030D-6E8A-4147-A177-3AD203B41FA5}">
                      <a16:colId xmlns:a16="http://schemas.microsoft.com/office/drawing/2014/main" val="3816641238"/>
                    </a:ext>
                  </a:extLst>
                </a:gridCol>
                <a:gridCol w="867920">
                  <a:extLst>
                    <a:ext uri="{9D8B030D-6E8A-4147-A177-3AD203B41FA5}">
                      <a16:colId xmlns:a16="http://schemas.microsoft.com/office/drawing/2014/main" val="131256829"/>
                    </a:ext>
                  </a:extLst>
                </a:gridCol>
              </a:tblGrid>
              <a:tr h="274892">
                <a:tc>
                  <a:txBody>
                    <a:bodyPr/>
                    <a:lstStyle/>
                    <a:p>
                      <a:pPr algn="ct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非常事態解除の目安</a:t>
                      </a:r>
                    </a:p>
                  </a:txBody>
                  <a:tcPr/>
                </a:tc>
                <a:tc>
                  <a:txBody>
                    <a:bodyPr/>
                    <a:lstStyle/>
                    <a:p>
                      <a:pPr algn="ctr"/>
                      <a:r>
                        <a:rPr kumimoji="1" lang="en-US" altLang="ja-JP" sz="1600" dirty="0">
                          <a:latin typeface="UD デジタル 教科書体 NK-B" panose="02020700000000000000" pitchFamily="18" charset="-128"/>
                          <a:ea typeface="UD デジタル 教科書体 NK-B" panose="02020700000000000000" pitchFamily="18" charset="-128"/>
                        </a:rPr>
                        <a:t>9/20</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en-US" altLang="ja-JP" sz="1600" dirty="0">
                          <a:latin typeface="UD デジタル 教科書体 NK-B" panose="02020700000000000000" pitchFamily="18" charset="-128"/>
                          <a:ea typeface="UD デジタル 教科書体 NK-B" panose="02020700000000000000" pitchFamily="18" charset="-128"/>
                        </a:rPr>
                        <a:t>21</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en-US" altLang="ja-JP" sz="1600" dirty="0">
                          <a:latin typeface="UD デジタル 教科書体 NK-B" panose="02020700000000000000" pitchFamily="18" charset="-128"/>
                          <a:ea typeface="UD デジタル 教科書体 NK-B" panose="02020700000000000000" pitchFamily="18" charset="-128"/>
                        </a:rPr>
                        <a:t>22</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UD デジタル 教科書体 NK-B" panose="02020700000000000000" pitchFamily="18" charset="-128"/>
                          <a:ea typeface="UD デジタル 教科書体 NK-B" panose="02020700000000000000" pitchFamily="18" charset="-128"/>
                        </a:rPr>
                        <a:t>23</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UD デジタル 教科書体 NK-B" panose="02020700000000000000" pitchFamily="18" charset="-128"/>
                          <a:ea typeface="UD デジタル 教科書体 NK-B" panose="02020700000000000000" pitchFamily="18" charset="-128"/>
                        </a:rPr>
                        <a:t>24</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UD デジタル 教科書体 NK-B" panose="02020700000000000000" pitchFamily="18" charset="-128"/>
                          <a:ea typeface="UD デジタル 教科書体 NK-B" panose="02020700000000000000" pitchFamily="18" charset="-128"/>
                        </a:rPr>
                        <a:t>25</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UD デジタル 教科書体 NK-B" panose="02020700000000000000" pitchFamily="18" charset="-128"/>
                          <a:ea typeface="UD デジタル 教科書体 NK-B" panose="02020700000000000000" pitchFamily="18" charset="-128"/>
                        </a:rPr>
                        <a:t>26</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UD デジタル 教科書体 NK-B" panose="02020700000000000000" pitchFamily="18" charset="-128"/>
                          <a:ea typeface="UD デジタル 教科書体 NK-B" panose="02020700000000000000" pitchFamily="18" charset="-128"/>
                        </a:rPr>
                        <a:t>27</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UD デジタル 教科書体 NK-B" panose="02020700000000000000" pitchFamily="18" charset="-128"/>
                          <a:ea typeface="UD デジタル 教科書体 NK-B" panose="02020700000000000000" pitchFamily="18" charset="-128"/>
                        </a:rPr>
                        <a:t>28</a:t>
                      </a:r>
                      <a:endParaRPr kumimoji="1" lang="en-US" altLang="ja-JP" sz="1600" dirty="0">
                        <a:latin typeface="UD デジタル 教科書体 NK-B" panose="02020700000000000000" pitchFamily="18" charset="-128"/>
                        <a:ea typeface="UD デジタル 教科書体 NK-B" panose="02020700000000000000" pitchFamily="18"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5560344"/>
                  </a:ext>
                </a:extLst>
              </a:tr>
              <a:tr h="274892">
                <a:tc>
                  <a:txBody>
                    <a:bodyP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病床使用率</a:t>
                      </a:r>
                    </a:p>
                  </a:txBody>
                  <a:tcPr/>
                </a:tc>
                <a:tc>
                  <a:txBody>
                    <a:bodyP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７日間連続</a:t>
                      </a:r>
                      <a:r>
                        <a:rPr kumimoji="1" lang="en-US" altLang="ja-JP" sz="1600" dirty="0">
                          <a:latin typeface="UD デジタル 教科書体 NK-B" panose="02020700000000000000" pitchFamily="18" charset="-128"/>
                          <a:ea typeface="UD デジタル 教科書体 NK-B" panose="02020700000000000000" pitchFamily="18" charset="-128"/>
                        </a:rPr>
                        <a:t>50</a:t>
                      </a:r>
                      <a:r>
                        <a:rPr kumimoji="1" lang="ja-JP" altLang="en-US" sz="1600" dirty="0">
                          <a:latin typeface="UD デジタル 教科書体 NK-B" panose="02020700000000000000" pitchFamily="18" charset="-128"/>
                          <a:ea typeface="UD デジタル 教科書体 NK-B" panose="02020700000000000000" pitchFamily="18" charset="-128"/>
                        </a:rPr>
                        <a:t>％未満</a:t>
                      </a:r>
                    </a:p>
                  </a:txBody>
                  <a:tcPr/>
                </a:tc>
                <a:tc>
                  <a:txBody>
                    <a:bodyPr/>
                    <a:lstStyle/>
                    <a:p>
                      <a:pPr algn="ctr"/>
                      <a:r>
                        <a:rPr lang="en-US" altLang="ja-JP" sz="1400" dirty="0">
                          <a:latin typeface="Meiryo UI" panose="020B0604030504040204" pitchFamily="50" charset="-128"/>
                          <a:ea typeface="Meiryo UI" panose="020B0604030504040204" pitchFamily="50" charset="-128"/>
                        </a:rPr>
                        <a:t>54.4%</a:t>
                      </a:r>
                      <a:endParaRPr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55.5%</a:t>
                      </a:r>
                      <a:endParaRPr kumimoji="1" lang="ja-JP" altLang="en-US" sz="14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UD デジタル 教科書体 NK-B" panose="02020700000000000000" pitchFamily="18" charset="-128"/>
                          <a:ea typeface="UD デジタル 教科書体 NK-B" panose="02020700000000000000" pitchFamily="18" charset="-128"/>
                        </a:rPr>
                        <a:t>41.8%</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UD デジタル 教科書体 NK-B" panose="02020700000000000000" pitchFamily="18" charset="-128"/>
                          <a:ea typeface="UD デジタル 教科書体 NK-B" panose="02020700000000000000" pitchFamily="18" charset="-128"/>
                        </a:rPr>
                        <a:t>38.6%</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UD デジタル 教科書体 NK-B" panose="02020700000000000000" pitchFamily="18" charset="-128"/>
                          <a:ea typeface="UD デジタル 教科書体 NK-B" panose="02020700000000000000" pitchFamily="18" charset="-128"/>
                        </a:rPr>
                        <a:t>40.3%</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UD デジタル 教科書体 NK-B" panose="02020700000000000000" pitchFamily="18" charset="-128"/>
                          <a:ea typeface="UD デジタル 教科書体 NK-B" panose="02020700000000000000" pitchFamily="18" charset="-128"/>
                        </a:rPr>
                        <a:t>34.1%</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UD デジタル 教科書体 NK-B" panose="02020700000000000000" pitchFamily="18" charset="-128"/>
                          <a:ea typeface="UD デジタル 教科書体 NK-B" panose="02020700000000000000" pitchFamily="18" charset="-128"/>
                        </a:rPr>
                        <a:t>35.3%</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UD デジタル 教科書体 NK-B" panose="02020700000000000000" pitchFamily="18" charset="-128"/>
                          <a:ea typeface="UD デジタル 教科書体 NK-B" panose="02020700000000000000" pitchFamily="18" charset="-128"/>
                        </a:rPr>
                        <a:t>36.1%</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429911775"/>
                  </a:ext>
                </a:extLst>
              </a:tr>
              <a:tr h="274892">
                <a:tc>
                  <a:txBody>
                    <a:bodyP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重症病床使用率</a:t>
                      </a:r>
                    </a:p>
                  </a:txBody>
                  <a:tcPr/>
                </a:tc>
                <a:tc>
                  <a:txBody>
                    <a:bodyP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７日間連続</a:t>
                      </a:r>
                      <a:r>
                        <a:rPr kumimoji="1" lang="en-US" altLang="ja-JP" sz="1600" dirty="0">
                          <a:latin typeface="UD デジタル 教科書体 NK-B" panose="02020700000000000000" pitchFamily="18" charset="-128"/>
                          <a:ea typeface="UD デジタル 教科書体 NK-B" panose="02020700000000000000" pitchFamily="18" charset="-128"/>
                        </a:rPr>
                        <a:t>60</a:t>
                      </a:r>
                      <a:r>
                        <a:rPr kumimoji="1" lang="ja-JP" altLang="en-US" sz="1600" dirty="0">
                          <a:latin typeface="UD デジタル 教科書体 NK-B" panose="02020700000000000000" pitchFamily="18" charset="-128"/>
                          <a:ea typeface="UD デジタル 教科書体 NK-B" panose="02020700000000000000" pitchFamily="18" charset="-128"/>
                        </a:rPr>
                        <a:t>％未満</a:t>
                      </a:r>
                    </a:p>
                  </a:txBody>
                  <a:tcPr/>
                </a:tc>
                <a:tc>
                  <a:txBody>
                    <a:bodyPr/>
                    <a:lstStyle/>
                    <a:p>
                      <a:pPr algn="ctr"/>
                      <a:r>
                        <a:rPr lang="en-US" altLang="ja-JP" sz="1400" dirty="0">
                          <a:latin typeface="Meiryo UI" panose="020B0604030504040204" pitchFamily="50" charset="-128"/>
                          <a:ea typeface="Meiryo UI" panose="020B0604030504040204" pitchFamily="50" charset="-128"/>
                        </a:rPr>
                        <a:t>63.4%</a:t>
                      </a:r>
                      <a:endParaRPr lang="ja-JP" altLang="en-US" sz="14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400" dirty="0">
                          <a:latin typeface="UD デジタル 教科書体 NK-B" panose="02020700000000000000" pitchFamily="18" charset="-128"/>
                          <a:ea typeface="UD デジタル 教科書体 NK-B" panose="02020700000000000000" pitchFamily="18" charset="-128"/>
                        </a:rPr>
                        <a:t>59.7%</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UD デジタル 教科書体 NK-B" panose="02020700000000000000" pitchFamily="18" charset="-128"/>
                          <a:ea typeface="UD デジタル 教科書体 NK-B" panose="02020700000000000000" pitchFamily="18" charset="-128"/>
                        </a:rPr>
                        <a:t>54.1%</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UD デジタル 教科書体 NK-B" panose="02020700000000000000" pitchFamily="18" charset="-128"/>
                          <a:ea typeface="UD デジタル 教科書体 NK-B" panose="02020700000000000000" pitchFamily="18" charset="-128"/>
                        </a:rPr>
                        <a:t>54.1%</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UD デジタル 教科書体 NK-B" panose="02020700000000000000" pitchFamily="18" charset="-128"/>
                          <a:ea typeface="UD デジタル 教科書体 NK-B" panose="02020700000000000000" pitchFamily="18" charset="-128"/>
                        </a:rPr>
                        <a:t>52.5%</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UD デジタル 教科書体 NK-B" panose="02020700000000000000" pitchFamily="18" charset="-128"/>
                          <a:ea typeface="UD デジタル 教科書体 NK-B" panose="02020700000000000000" pitchFamily="18" charset="-128"/>
                        </a:rPr>
                        <a:t>52.8%</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UD デジタル 教科書体 NK-B" panose="02020700000000000000" pitchFamily="18" charset="-128"/>
                          <a:ea typeface="UD デジタル 教科書体 NK-B" panose="02020700000000000000" pitchFamily="18" charset="-128"/>
                        </a:rPr>
                        <a:t>52.8%</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UD デジタル 教科書体 NK-B" panose="02020700000000000000" pitchFamily="18" charset="-128"/>
                          <a:ea typeface="UD デジタル 教科書体 NK-B" panose="02020700000000000000" pitchFamily="18" charset="-128"/>
                        </a:rPr>
                        <a:t>47.8%</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757030717"/>
                  </a:ext>
                </a:extLst>
              </a:tr>
              <a:tr h="274892">
                <a:tc>
                  <a:txBody>
                    <a:bodyPr/>
                    <a:lstStyle/>
                    <a:p>
                      <a:pPr algn="ct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ja-JP" altLang="en-US" sz="1400" dirty="0" smtClean="0">
                          <a:latin typeface="UD デジタル 教科書体 NK-B" panose="02020700000000000000" pitchFamily="18" charset="-128"/>
                          <a:ea typeface="UD デジタル 教科書体 NK-B" panose="02020700000000000000" pitchFamily="18" charset="-128"/>
                        </a:rPr>
                        <a:t>上記全てが目安に達した場合</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１日目</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２日目</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３日目</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４日目</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５日目</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６日目</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41109440"/>
                  </a:ext>
                </a:extLst>
              </a:tr>
            </a:tbl>
          </a:graphicData>
        </a:graphic>
      </p:graphicFrame>
      <p:sp>
        <p:nvSpPr>
          <p:cNvPr id="3" name="正方形/長方形 2"/>
          <p:cNvSpPr/>
          <p:nvPr/>
        </p:nvSpPr>
        <p:spPr>
          <a:xfrm>
            <a:off x="0" y="-15757"/>
            <a:ext cx="12192000" cy="42100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latin typeface="UD デジタル 教科書体 NK-B" panose="02020700000000000000" pitchFamily="18" charset="-128"/>
                <a:ea typeface="UD デジタル 教科書体 NK-B" panose="02020700000000000000" pitchFamily="18" charset="-128"/>
              </a:rPr>
              <a:t>　　　　　　　大阪モデル「非常事態」（赤色信号）解除基準を満たした場合の対応　　</a:t>
            </a:r>
          </a:p>
        </p:txBody>
      </p:sp>
      <p:sp>
        <p:nvSpPr>
          <p:cNvPr id="7" name="テキスト ボックス 6"/>
          <p:cNvSpPr txBox="1"/>
          <p:nvPr/>
        </p:nvSpPr>
        <p:spPr>
          <a:xfrm>
            <a:off x="10590415" y="17400"/>
            <a:ext cx="1389006" cy="369332"/>
          </a:xfrm>
          <a:prstGeom prst="rect">
            <a:avLst/>
          </a:prstGeom>
          <a:solidFill>
            <a:schemeClr val="bg1"/>
          </a:solidFill>
        </p:spPr>
        <p:txBody>
          <a:bodyPr wrap="square" rtlCol="0">
            <a:spAutoFit/>
          </a:bodyPr>
          <a:lstStyle/>
          <a:p>
            <a:r>
              <a:rPr kumimoji="1" lang="ja-JP" altLang="en-US" smtClean="0"/>
              <a:t>資料３－１</a:t>
            </a:r>
            <a:endParaRPr kumimoji="1" lang="ja-JP" altLang="en-US" dirty="0"/>
          </a:p>
        </p:txBody>
      </p:sp>
      <p:sp>
        <p:nvSpPr>
          <p:cNvPr id="13" name="テキスト ボックス 12">
            <a:extLst>
              <a:ext uri="{FF2B5EF4-FFF2-40B4-BE49-F238E27FC236}">
                <a16:creationId xmlns:a16="http://schemas.microsoft.com/office/drawing/2014/main" id="{3DE9AEDD-6BA7-4392-B3D6-A21FA21B18FB}"/>
              </a:ext>
            </a:extLst>
          </p:cNvPr>
          <p:cNvSpPr txBox="1"/>
          <p:nvPr/>
        </p:nvSpPr>
        <p:spPr>
          <a:xfrm>
            <a:off x="106287" y="392907"/>
            <a:ext cx="11979421" cy="615553"/>
          </a:xfrm>
          <a:prstGeom prst="rect">
            <a:avLst/>
          </a:prstGeom>
          <a:noFill/>
          <a:ln>
            <a:noFill/>
          </a:ln>
        </p:spPr>
        <p:txBody>
          <a:bodyPr wrap="square" rtlCol="0">
            <a:spAutoFit/>
          </a:bodyPr>
          <a:lstStyle/>
          <a:p>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７月７日第</a:t>
            </a:r>
            <a:r>
              <a:rPr lang="en-US" altLang="ja-JP" b="1" dirty="0">
                <a:latin typeface="Meiryo UI" panose="020B0604030504040204" pitchFamily="50" charset="-128"/>
                <a:ea typeface="Meiryo UI" panose="020B0604030504040204" pitchFamily="50" charset="-128"/>
              </a:rPr>
              <a:t>54</a:t>
            </a:r>
            <a:r>
              <a:rPr lang="ja-JP" altLang="en-US" b="1" dirty="0">
                <a:latin typeface="Meiryo UI" panose="020B0604030504040204" pitchFamily="50" charset="-128"/>
                <a:ea typeface="Meiryo UI" panose="020B0604030504040204" pitchFamily="50" charset="-128"/>
              </a:rPr>
              <a:t>回対策本部会議決定事項（修正「大阪モデル」について）</a:t>
            </a:r>
            <a:r>
              <a:rPr lang="en-US" altLang="ja-JP"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◆「まん延防止等重点措置」・「緊急事態措置」適用区域に指定・解除される場合は、対策本部会議を開催し、ステージ移行の要否を決定する。</a:t>
            </a:r>
            <a:endParaRPr lang="en-US" altLang="ja-JP" sz="16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3DE9AEDD-6BA7-4392-B3D6-A21FA21B18FB}"/>
              </a:ext>
            </a:extLst>
          </p:cNvPr>
          <p:cNvSpPr txBox="1"/>
          <p:nvPr/>
        </p:nvSpPr>
        <p:spPr>
          <a:xfrm>
            <a:off x="223354" y="3652526"/>
            <a:ext cx="11804942" cy="3354765"/>
          </a:xfrm>
          <a:prstGeom prst="rect">
            <a:avLst/>
          </a:prstGeom>
          <a:solidFill>
            <a:schemeClr val="accent4">
              <a:lumMod val="20000"/>
              <a:lumOff val="80000"/>
            </a:schemeClr>
          </a:solidFill>
          <a:ln w="38100">
            <a:solidFill>
              <a:srgbClr val="FFB28B"/>
            </a:solidFill>
          </a:ln>
        </p:spPr>
        <p:txBody>
          <a:bodyPr wrap="square" rtlCol="0">
            <a:spAutoFit/>
          </a:bodyPr>
          <a:lstStyle/>
          <a:p>
            <a:r>
              <a:rPr lang="ja-JP" altLang="en-US" sz="1600" dirty="0">
                <a:latin typeface="UD デジタル 教科書体 NK-B" panose="02020700000000000000" pitchFamily="18" charset="-128"/>
                <a:ea typeface="UD デジタル 教科書体 NK-B" panose="02020700000000000000" pitchFamily="18" charset="-128"/>
              </a:rPr>
              <a:t>医療のひっ迫状況は改善傾向にあることを踏まえ、緊急事態措置</a:t>
            </a:r>
            <a:r>
              <a:rPr lang="ja-JP" altLang="en-US" sz="1600" dirty="0" smtClean="0">
                <a:latin typeface="UD デジタル 教科書体 NK-B" panose="02020700000000000000" pitchFamily="18" charset="-128"/>
                <a:ea typeface="UD デジタル 教科書体 NK-B" panose="02020700000000000000" pitchFamily="18" charset="-128"/>
              </a:rPr>
              <a:t>解除後、</a:t>
            </a:r>
            <a:r>
              <a:rPr lang="ja-JP" altLang="en-US" sz="1600" dirty="0">
                <a:latin typeface="UD デジタル 教科書体 NK-B" panose="02020700000000000000" pitchFamily="18" charset="-128"/>
                <a:ea typeface="UD デジタル 教科書体 NK-B" panose="02020700000000000000" pitchFamily="18" charset="-128"/>
              </a:rPr>
              <a:t>まん延防止等重点措置が適用されない場合は、大阪モデルに基づき、非常事態（赤色信号）を解除し、警戒（黄色信号の点灯）とする</a:t>
            </a:r>
            <a:r>
              <a:rPr lang="ja-JP" altLang="en-US" sz="1600" dirty="0" smtClean="0">
                <a:latin typeface="UD デジタル 教科書体 NK-B" panose="02020700000000000000" pitchFamily="18" charset="-128"/>
                <a:ea typeface="UD デジタル 教科書体 NK-B" panose="02020700000000000000" pitchFamily="18" charset="-128"/>
              </a:rPr>
              <a:t>。（適用日　</a:t>
            </a:r>
            <a:r>
              <a:rPr lang="en-US" altLang="ja-JP" sz="1600" dirty="0" smtClean="0">
                <a:latin typeface="UD デジタル 教科書体 NK-B" panose="02020700000000000000" pitchFamily="18" charset="-128"/>
                <a:ea typeface="UD デジタル 教科書体 NK-B" panose="02020700000000000000" pitchFamily="18" charset="-128"/>
              </a:rPr>
              <a:t>10</a:t>
            </a:r>
            <a:r>
              <a:rPr lang="ja-JP" altLang="en-US" sz="1600" dirty="0" smtClean="0">
                <a:latin typeface="UD デジタル 教科書体 NK-B" panose="02020700000000000000" pitchFamily="18" charset="-128"/>
                <a:ea typeface="UD デジタル 教科書体 NK-B" panose="02020700000000000000" pitchFamily="18" charset="-128"/>
              </a:rPr>
              <a:t>月１日）</a:t>
            </a:r>
            <a:endParaRPr lang="en-US" altLang="ja-JP" sz="1600" dirty="0">
              <a:latin typeface="UD デジタル 教科書体 NK-B" panose="02020700000000000000" pitchFamily="18" charset="-128"/>
              <a:ea typeface="UD デジタル 教科書体 NK-B" panose="02020700000000000000" pitchFamily="18" charset="-128"/>
            </a:endParaRPr>
          </a:p>
          <a:p>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ただし、以下の状況を踏まえ、</a:t>
            </a:r>
            <a:r>
              <a:rPr lang="ja-JP" altLang="en-US" sz="1600" dirty="0" smtClean="0">
                <a:latin typeface="UD デジタル 教科書体 NK-B" panose="02020700000000000000" pitchFamily="18" charset="-128"/>
                <a:ea typeface="UD デジタル 教科書体 NK-B" panose="02020700000000000000" pitchFamily="18" charset="-128"/>
              </a:rPr>
              <a:t>新規陽性者</a:t>
            </a:r>
            <a:r>
              <a:rPr lang="ja-JP" altLang="en-US" sz="1600" dirty="0">
                <a:latin typeface="UD デジタル 教科書体 NK-B" panose="02020700000000000000" pitchFamily="18" charset="-128"/>
                <a:ea typeface="UD デジタル 教科書体 NK-B" panose="02020700000000000000" pitchFamily="18" charset="-128"/>
              </a:rPr>
              <a:t>等が再び増加傾向となり、非常事態（赤色信号）</a:t>
            </a:r>
            <a:r>
              <a:rPr lang="ja-JP" altLang="en-US" sz="1600" dirty="0" smtClean="0">
                <a:latin typeface="UD デジタル 教科書体 NK-B" panose="02020700000000000000" pitchFamily="18" charset="-128"/>
                <a:ea typeface="UD デジタル 教科書体 NK-B" panose="02020700000000000000" pitchFamily="18" charset="-128"/>
              </a:rPr>
              <a:t>の目安に到達する場合は</a:t>
            </a:r>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dirty="0" smtClean="0">
                <a:latin typeface="UD デジタル 教科書体 NK-B" panose="02020700000000000000" pitchFamily="18" charset="-128"/>
                <a:ea typeface="UD デジタル 教科書体 NK-B" panose="02020700000000000000" pitchFamily="18" charset="-128"/>
              </a:rPr>
              <a:t>直ち</a:t>
            </a:r>
            <a:r>
              <a:rPr lang="ja-JP" altLang="en-US" sz="1600" dirty="0">
                <a:latin typeface="UD デジタル 教科書体 NK-B" panose="02020700000000000000" pitchFamily="18" charset="-128"/>
                <a:ea typeface="UD デジタル 教科書体 NK-B" panose="02020700000000000000" pitchFamily="18" charset="-128"/>
              </a:rPr>
              <a:t>に本部会議を開催し、非常事態（赤色信号）へのステージ移行を決定するものとする。</a:t>
            </a:r>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（非常事態の目安：新規陽性者数（直近１週間の人口１０万人あたり２５人以上。約</a:t>
            </a:r>
            <a:r>
              <a:rPr lang="en-US" altLang="ja-JP" sz="1600" dirty="0">
                <a:latin typeface="UD デジタル 教科書体 NK-B" panose="02020700000000000000" pitchFamily="18" charset="-128"/>
                <a:ea typeface="UD デジタル 教科書体 NK-B" panose="02020700000000000000" pitchFamily="18" charset="-128"/>
              </a:rPr>
              <a:t>315</a:t>
            </a:r>
            <a:r>
              <a:rPr lang="ja-JP" altLang="en-US" sz="1600" dirty="0">
                <a:latin typeface="UD デジタル 教科書体 NK-B" panose="02020700000000000000" pitchFamily="18" charset="-128"/>
                <a:ea typeface="UD デジタル 教科書体 NK-B" panose="02020700000000000000" pitchFamily="18" charset="-128"/>
              </a:rPr>
              <a:t>人</a:t>
            </a:r>
            <a:r>
              <a:rPr lang="en-US" altLang="ja-JP" sz="1600" dirty="0">
                <a:latin typeface="UD デジタル 教科書体 NK-B" panose="02020700000000000000" pitchFamily="18" charset="-128"/>
                <a:ea typeface="UD デジタル 教科書体 NK-B" panose="02020700000000000000" pitchFamily="18" charset="-128"/>
              </a:rPr>
              <a:t>/</a:t>
            </a:r>
            <a:r>
              <a:rPr lang="ja-JP" altLang="en-US" sz="1600" dirty="0">
                <a:latin typeface="UD デジタル 教科書体 NK-B" panose="02020700000000000000" pitchFamily="18" charset="-128"/>
                <a:ea typeface="UD デジタル 教科書体 NK-B" panose="02020700000000000000" pitchFamily="18" charset="-128"/>
              </a:rPr>
              <a:t>日）、病床使用率５０％以上、　</a:t>
            </a:r>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重症病床使用率６０％以上のいずれかが目安に達した場合）</a:t>
            </a:r>
          </a:p>
          <a:p>
            <a:r>
              <a:rPr lang="ja-JP" altLang="en-US" sz="1600" dirty="0">
                <a:latin typeface="UD デジタル 教科書体 NK-B" panose="02020700000000000000" pitchFamily="18" charset="-128"/>
                <a:ea typeface="UD デジタル 教科書体 NK-B" panose="02020700000000000000" pitchFamily="18" charset="-128"/>
              </a:rPr>
              <a:t>　</a:t>
            </a:r>
          </a:p>
          <a:p>
            <a:r>
              <a:rPr lang="ja-JP" altLang="en-US" sz="1400" dirty="0">
                <a:latin typeface="UD デジタル 教科書体 NK-B" panose="02020700000000000000" pitchFamily="18" charset="-128"/>
                <a:ea typeface="UD デジタル 教科書体 NK-B" panose="02020700000000000000" pitchFamily="18" charset="-128"/>
              </a:rPr>
              <a:t>　</a:t>
            </a:r>
            <a:r>
              <a:rPr lang="ja-JP" altLang="en-US" sz="1400" dirty="0" smtClean="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状況</a:t>
            </a:r>
            <a:r>
              <a:rPr lang="ja-JP" altLang="en-US" sz="1400" dirty="0" smtClean="0">
                <a:latin typeface="UD デジタル 教科書体 NK-B" panose="02020700000000000000" pitchFamily="18" charset="-128"/>
                <a:ea typeface="UD デジタル 教科書体 NK-B" panose="02020700000000000000" pitchFamily="18" charset="-128"/>
              </a:rPr>
              <a:t>＞</a:t>
            </a:r>
            <a:endParaRPr lang="ja-JP" altLang="en-US" sz="1400" dirty="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○緊急事態措置解除（</a:t>
            </a:r>
            <a:r>
              <a:rPr lang="en-US" altLang="ja-JP" sz="1400" dirty="0" smtClean="0">
                <a:latin typeface="UD デジタル 教科書体 NK-B" panose="02020700000000000000" pitchFamily="18" charset="-128"/>
                <a:ea typeface="UD デジタル 教科書体 NK-B" panose="02020700000000000000" pitchFamily="18" charset="-128"/>
              </a:rPr>
              <a:t>6/21</a:t>
            </a:r>
            <a:r>
              <a:rPr lang="ja-JP" altLang="en-US" sz="1400" dirty="0" smtClean="0">
                <a:latin typeface="UD デジタル 教科書体 NK-B" panose="02020700000000000000" pitchFamily="18" charset="-128"/>
                <a:ea typeface="UD デジタル 教科書体 NK-B" panose="02020700000000000000" pitchFamily="18" charset="-128"/>
              </a:rPr>
              <a:t>）後、まん延防止等重点措置適用期間中に、短期間で感染が急拡大したこと。</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（見張り番指標が感染拡大を探知（</a:t>
            </a:r>
            <a:r>
              <a:rPr lang="en-US" altLang="ja-JP" sz="1400" dirty="0" smtClean="0">
                <a:latin typeface="UD デジタル 教科書体 NK-B" panose="02020700000000000000" pitchFamily="18" charset="-128"/>
                <a:ea typeface="UD デジタル 教科書体 NK-B" panose="02020700000000000000" pitchFamily="18" charset="-128"/>
              </a:rPr>
              <a:t>7/8</a:t>
            </a:r>
            <a:r>
              <a:rPr lang="ja-JP" altLang="en-US" sz="1400" dirty="0" smtClean="0">
                <a:latin typeface="UD デジタル 教科書体 NK-B" panose="02020700000000000000" pitchFamily="18" charset="-128"/>
                <a:ea typeface="UD デジタル 教科書体 NK-B" panose="02020700000000000000" pitchFamily="18" charset="-128"/>
              </a:rPr>
              <a:t>）、緊急事態措置再適用（</a:t>
            </a:r>
            <a:r>
              <a:rPr lang="en-US" altLang="ja-JP" sz="1400" dirty="0" smtClean="0">
                <a:latin typeface="UD デジタル 教科書体 NK-B" panose="02020700000000000000" pitchFamily="18" charset="-128"/>
                <a:ea typeface="UD デジタル 教科書体 NK-B" panose="02020700000000000000" pitchFamily="18" charset="-128"/>
              </a:rPr>
              <a:t>8/2</a:t>
            </a:r>
            <a:r>
              <a:rPr lang="ja-JP" altLang="en-US" sz="1400" dirty="0" smtClean="0">
                <a:latin typeface="UD デジタル 教科書体 NK-B" panose="02020700000000000000" pitchFamily="18" charset="-128"/>
                <a:ea typeface="UD デジタル 教科書体 NK-B" panose="02020700000000000000" pitchFamily="18" charset="-128"/>
              </a:rPr>
              <a:t>））</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a:latin typeface="UD デジタル 教科書体 NK-B" panose="02020700000000000000" pitchFamily="18" charset="-128"/>
                <a:ea typeface="UD デジタル 教科書体 NK-B" panose="02020700000000000000" pitchFamily="18" charset="-128"/>
              </a:rPr>
              <a:t>　　○</a:t>
            </a:r>
            <a:r>
              <a:rPr lang="ja-JP" altLang="en-US" sz="1400" dirty="0" smtClean="0">
                <a:latin typeface="UD デジタル 教科書体 NK-B" panose="02020700000000000000" pitchFamily="18" charset="-128"/>
                <a:ea typeface="UD デジタル 教科書体 NK-B" panose="02020700000000000000" pitchFamily="18" charset="-128"/>
              </a:rPr>
              <a:t>新規</a:t>
            </a:r>
            <a:r>
              <a:rPr lang="ja-JP" altLang="en-US" sz="1400" dirty="0">
                <a:latin typeface="UD デジタル 教科書体 NK-B" panose="02020700000000000000" pitchFamily="18" charset="-128"/>
                <a:ea typeface="UD デジタル 教科書体 NK-B" panose="02020700000000000000" pitchFamily="18" charset="-128"/>
              </a:rPr>
              <a:t>陽性者数や</a:t>
            </a:r>
            <a:r>
              <a:rPr lang="ja-JP" altLang="en-US" sz="1400" dirty="0" smtClean="0">
                <a:latin typeface="UD デジタル 教科書体 NK-B" panose="02020700000000000000" pitchFamily="18" charset="-128"/>
                <a:ea typeface="UD デジタル 教科書体 NK-B" panose="02020700000000000000" pitchFamily="18" charset="-128"/>
              </a:rPr>
              <a:t>重症患者・軽症中等症患者者数</a:t>
            </a:r>
            <a:r>
              <a:rPr lang="ja-JP" altLang="en-US" sz="1400" dirty="0">
                <a:latin typeface="UD デジタル 教科書体 NK-B" panose="02020700000000000000" pitchFamily="18" charset="-128"/>
                <a:ea typeface="UD デジタル 教科書体 NK-B" panose="02020700000000000000" pitchFamily="18" charset="-128"/>
              </a:rPr>
              <a:t>が第四波収束時相当まで十分に減少していないこと。</a:t>
            </a:r>
          </a:p>
          <a:p>
            <a:r>
              <a:rPr lang="ja-JP" altLang="en-US" sz="1400" dirty="0">
                <a:latin typeface="UD デジタル 教科書体 NK-B" panose="02020700000000000000" pitchFamily="18" charset="-128"/>
                <a:ea typeface="UD デジタル 教科書体 NK-B" panose="02020700000000000000" pitchFamily="18" charset="-128"/>
              </a:rPr>
              <a:t>　　○行楽やハロウィンなどのイベントなどによる感染機会の増加が見込まれること（昨年度は、第三波が</a:t>
            </a:r>
            <a:r>
              <a:rPr lang="en-US" altLang="ja-JP" sz="1400" dirty="0">
                <a:latin typeface="UD デジタル 教科書体 NK-B" panose="02020700000000000000" pitchFamily="18" charset="-128"/>
                <a:ea typeface="UD デジタル 教科書体 NK-B" panose="02020700000000000000" pitchFamily="18" charset="-128"/>
              </a:rPr>
              <a:t>10/10</a:t>
            </a:r>
            <a:r>
              <a:rPr lang="ja-JP" altLang="en-US" sz="1400" dirty="0">
                <a:latin typeface="UD デジタル 教科書体 NK-B" panose="02020700000000000000" pitchFamily="18" charset="-128"/>
                <a:ea typeface="UD デジタル 教科書体 NK-B" panose="02020700000000000000" pitchFamily="18" charset="-128"/>
              </a:rPr>
              <a:t>～発生）。</a:t>
            </a:r>
          </a:p>
          <a:p>
            <a:r>
              <a:rPr lang="ja-JP" altLang="en-US" sz="1400" dirty="0">
                <a:latin typeface="UD デジタル 教科書体 NK-B" panose="02020700000000000000" pitchFamily="18" charset="-128"/>
                <a:ea typeface="UD デジタル 教科書体 NK-B" panose="02020700000000000000" pitchFamily="18" charset="-128"/>
              </a:rPr>
              <a:t>　　</a:t>
            </a:r>
            <a:r>
              <a:rPr lang="ja-JP" altLang="en-US" sz="1400" dirty="0" smtClean="0">
                <a:latin typeface="UD デジタル 教科書体 NK-B" panose="02020700000000000000" pitchFamily="18" charset="-128"/>
                <a:ea typeface="UD デジタル 教科書体 NK-B" panose="02020700000000000000" pitchFamily="18" charset="-128"/>
              </a:rPr>
              <a:t>○希望者</a:t>
            </a:r>
            <a:r>
              <a:rPr lang="ja-JP" altLang="en-US" sz="1400" dirty="0">
                <a:latin typeface="UD デジタル 教科書体 NK-B" panose="02020700000000000000" pitchFamily="18" charset="-128"/>
                <a:ea typeface="UD デジタル 教科書体 NK-B" panose="02020700000000000000" pitchFamily="18" charset="-128"/>
              </a:rPr>
              <a:t>へのワクチン接種がほぼ完了</a:t>
            </a:r>
            <a:r>
              <a:rPr lang="ja-JP" altLang="en-US" sz="1400" dirty="0" smtClean="0">
                <a:latin typeface="UD デジタル 教科書体 NK-B" panose="02020700000000000000" pitchFamily="18" charset="-128"/>
                <a:ea typeface="UD デジタル 教科書体 NK-B" panose="02020700000000000000" pitchFamily="18" charset="-128"/>
              </a:rPr>
              <a:t>する</a:t>
            </a:r>
            <a:r>
              <a:rPr lang="en-US" altLang="ja-JP" sz="1400" dirty="0" smtClean="0">
                <a:latin typeface="UD デジタル 教科書体 NK-B" panose="02020700000000000000" pitchFamily="18" charset="-128"/>
                <a:ea typeface="UD デジタル 教科書体 NK-B" panose="02020700000000000000" pitchFamily="18" charset="-128"/>
              </a:rPr>
              <a:t>11</a:t>
            </a:r>
            <a:r>
              <a:rPr lang="ja-JP" altLang="en-US" sz="1400" dirty="0" smtClean="0">
                <a:latin typeface="UD デジタル 教科書体 NK-B" panose="02020700000000000000" pitchFamily="18" charset="-128"/>
                <a:ea typeface="UD デジタル 教科書体 NK-B" panose="02020700000000000000" pitchFamily="18" charset="-128"/>
              </a:rPr>
              <a:t>月末まで</a:t>
            </a:r>
            <a:r>
              <a:rPr lang="ja-JP" altLang="en-US" sz="1400" dirty="0">
                <a:latin typeface="UD デジタル 教科書体 NK-B" panose="02020700000000000000" pitchFamily="18" charset="-128"/>
                <a:ea typeface="UD デジタル 教科書体 NK-B" panose="02020700000000000000" pitchFamily="18" charset="-128"/>
              </a:rPr>
              <a:t>は、感染急拡大の</a:t>
            </a:r>
            <a:r>
              <a:rPr lang="ja-JP" altLang="en-US" sz="1400" dirty="0" smtClean="0">
                <a:latin typeface="UD デジタル 教科書体 NK-B" panose="02020700000000000000" pitchFamily="18" charset="-128"/>
                <a:ea typeface="UD デジタル 教科書体 NK-B" panose="02020700000000000000" pitchFamily="18" charset="-128"/>
              </a:rPr>
              <a:t>防止の徹底が</a:t>
            </a:r>
            <a:r>
              <a:rPr lang="ja-JP" altLang="en-US" sz="1400" dirty="0">
                <a:latin typeface="UD デジタル 教科書体 NK-B" panose="02020700000000000000" pitchFamily="18" charset="-128"/>
                <a:ea typeface="UD デジタル 教科書体 NK-B" panose="02020700000000000000" pitchFamily="18" charset="-128"/>
              </a:rPr>
              <a:t>必要であること。</a:t>
            </a:r>
          </a:p>
        </p:txBody>
      </p:sp>
      <p:sp>
        <p:nvSpPr>
          <p:cNvPr id="18" name="下矢印 17"/>
          <p:cNvSpPr/>
          <p:nvPr/>
        </p:nvSpPr>
        <p:spPr>
          <a:xfrm>
            <a:off x="5584088" y="2906465"/>
            <a:ext cx="1023817" cy="520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06287" y="1069715"/>
            <a:ext cx="4102377" cy="369332"/>
          </a:xfrm>
          <a:prstGeom prst="rect">
            <a:avLst/>
          </a:prstGeom>
          <a:noFill/>
        </p:spPr>
        <p:txBody>
          <a:bodyPr wrap="square" rtlCol="0">
            <a:spAutoFit/>
          </a:bodyPr>
          <a:lstStyle/>
          <a:p>
            <a:r>
              <a:rPr kumimoji="1" lang="en-US" altLang="ja-JP" b="1" dirty="0">
                <a:latin typeface="UD デジタル 教科書体 NK-B" panose="02020700000000000000" pitchFamily="18" charset="-128"/>
                <a:ea typeface="UD デジタル 教科書体 NK-B" panose="02020700000000000000" pitchFamily="18" charset="-128"/>
              </a:rPr>
              <a:t>【</a:t>
            </a:r>
            <a:r>
              <a:rPr kumimoji="1" lang="ja-JP" altLang="en-US" b="1" dirty="0">
                <a:latin typeface="UD デジタル 教科書体 NK-B" panose="02020700000000000000" pitchFamily="18" charset="-128"/>
                <a:ea typeface="UD デジタル 教科書体 NK-B" panose="02020700000000000000" pitchFamily="18" charset="-128"/>
              </a:rPr>
              <a:t>「非常事態」（赤色信号）の状況</a:t>
            </a:r>
            <a:r>
              <a:rPr kumimoji="1" lang="en-US" altLang="ja-JP" b="1" dirty="0">
                <a:latin typeface="UD デジタル 教科書体 NK-B" panose="02020700000000000000" pitchFamily="18" charset="-128"/>
                <a:ea typeface="UD デジタル 教科書体 NK-B" panose="02020700000000000000" pitchFamily="18" charset="-128"/>
              </a:rPr>
              <a:t>】</a:t>
            </a:r>
            <a:endParaRPr kumimoji="1" lang="ja-JP" altLang="en-US" b="1" dirty="0">
              <a:latin typeface="UD デジタル 教科書体 NK-B" panose="02020700000000000000" pitchFamily="18" charset="-128"/>
              <a:ea typeface="UD デジタル 教科書体 NK-B" panose="02020700000000000000" pitchFamily="18" charset="-128"/>
            </a:endParaRPr>
          </a:p>
        </p:txBody>
      </p:sp>
      <p:sp>
        <p:nvSpPr>
          <p:cNvPr id="5" name="角丸四角形 4"/>
          <p:cNvSpPr/>
          <p:nvPr/>
        </p:nvSpPr>
        <p:spPr>
          <a:xfrm>
            <a:off x="11232268" y="1373870"/>
            <a:ext cx="853440" cy="138437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423244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10748</TotalTime>
  <Words>487</Words>
  <PresentationFormat>ユーザー設定</PresentationFormat>
  <Paragraphs>57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UD デジタル 教科書体 NK-B</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2021-09-27T11:47:55Z</cp:lastPrinted>
  <dcterms:created xsi:type="dcterms:W3CDTF">2020-08-11T02:27:27Z</dcterms:created>
  <dcterms:modified xsi:type="dcterms:W3CDTF">2021-09-27T12:04:07Z</dcterms:modified>
</cp:coreProperties>
</file>