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198" r:id="rId2"/>
    <p:sldId id="1199" r:id="rId3"/>
    <p:sldId id="1344" r:id="rId4"/>
    <p:sldId id="1345" r:id="rId5"/>
    <p:sldId id="1284" r:id="rId6"/>
    <p:sldId id="1322" r:id="rId7"/>
    <p:sldId id="1346" r:id="rId8"/>
    <p:sldId id="1297" r:id="rId9"/>
    <p:sldId id="1323" r:id="rId10"/>
    <p:sldId id="1340" r:id="rId11"/>
    <p:sldId id="1324" r:id="rId12"/>
    <p:sldId id="1347" r:id="rId13"/>
    <p:sldId id="1335" r:id="rId14"/>
    <p:sldId id="1336" r:id="rId15"/>
    <p:sldId id="1200" r:id="rId16"/>
    <p:sldId id="1299" r:id="rId17"/>
    <p:sldId id="1201" r:id="rId18"/>
    <p:sldId id="1286" r:id="rId19"/>
    <p:sldId id="1287" r:id="rId20"/>
    <p:sldId id="1202" r:id="rId21"/>
    <p:sldId id="1288" r:id="rId22"/>
    <p:sldId id="1289" r:id="rId23"/>
    <p:sldId id="1208" r:id="rId24"/>
    <p:sldId id="1337" r:id="rId25"/>
    <p:sldId id="1338" r:id="rId26"/>
    <p:sldId id="1351" r:id="rId27"/>
    <p:sldId id="1352" r:id="rId28"/>
    <p:sldId id="1353" r:id="rId29"/>
    <p:sldId id="1282" r:id="rId30"/>
    <p:sldId id="1354" r:id="rId31"/>
    <p:sldId id="1343" r:id="rId32"/>
    <p:sldId id="1304" r:id="rId33"/>
    <p:sldId id="1328" r:id="rId34"/>
    <p:sldId id="1329" r:id="rId35"/>
    <p:sldId id="1307" r:id="rId36"/>
    <p:sldId id="1308" r:id="rId37"/>
    <p:sldId id="1350" r:id="rId3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99"/>
    <a:srgbClr val="FF6600"/>
    <a:srgbClr val="FF9999"/>
    <a:srgbClr val="33CC33"/>
    <a:srgbClr val="99FF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06" autoAdjust="0"/>
    <p:restoredTop sz="92101" autoAdjust="0"/>
  </p:normalViewPr>
  <p:slideViewPr>
    <p:cSldViewPr snapToGrid="0">
      <p:cViewPr varScale="1">
        <p:scale>
          <a:sx n="68" d="100"/>
          <a:sy n="68" d="100"/>
        </p:scale>
        <p:origin x="21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25" tIns="45713" rIns="91425" bIns="45713" rtlCol="0"/>
          <a:lstStyle>
            <a:lvl1pPr algn="r">
              <a:defRPr sz="1200"/>
            </a:lvl1pPr>
          </a:lstStyle>
          <a:p>
            <a:fld id="{D64E24C0-EAE7-42C3-A2C6-11E03F4A7047}" type="datetimeFigureOut">
              <a:rPr kumimoji="1" lang="ja-JP" altLang="en-US" smtClean="0"/>
              <a:t>2021/8/18</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81039" y="4783140"/>
            <a:ext cx="5445125" cy="3913187"/>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25" tIns="45713" rIns="91425" bIns="45713"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a:t>
            </a:fld>
            <a:endParaRPr kumimoji="1" lang="ja-JP" altLang="en-US"/>
          </a:p>
        </p:txBody>
      </p:sp>
    </p:spTree>
    <p:extLst>
      <p:ext uri="{BB962C8B-B14F-4D97-AF65-F5344CB8AC3E}">
        <p14:creationId xmlns:p14="http://schemas.microsoft.com/office/powerpoint/2010/main" val="180974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10</a:t>
            </a:fld>
            <a:endParaRPr kumimoji="1" lang="ja-JP" altLang="en-US"/>
          </a:p>
        </p:txBody>
      </p:sp>
    </p:spTree>
    <p:extLst>
      <p:ext uri="{BB962C8B-B14F-4D97-AF65-F5344CB8AC3E}">
        <p14:creationId xmlns:p14="http://schemas.microsoft.com/office/powerpoint/2010/main" val="51181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11</a:t>
            </a:fld>
            <a:endParaRPr kumimoji="1" lang="ja-JP" altLang="en-US"/>
          </a:p>
        </p:txBody>
      </p:sp>
    </p:spTree>
    <p:extLst>
      <p:ext uri="{BB962C8B-B14F-4D97-AF65-F5344CB8AC3E}">
        <p14:creationId xmlns:p14="http://schemas.microsoft.com/office/powerpoint/2010/main" val="43854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12</a:t>
            </a:fld>
            <a:endParaRPr kumimoji="1" lang="ja-JP" altLang="en-US" dirty="0"/>
          </a:p>
        </p:txBody>
      </p:sp>
    </p:spTree>
    <p:extLst>
      <p:ext uri="{BB962C8B-B14F-4D97-AF65-F5344CB8AC3E}">
        <p14:creationId xmlns:p14="http://schemas.microsoft.com/office/powerpoint/2010/main" val="3284888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14</a:t>
            </a:fld>
            <a:endParaRPr kumimoji="1" lang="ja-JP" altLang="en-US" dirty="0"/>
          </a:p>
        </p:txBody>
      </p:sp>
    </p:spTree>
    <p:extLst>
      <p:ext uri="{BB962C8B-B14F-4D97-AF65-F5344CB8AC3E}">
        <p14:creationId xmlns:p14="http://schemas.microsoft.com/office/powerpoint/2010/main" val="242956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15</a:t>
            </a:fld>
            <a:endParaRPr kumimoji="1" lang="ja-JP" altLang="en-US"/>
          </a:p>
        </p:txBody>
      </p:sp>
    </p:spTree>
    <p:extLst>
      <p:ext uri="{BB962C8B-B14F-4D97-AF65-F5344CB8AC3E}">
        <p14:creationId xmlns:p14="http://schemas.microsoft.com/office/powerpoint/2010/main" val="40654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17</a:t>
            </a:fld>
            <a:endParaRPr kumimoji="1" lang="ja-JP" altLang="en-US"/>
          </a:p>
        </p:txBody>
      </p:sp>
    </p:spTree>
    <p:extLst>
      <p:ext uri="{BB962C8B-B14F-4D97-AF65-F5344CB8AC3E}">
        <p14:creationId xmlns:p14="http://schemas.microsoft.com/office/powerpoint/2010/main" val="27770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18</a:t>
            </a:fld>
            <a:endParaRPr kumimoji="1" lang="ja-JP" altLang="en-US" dirty="0"/>
          </a:p>
        </p:txBody>
      </p:sp>
    </p:spTree>
    <p:extLst>
      <p:ext uri="{BB962C8B-B14F-4D97-AF65-F5344CB8AC3E}">
        <p14:creationId xmlns:p14="http://schemas.microsoft.com/office/powerpoint/2010/main" val="218344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19</a:t>
            </a:fld>
            <a:endParaRPr kumimoji="1" lang="ja-JP" altLang="en-US"/>
          </a:p>
        </p:txBody>
      </p:sp>
    </p:spTree>
    <p:extLst>
      <p:ext uri="{BB962C8B-B14F-4D97-AF65-F5344CB8AC3E}">
        <p14:creationId xmlns:p14="http://schemas.microsoft.com/office/powerpoint/2010/main" val="2517949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3779031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dirty="0"/>
          </a:p>
        </p:txBody>
      </p:sp>
    </p:spTree>
    <p:extLst>
      <p:ext uri="{BB962C8B-B14F-4D97-AF65-F5344CB8AC3E}">
        <p14:creationId xmlns:p14="http://schemas.microsoft.com/office/powerpoint/2010/main" val="301500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a:t>
            </a:fld>
            <a:endParaRPr kumimoji="1" lang="ja-JP" altLang="en-US"/>
          </a:p>
        </p:txBody>
      </p:sp>
    </p:spTree>
    <p:extLst>
      <p:ext uri="{BB962C8B-B14F-4D97-AF65-F5344CB8AC3E}">
        <p14:creationId xmlns:p14="http://schemas.microsoft.com/office/powerpoint/2010/main" val="126238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23</a:t>
            </a:fld>
            <a:endParaRPr kumimoji="1" lang="ja-JP" altLang="en-US"/>
          </a:p>
        </p:txBody>
      </p:sp>
    </p:spTree>
    <p:extLst>
      <p:ext uri="{BB962C8B-B14F-4D97-AF65-F5344CB8AC3E}">
        <p14:creationId xmlns:p14="http://schemas.microsoft.com/office/powerpoint/2010/main" val="325000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24</a:t>
            </a:fld>
            <a:endParaRPr kumimoji="1" lang="ja-JP" altLang="en-US"/>
          </a:p>
        </p:txBody>
      </p:sp>
    </p:spTree>
    <p:extLst>
      <p:ext uri="{BB962C8B-B14F-4D97-AF65-F5344CB8AC3E}">
        <p14:creationId xmlns:p14="http://schemas.microsoft.com/office/powerpoint/2010/main" val="3644529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25</a:t>
            </a:fld>
            <a:endParaRPr kumimoji="1" lang="ja-JP" altLang="en-US"/>
          </a:p>
        </p:txBody>
      </p:sp>
    </p:spTree>
    <p:extLst>
      <p:ext uri="{BB962C8B-B14F-4D97-AF65-F5344CB8AC3E}">
        <p14:creationId xmlns:p14="http://schemas.microsoft.com/office/powerpoint/2010/main" val="207466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26</a:t>
            </a:fld>
            <a:endParaRPr kumimoji="1" lang="ja-JP" altLang="en-US"/>
          </a:p>
        </p:txBody>
      </p:sp>
    </p:spTree>
    <p:extLst>
      <p:ext uri="{BB962C8B-B14F-4D97-AF65-F5344CB8AC3E}">
        <p14:creationId xmlns:p14="http://schemas.microsoft.com/office/powerpoint/2010/main" val="345315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27</a:t>
            </a:fld>
            <a:endParaRPr kumimoji="1" lang="ja-JP" altLang="en-US"/>
          </a:p>
        </p:txBody>
      </p:sp>
    </p:spTree>
    <p:extLst>
      <p:ext uri="{BB962C8B-B14F-4D97-AF65-F5344CB8AC3E}">
        <p14:creationId xmlns:p14="http://schemas.microsoft.com/office/powerpoint/2010/main" val="4270467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28</a:t>
            </a:fld>
            <a:endParaRPr kumimoji="1" lang="ja-JP" altLang="en-US"/>
          </a:p>
        </p:txBody>
      </p:sp>
    </p:spTree>
    <p:extLst>
      <p:ext uri="{BB962C8B-B14F-4D97-AF65-F5344CB8AC3E}">
        <p14:creationId xmlns:p14="http://schemas.microsoft.com/office/powerpoint/2010/main" val="189151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29</a:t>
            </a:fld>
            <a:endParaRPr kumimoji="1" lang="ja-JP" altLang="en-US"/>
          </a:p>
        </p:txBody>
      </p:sp>
    </p:spTree>
    <p:extLst>
      <p:ext uri="{BB962C8B-B14F-4D97-AF65-F5344CB8AC3E}">
        <p14:creationId xmlns:p14="http://schemas.microsoft.com/office/powerpoint/2010/main" val="315736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31</a:t>
            </a:fld>
            <a:endParaRPr kumimoji="1" lang="ja-JP" altLang="en-US"/>
          </a:p>
        </p:txBody>
      </p:sp>
    </p:spTree>
    <p:extLst>
      <p:ext uri="{BB962C8B-B14F-4D97-AF65-F5344CB8AC3E}">
        <p14:creationId xmlns:p14="http://schemas.microsoft.com/office/powerpoint/2010/main" val="2582948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32</a:t>
            </a:fld>
            <a:endParaRPr kumimoji="1" lang="ja-JP" altLang="en-US"/>
          </a:p>
        </p:txBody>
      </p:sp>
    </p:spTree>
    <p:extLst>
      <p:ext uri="{BB962C8B-B14F-4D97-AF65-F5344CB8AC3E}">
        <p14:creationId xmlns:p14="http://schemas.microsoft.com/office/powerpoint/2010/main" val="3450658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33</a:t>
            </a:fld>
            <a:endParaRPr kumimoji="1" lang="ja-JP" altLang="en-US" dirty="0"/>
          </a:p>
        </p:txBody>
      </p:sp>
    </p:spTree>
    <p:extLst>
      <p:ext uri="{BB962C8B-B14F-4D97-AF65-F5344CB8AC3E}">
        <p14:creationId xmlns:p14="http://schemas.microsoft.com/office/powerpoint/2010/main" val="186133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dirty="0"/>
          </a:p>
        </p:txBody>
      </p:sp>
    </p:spTree>
    <p:extLst>
      <p:ext uri="{BB962C8B-B14F-4D97-AF65-F5344CB8AC3E}">
        <p14:creationId xmlns:p14="http://schemas.microsoft.com/office/powerpoint/2010/main" val="3974225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34</a:t>
            </a:fld>
            <a:endParaRPr kumimoji="1" lang="ja-JP" altLang="en-US" dirty="0"/>
          </a:p>
        </p:txBody>
      </p:sp>
    </p:spTree>
    <p:extLst>
      <p:ext uri="{BB962C8B-B14F-4D97-AF65-F5344CB8AC3E}">
        <p14:creationId xmlns:p14="http://schemas.microsoft.com/office/powerpoint/2010/main" val="742004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37</a:t>
            </a:fld>
            <a:endParaRPr kumimoji="1" lang="ja-JP" altLang="en-US"/>
          </a:p>
        </p:txBody>
      </p:sp>
    </p:spTree>
    <p:extLst>
      <p:ext uri="{BB962C8B-B14F-4D97-AF65-F5344CB8AC3E}">
        <p14:creationId xmlns:p14="http://schemas.microsoft.com/office/powerpoint/2010/main" val="194841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4</a:t>
            </a:fld>
            <a:endParaRPr kumimoji="1" lang="ja-JP" altLang="en-US" dirty="0"/>
          </a:p>
        </p:txBody>
      </p:sp>
    </p:spTree>
    <p:extLst>
      <p:ext uri="{BB962C8B-B14F-4D97-AF65-F5344CB8AC3E}">
        <p14:creationId xmlns:p14="http://schemas.microsoft.com/office/powerpoint/2010/main" val="7845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5</a:t>
            </a:fld>
            <a:endParaRPr kumimoji="1" lang="ja-JP" altLang="en-US" dirty="0"/>
          </a:p>
        </p:txBody>
      </p:sp>
    </p:spTree>
    <p:extLst>
      <p:ext uri="{BB962C8B-B14F-4D97-AF65-F5344CB8AC3E}">
        <p14:creationId xmlns:p14="http://schemas.microsoft.com/office/powerpoint/2010/main" val="321793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6</a:t>
            </a:fld>
            <a:endParaRPr kumimoji="1" lang="ja-JP" altLang="en-US"/>
          </a:p>
        </p:txBody>
      </p:sp>
    </p:spTree>
    <p:extLst>
      <p:ext uri="{BB962C8B-B14F-4D97-AF65-F5344CB8AC3E}">
        <p14:creationId xmlns:p14="http://schemas.microsoft.com/office/powerpoint/2010/main" val="274239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7</a:t>
            </a:fld>
            <a:endParaRPr kumimoji="1" lang="ja-JP" altLang="en-US"/>
          </a:p>
        </p:txBody>
      </p:sp>
    </p:spTree>
    <p:extLst>
      <p:ext uri="{BB962C8B-B14F-4D97-AF65-F5344CB8AC3E}">
        <p14:creationId xmlns:p14="http://schemas.microsoft.com/office/powerpoint/2010/main" val="212307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99A9BD-CD34-4A20-849E-8082946F1CC4}" type="slidenum">
              <a:rPr kumimoji="1" lang="ja-JP" altLang="en-US" smtClean="0"/>
              <a:t>8</a:t>
            </a:fld>
            <a:endParaRPr kumimoji="1" lang="ja-JP" altLang="en-US"/>
          </a:p>
        </p:txBody>
      </p:sp>
    </p:spTree>
    <p:extLst>
      <p:ext uri="{BB962C8B-B14F-4D97-AF65-F5344CB8AC3E}">
        <p14:creationId xmlns:p14="http://schemas.microsoft.com/office/powerpoint/2010/main" val="251972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9</a:t>
            </a:fld>
            <a:endParaRPr kumimoji="1" lang="ja-JP" altLang="en-US"/>
          </a:p>
        </p:txBody>
      </p:sp>
    </p:spTree>
    <p:extLst>
      <p:ext uri="{BB962C8B-B14F-4D97-AF65-F5344CB8AC3E}">
        <p14:creationId xmlns:p14="http://schemas.microsoft.com/office/powerpoint/2010/main" val="386341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2021/8/18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2021/8/18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2021/8/18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2021/8/18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2021/8/18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2021/8/18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2021/8/18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2021/8/18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2021/8/18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2021/8/18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2021/8/18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2021/8/18</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現在の</a:t>
            </a:r>
            <a:r>
              <a:rPr lang="ja-JP" altLang="en-US" sz="2400" b="1" dirty="0">
                <a:latin typeface="UD デジタル 教科書体 NK-B" panose="02020700000000000000" pitchFamily="18" charset="-128"/>
                <a:ea typeface="UD デジタル 教科書体 NK-B" panose="02020700000000000000" pitchFamily="18" charset="-128"/>
              </a:rPr>
              <a:t>感染</a:t>
            </a:r>
            <a:r>
              <a:rPr lang="ja-JP" altLang="en-US" sz="2400" b="1" dirty="0" smtClean="0">
                <a:latin typeface="UD デジタル 教科書体 NK-B" panose="02020700000000000000" pitchFamily="18" charset="-128"/>
                <a:ea typeface="UD デジタル 教科書体 NK-B" panose="02020700000000000000" pitchFamily="18" charset="-128"/>
              </a:rPr>
              <a:t>状況について</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5"/>
          <p:cNvSpPr txBox="1"/>
          <p:nvPr/>
        </p:nvSpPr>
        <p:spPr>
          <a:xfrm>
            <a:off x="10295083" y="87827"/>
            <a:ext cx="1647354" cy="3693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資料</a:t>
            </a:r>
            <a:r>
              <a:rPr lang="ja-JP" altLang="en-US" dirty="0"/>
              <a:t>１－ １</a:t>
            </a:r>
            <a:endParaRPr kumimoji="1" lang="ja-JP" altLang="en-US" dirty="0"/>
          </a:p>
        </p:txBody>
      </p:sp>
      <p:sp>
        <p:nvSpPr>
          <p:cNvPr id="4" name="テキスト ボックス 3"/>
          <p:cNvSpPr txBox="1"/>
          <p:nvPr/>
        </p:nvSpPr>
        <p:spPr>
          <a:xfrm>
            <a:off x="1887415" y="1446739"/>
            <a:ext cx="9631680" cy="4154984"/>
          </a:xfrm>
          <a:prstGeom prst="rect">
            <a:avLst/>
          </a:prstGeom>
          <a:noFill/>
        </p:spPr>
        <p:txBody>
          <a:bodyPr wrap="square" rtlCol="0">
            <a:spAutoFit/>
          </a:bodyPr>
          <a:lstStyle/>
          <a:p>
            <a:r>
              <a:rPr lang="ja-JP" altLang="en-US" sz="2400" dirty="0" smtClean="0"/>
              <a:t>１　陽性者数等の推移　　　　　　　　　　　　</a:t>
            </a:r>
            <a:r>
              <a:rPr lang="en-US" altLang="ja-JP" sz="2400" dirty="0" smtClean="0"/>
              <a:t>P2~14</a:t>
            </a:r>
          </a:p>
          <a:p>
            <a:endParaRPr lang="en-US" altLang="ja-JP" sz="2400" dirty="0" smtClean="0"/>
          </a:p>
          <a:p>
            <a:r>
              <a:rPr lang="ja-JP" altLang="en-US" sz="2400" dirty="0" smtClean="0"/>
              <a:t>２　市内・市外の比較　　　　　　　　　　　　</a:t>
            </a:r>
            <a:r>
              <a:rPr lang="en-US" altLang="ja-JP" sz="2400" dirty="0" smtClean="0"/>
              <a:t>P15~16</a:t>
            </a:r>
          </a:p>
          <a:p>
            <a:endParaRPr lang="en-US" altLang="ja-JP" sz="2400" dirty="0" smtClean="0"/>
          </a:p>
          <a:p>
            <a:r>
              <a:rPr lang="ja-JP" altLang="en-US" sz="2400" dirty="0"/>
              <a:t>３</a:t>
            </a:r>
            <a:r>
              <a:rPr lang="ja-JP" altLang="en-US" sz="2400" dirty="0" smtClean="0"/>
              <a:t>　年代・居住地別の比較　　　　　　　　　　</a:t>
            </a:r>
            <a:r>
              <a:rPr lang="en-US" altLang="ja-JP" sz="2400" dirty="0" smtClean="0"/>
              <a:t>P17~19</a:t>
            </a:r>
          </a:p>
          <a:p>
            <a:endParaRPr lang="en-US" altLang="ja-JP" sz="2400" dirty="0"/>
          </a:p>
          <a:p>
            <a:r>
              <a:rPr lang="ja-JP" altLang="en-US" sz="2400" dirty="0" smtClean="0"/>
              <a:t>４　感染経路                                                        </a:t>
            </a:r>
            <a:r>
              <a:rPr lang="en-US" altLang="ja-JP" sz="2400" dirty="0" smtClean="0"/>
              <a:t>P20~22</a:t>
            </a:r>
          </a:p>
          <a:p>
            <a:endParaRPr lang="en-US" altLang="ja-JP" sz="2400" dirty="0"/>
          </a:p>
          <a:p>
            <a:r>
              <a:rPr lang="ja-JP" altLang="en-US" sz="2400" dirty="0" smtClean="0"/>
              <a:t>５　感染エピソード                                              </a:t>
            </a:r>
            <a:r>
              <a:rPr lang="en-US" altLang="ja-JP" sz="2400" dirty="0" smtClean="0"/>
              <a:t>P23~28</a:t>
            </a:r>
          </a:p>
          <a:p>
            <a:endParaRPr lang="en-US" altLang="ja-JP" sz="2400" dirty="0"/>
          </a:p>
          <a:p>
            <a:r>
              <a:rPr lang="ja-JP" altLang="en-US" sz="2400" dirty="0" smtClean="0"/>
              <a:t>６　感染・療養状況とワクチンの接種状況　　　 </a:t>
            </a:r>
            <a:r>
              <a:rPr lang="en-US" altLang="ja-JP" sz="2400" dirty="0" smtClean="0"/>
              <a:t>P29~37</a:t>
            </a:r>
            <a:endParaRPr lang="en-US" altLang="ja-JP" sz="2400" dirty="0"/>
          </a:p>
        </p:txBody>
      </p:sp>
      <p:sp>
        <p:nvSpPr>
          <p:cNvPr id="5" name="スライド番号プレースホルダー 4"/>
          <p:cNvSpPr>
            <a:spLocks noGrp="1"/>
          </p:cNvSpPr>
          <p:nvPr>
            <p:ph type="sldNum" sz="quarter" idx="12"/>
          </p:nvPr>
        </p:nvSpPr>
        <p:spPr>
          <a:xfrm>
            <a:off x="9199237" y="6492875"/>
            <a:ext cx="2743200" cy="365125"/>
          </a:xfrm>
        </p:spPr>
        <p:txBody>
          <a:bodyPr/>
          <a:lstStyle/>
          <a:p>
            <a:fld id="{F216AE56-EAD3-4706-B860-3EC2C2952B40}" type="slidenum">
              <a:rPr kumimoji="1" lang="ja-JP" altLang="en-US" smtClean="0"/>
              <a:t>1</a:t>
            </a:fld>
            <a:endParaRPr kumimoji="1" lang="ja-JP" altLang="en-US"/>
          </a:p>
        </p:txBody>
      </p:sp>
    </p:spTree>
    <p:extLst>
      <p:ext uri="{BB962C8B-B14F-4D97-AF65-F5344CB8AC3E}">
        <p14:creationId xmlns:p14="http://schemas.microsoft.com/office/powerpoint/2010/main" val="48672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UD デジタル 教科書体 NK-B" panose="02020700000000000000" pitchFamily="18" charset="-128"/>
                <a:ea typeface="UD デジタル 教科書体 NK-B" panose="02020700000000000000" pitchFamily="18" charset="-128"/>
              </a:rPr>
              <a:t>（参考）</a:t>
            </a:r>
            <a:r>
              <a:rPr lang="en-US" altLang="ja-JP" sz="2000" b="1" dirty="0" smtClean="0">
                <a:latin typeface="UD デジタル 教科書体 NK-B" panose="02020700000000000000" pitchFamily="18" charset="-128"/>
                <a:ea typeface="UD デジタル 教科書体 NK-B" panose="02020700000000000000" pitchFamily="18" charset="-128"/>
              </a:rPr>
              <a:t>L452R</a:t>
            </a:r>
            <a:r>
              <a:rPr lang="ja-JP" altLang="en-US" sz="2000" b="1" dirty="0" smtClean="0">
                <a:latin typeface="UD デジタル 教科書体 NK-B" panose="02020700000000000000" pitchFamily="18" charset="-128"/>
                <a:ea typeface="UD デジタル 教科書体 NK-B" panose="02020700000000000000" pitchFamily="18" charset="-128"/>
              </a:rPr>
              <a:t>変</a:t>
            </a:r>
            <a:r>
              <a:rPr lang="ja-JP" altLang="en-US" sz="2000" b="1" dirty="0">
                <a:latin typeface="UD デジタル 教科書体 NK-B" panose="02020700000000000000" pitchFamily="18" charset="-128"/>
                <a:ea typeface="UD デジタル 教科書体 NK-B" panose="02020700000000000000" pitchFamily="18" charset="-128"/>
              </a:rPr>
              <a:t>異株の</a:t>
            </a:r>
            <a:r>
              <a:rPr lang="ja-JP" altLang="en-US" sz="2000" b="1" dirty="0" smtClean="0">
                <a:latin typeface="UD デジタル 教科書体 NK-B" panose="02020700000000000000" pitchFamily="18" charset="-128"/>
                <a:ea typeface="UD デジタル 教科書体 NK-B" panose="02020700000000000000" pitchFamily="18" charset="-128"/>
              </a:rPr>
              <a:t>置き換わりの状況②</a:t>
            </a:r>
            <a:r>
              <a:rPr lang="ja-JP" altLang="en-US" sz="1600" b="1" dirty="0" smtClean="0">
                <a:latin typeface="UD デジタル 教科書体 NK-B" panose="02020700000000000000" pitchFamily="18" charset="-128"/>
                <a:ea typeface="UD デジタル 教科書体 NK-B" panose="02020700000000000000" pitchFamily="18" charset="-128"/>
              </a:rPr>
              <a:t>（アドバイザリーボード資料より抜粋）</a:t>
            </a:r>
            <a:endParaRPr lang="ja-JP" altLang="en-US" sz="1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917EE29D-734E-401F-A96A-62556CEF780E}"/>
              </a:ext>
            </a:extLst>
          </p:cNvPr>
          <p:cNvSpPr>
            <a:spLocks noGrp="1"/>
          </p:cNvSpPr>
          <p:nvPr>
            <p:ph type="sldNum" sz="quarter" idx="12"/>
          </p:nvPr>
        </p:nvSpPr>
        <p:spPr>
          <a:xfrm>
            <a:off x="9448800" y="6447710"/>
            <a:ext cx="2743200" cy="365125"/>
          </a:xfrm>
        </p:spPr>
        <p:txBody>
          <a:bodyPr/>
          <a:lstStyle/>
          <a:p>
            <a:fld id="{F216AE56-EAD3-4706-B860-3EC2C2952B40}" type="slidenum">
              <a:rPr kumimoji="1" lang="ja-JP" altLang="en-US" smtClean="0"/>
              <a:t>10</a:t>
            </a:fld>
            <a:endParaRPr kumimoji="1" lang="ja-JP" altLang="en-US" dirty="0"/>
          </a:p>
        </p:txBody>
      </p:sp>
      <p:sp>
        <p:nvSpPr>
          <p:cNvPr id="16" name="正方形/長方形 15">
            <a:extLst>
              <a:ext uri="{FF2B5EF4-FFF2-40B4-BE49-F238E27FC236}">
                <a16:creationId xmlns:a16="http://schemas.microsoft.com/office/drawing/2014/main" id="{FEC20DC3-1F96-452E-B488-F9422E7BB701}"/>
              </a:ext>
            </a:extLst>
          </p:cNvPr>
          <p:cNvSpPr/>
          <p:nvPr/>
        </p:nvSpPr>
        <p:spPr>
          <a:xfrm>
            <a:off x="-1805" y="411333"/>
            <a:ext cx="12192000" cy="5826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◆大阪府は現時点、８月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日時点で約８割であるが、９月</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上旬</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にはほぼ置き換わるものと予測。</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7065848" y="6628802"/>
            <a:ext cx="4765904" cy="246221"/>
          </a:xfrm>
          <a:prstGeom prst="rect">
            <a:avLst/>
          </a:prstGeom>
          <a:noFill/>
        </p:spPr>
        <p:txBody>
          <a:bodyPr wrap="square" rtlCol="0">
            <a:spAutoFit/>
          </a:bodyPr>
          <a:lstStyle/>
          <a:p>
            <a:r>
              <a:rPr lang="ja-JP" altLang="en-US" sz="1000" dirty="0" smtClean="0"/>
              <a:t>データ：第</a:t>
            </a:r>
            <a:r>
              <a:rPr lang="en-US" altLang="ja-JP" sz="1000" dirty="0"/>
              <a:t>47</a:t>
            </a:r>
            <a:r>
              <a:rPr lang="ja-JP" altLang="en-US" sz="1000" dirty="0" smtClean="0"/>
              <a:t>回</a:t>
            </a:r>
            <a:r>
              <a:rPr lang="ja-JP" altLang="en-US" sz="1000" dirty="0"/>
              <a:t>アドバイザリーボード</a:t>
            </a:r>
            <a:r>
              <a:rPr lang="ja-JP" altLang="en-US" sz="1000" dirty="0" smtClean="0"/>
              <a:t>（</a:t>
            </a:r>
            <a:r>
              <a:rPr lang="en-US" altLang="ja-JP" sz="1000" dirty="0" smtClean="0"/>
              <a:t>8/11</a:t>
            </a:r>
            <a:r>
              <a:rPr lang="ja-JP" altLang="en-US" sz="1000" dirty="0" smtClean="0"/>
              <a:t>開催</a:t>
            </a:r>
            <a:r>
              <a:rPr lang="ja-JP" altLang="en-US" sz="1000" dirty="0"/>
              <a:t>）</a:t>
            </a:r>
            <a:r>
              <a:rPr lang="ja-JP" altLang="en-US" sz="1000" dirty="0" smtClean="0"/>
              <a:t>資料３－２より抜粋</a:t>
            </a:r>
            <a:endParaRPr kumimoji="1" lang="ja-JP" altLang="en-US" sz="1000" dirty="0"/>
          </a:p>
        </p:txBody>
      </p:sp>
      <p:pic>
        <p:nvPicPr>
          <p:cNvPr id="5" name="図 4"/>
          <p:cNvPicPr>
            <a:picLocks noChangeAspect="1"/>
          </p:cNvPicPr>
          <p:nvPr/>
        </p:nvPicPr>
        <p:blipFill>
          <a:blip r:embed="rId3"/>
          <a:stretch>
            <a:fillRect/>
          </a:stretch>
        </p:blipFill>
        <p:spPr>
          <a:xfrm>
            <a:off x="886265" y="1405343"/>
            <a:ext cx="9437469" cy="4809524"/>
          </a:xfrm>
          <a:prstGeom prst="rect">
            <a:avLst/>
          </a:prstGeom>
        </p:spPr>
      </p:pic>
      <p:sp>
        <p:nvSpPr>
          <p:cNvPr id="3" name="正方形/長方形 2"/>
          <p:cNvSpPr/>
          <p:nvPr/>
        </p:nvSpPr>
        <p:spPr>
          <a:xfrm>
            <a:off x="7065848" y="2181542"/>
            <a:ext cx="2767469" cy="1869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878777" y="1789293"/>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愛知県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267940" y="1799022"/>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京都府</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915010" y="1970529"/>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大阪府</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878777" y="6124153"/>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兵庫県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532111" y="6124152"/>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福岡</a:t>
            </a:r>
            <a:r>
              <a:rPr lang="ja-JP" altLang="en-US" sz="1100" dirty="0" smtClean="0">
                <a:solidFill>
                  <a:schemeClr val="tx1"/>
                </a:solidFill>
                <a:latin typeface="Meiryo UI" panose="020B0604030504040204" pitchFamily="50" charset="-128"/>
                <a:ea typeface="Meiryo UI" panose="020B0604030504040204" pitchFamily="50" charset="-128"/>
              </a:rPr>
              <a:t>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927922" y="6135891"/>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沖縄</a:t>
            </a:r>
            <a:r>
              <a:rPr lang="ja-JP" altLang="en-US" sz="1100" dirty="0" smtClean="0">
                <a:solidFill>
                  <a:schemeClr val="tx1"/>
                </a:solidFill>
                <a:latin typeface="Meiryo UI" panose="020B0604030504040204" pitchFamily="50" charset="-128"/>
                <a:ea typeface="Meiryo UI" panose="020B0604030504040204" pitchFamily="50" charset="-128"/>
              </a:rPr>
              <a:t>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780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87908" y="1287877"/>
            <a:ext cx="11979678" cy="5163760"/>
          </a:xfrm>
          <a:prstGeom prst="rect">
            <a:avLst/>
          </a:prstGeom>
        </p:spPr>
      </p:pic>
      <p:sp>
        <p:nvSpPr>
          <p:cNvPr id="30" name="テキスト ボックス 29"/>
          <p:cNvSpPr txBox="1"/>
          <p:nvPr/>
        </p:nvSpPr>
        <p:spPr>
          <a:xfrm>
            <a:off x="1873243" y="1284091"/>
            <a:ext cx="8764171" cy="33855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日以降８月</a:t>
            </a:r>
            <a:r>
              <a:rPr lang="en-US" altLang="ja-JP" sz="1600" dirty="0" smtClean="0">
                <a:latin typeface="Meiryo UI" panose="020B0604030504040204" pitchFamily="50" charset="-128"/>
                <a:ea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rPr>
              <a:t>までの判明日分）</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72,986</a:t>
            </a:r>
            <a:r>
              <a:rPr lang="ja-JP" altLang="en-US" sz="1400" dirty="0" smtClean="0">
                <a:latin typeface="Meiryo UI" panose="020B0604030504040204" pitchFamily="50" charset="-128"/>
                <a:ea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rPr>
              <a:t>（調査中</a:t>
            </a:r>
            <a:r>
              <a:rPr lang="ja-JP" altLang="en-US" sz="1400" dirty="0" smtClean="0">
                <a:latin typeface="Meiryo UI" panose="020B0604030504040204" pitchFamily="50" charset="-128"/>
                <a:ea typeface="Meiryo UI" panose="020B0604030504040204" pitchFamily="50" charset="-128"/>
              </a:rPr>
              <a:t>、無症状</a:t>
            </a:r>
            <a:r>
              <a:rPr lang="en-US" altLang="ja-JP" sz="1400" dirty="0" smtClean="0">
                <a:latin typeface="Meiryo UI" panose="020B0604030504040204" pitchFamily="50" charset="-128"/>
                <a:ea typeface="Meiryo UI" panose="020B0604030504040204" pitchFamily="50" charset="-128"/>
              </a:rPr>
              <a:t>12,339</a:t>
            </a:r>
            <a:r>
              <a:rPr lang="ja-JP" altLang="en-US" sz="1400" dirty="0" smtClean="0">
                <a:latin typeface="Meiryo UI" panose="020B0604030504040204" pitchFamily="50" charset="-128"/>
                <a:ea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rPr>
              <a:t>を除く））</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第四波・第五波　推定</a:t>
            </a:r>
            <a:r>
              <a:rPr lang="ja-JP" altLang="en-US" sz="2400" b="1" dirty="0">
                <a:latin typeface="UD デジタル 教科書体 NK-B" panose="02020700000000000000" pitchFamily="18" charset="-128"/>
                <a:ea typeface="UD デジタル 教科書体 NK-B" panose="02020700000000000000" pitchFamily="18" charset="-128"/>
              </a:rPr>
              <a:t>感染日別陽性者数と</a:t>
            </a:r>
            <a:r>
              <a:rPr lang="ja-JP" altLang="en-US" sz="2400" b="1" dirty="0" smtClean="0">
                <a:latin typeface="UD デジタル 教科書体 NK-B" panose="02020700000000000000" pitchFamily="18" charset="-128"/>
                <a:ea typeface="UD デジタル 教科書体 NK-B" panose="02020700000000000000" pitchFamily="18" charset="-128"/>
              </a:rPr>
              <a:t>人流（</a:t>
            </a:r>
            <a:r>
              <a:rPr lang="en-US" altLang="ja-JP" sz="2400" b="1" dirty="0" smtClean="0">
                <a:latin typeface="UD デジタル 教科書体 NK-B" panose="02020700000000000000" pitchFamily="18" charset="-128"/>
                <a:ea typeface="UD デジタル 教科書体 NK-B" panose="02020700000000000000" pitchFamily="18" charset="-128"/>
              </a:rPr>
              <a:t>8</a:t>
            </a:r>
            <a:r>
              <a:rPr lang="ja-JP" altLang="en-US" sz="2400" b="1" dirty="0" smtClean="0">
                <a:latin typeface="UD デジタル 教科書体 NK-B" panose="02020700000000000000" pitchFamily="18" charset="-128"/>
                <a:ea typeface="UD デジタル 教科書体 NK-B" panose="02020700000000000000" pitchFamily="18" charset="-128"/>
              </a:rPr>
              <a:t>月１</a:t>
            </a:r>
            <a:r>
              <a:rPr lang="en-US" altLang="ja-JP" sz="2400" b="1" dirty="0" smtClean="0">
                <a:latin typeface="UD デジタル 教科書体 NK-B" panose="02020700000000000000" pitchFamily="18" charset="-128"/>
                <a:ea typeface="UD デジタル 教科書体 NK-B" panose="02020700000000000000" pitchFamily="18" charset="-128"/>
              </a:rPr>
              <a:t>5</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FC024533-669C-48B1-82E7-C27042384F7F}"/>
              </a:ext>
            </a:extLst>
          </p:cNvPr>
          <p:cNvSpPr/>
          <p:nvPr/>
        </p:nvSpPr>
        <p:spPr>
          <a:xfrm>
            <a:off x="0" y="552294"/>
            <a:ext cx="12192000" cy="7281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◆緊急事態措置適用（</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8/2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）より人流はや</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や</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減少に転じたが、第四波の緊急事態措置適用時と比べ、減少幅は小さく、第四波</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ほどには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減少していない。推定感染日別陽性者数は、措置適用時点では減少の傾向が見られない。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F8FED094-C826-48EB-ADF5-ACCD430F2B99}"/>
              </a:ext>
            </a:extLst>
          </p:cNvPr>
          <p:cNvSpPr>
            <a:spLocks noGrp="1"/>
          </p:cNvSpPr>
          <p:nvPr>
            <p:ph type="sldNum" sz="quarter" idx="12"/>
          </p:nvPr>
        </p:nvSpPr>
        <p:spPr>
          <a:xfrm>
            <a:off x="9424386" y="6482860"/>
            <a:ext cx="2743200" cy="365125"/>
          </a:xfrm>
        </p:spPr>
        <p:txBody>
          <a:bodyPr/>
          <a:lstStyle/>
          <a:p>
            <a:fld id="{F216AE56-EAD3-4706-B860-3EC2C2952B40}" type="slidenum">
              <a:rPr kumimoji="1" lang="ja-JP" altLang="en-US" smtClean="0"/>
              <a:t>11</a:t>
            </a:fld>
            <a:endParaRPr kumimoji="1" lang="ja-JP" altLang="en-US" dirty="0"/>
          </a:p>
        </p:txBody>
      </p:sp>
      <p:sp>
        <p:nvSpPr>
          <p:cNvPr id="37" name="テキスト ボックス 45">
            <a:extLst>
              <a:ext uri="{FF2B5EF4-FFF2-40B4-BE49-F238E27FC236}">
                <a16:creationId xmlns:a16="http://schemas.microsoft.com/office/drawing/2014/main" id="{09A332FB-55E3-43B7-BBCB-18264886D739}"/>
              </a:ext>
            </a:extLst>
          </p:cNvPr>
          <p:cNvSpPr txBox="1"/>
          <p:nvPr/>
        </p:nvSpPr>
        <p:spPr>
          <a:xfrm>
            <a:off x="537138" y="6601764"/>
            <a:ext cx="853653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人流は、駅中心半径</a:t>
            </a:r>
            <a:r>
              <a:rPr lang="en-US" altLang="ja-JP" sz="1000" dirty="0">
                <a:latin typeface="Meiryo UI" panose="020B0604030504040204" pitchFamily="50" charset="-128"/>
                <a:ea typeface="Meiryo UI" panose="020B0604030504040204" pitchFamily="50" charset="-128"/>
              </a:rPr>
              <a:t>500m</a:t>
            </a:r>
            <a:r>
              <a:rPr lang="ja-JP" altLang="en-US" sz="1000" dirty="0">
                <a:latin typeface="Meiryo UI" panose="020B0604030504040204" pitchFamily="50" charset="-128"/>
                <a:ea typeface="Meiryo UI" panose="020B0604030504040204" pitchFamily="50" charset="-128"/>
              </a:rPr>
              <a:t>エリアの各時間ごと滞在人口を</a:t>
            </a:r>
            <a:r>
              <a:rPr lang="ja-JP" altLang="en-US" sz="1000" dirty="0" smtClean="0">
                <a:latin typeface="Meiryo UI" panose="020B0604030504040204" pitchFamily="50" charset="-128"/>
                <a:ea typeface="Meiryo UI" panose="020B0604030504040204" pitchFamily="50" charset="-128"/>
              </a:rPr>
              <a:t>カウント</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出典：株式会社</a:t>
            </a:r>
            <a:r>
              <a:rPr lang="en-US" altLang="ja-JP" sz="1000" dirty="0" err="1">
                <a:latin typeface="Meiryo UI" panose="020B0604030504040204" pitchFamily="50" charset="-128"/>
                <a:ea typeface="Meiryo UI" panose="020B0604030504040204" pitchFamily="50" charset="-128"/>
              </a:rPr>
              <a:t>Agoop</a:t>
            </a:r>
            <a:r>
              <a:rPr lang="en-US" altLang="ja-JP" sz="1000" dirty="0">
                <a:latin typeface="Meiryo UI" panose="020B0604030504040204" pitchFamily="50" charset="-128"/>
                <a:ea typeface="Meiryo UI" panose="020B0604030504040204" pitchFamily="50" charset="-128"/>
              </a:rPr>
              <a:t>】</a:t>
            </a:r>
          </a:p>
        </p:txBody>
      </p:sp>
      <p:sp>
        <p:nvSpPr>
          <p:cNvPr id="25" name="正方形/長方形 24"/>
          <p:cNvSpPr/>
          <p:nvPr/>
        </p:nvSpPr>
        <p:spPr>
          <a:xfrm>
            <a:off x="10958732" y="2574902"/>
            <a:ext cx="710628" cy="398620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614171" y="1530437"/>
            <a:ext cx="2267090" cy="646331"/>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感染から発症まで６日、</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発症から陽性判明まで７日と仮定すると、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概ねこの点線枠囲み期間は、</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今後、新規陽性者の発生に伴い、増加。</a:t>
            </a:r>
            <a:endParaRPr lang="en-US" altLang="ja-JP" sz="9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18357" y="4397146"/>
            <a:ext cx="2698430" cy="861774"/>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推定感染日：</a:t>
            </a:r>
            <a:r>
              <a:rPr lang="ja-JP" altLang="en-US" sz="1000" dirty="0">
                <a:latin typeface="Meiryo UI" panose="020B0604030504040204" pitchFamily="50" charset="-128"/>
                <a:ea typeface="Meiryo UI" panose="020B0604030504040204" pitchFamily="50" charset="-128"/>
              </a:rPr>
              <a:t>発症日から</a:t>
            </a:r>
            <a:r>
              <a:rPr lang="ja-JP" altLang="en-US" sz="1000" dirty="0" smtClean="0">
                <a:latin typeface="Meiryo UI" panose="020B0604030504040204" pitchFamily="50" charset="-128"/>
                <a:ea typeface="Meiryo UI" panose="020B0604030504040204" pitchFamily="50" charset="-128"/>
              </a:rPr>
              <a:t>６日前</a:t>
            </a:r>
            <a:r>
              <a:rPr lang="ja-JP" altLang="en-US" sz="1000" dirty="0">
                <a:latin typeface="Meiryo UI" panose="020B0604030504040204" pitchFamily="50" charset="-128"/>
                <a:ea typeface="Meiryo UI" panose="020B0604030504040204" pitchFamily="50" charset="-128"/>
              </a:rPr>
              <a:t>と仮定</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潜伏</a:t>
            </a:r>
            <a:r>
              <a:rPr lang="ja-JP" altLang="en-US" sz="1000" dirty="0">
                <a:latin typeface="Meiryo UI" panose="020B0604030504040204" pitchFamily="50" charset="-128"/>
                <a:ea typeface="Meiryo UI" panose="020B0604030504040204" pitchFamily="50" charset="-128"/>
              </a:rPr>
              <a:t>期間は</a:t>
            </a:r>
            <a:r>
              <a:rPr lang="en-US" altLang="ja-JP" sz="1000" dirty="0">
                <a:latin typeface="Meiryo UI" panose="020B0604030504040204" pitchFamily="50" charset="-128"/>
                <a:ea typeface="Meiryo UI" panose="020B0604030504040204" pitchFamily="50" charset="-128"/>
              </a:rPr>
              <a:t>1-14</a:t>
            </a:r>
            <a:r>
              <a:rPr lang="ja-JP" altLang="en-US" sz="1000" dirty="0">
                <a:latin typeface="Meiryo UI" panose="020B0604030504040204" pitchFamily="50" charset="-128"/>
                <a:ea typeface="Meiryo UI" panose="020B0604030504040204" pitchFamily="50" charset="-128"/>
              </a:rPr>
              <a:t>日間</a:t>
            </a:r>
            <a:r>
              <a:rPr lang="en-US" altLang="ja-JP"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一般的には</a:t>
            </a:r>
            <a:r>
              <a:rPr lang="ja-JP" altLang="en-US" sz="1000" dirty="0">
                <a:latin typeface="Meiryo UI" panose="020B0604030504040204" pitchFamily="50" charset="-128"/>
                <a:ea typeface="Meiryo UI" panose="020B0604030504040204" pitchFamily="50" charset="-128"/>
              </a:rPr>
              <a:t>約</a:t>
            </a:r>
            <a:r>
              <a:rPr lang="en-US" altLang="ja-JP" sz="1000" dirty="0" smtClean="0">
                <a:latin typeface="Meiryo UI" panose="020B0604030504040204" pitchFamily="50" charset="-128"/>
                <a:ea typeface="Meiryo UI" panose="020B0604030504040204" pitchFamily="50" charset="-128"/>
              </a:rPr>
              <a:t>5-6</a:t>
            </a: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日</a:t>
            </a:r>
            <a:r>
              <a:rPr lang="en-US" altLang="ja-JP"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とされて</a:t>
            </a:r>
            <a:r>
              <a:rPr lang="ja-JP" altLang="en-US" sz="1000" dirty="0">
                <a:latin typeface="Meiryo UI" panose="020B0604030504040204" pitchFamily="50" charset="-128"/>
                <a:ea typeface="Meiryo UI" panose="020B0604030504040204" pitchFamily="50" charset="-128"/>
              </a:rPr>
              <a:t>いることから</a:t>
            </a:r>
            <a:r>
              <a:rPr lang="ja-JP" altLang="en-US" sz="1000" dirty="0" smtClean="0">
                <a:latin typeface="Meiryo UI" panose="020B0604030504040204" pitchFamily="50" charset="-128"/>
                <a:ea typeface="Meiryo UI" panose="020B0604030504040204" pitchFamily="50" charset="-128"/>
              </a:rPr>
              <a:t>、６日前</a:t>
            </a:r>
            <a:r>
              <a:rPr lang="ja-JP" altLang="en-US" sz="1000" dirty="0">
                <a:latin typeface="Meiryo UI" panose="020B0604030504040204" pitchFamily="50" charset="-128"/>
                <a:ea typeface="Meiryo UI" panose="020B0604030504040204" pitchFamily="50" charset="-128"/>
              </a:rPr>
              <a:t>と仮定</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「新型コロナウイルス</a:t>
            </a:r>
            <a:r>
              <a:rPr lang="ja-JP" altLang="en-US" sz="1000" dirty="0" smtClean="0">
                <a:latin typeface="Meiryo UI" panose="020B0604030504040204" pitchFamily="50" charset="-128"/>
                <a:ea typeface="Meiryo UI" panose="020B0604030504040204" pitchFamily="50" charset="-128"/>
              </a:rPr>
              <a:t>感染症対策</a:t>
            </a:r>
            <a:r>
              <a:rPr lang="ja-JP" altLang="en-US" sz="1000" dirty="0">
                <a:latin typeface="Meiryo UI" panose="020B0604030504040204" pitchFamily="50" charset="-128"/>
                <a:ea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rPr>
              <a:t>基本</a:t>
            </a:r>
            <a:endParaRPr lang="en-US" altLang="ja-JP" sz="1000" dirty="0" smtClean="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的</a:t>
            </a:r>
            <a:r>
              <a:rPr lang="ja-JP" altLang="en-US" sz="1000" dirty="0">
                <a:latin typeface="Meiryo UI" panose="020B0604030504040204" pitchFamily="50" charset="-128"/>
                <a:ea typeface="Meiryo UI" panose="020B0604030504040204" pitchFamily="50" charset="-128"/>
              </a:rPr>
              <a:t>対処</a:t>
            </a:r>
            <a:r>
              <a:rPr lang="ja-JP" altLang="en-US" sz="1000" dirty="0" smtClean="0">
                <a:latin typeface="Meiryo UI" panose="020B0604030504040204" pitchFamily="50" charset="-128"/>
                <a:ea typeface="Meiryo UI" panose="020B0604030504040204" pitchFamily="50" charset="-128"/>
              </a:rPr>
              <a:t>方針</a:t>
            </a:r>
            <a:r>
              <a:rPr lang="en-US" altLang="ja-JP" sz="1000" dirty="0" smtClean="0">
                <a:latin typeface="Meiryo UI" panose="020B0604030504040204" pitchFamily="50" charset="-128"/>
                <a:ea typeface="Meiryo UI" panose="020B0604030504040204" pitchFamily="50" charset="-128"/>
              </a:rPr>
              <a:t>(R2.5.25</a:t>
            </a:r>
            <a:r>
              <a:rPr lang="ja-JP" altLang="en-US" sz="1000" dirty="0" smtClean="0">
                <a:latin typeface="Meiryo UI" panose="020B0604030504040204" pitchFamily="50" charset="-128"/>
                <a:ea typeface="Meiryo UI" panose="020B0604030504040204" pitchFamily="50" charset="-128"/>
              </a:rPr>
              <a:t>変更</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」より）</a:t>
            </a:r>
            <a:endParaRPr lang="en-US" altLang="ja-JP" sz="1000" dirty="0">
              <a:latin typeface="Meiryo UI" panose="020B0604030504040204" pitchFamily="50" charset="-128"/>
              <a:ea typeface="Meiryo UI" panose="020B0604030504040204" pitchFamily="50" charset="-128"/>
            </a:endParaRPr>
          </a:p>
        </p:txBody>
      </p:sp>
      <p:sp>
        <p:nvSpPr>
          <p:cNvPr id="3" name="下矢印 2"/>
          <p:cNvSpPr/>
          <p:nvPr/>
        </p:nvSpPr>
        <p:spPr>
          <a:xfrm flipH="1">
            <a:off x="8344968" y="5127712"/>
            <a:ext cx="152178" cy="338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9889966" y="4771554"/>
            <a:ext cx="1000870" cy="461665"/>
          </a:xfrm>
          <a:prstGeom prst="rect">
            <a:avLst/>
          </a:prstGeom>
          <a:solidFill>
            <a:schemeClr val="bg1"/>
          </a:solidFill>
        </p:spPr>
        <p:txBody>
          <a:bodyPr wrap="square" rtlCol="0">
            <a:spAutoFit/>
          </a:bodyPr>
          <a:lstStyle/>
          <a:p>
            <a:r>
              <a:rPr kumimoji="1" lang="en-US" altLang="ja-JP" sz="1200" dirty="0" smtClean="0"/>
              <a:t>8/2</a:t>
            </a:r>
            <a:r>
              <a:rPr kumimoji="1" lang="ja-JP" altLang="en-US" sz="1200" dirty="0" smtClean="0"/>
              <a:t>緊急事態措置</a:t>
            </a:r>
            <a:r>
              <a:rPr lang="ja-JP" altLang="en-US" sz="1200" dirty="0"/>
              <a:t>適用</a:t>
            </a:r>
            <a:endParaRPr kumimoji="1" lang="ja-JP" altLang="en-US" sz="1200" dirty="0"/>
          </a:p>
        </p:txBody>
      </p:sp>
      <p:sp>
        <p:nvSpPr>
          <p:cNvPr id="16" name="テキスト ボックス 15"/>
          <p:cNvSpPr txBox="1"/>
          <p:nvPr/>
        </p:nvSpPr>
        <p:spPr>
          <a:xfrm>
            <a:off x="378831" y="6470959"/>
            <a:ext cx="11094672"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有症状で発症日が確認できなかった事例について、</a:t>
            </a:r>
            <a:r>
              <a:rPr lang="ja-JP" altLang="en-US" sz="1000" dirty="0" smtClean="0">
                <a:latin typeface="Meiryo UI" panose="020B0604030504040204" pitchFamily="50" charset="-128"/>
                <a:ea typeface="Meiryo UI" panose="020B0604030504040204" pitchFamily="50" charset="-128"/>
              </a:rPr>
              <a:t>陽性判明日から</a:t>
            </a:r>
            <a:r>
              <a:rPr lang="en-US" altLang="ja-JP" sz="1000" dirty="0" smtClean="0">
                <a:latin typeface="Meiryo UI" panose="020B0604030504040204" pitchFamily="50" charset="-128"/>
                <a:ea typeface="Meiryo UI" panose="020B0604030504040204" pitchFamily="50" charset="-128"/>
              </a:rPr>
              <a:t>13</a:t>
            </a:r>
            <a:r>
              <a:rPr lang="ja-JP" altLang="en-US" sz="1000" dirty="0" smtClean="0">
                <a:latin typeface="Meiryo UI" panose="020B0604030504040204" pitchFamily="50" charset="-128"/>
                <a:ea typeface="Meiryo UI" panose="020B0604030504040204" pitchFamily="50" charset="-128"/>
              </a:rPr>
              <a:t>日遡って算出（陽性者数に占める発症日不明の割合が</a:t>
            </a:r>
            <a:r>
              <a:rPr lang="en-US" altLang="ja-JP" sz="1000" dirty="0" smtClean="0">
                <a:latin typeface="Meiryo UI" panose="020B0604030504040204" pitchFamily="50" charset="-128"/>
                <a:ea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rPr>
              <a:t>を越えた</a:t>
            </a:r>
            <a:r>
              <a:rPr lang="en-US" altLang="ja-JP" sz="1000" dirty="0" smtClean="0">
                <a:latin typeface="Meiryo UI" panose="020B0604030504040204" pitchFamily="50" charset="-128"/>
                <a:ea typeface="Meiryo UI" panose="020B0604030504040204" pitchFamily="50" charset="-128"/>
              </a:rPr>
              <a:t>4/6</a:t>
            </a:r>
            <a:r>
              <a:rPr lang="ja-JP" altLang="en-US" sz="1000" dirty="0" smtClean="0">
                <a:latin typeface="Meiryo UI" panose="020B0604030504040204" pitchFamily="50" charset="-128"/>
                <a:ea typeface="Meiryo UI" panose="020B0604030504040204" pitchFamily="50" charset="-128"/>
              </a:rPr>
              <a:t>以降）</a:t>
            </a:r>
            <a:endParaRPr lang="en-US" altLang="ja-JP" sz="1000" dirty="0">
              <a:latin typeface="Meiryo UI" panose="020B0604030504040204" pitchFamily="50" charset="-128"/>
              <a:ea typeface="Meiryo UI" panose="020B0604030504040204" pitchFamily="50" charset="-128"/>
            </a:endParaRPr>
          </a:p>
        </p:txBody>
      </p:sp>
      <p:cxnSp>
        <p:nvCxnSpPr>
          <p:cNvPr id="6" name="直線矢印コネクタ 5"/>
          <p:cNvCxnSpPr/>
          <p:nvPr/>
        </p:nvCxnSpPr>
        <p:spPr>
          <a:xfrm>
            <a:off x="11178081" y="2176768"/>
            <a:ext cx="0" cy="438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149111" y="4818447"/>
            <a:ext cx="1000870" cy="461665"/>
          </a:xfrm>
          <a:prstGeom prst="rect">
            <a:avLst/>
          </a:prstGeom>
          <a:solidFill>
            <a:schemeClr val="bg1"/>
          </a:solidFill>
        </p:spPr>
        <p:txBody>
          <a:bodyPr wrap="square" rtlCol="0">
            <a:spAutoFit/>
          </a:bodyPr>
          <a:lstStyle/>
          <a:p>
            <a:r>
              <a:rPr kumimoji="1" lang="en-US" altLang="ja-JP" sz="1200" dirty="0" smtClean="0"/>
              <a:t>6/21</a:t>
            </a:r>
            <a:r>
              <a:rPr kumimoji="1" lang="ja-JP" altLang="en-US" sz="1200" dirty="0" smtClean="0"/>
              <a:t>緊急事態措置解除</a:t>
            </a:r>
            <a:endParaRPr kumimoji="1" lang="ja-JP" altLang="en-US" sz="1200" dirty="0"/>
          </a:p>
        </p:txBody>
      </p:sp>
      <p:sp>
        <p:nvSpPr>
          <p:cNvPr id="21" name="下矢印 20"/>
          <p:cNvSpPr/>
          <p:nvPr/>
        </p:nvSpPr>
        <p:spPr>
          <a:xfrm rot="10800000" flipH="1">
            <a:off x="10780373" y="3899976"/>
            <a:ext cx="171240" cy="859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04969" y="5403274"/>
            <a:ext cx="1000870" cy="461665"/>
          </a:xfrm>
          <a:prstGeom prst="rect">
            <a:avLst/>
          </a:prstGeom>
          <a:solidFill>
            <a:schemeClr val="bg1"/>
          </a:solidFill>
        </p:spPr>
        <p:txBody>
          <a:bodyPr wrap="square" rtlCol="0">
            <a:spAutoFit/>
          </a:bodyPr>
          <a:lstStyle/>
          <a:p>
            <a:r>
              <a:rPr lang="en-US" altLang="ja-JP" sz="1200" dirty="0" smtClean="0"/>
              <a:t>4</a:t>
            </a:r>
            <a:r>
              <a:rPr kumimoji="1" lang="en-US" altLang="ja-JP" sz="1200" dirty="0" smtClean="0"/>
              <a:t>/25</a:t>
            </a:r>
            <a:r>
              <a:rPr kumimoji="1" lang="ja-JP" altLang="en-US" sz="1200" dirty="0" smtClean="0"/>
              <a:t>緊急事態措置</a:t>
            </a:r>
            <a:r>
              <a:rPr lang="ja-JP" altLang="en-US" sz="1200" dirty="0"/>
              <a:t>適用</a:t>
            </a:r>
            <a:endParaRPr kumimoji="1" lang="ja-JP" altLang="en-US" sz="1200" dirty="0"/>
          </a:p>
        </p:txBody>
      </p:sp>
      <p:sp>
        <p:nvSpPr>
          <p:cNvPr id="23" name="下矢印 22"/>
          <p:cNvSpPr/>
          <p:nvPr/>
        </p:nvSpPr>
        <p:spPr>
          <a:xfrm rot="10800000" flipH="1">
            <a:off x="4954298" y="4859579"/>
            <a:ext cx="171240" cy="517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378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29" y="962657"/>
            <a:ext cx="12193057" cy="5895343"/>
          </a:xfrm>
          <a:prstGeom prst="rect">
            <a:avLst/>
          </a:prstGeom>
        </p:spPr>
      </p:pic>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78806"/>
            <a:ext cx="12192000" cy="5836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代以上を除き、各年代の新規陽性者数が大きく増加し、第四波の最高値を超過。依然、増加傾向。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4677" y="6384486"/>
            <a:ext cx="2743200" cy="365125"/>
          </a:xfrm>
        </p:spPr>
        <p:txBody>
          <a:bodyPr/>
          <a:lstStyle/>
          <a:p>
            <a:fld id="{F216AE56-EAD3-4706-B860-3EC2C2952B40}" type="slidenum">
              <a:rPr kumimoji="1" lang="ja-JP" altLang="en-US" smtClean="0"/>
              <a:t>12</a:t>
            </a:fld>
            <a:endParaRPr kumimoji="1" lang="ja-JP" altLang="en-US" dirty="0"/>
          </a:p>
        </p:txBody>
      </p:sp>
      <p:graphicFrame>
        <p:nvGraphicFramePr>
          <p:cNvPr id="7" name="表 6"/>
          <p:cNvGraphicFramePr>
            <a:graphicFrameLocks noGrp="1"/>
          </p:cNvGraphicFramePr>
          <p:nvPr>
            <p:extLst/>
          </p:nvPr>
        </p:nvGraphicFramePr>
        <p:xfrm>
          <a:off x="5896123" y="1407703"/>
          <a:ext cx="4152514" cy="2668485"/>
        </p:xfrm>
        <a:graphic>
          <a:graphicData uri="http://schemas.openxmlformats.org/drawingml/2006/table">
            <a:tbl>
              <a:tblPr firstRow="1" firstCol="1" bandRow="1">
                <a:tableStyleId>{5C22544A-7EE6-4342-B048-85BDC9FD1C3A}</a:tableStyleId>
              </a:tblPr>
              <a:tblGrid>
                <a:gridCol w="1356974">
                  <a:extLst>
                    <a:ext uri="{9D8B030D-6E8A-4147-A177-3AD203B41FA5}">
                      <a16:colId xmlns:a16="http://schemas.microsoft.com/office/drawing/2014/main" val="3989680965"/>
                    </a:ext>
                  </a:extLst>
                </a:gridCol>
                <a:gridCol w="1432911">
                  <a:extLst>
                    <a:ext uri="{9D8B030D-6E8A-4147-A177-3AD203B41FA5}">
                      <a16:colId xmlns:a16="http://schemas.microsoft.com/office/drawing/2014/main" val="4215552341"/>
                    </a:ext>
                  </a:extLst>
                </a:gridCol>
                <a:gridCol w="1362629">
                  <a:extLst>
                    <a:ext uri="{9D8B030D-6E8A-4147-A177-3AD203B41FA5}">
                      <a16:colId xmlns:a16="http://schemas.microsoft.com/office/drawing/2014/main" val="3413914479"/>
                    </a:ext>
                  </a:extLst>
                </a:gridCol>
              </a:tblGrid>
              <a:tr h="282391">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lang="ja-JP" altLang="en-US" sz="1100" b="1" dirty="0" smtClean="0">
                          <a:latin typeface="Meiryo UI" panose="020B0604030504040204" pitchFamily="50" charset="-128"/>
                          <a:ea typeface="Meiryo UI" panose="020B0604030504040204" pitchFamily="50" charset="-128"/>
                        </a:rPr>
                        <a:t>第四波（最高値）</a:t>
                      </a:r>
                      <a:endParaRPr lang="en-US" altLang="ja-JP" sz="1100" b="1" dirty="0" smtClean="0">
                        <a:latin typeface="Meiryo UI" panose="020B0604030504040204" pitchFamily="50" charset="-128"/>
                        <a:ea typeface="Meiryo UI" panose="020B0604030504040204" pitchFamily="50" charset="-128"/>
                      </a:endParaRPr>
                    </a:p>
                  </a:txBody>
                  <a:tcPr anchor="ctr"/>
                </a:tc>
                <a:tc>
                  <a:txBody>
                    <a:bodyPr/>
                    <a:lstStyle/>
                    <a:p>
                      <a:pPr algn="ctr"/>
                      <a:r>
                        <a:rPr lang="ja-JP" altLang="en-US" sz="1100" b="1" dirty="0" smtClean="0">
                          <a:latin typeface="Meiryo UI" panose="020B0604030504040204" pitchFamily="50" charset="-128"/>
                          <a:ea typeface="Meiryo UI" panose="020B0604030504040204" pitchFamily="50" charset="-128"/>
                        </a:rPr>
                        <a:t>第五波（</a:t>
                      </a:r>
                      <a:r>
                        <a:rPr lang="en-US" altLang="ja-JP" sz="1100" b="1" dirty="0" smtClean="0">
                          <a:latin typeface="Meiryo UI" panose="020B0604030504040204" pitchFamily="50" charset="-128"/>
                          <a:ea typeface="Meiryo UI" panose="020B0604030504040204" pitchFamily="50" charset="-128"/>
                        </a:rPr>
                        <a:t>8/17</a:t>
                      </a:r>
                      <a:r>
                        <a:rPr lang="ja-JP" altLang="en-US" sz="1100" b="1" dirty="0" smtClean="0">
                          <a:latin typeface="Meiryo UI" panose="020B0604030504040204" pitchFamily="50" charset="-128"/>
                          <a:ea typeface="Meiryo UI" panose="020B0604030504040204" pitchFamily="50" charset="-128"/>
                        </a:rPr>
                        <a:t>）</a:t>
                      </a:r>
                      <a:endParaRPr lang="en-US" altLang="ja-JP" sz="1100" b="1"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33947117"/>
                  </a:ext>
                </a:extLst>
              </a:tr>
              <a:tr h="453391">
                <a:tc>
                  <a:txBody>
                    <a:bodyPr/>
                    <a:lstStyle/>
                    <a:p>
                      <a:pPr algn="ct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代</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99.3</a:t>
                      </a:r>
                    </a:p>
                    <a:p>
                      <a:pPr algn="ctr"/>
                      <a:r>
                        <a:rPr lang="en-US" altLang="ja-JP" sz="1000" dirty="0" smtClean="0">
                          <a:latin typeface="Meiryo UI" panose="020B0604030504040204" pitchFamily="50" charset="-128"/>
                          <a:ea typeface="Meiryo UI" panose="020B0604030504040204" pitchFamily="50" charset="-128"/>
                        </a:rPr>
                        <a:t>(4/27)</a:t>
                      </a:r>
                      <a:endParaRPr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206.3</a:t>
                      </a:r>
                      <a:endParaRPr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81320416"/>
                  </a:ext>
                </a:extLst>
              </a:tr>
              <a:tr h="468919">
                <a:tc>
                  <a:txBody>
                    <a:bodyPr/>
                    <a:lstStyle/>
                    <a:p>
                      <a:pPr algn="ctr"/>
                      <a:r>
                        <a:rPr lang="en-US" altLang="ja-JP" sz="1200" dirty="0" smtClean="0">
                          <a:latin typeface="Meiryo UI" panose="020B0604030504040204" pitchFamily="50" charset="-128"/>
                          <a:ea typeface="Meiryo UI" panose="020B0604030504040204" pitchFamily="50" charset="-128"/>
                        </a:rPr>
                        <a:t>20-30</a:t>
                      </a:r>
                      <a:r>
                        <a:rPr lang="ja-JP" altLang="en-US" sz="1200" dirty="0" smtClean="0">
                          <a:latin typeface="Meiryo UI" panose="020B0604030504040204" pitchFamily="50" charset="-128"/>
                          <a:ea typeface="Meiryo UI" panose="020B0604030504040204" pitchFamily="50" charset="-128"/>
                        </a:rPr>
                        <a:t>代</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410.3</a:t>
                      </a:r>
                    </a:p>
                    <a:p>
                      <a:pPr algn="ctr"/>
                      <a:r>
                        <a:rPr lang="en-US" altLang="ja-JP" sz="1000" dirty="0" smtClean="0">
                          <a:latin typeface="Meiryo UI" panose="020B0604030504040204" pitchFamily="50" charset="-128"/>
                          <a:ea typeface="Meiryo UI" panose="020B0604030504040204" pitchFamily="50" charset="-128"/>
                        </a:rPr>
                        <a:t>(4/21)</a:t>
                      </a:r>
                      <a:endParaRPr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742.0</a:t>
                      </a:r>
                      <a:endParaRPr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26340531"/>
                  </a:ext>
                </a:extLst>
              </a:tr>
              <a:tr h="487928">
                <a:tc>
                  <a:txBody>
                    <a:bodyPr/>
                    <a:lstStyle/>
                    <a:p>
                      <a:pPr algn="ctr"/>
                      <a:r>
                        <a:rPr lang="en-US" altLang="ja-JP" sz="1200" dirty="0" smtClean="0">
                          <a:latin typeface="Meiryo UI" panose="020B0604030504040204" pitchFamily="50" charset="-128"/>
                          <a:ea typeface="Meiryo UI" panose="020B0604030504040204" pitchFamily="50" charset="-128"/>
                        </a:rPr>
                        <a:t>40-50</a:t>
                      </a:r>
                      <a:r>
                        <a:rPr lang="ja-JP" altLang="en-US" sz="1200" dirty="0" smtClean="0">
                          <a:latin typeface="Meiryo UI" panose="020B0604030504040204" pitchFamily="50" charset="-128"/>
                          <a:ea typeface="Meiryo UI" panose="020B0604030504040204" pitchFamily="50" charset="-128"/>
                        </a:rPr>
                        <a:t>代</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335.1</a:t>
                      </a:r>
                    </a:p>
                    <a:p>
                      <a:pPr algn="ctr"/>
                      <a:r>
                        <a:rPr lang="en-US" altLang="ja-JP" sz="1000" dirty="0" smtClean="0">
                          <a:latin typeface="Meiryo UI" panose="020B0604030504040204" pitchFamily="50" charset="-128"/>
                          <a:ea typeface="Meiryo UI" panose="020B0604030504040204" pitchFamily="50" charset="-128"/>
                        </a:rPr>
                        <a:t>(4/28)</a:t>
                      </a:r>
                      <a:endParaRPr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428.1</a:t>
                      </a:r>
                      <a:endParaRPr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95968760"/>
                  </a:ext>
                </a:extLst>
              </a:tr>
              <a:tr h="487928">
                <a:tc>
                  <a:txBody>
                    <a:bodyPr/>
                    <a:lstStyle/>
                    <a:p>
                      <a:pPr algn="ctr"/>
                      <a:r>
                        <a:rPr lang="en-US" altLang="ja-JP" sz="1200" dirty="0" smtClean="0">
                          <a:latin typeface="Meiryo UI" panose="020B0604030504040204" pitchFamily="50" charset="-128"/>
                          <a:ea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rPr>
                        <a:t>代以上</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275.1</a:t>
                      </a:r>
                    </a:p>
                    <a:p>
                      <a:pPr algn="ctr"/>
                      <a:r>
                        <a:rPr lang="en-US" altLang="ja-JP" sz="1000" dirty="0" smtClean="0">
                          <a:latin typeface="Meiryo UI" panose="020B0604030504040204" pitchFamily="50" charset="-128"/>
                          <a:ea typeface="Meiryo UI" panose="020B0604030504040204" pitchFamily="50" charset="-128"/>
                        </a:rPr>
                        <a:t>(4/29)</a:t>
                      </a:r>
                      <a:endParaRPr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102.4</a:t>
                      </a:r>
                      <a:endParaRPr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59566473"/>
                  </a:ext>
                </a:extLst>
              </a:tr>
              <a:tr h="487928">
                <a:tc>
                  <a:txBody>
                    <a:bodyPr/>
                    <a:lstStyle/>
                    <a:p>
                      <a:pPr algn="ctr"/>
                      <a:r>
                        <a:rPr lang="ja-JP" altLang="en-US" sz="1200" dirty="0" smtClean="0">
                          <a:latin typeface="Meiryo UI" panose="020B0604030504040204" pitchFamily="50" charset="-128"/>
                          <a:ea typeface="Meiryo UI" panose="020B0604030504040204" pitchFamily="50" charset="-128"/>
                        </a:rPr>
                        <a:t>全年代</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smtClean="0">
                          <a:latin typeface="Meiryo UI" panose="020B0604030504040204" pitchFamily="50" charset="-128"/>
                          <a:ea typeface="Meiryo UI" panose="020B0604030504040204" pitchFamily="50" charset="-128"/>
                        </a:rPr>
                        <a:t>1,134.1</a:t>
                      </a:r>
                    </a:p>
                    <a:p>
                      <a:pPr algn="ct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5/2</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lang="en-US" altLang="ja-JP" sz="1200" dirty="0" smtClean="0">
                          <a:latin typeface="Meiryo UI" panose="020B0604030504040204" pitchFamily="50" charset="-128"/>
                          <a:ea typeface="Meiryo UI" panose="020B0604030504040204" pitchFamily="50" charset="-128"/>
                        </a:rPr>
                        <a:t>1,588.1</a:t>
                      </a:r>
                      <a:endParaRPr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5849173"/>
                  </a:ext>
                </a:extLst>
              </a:tr>
            </a:tbl>
          </a:graphicData>
        </a:graphic>
      </p:graphicFrame>
      <p:sp>
        <p:nvSpPr>
          <p:cNvPr id="9" name="正方形/長方形 8"/>
          <p:cNvSpPr/>
          <p:nvPr/>
        </p:nvSpPr>
        <p:spPr>
          <a:xfrm>
            <a:off x="5526725" y="1128740"/>
            <a:ext cx="3032507" cy="21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年代</a:t>
            </a:r>
            <a:r>
              <a:rPr kumimoji="1" lang="ja-JP" altLang="en-US" sz="1400" dirty="0" smtClean="0">
                <a:solidFill>
                  <a:schemeClr val="tx1"/>
                </a:solidFill>
                <a:latin typeface="Meiryo UI" panose="020B0604030504040204" pitchFamily="50" charset="-128"/>
                <a:ea typeface="Meiryo UI" panose="020B0604030504040204" pitchFamily="50" charset="-128"/>
              </a:rPr>
              <a:t>別新規陽性者移動平均</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1098893" y="1723745"/>
            <a:ext cx="1505305" cy="408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smtClean="0"/>
              <a:t>※</a:t>
            </a:r>
            <a:r>
              <a:rPr lang="ja-JP" altLang="en-US" sz="1200" dirty="0" smtClean="0"/>
              <a:t>調査中を除く</a:t>
            </a:r>
            <a:endParaRPr lang="ja-JP" altLang="en-US" sz="1200" dirty="0"/>
          </a:p>
        </p:txBody>
      </p:sp>
    </p:spTree>
    <p:extLst>
      <p:ext uri="{BB962C8B-B14F-4D97-AF65-F5344CB8AC3E}">
        <p14:creationId xmlns:p14="http://schemas.microsoft.com/office/powerpoint/2010/main" val="1583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13</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86035"/>
            <a:ext cx="12192000" cy="517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いずれの指標も急速に増加。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59960" y="5610588"/>
            <a:ext cx="12061371"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25</a:t>
            </a:r>
            <a:r>
              <a:rPr lang="ja-JP" altLang="en-US" sz="1000" dirty="0" smtClean="0">
                <a:latin typeface="Meiryo UI" panose="020B0604030504040204" pitchFamily="50" charset="-128"/>
                <a:ea typeface="Meiryo UI" panose="020B0604030504040204" pitchFamily="50" charset="-128"/>
              </a:rPr>
              <a:t>日</a:t>
            </a:r>
            <a:r>
              <a:rPr lang="ja-JP" altLang="en-US" sz="1000" dirty="0">
                <a:latin typeface="Meiryo UI" panose="020B0604030504040204" pitchFamily="50" charset="-128"/>
                <a:ea typeface="Meiryo UI" panose="020B0604030504040204" pitchFamily="50" charset="-128"/>
              </a:rPr>
              <a:t>及</a:t>
            </a:r>
            <a:r>
              <a:rPr lang="ja-JP" altLang="en-US" sz="1000" dirty="0" smtClean="0">
                <a:latin typeface="Meiryo UI" panose="020B0604030504040204" pitchFamily="50" charset="-128"/>
                <a:ea typeface="Meiryo UI" panose="020B0604030504040204" pitchFamily="50" charset="-128"/>
              </a:rPr>
              <a:t>び</a:t>
            </a:r>
            <a:r>
              <a:rPr lang="en-US" altLang="ja-JP" sz="1000" dirty="0" smtClean="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rPr>
              <a:t>日の重症病床使用率における重症者数は、対応可能な軽症中等症患者受入医療機関等において治療継続をしている重症者を</a:t>
            </a:r>
            <a:r>
              <a:rPr lang="ja-JP" altLang="en-US" sz="1000" dirty="0" smtClean="0">
                <a:latin typeface="Meiryo UI" panose="020B0604030504040204" pitchFamily="50" charset="-128"/>
                <a:ea typeface="Meiryo UI" panose="020B0604030504040204" pitchFamily="50" charset="-128"/>
              </a:rPr>
              <a:t>除く。</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括弧内は、確保</a:t>
            </a:r>
            <a:r>
              <a:rPr lang="ja-JP" altLang="en-US" sz="1000" dirty="0" smtClean="0">
                <a:solidFill>
                  <a:prstClr val="black"/>
                </a:solidFill>
                <a:latin typeface="Meiryo UI" panose="020B0604030504040204" pitchFamily="50" charset="-128"/>
                <a:ea typeface="Meiryo UI" panose="020B0604030504040204" pitchFamily="50" charset="-128"/>
              </a:rPr>
              <a:t>病床数（</a:t>
            </a:r>
            <a:r>
              <a:rPr lang="en-US" altLang="ja-JP" sz="1000" dirty="0" smtClean="0">
                <a:solidFill>
                  <a:prstClr val="black"/>
                </a:solidFill>
                <a:latin typeface="Meiryo UI" panose="020B0604030504040204" pitchFamily="50" charset="-128"/>
                <a:ea typeface="Meiryo UI" panose="020B0604030504040204" pitchFamily="50" charset="-128"/>
              </a:rPr>
              <a:t>4/25</a:t>
            </a:r>
            <a:r>
              <a:rPr lang="ja-JP" altLang="en-US" sz="1000" dirty="0" smtClean="0">
                <a:solidFill>
                  <a:prstClr val="black"/>
                </a:solidFill>
                <a:latin typeface="Meiryo UI" panose="020B0604030504040204" pitchFamily="50" charset="-128"/>
                <a:ea typeface="Meiryo UI" panose="020B0604030504040204" pitchFamily="50" charset="-128"/>
              </a:rPr>
              <a:t>は運用病床数）を</a:t>
            </a:r>
            <a:r>
              <a:rPr lang="ja-JP" altLang="en-US" sz="1000" dirty="0">
                <a:solidFill>
                  <a:prstClr val="black"/>
                </a:solidFill>
                <a:latin typeface="Meiryo UI" panose="020B0604030504040204" pitchFamily="50" charset="-128"/>
                <a:ea typeface="Meiryo UI" panose="020B0604030504040204" pitchFamily="50" charset="-128"/>
              </a:rPr>
              <a:t>分母として算出</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173626" y="1004786"/>
            <a:ext cx="11947705" cy="4467546"/>
          </a:xfrm>
          <a:prstGeom prst="rect">
            <a:avLst/>
          </a:prstGeom>
        </p:spPr>
      </p:pic>
    </p:spTree>
    <p:extLst>
      <p:ext uri="{BB962C8B-B14F-4D97-AF65-F5344CB8AC3E}">
        <p14:creationId xmlns:p14="http://schemas.microsoft.com/office/powerpoint/2010/main" val="1293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14</a:t>
            </a:fld>
            <a:endParaRPr kumimoji="1" lang="ja-JP" altLang="en-US" dirty="0"/>
          </a:p>
        </p:txBody>
      </p:sp>
      <p:sp>
        <p:nvSpPr>
          <p:cNvPr id="5" name="テキスト ボックス 4"/>
          <p:cNvSpPr txBox="1"/>
          <p:nvPr/>
        </p:nvSpPr>
        <p:spPr>
          <a:xfrm>
            <a:off x="10193712" y="5879746"/>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21009"/>
            <a:ext cx="12197918" cy="6003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重症病床確保病床占有</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率</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以外はステージ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の目安を超過し、依然各指標の数値は悪化。</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13762" y="5464446"/>
            <a:ext cx="12033582"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入院率は、人口</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万人あたり療養者数が</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人以上の場合に適用する。ただし、新規陽性者が発生届が届け出られた翌日までに療養場所の種別が決定され、かつ入院が必要な者</a:t>
            </a:r>
            <a:r>
              <a:rPr lang="ja-JP" altLang="en-US" sz="1000" dirty="0" smtClean="0">
                <a:latin typeface="Meiryo UI" panose="020B0604030504040204" pitchFamily="50" charset="-128"/>
                <a:ea typeface="Meiryo UI" panose="020B0604030504040204" pitchFamily="50" charset="-128"/>
              </a:rPr>
              <a:t>が</a:t>
            </a:r>
            <a:r>
              <a:rPr lang="ja-JP" altLang="en-US" sz="1000" dirty="0">
                <a:latin typeface="Meiryo UI" panose="020B0604030504040204" pitchFamily="50" charset="-128"/>
                <a:ea typeface="Meiryo UI" panose="020B0604030504040204" pitchFamily="50" charset="-128"/>
              </a:rPr>
              <a:t>同日</a:t>
            </a:r>
            <a:r>
              <a:rPr lang="ja-JP" altLang="en-US" sz="1000" dirty="0" smtClean="0">
                <a:latin typeface="Meiryo UI" panose="020B0604030504040204" pitchFamily="50" charset="-128"/>
                <a:ea typeface="Meiryo UI" panose="020B0604030504040204" pitchFamily="50" charset="-128"/>
              </a:rPr>
              <a:t>までに</a:t>
            </a:r>
            <a:r>
              <a:rPr lang="ja-JP" altLang="en-US" sz="1000" dirty="0">
                <a:latin typeface="Meiryo UI" panose="020B0604030504040204" pitchFamily="50" charset="-128"/>
                <a:ea typeface="Meiryo UI" panose="020B0604030504040204" pitchFamily="50" charset="-128"/>
              </a:rPr>
              <a:t>入院している場合には適用しない</a:t>
            </a:r>
            <a:r>
              <a:rPr lang="ja-JP" altLang="en-US" sz="1000" dirty="0" smtClean="0">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rPr>
              <a:t>日及び</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rPr>
              <a:t>日の重症病床使用率における重症者数は</a:t>
            </a:r>
            <a:r>
              <a:rPr lang="ja-JP" altLang="en-US" sz="1000" dirty="0" smtClean="0">
                <a:latin typeface="Meiryo UI" panose="020B0604030504040204" pitchFamily="50" charset="-128"/>
                <a:ea typeface="Meiryo UI" panose="020B0604030504040204" pitchFamily="50" charset="-128"/>
              </a:rPr>
              <a:t>、対応</a:t>
            </a:r>
            <a:r>
              <a:rPr lang="ja-JP" altLang="en-US" sz="1000" dirty="0">
                <a:latin typeface="Meiryo UI" panose="020B0604030504040204" pitchFamily="50" charset="-128"/>
                <a:ea typeface="Meiryo UI" panose="020B0604030504040204" pitchFamily="50" charset="-128"/>
              </a:rPr>
              <a:t>可能な軽症中等症患者受入医療機関等において治療継続をしている</a:t>
            </a:r>
            <a:r>
              <a:rPr lang="ja-JP" altLang="en-US" sz="1000" dirty="0" smtClean="0">
                <a:latin typeface="Meiryo UI" panose="020B0604030504040204" pitchFamily="50" charset="-128"/>
                <a:ea typeface="Meiryo UI" panose="020B0604030504040204" pitchFamily="50" charset="-128"/>
              </a:rPr>
              <a:t>重症者を除く。</a:t>
            </a:r>
            <a:endParaRPr lang="ja-JP" altLang="en-US" sz="1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13762" y="1114975"/>
            <a:ext cx="11914115" cy="4255875"/>
          </a:xfrm>
          <a:prstGeom prst="rect">
            <a:avLst/>
          </a:prstGeom>
        </p:spPr>
      </p:pic>
    </p:spTree>
    <p:extLst>
      <p:ext uri="{BB962C8B-B14F-4D97-AF65-F5344CB8AC3E}">
        <p14:creationId xmlns:p14="http://schemas.microsoft.com/office/powerpoint/2010/main" val="377337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a:t>２</a:t>
            </a:r>
            <a:r>
              <a:rPr lang="ja-JP" altLang="en-US" sz="4400" dirty="0" smtClean="0"/>
              <a:t>　市内・市外の比較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15</a:t>
            </a:fld>
            <a:endParaRPr kumimoji="1" lang="ja-JP" altLang="en-US"/>
          </a:p>
        </p:txBody>
      </p:sp>
    </p:spTree>
    <p:extLst>
      <p:ext uri="{BB962C8B-B14F-4D97-AF65-F5344CB8AC3E}">
        <p14:creationId xmlns:p14="http://schemas.microsoft.com/office/powerpoint/2010/main" val="3762062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59110" y="1243430"/>
            <a:ext cx="11723624" cy="5432007"/>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16</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8423"/>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市内・市外ともに緊急事態措置解除（</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6/21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後、</a:t>
            </a:r>
            <a:r>
              <a:rPr lang="en-US" altLang="ja-JP" b="1" smtClean="0">
                <a:solidFill>
                  <a:schemeClr val="tx1"/>
                </a:solidFill>
                <a:latin typeface="UD デジタル 教科書体 NK-B" panose="02020700000000000000" pitchFamily="18" charset="-128"/>
                <a:ea typeface="UD デジタル 教科書体 NK-B" panose="02020700000000000000" pitchFamily="18" charset="-128"/>
              </a:rPr>
              <a:t>8/2</a:t>
            </a:r>
            <a:r>
              <a:rPr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の緊</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急事態措置適用後も急増が続いている。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17879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３　年代・居住地別の比較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17</a:t>
            </a:fld>
            <a:endParaRPr kumimoji="1" lang="ja-JP" altLang="en-US"/>
          </a:p>
        </p:txBody>
      </p:sp>
    </p:spTree>
    <p:extLst>
      <p:ext uri="{BB962C8B-B14F-4D97-AF65-F5344CB8AC3E}">
        <p14:creationId xmlns:p14="http://schemas.microsoft.com/office/powerpoint/2010/main" val="3225268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451274" y="1355598"/>
            <a:ext cx="5572227" cy="536494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6360390" y="1163492"/>
            <a:ext cx="5839821" cy="338554"/>
          </a:xfrm>
          <a:prstGeom prst="rect">
            <a:avLst/>
          </a:prstGeom>
        </p:spPr>
        <p:txBody>
          <a:bodyPr wrap="square">
            <a:spAutoFit/>
          </a:bodyPr>
          <a:lstStyle/>
          <a:p>
            <a:r>
              <a:rPr lang="ja-JP" altLang="en-US" sz="1600" dirty="0" smtClean="0"/>
              <a:t>（３月</a:t>
            </a:r>
            <a:r>
              <a:rPr lang="ja-JP" altLang="en-US" sz="1600" dirty="0"/>
              <a:t>１</a:t>
            </a:r>
            <a:r>
              <a:rPr lang="ja-JP" altLang="en-US" sz="1600" dirty="0" smtClean="0"/>
              <a:t>日以降</a:t>
            </a:r>
            <a:r>
              <a:rPr lang="en-US" altLang="ja-JP" sz="1600" dirty="0"/>
              <a:t>8</a:t>
            </a:r>
            <a:r>
              <a:rPr lang="ja-JP" altLang="en-US" sz="1600" dirty="0" smtClean="0"/>
              <a:t>月</a:t>
            </a:r>
            <a:r>
              <a:rPr lang="en-US" altLang="ja-JP" sz="1600" dirty="0" smtClean="0"/>
              <a:t>15</a:t>
            </a:r>
            <a:r>
              <a:rPr lang="ja-JP" altLang="en-US" sz="1600" dirty="0" smtClean="0"/>
              <a:t>日</a:t>
            </a:r>
            <a:r>
              <a:rPr lang="ja-JP" altLang="en-US" sz="1600" dirty="0"/>
              <a:t>までに判明</a:t>
            </a:r>
            <a:r>
              <a:rPr lang="ja-JP" altLang="en-US" sz="1600" dirty="0" smtClean="0"/>
              <a:t>した</a:t>
            </a:r>
            <a:r>
              <a:rPr lang="en-US" altLang="ja-JP" sz="1600" dirty="0" smtClean="0"/>
              <a:t>85,325</a:t>
            </a:r>
            <a:r>
              <a:rPr lang="ja-JP" altLang="en-US" sz="1600" dirty="0" smtClean="0"/>
              <a:t>事例</a:t>
            </a:r>
            <a:r>
              <a:rPr lang="ja-JP" altLang="en-US" sz="1600" dirty="0"/>
              <a:t>の状況）</a:t>
            </a:r>
          </a:p>
        </p:txBody>
      </p:sp>
      <p:sp>
        <p:nvSpPr>
          <p:cNvPr id="17" name="テキスト ボックス 16"/>
          <p:cNvSpPr txBox="1"/>
          <p:nvPr/>
        </p:nvSpPr>
        <p:spPr>
          <a:xfrm>
            <a:off x="5613387" y="1736382"/>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232418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47567"/>
            <a:ext cx="12192000" cy="6046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代未満の割合が６割を超過。一方、</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は１割を下回っている。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18</a:t>
            </a:fld>
            <a:endParaRPr kumimoji="1" lang="ja-JP" altLang="en-US" dirty="0"/>
          </a:p>
        </p:txBody>
      </p:sp>
      <p:sp>
        <p:nvSpPr>
          <p:cNvPr id="19" name="テキスト ボックス 18"/>
          <p:cNvSpPr txBox="1"/>
          <p:nvPr/>
        </p:nvSpPr>
        <p:spPr>
          <a:xfrm>
            <a:off x="5613387" y="4219989"/>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6" name="テキスト ボックス 15"/>
          <p:cNvSpPr txBox="1"/>
          <p:nvPr/>
        </p:nvSpPr>
        <p:spPr>
          <a:xfrm>
            <a:off x="5599925" y="1513297"/>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pic>
        <p:nvPicPr>
          <p:cNvPr id="3" name="図 2"/>
          <p:cNvPicPr>
            <a:picLocks noChangeAspect="1"/>
          </p:cNvPicPr>
          <p:nvPr/>
        </p:nvPicPr>
        <p:blipFill>
          <a:blip r:embed="rId4"/>
          <a:stretch>
            <a:fillRect/>
          </a:stretch>
        </p:blipFill>
        <p:spPr>
          <a:xfrm>
            <a:off x="102142" y="1344020"/>
            <a:ext cx="5486876" cy="5364945"/>
          </a:xfrm>
          <a:prstGeom prst="rect">
            <a:avLst/>
          </a:prstGeom>
        </p:spPr>
      </p:pic>
    </p:spTree>
    <p:extLst>
      <p:ext uri="{BB962C8B-B14F-4D97-AF65-F5344CB8AC3E}">
        <p14:creationId xmlns:p14="http://schemas.microsoft.com/office/powerpoint/2010/main" val="194356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19</a:t>
            </a:fld>
            <a:endParaRPr kumimoji="1" lang="ja-JP" altLang="en-US" dirty="0"/>
          </a:p>
        </p:txBody>
      </p:sp>
      <p:sp>
        <p:nvSpPr>
          <p:cNvPr id="16" name="テキスト ボックス 15"/>
          <p:cNvSpPr txBox="1"/>
          <p:nvPr/>
        </p:nvSpPr>
        <p:spPr>
          <a:xfrm>
            <a:off x="5532851" y="4282461"/>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511046" y="2571220"/>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5388"/>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　７月以降、市外居住者の割合が増加し、６割近くとなっている。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正方形/長方形 23"/>
          <p:cNvSpPr/>
          <p:nvPr/>
        </p:nvSpPr>
        <p:spPr>
          <a:xfrm>
            <a:off x="6352179" y="1076719"/>
            <a:ext cx="5839821" cy="338554"/>
          </a:xfrm>
          <a:prstGeom prst="rect">
            <a:avLst/>
          </a:prstGeom>
        </p:spPr>
        <p:txBody>
          <a:bodyPr wrap="square">
            <a:spAutoFit/>
          </a:bodyPr>
          <a:lstStyle/>
          <a:p>
            <a:r>
              <a:rPr lang="ja-JP" altLang="en-US" sz="1600" dirty="0" smtClean="0"/>
              <a:t>（３月</a:t>
            </a:r>
            <a:r>
              <a:rPr lang="ja-JP" altLang="en-US" sz="1600" dirty="0"/>
              <a:t>１</a:t>
            </a:r>
            <a:r>
              <a:rPr lang="ja-JP" altLang="en-US" sz="1600" dirty="0" smtClean="0"/>
              <a:t>日以降</a:t>
            </a:r>
            <a:r>
              <a:rPr lang="en-US" altLang="ja-JP" sz="1600" dirty="0"/>
              <a:t>8</a:t>
            </a:r>
            <a:r>
              <a:rPr lang="ja-JP" altLang="en-US" sz="1600" dirty="0" smtClean="0"/>
              <a:t>月</a:t>
            </a:r>
            <a:r>
              <a:rPr lang="en-US" altLang="ja-JP" sz="1600" dirty="0"/>
              <a:t>1</a:t>
            </a:r>
            <a:r>
              <a:rPr lang="en-US" altLang="ja-JP" sz="1600" dirty="0" smtClean="0"/>
              <a:t>5</a:t>
            </a:r>
            <a:r>
              <a:rPr lang="ja-JP" altLang="en-US" sz="1600" dirty="0" smtClean="0"/>
              <a:t>日</a:t>
            </a:r>
            <a:r>
              <a:rPr lang="ja-JP" altLang="en-US" sz="1600" dirty="0"/>
              <a:t>までに判明</a:t>
            </a:r>
            <a:r>
              <a:rPr lang="ja-JP" altLang="en-US" sz="1600" dirty="0" smtClean="0"/>
              <a:t>した</a:t>
            </a:r>
            <a:r>
              <a:rPr lang="en-US" altLang="ja-JP" sz="1600" dirty="0" smtClean="0"/>
              <a:t>85,325</a:t>
            </a:r>
            <a:r>
              <a:rPr lang="ja-JP" altLang="en-US" sz="1600" dirty="0" smtClean="0"/>
              <a:t>事例</a:t>
            </a:r>
            <a:r>
              <a:rPr lang="ja-JP" altLang="en-US" sz="1600" dirty="0"/>
              <a:t>の状況）</a:t>
            </a:r>
          </a:p>
        </p:txBody>
      </p:sp>
      <p:pic>
        <p:nvPicPr>
          <p:cNvPr id="2" name="図 1"/>
          <p:cNvPicPr>
            <a:picLocks noChangeAspect="1"/>
          </p:cNvPicPr>
          <p:nvPr/>
        </p:nvPicPr>
        <p:blipFill>
          <a:blip r:embed="rId3"/>
          <a:stretch>
            <a:fillRect/>
          </a:stretch>
        </p:blipFill>
        <p:spPr>
          <a:xfrm>
            <a:off x="219631" y="1245996"/>
            <a:ext cx="5352752" cy="5401524"/>
          </a:xfrm>
          <a:prstGeom prst="rect">
            <a:avLst/>
          </a:prstGeom>
        </p:spPr>
      </p:pic>
      <p:pic>
        <p:nvPicPr>
          <p:cNvPr id="4" name="図 3"/>
          <p:cNvPicPr>
            <a:picLocks noChangeAspect="1"/>
          </p:cNvPicPr>
          <p:nvPr/>
        </p:nvPicPr>
        <p:blipFill>
          <a:blip r:embed="rId4"/>
          <a:stretch>
            <a:fillRect/>
          </a:stretch>
        </p:blipFill>
        <p:spPr>
          <a:xfrm>
            <a:off x="6022313" y="1322352"/>
            <a:ext cx="6169687" cy="5535648"/>
          </a:xfrm>
          <a:prstGeom prst="rect">
            <a:avLst/>
          </a:prstGeom>
        </p:spPr>
      </p:pic>
    </p:spTree>
    <p:extLst>
      <p:ext uri="{BB962C8B-B14F-4D97-AF65-F5344CB8AC3E}">
        <p14:creationId xmlns:p14="http://schemas.microsoft.com/office/powerpoint/2010/main" val="393217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１　陽性者数等の推移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a:t>
            </a:fld>
            <a:endParaRPr kumimoji="1" lang="ja-JP" altLang="en-US"/>
          </a:p>
        </p:txBody>
      </p:sp>
    </p:spTree>
    <p:extLst>
      <p:ext uri="{BB962C8B-B14F-4D97-AF65-F5344CB8AC3E}">
        <p14:creationId xmlns:p14="http://schemas.microsoft.com/office/powerpoint/2010/main" val="1050703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a:t>４</a:t>
            </a:r>
            <a:r>
              <a:rPr lang="ja-JP" altLang="en-US" sz="4400" dirty="0" smtClean="0"/>
              <a:t>　感染経路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20</a:t>
            </a:fld>
            <a:endParaRPr kumimoji="1" lang="ja-JP" altLang="en-US"/>
          </a:p>
        </p:txBody>
      </p:sp>
    </p:spTree>
    <p:extLst>
      <p:ext uri="{BB962C8B-B14F-4D97-AF65-F5344CB8AC3E}">
        <p14:creationId xmlns:p14="http://schemas.microsoft.com/office/powerpoint/2010/main" val="943430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406720" y="1340642"/>
            <a:ext cx="5730737" cy="5517358"/>
          </a:xfrm>
          <a:prstGeom prst="rect">
            <a:avLst/>
          </a:prstGeom>
        </p:spPr>
      </p:pic>
      <p:sp>
        <p:nvSpPr>
          <p:cNvPr id="24" name="正方形/長方形 23">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感染経路不明の割合は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月下旬以降、６割以上で高止まり。</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21</a:t>
            </a:fld>
            <a:endParaRPr kumimoji="1" lang="ja-JP" altLang="en-US" dirty="0"/>
          </a:p>
        </p:txBody>
      </p:sp>
      <p:sp>
        <p:nvSpPr>
          <p:cNvPr id="16" name="テキスト ボックス 15"/>
          <p:cNvSpPr txBox="1"/>
          <p:nvPr/>
        </p:nvSpPr>
        <p:spPr>
          <a:xfrm>
            <a:off x="5619780" y="4216053"/>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55541" y="241872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p:cNvSpPr/>
          <p:nvPr/>
        </p:nvSpPr>
        <p:spPr>
          <a:xfrm>
            <a:off x="6352179" y="1174743"/>
            <a:ext cx="5839821" cy="338554"/>
          </a:xfrm>
          <a:prstGeom prst="rect">
            <a:avLst/>
          </a:prstGeom>
        </p:spPr>
        <p:txBody>
          <a:bodyPr wrap="square">
            <a:spAutoFit/>
          </a:bodyPr>
          <a:lstStyle/>
          <a:p>
            <a:r>
              <a:rPr lang="ja-JP" altLang="en-US" sz="1600" dirty="0" smtClean="0"/>
              <a:t>（３月</a:t>
            </a:r>
            <a:r>
              <a:rPr lang="ja-JP" altLang="en-US" sz="1600" dirty="0"/>
              <a:t>１</a:t>
            </a:r>
            <a:r>
              <a:rPr lang="ja-JP" altLang="en-US" sz="1600" dirty="0" smtClean="0"/>
              <a:t>日以降</a:t>
            </a:r>
            <a:r>
              <a:rPr lang="en-US" altLang="ja-JP" sz="1600" dirty="0"/>
              <a:t>8</a:t>
            </a:r>
            <a:r>
              <a:rPr lang="ja-JP" altLang="en-US" sz="1600" dirty="0" smtClean="0"/>
              <a:t>月</a:t>
            </a:r>
            <a:r>
              <a:rPr lang="en-US" altLang="ja-JP" sz="1600" dirty="0" smtClean="0"/>
              <a:t>15</a:t>
            </a:r>
            <a:r>
              <a:rPr lang="ja-JP" altLang="en-US" sz="1600" dirty="0" smtClean="0"/>
              <a:t>日</a:t>
            </a:r>
            <a:r>
              <a:rPr lang="ja-JP" altLang="en-US" sz="1600" dirty="0"/>
              <a:t>までに判明</a:t>
            </a:r>
            <a:r>
              <a:rPr lang="ja-JP" altLang="en-US" sz="1600" dirty="0" smtClean="0"/>
              <a:t>した</a:t>
            </a:r>
            <a:r>
              <a:rPr lang="en-US" altLang="ja-JP" sz="1600" dirty="0" smtClean="0"/>
              <a:t>85,325</a:t>
            </a:r>
            <a:r>
              <a:rPr lang="ja-JP" altLang="en-US" sz="1600" dirty="0" smtClean="0"/>
              <a:t>事例</a:t>
            </a:r>
            <a:r>
              <a:rPr lang="ja-JP" altLang="en-US" sz="1600" dirty="0"/>
              <a:t>の状況）</a:t>
            </a:r>
          </a:p>
        </p:txBody>
      </p:sp>
      <p:pic>
        <p:nvPicPr>
          <p:cNvPr id="3" name="図 2"/>
          <p:cNvPicPr>
            <a:picLocks noChangeAspect="1"/>
          </p:cNvPicPr>
          <p:nvPr/>
        </p:nvPicPr>
        <p:blipFill>
          <a:blip r:embed="rId3"/>
          <a:stretch>
            <a:fillRect/>
          </a:stretch>
        </p:blipFill>
        <p:spPr>
          <a:xfrm>
            <a:off x="53650" y="1340642"/>
            <a:ext cx="5566130" cy="5517358"/>
          </a:xfrm>
          <a:prstGeom prst="rect">
            <a:avLst/>
          </a:prstGeom>
        </p:spPr>
      </p:pic>
    </p:spTree>
    <p:extLst>
      <p:ext uri="{BB962C8B-B14F-4D97-AF65-F5344CB8AC3E}">
        <p14:creationId xmlns:p14="http://schemas.microsoft.com/office/powerpoint/2010/main" val="2462136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100139"/>
            <a:ext cx="6267231" cy="5681964"/>
          </a:xfrm>
          <a:prstGeom prst="rect">
            <a:avLst/>
          </a:prstGeom>
        </p:spPr>
      </p:pic>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感染経路（第五波）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482715" y="6416978"/>
            <a:ext cx="2743200" cy="365125"/>
          </a:xfrm>
        </p:spPr>
        <p:txBody>
          <a:bodyPr/>
          <a:lstStyle/>
          <a:p>
            <a:fld id="{0B62D5CB-8769-475A-9BC8-A2F17E2F558B}" type="slidenum">
              <a:rPr kumimoji="1" lang="ja-JP" altLang="en-US" smtClean="0"/>
              <a:t>22</a:t>
            </a:fld>
            <a:endParaRPr kumimoji="1" lang="ja-JP" altLang="en-US" dirty="0"/>
          </a:p>
        </p:txBody>
      </p:sp>
      <p:sp>
        <p:nvSpPr>
          <p:cNvPr id="6" name="正方形/長方形 5"/>
          <p:cNvSpPr/>
          <p:nvPr/>
        </p:nvSpPr>
        <p:spPr>
          <a:xfrm>
            <a:off x="6573449" y="1104429"/>
            <a:ext cx="5652509" cy="338554"/>
          </a:xfrm>
          <a:prstGeom prst="rect">
            <a:avLst/>
          </a:prstGeom>
        </p:spPr>
        <p:txBody>
          <a:bodyPr wrap="none">
            <a:spAutoFit/>
          </a:bodyPr>
          <a:lstStyle/>
          <a:p>
            <a:r>
              <a:rPr lang="ja-JP" altLang="en-US" sz="1600" dirty="0"/>
              <a:t>（ </a:t>
            </a:r>
            <a:r>
              <a:rPr lang="en-US" altLang="ja-JP" sz="1600" dirty="0"/>
              <a:t>6</a:t>
            </a:r>
            <a:r>
              <a:rPr lang="ja-JP" altLang="en-US" sz="1600" dirty="0" smtClean="0"/>
              <a:t>月</a:t>
            </a:r>
            <a:r>
              <a:rPr lang="en-US" altLang="ja-JP" sz="1600" dirty="0" smtClean="0"/>
              <a:t>21</a:t>
            </a:r>
            <a:r>
              <a:rPr lang="ja-JP" altLang="en-US" sz="1600" dirty="0" smtClean="0"/>
              <a:t>日以降</a:t>
            </a:r>
            <a:r>
              <a:rPr lang="en-US" altLang="ja-JP" sz="1600" dirty="0"/>
              <a:t>8</a:t>
            </a:r>
            <a:r>
              <a:rPr lang="ja-JP" altLang="en-US" sz="1600" dirty="0" smtClean="0"/>
              <a:t>月</a:t>
            </a:r>
            <a:r>
              <a:rPr lang="en-US" altLang="ja-JP" sz="1600" dirty="0" smtClean="0"/>
              <a:t>15</a:t>
            </a:r>
            <a:r>
              <a:rPr lang="ja-JP" altLang="en-US" sz="1600" dirty="0" smtClean="0"/>
              <a:t>日</a:t>
            </a:r>
            <a:r>
              <a:rPr lang="ja-JP" altLang="en-US" sz="1600" dirty="0"/>
              <a:t>までに判明</a:t>
            </a:r>
            <a:r>
              <a:rPr lang="ja-JP" altLang="en-US" sz="1600" dirty="0" smtClean="0"/>
              <a:t>した</a:t>
            </a:r>
            <a:r>
              <a:rPr lang="en-US" altLang="ja-JP" sz="1600" dirty="0" smtClean="0"/>
              <a:t>30,007</a:t>
            </a:r>
            <a:r>
              <a:rPr lang="ja-JP" altLang="en-US" sz="1600" dirty="0" smtClean="0"/>
              <a:t>事例</a:t>
            </a:r>
            <a:r>
              <a:rPr lang="ja-JP" altLang="en-US" sz="1600" dirty="0"/>
              <a:t>の状況）</a:t>
            </a: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第五波の新規陽性者の感染経路は、施設関連が減少し、リンク不明がやや増加。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4976481" y="1410914"/>
            <a:ext cx="1255507"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年齢調査中を除く</a:t>
            </a:r>
            <a:endParaRPr kumimoji="1" lang="ja-JP" altLang="en-US" sz="9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6497755" y="1336526"/>
            <a:ext cx="5803895" cy="3328704"/>
          </a:xfrm>
          <a:prstGeom prst="rect">
            <a:avLst/>
          </a:prstGeom>
        </p:spPr>
      </p:pic>
      <p:pic>
        <p:nvPicPr>
          <p:cNvPr id="10" name="図 9"/>
          <p:cNvPicPr>
            <a:picLocks noChangeAspect="1"/>
          </p:cNvPicPr>
          <p:nvPr/>
        </p:nvPicPr>
        <p:blipFill>
          <a:blip r:embed="rId5"/>
          <a:stretch>
            <a:fillRect/>
          </a:stretch>
        </p:blipFill>
        <p:spPr>
          <a:xfrm>
            <a:off x="6495322" y="4601855"/>
            <a:ext cx="5468586" cy="2011854"/>
          </a:xfrm>
          <a:prstGeom prst="rect">
            <a:avLst/>
          </a:prstGeom>
        </p:spPr>
      </p:pic>
    </p:spTree>
    <p:extLst>
      <p:ext uri="{BB962C8B-B14F-4D97-AF65-F5344CB8AC3E}">
        <p14:creationId xmlns:p14="http://schemas.microsoft.com/office/powerpoint/2010/main" val="3998988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５　感染エピソード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23</a:t>
            </a:fld>
            <a:endParaRPr kumimoji="1" lang="ja-JP" altLang="en-US"/>
          </a:p>
        </p:txBody>
      </p:sp>
    </p:spTree>
    <p:extLst>
      <p:ext uri="{BB962C8B-B14F-4D97-AF65-F5344CB8AC3E}">
        <p14:creationId xmlns:p14="http://schemas.microsoft.com/office/powerpoint/2010/main" val="101684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8266" y="4266767"/>
            <a:ext cx="12095512" cy="2420322"/>
          </a:xfrm>
          <a:prstGeom prst="rect">
            <a:avLst/>
          </a:prstGeom>
        </p:spPr>
      </p:pic>
      <p:pic>
        <p:nvPicPr>
          <p:cNvPr id="4" name="図 3"/>
          <p:cNvPicPr>
            <a:picLocks noChangeAspect="1"/>
          </p:cNvPicPr>
          <p:nvPr/>
        </p:nvPicPr>
        <p:blipFill>
          <a:blip r:embed="rId4"/>
          <a:stretch>
            <a:fillRect/>
          </a:stretch>
        </p:blipFill>
        <p:spPr>
          <a:xfrm>
            <a:off x="95375" y="1014438"/>
            <a:ext cx="11991871" cy="2859272"/>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a:t>
            </a:r>
            <a:r>
              <a:rPr lang="ja-JP" altLang="en-US" sz="2400" b="1" dirty="0">
                <a:latin typeface="UD デジタル 教科書体 NP-B" panose="02020700000000000000" pitchFamily="18" charset="-128"/>
                <a:ea typeface="UD デジタル 教科書体 NP-B" panose="02020700000000000000" pitchFamily="18" charset="-128"/>
              </a:rPr>
              <a:t>三</a:t>
            </a:r>
            <a:r>
              <a:rPr lang="ja-JP" altLang="en-US" sz="2400" b="1" dirty="0" smtClean="0">
                <a:latin typeface="UD デジタル 教科書体 NP-B" panose="02020700000000000000" pitchFamily="18" charset="-128"/>
                <a:ea typeface="UD デジタル 教科書体 NP-B" panose="02020700000000000000" pitchFamily="18" charset="-128"/>
              </a:rPr>
              <a:t>波から第五波にかけてのクラスター状況</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割合</a:t>
            </a:r>
            <a:r>
              <a:rPr lang="en-US" altLang="ja-JP" sz="2400" b="1" dirty="0" smtClean="0">
                <a:latin typeface="UD デジタル 教科書体 NP-B" panose="02020700000000000000" pitchFamily="18" charset="-128"/>
                <a:ea typeface="UD デジタル 教科書体 NP-B" panose="02020700000000000000" pitchFamily="18" charset="-128"/>
              </a:rPr>
              <a:t>】</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7567" y="6397296"/>
            <a:ext cx="2743200" cy="365125"/>
          </a:xfrm>
        </p:spPr>
        <p:txBody>
          <a:bodyPr/>
          <a:lstStyle/>
          <a:p>
            <a:fld id="{0B62D5CB-8769-475A-9BC8-A2F17E2F558B}" type="slidenum">
              <a:rPr kumimoji="1" lang="ja-JP" altLang="en-US" smtClean="0"/>
              <a:t>24</a:t>
            </a:fld>
            <a:endParaRPr kumimoji="1" lang="ja-JP" altLang="en-US" dirty="0"/>
          </a:p>
        </p:txBody>
      </p:sp>
      <p:sp>
        <p:nvSpPr>
          <p:cNvPr id="10" name="正方形/長方形 9"/>
          <p:cNvSpPr/>
          <p:nvPr/>
        </p:nvSpPr>
        <p:spPr>
          <a:xfrm>
            <a:off x="10058400" y="6508007"/>
            <a:ext cx="1834101"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n-ea"/>
              </a:rPr>
              <a:t>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7" name="テキスト ボックス 16"/>
          <p:cNvSpPr txBox="1"/>
          <p:nvPr/>
        </p:nvSpPr>
        <p:spPr>
          <a:xfrm>
            <a:off x="5166359" y="4025983"/>
            <a:ext cx="1859281" cy="307777"/>
          </a:xfrm>
          <a:prstGeom prst="rect">
            <a:avLst/>
          </a:prstGeom>
          <a:noFill/>
        </p:spPr>
        <p:txBody>
          <a:bodyPr wrap="square" rtlCol="0">
            <a:spAutoFit/>
          </a:bodyPr>
          <a:lstStyle/>
          <a:p>
            <a:pPr algn="ctr"/>
            <a:r>
              <a:rPr lang="ja-JP" altLang="en-US" sz="1400" dirty="0" smtClean="0"/>
              <a:t>陽性</a:t>
            </a:r>
            <a:r>
              <a:rPr lang="ja-JP" altLang="en-US" sz="1400" dirty="0"/>
              <a:t>者</a:t>
            </a:r>
            <a:r>
              <a:rPr lang="ja-JP" altLang="en-US" sz="1400" dirty="0" smtClean="0"/>
              <a:t>数（割合）</a:t>
            </a:r>
            <a:endParaRPr kumimoji="1" lang="ja-JP" altLang="en-US" sz="1400" dirty="0"/>
          </a:p>
        </p:txBody>
      </p:sp>
      <p:sp>
        <p:nvSpPr>
          <p:cNvPr id="14" name="正方形/長方形 13">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　第五波は、第三波・四波と比べ施設関連の割合が低い一方、大学・学校関連と企業事業所関連の割合が増加。</a:t>
            </a:r>
            <a:endParaRPr kumimoji="1" lang="en-US" altLang="ja-JP" b="1" dirty="0" smtClean="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角丸四角形 2"/>
          <p:cNvSpPr/>
          <p:nvPr/>
        </p:nvSpPr>
        <p:spPr>
          <a:xfrm>
            <a:off x="6091311" y="5781823"/>
            <a:ext cx="1997612" cy="3516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055454" y="2980251"/>
            <a:ext cx="1981710" cy="3495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7130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149571" y="689134"/>
            <a:ext cx="5742930" cy="5822185"/>
          </a:xfrm>
          <a:prstGeom prst="rect">
            <a:avLst/>
          </a:prstGeom>
        </p:spPr>
      </p:pic>
      <p:pic>
        <p:nvPicPr>
          <p:cNvPr id="3" name="図 2"/>
          <p:cNvPicPr>
            <a:picLocks noChangeAspect="1"/>
          </p:cNvPicPr>
          <p:nvPr/>
        </p:nvPicPr>
        <p:blipFill>
          <a:blip r:embed="rId4"/>
          <a:stretch>
            <a:fillRect/>
          </a:stretch>
        </p:blipFill>
        <p:spPr>
          <a:xfrm>
            <a:off x="127557" y="689135"/>
            <a:ext cx="5919729" cy="5822185"/>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a:t>
            </a:r>
            <a:r>
              <a:rPr lang="ja-JP" altLang="en-US" sz="2400" b="1" dirty="0">
                <a:latin typeface="UD デジタル 教科書体 NP-B" panose="02020700000000000000" pitchFamily="18" charset="-128"/>
                <a:ea typeface="UD デジタル 教科書体 NP-B" panose="02020700000000000000" pitchFamily="18" charset="-128"/>
              </a:rPr>
              <a:t>三</a:t>
            </a:r>
            <a:r>
              <a:rPr lang="ja-JP" altLang="en-US" sz="2400" b="1" dirty="0" smtClean="0">
                <a:latin typeface="UD デジタル 教科書体 NP-B" panose="02020700000000000000" pitchFamily="18" charset="-128"/>
                <a:ea typeface="UD デジタル 教科書体 NP-B" panose="02020700000000000000" pitchFamily="18" charset="-128"/>
              </a:rPr>
              <a:t>波から第五波にかけてのクラスター状況</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実数</a:t>
            </a:r>
            <a:r>
              <a:rPr lang="en-US" altLang="ja-JP" sz="2400" b="1" dirty="0" smtClean="0">
                <a:latin typeface="UD デジタル 教科書体 NP-B" panose="02020700000000000000" pitchFamily="18" charset="-128"/>
                <a:ea typeface="UD デジタル 教科書体 NP-B" panose="02020700000000000000" pitchFamily="18" charset="-128"/>
              </a:rPr>
              <a:t>】</a:t>
            </a:r>
          </a:p>
        </p:txBody>
      </p:sp>
      <p:sp>
        <p:nvSpPr>
          <p:cNvPr id="2" name="スライド番号プレースホルダー 1"/>
          <p:cNvSpPr>
            <a:spLocks noGrp="1"/>
          </p:cNvSpPr>
          <p:nvPr>
            <p:ph type="sldNum" sz="quarter" idx="12"/>
          </p:nvPr>
        </p:nvSpPr>
        <p:spPr>
          <a:xfrm>
            <a:off x="9357567" y="6397296"/>
            <a:ext cx="2743200" cy="365125"/>
          </a:xfrm>
        </p:spPr>
        <p:txBody>
          <a:bodyPr/>
          <a:lstStyle/>
          <a:p>
            <a:fld id="{0B62D5CB-8769-475A-9BC8-A2F17E2F558B}" type="slidenum">
              <a:rPr kumimoji="1" lang="ja-JP" altLang="en-US" smtClean="0"/>
              <a:t>25</a:t>
            </a:fld>
            <a:endParaRPr kumimoji="1" lang="ja-JP" altLang="en-US" dirty="0"/>
          </a:p>
        </p:txBody>
      </p:sp>
      <p:sp>
        <p:nvSpPr>
          <p:cNvPr id="10" name="正方形/長方形 9"/>
          <p:cNvSpPr/>
          <p:nvPr/>
        </p:nvSpPr>
        <p:spPr>
          <a:xfrm>
            <a:off x="10058400" y="6508007"/>
            <a:ext cx="1834101"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n-ea"/>
              </a:rPr>
              <a:t>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9" name="角丸四角形 8"/>
          <p:cNvSpPr/>
          <p:nvPr/>
        </p:nvSpPr>
        <p:spPr>
          <a:xfrm>
            <a:off x="9558309" y="4794983"/>
            <a:ext cx="303143" cy="3495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591263" y="4620210"/>
            <a:ext cx="303143" cy="3495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4233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28964" y="1324398"/>
            <a:ext cx="5047926" cy="5261304"/>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第５波における大学・学校関連クラスターの内訳</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435801" y="6403140"/>
            <a:ext cx="2743200" cy="365125"/>
          </a:xfrm>
        </p:spPr>
        <p:txBody>
          <a:bodyPr/>
          <a:lstStyle/>
          <a:p>
            <a:fld id="{0B62D5CB-8769-475A-9BC8-A2F17E2F558B}" type="slidenum">
              <a:rPr kumimoji="1" lang="ja-JP" altLang="en-US" smtClean="0"/>
              <a:t>26</a:t>
            </a:fld>
            <a:endParaRPr kumimoji="1" lang="ja-JP" altLang="en-US" dirty="0"/>
          </a:p>
        </p:txBody>
      </p:sp>
      <p:cxnSp>
        <p:nvCxnSpPr>
          <p:cNvPr id="3" name="直線コネクタ 2"/>
          <p:cNvCxnSpPr/>
          <p:nvPr/>
        </p:nvCxnSpPr>
        <p:spPr>
          <a:xfrm flipV="1">
            <a:off x="3116191" y="3283356"/>
            <a:ext cx="1042587" cy="67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158778" y="2150653"/>
            <a:ext cx="3662859" cy="2631490"/>
          </a:xfrm>
          <a:prstGeom prst="rect">
            <a:avLst/>
          </a:prstGeom>
          <a:noFill/>
          <a:ln>
            <a:solidFill>
              <a:schemeClr val="tx1"/>
            </a:solidFill>
          </a:ln>
        </p:spPr>
        <p:txBody>
          <a:bodyPr wrap="square" rtlCol="0">
            <a:spAutoFit/>
          </a:bodyPr>
          <a:lstStyle/>
          <a:p>
            <a:pPr algn="ctr">
              <a:lnSpc>
                <a:spcPts val="2200"/>
              </a:lnSpc>
            </a:pPr>
            <a:r>
              <a:rPr kumimoji="1" lang="ja-JP" altLang="en-US" sz="1600" b="1" dirty="0" smtClean="0"/>
              <a:t>運動部の種類</a:t>
            </a:r>
            <a:endParaRPr kumimoji="1" lang="en-US" altLang="ja-JP" sz="1600" b="1" dirty="0" smtClean="0"/>
          </a:p>
          <a:p>
            <a:pPr>
              <a:lnSpc>
                <a:spcPts val="2200"/>
              </a:lnSpc>
            </a:pPr>
            <a:r>
              <a:rPr kumimoji="1" lang="ja-JP" altLang="en-US" sz="1600" dirty="0" smtClean="0"/>
              <a:t>・ダンスサークル（大学）</a:t>
            </a:r>
            <a:endParaRPr kumimoji="1" lang="en-US" altLang="ja-JP" sz="1600" dirty="0" smtClean="0"/>
          </a:p>
          <a:p>
            <a:pPr>
              <a:lnSpc>
                <a:spcPts val="2200"/>
              </a:lnSpc>
            </a:pPr>
            <a:r>
              <a:rPr lang="ja-JP" altLang="en-US" sz="1600" dirty="0" smtClean="0"/>
              <a:t>・ゴルフ部（大学）</a:t>
            </a:r>
            <a:endParaRPr lang="en-US" altLang="ja-JP" sz="1600" dirty="0" smtClean="0"/>
          </a:p>
          <a:p>
            <a:pPr>
              <a:lnSpc>
                <a:spcPts val="2200"/>
              </a:lnSpc>
            </a:pPr>
            <a:r>
              <a:rPr kumimoji="1" lang="ja-JP" altLang="en-US" sz="1600" dirty="0" smtClean="0"/>
              <a:t>・バスケットボール部（大学、高校）</a:t>
            </a:r>
            <a:endParaRPr kumimoji="1" lang="en-US" altLang="ja-JP" sz="1600" dirty="0" smtClean="0"/>
          </a:p>
          <a:p>
            <a:pPr>
              <a:lnSpc>
                <a:spcPts val="2200"/>
              </a:lnSpc>
            </a:pPr>
            <a:r>
              <a:rPr lang="ja-JP" altLang="en-US" sz="1600" dirty="0" smtClean="0"/>
              <a:t>・サッカー部（大学）</a:t>
            </a:r>
            <a:endParaRPr lang="en-US" altLang="ja-JP" sz="1600" dirty="0" smtClean="0"/>
          </a:p>
          <a:p>
            <a:pPr>
              <a:lnSpc>
                <a:spcPts val="2200"/>
              </a:lnSpc>
            </a:pPr>
            <a:r>
              <a:rPr kumimoji="1" lang="ja-JP" altLang="en-US" sz="1600" dirty="0" smtClean="0"/>
              <a:t>・バレーボール部（高校、中学）</a:t>
            </a:r>
            <a:endParaRPr kumimoji="1" lang="en-US" altLang="ja-JP" sz="1600" dirty="0" smtClean="0"/>
          </a:p>
          <a:p>
            <a:pPr>
              <a:lnSpc>
                <a:spcPts val="2200"/>
              </a:lnSpc>
            </a:pPr>
            <a:r>
              <a:rPr lang="ja-JP" altLang="en-US" sz="1600" dirty="0" smtClean="0"/>
              <a:t>・バドミントン部（大学）</a:t>
            </a:r>
            <a:endParaRPr lang="en-US" altLang="ja-JP" sz="1600" dirty="0" smtClean="0"/>
          </a:p>
          <a:p>
            <a:pPr>
              <a:lnSpc>
                <a:spcPts val="2200"/>
              </a:lnSpc>
            </a:pPr>
            <a:r>
              <a:rPr kumimoji="1" lang="ja-JP" altLang="en-US" sz="1600" dirty="0" smtClean="0"/>
              <a:t>・テニス部（中学）</a:t>
            </a:r>
            <a:endParaRPr kumimoji="1" lang="en-US" altLang="ja-JP" sz="1600" dirty="0" smtClean="0"/>
          </a:p>
          <a:p>
            <a:pPr>
              <a:lnSpc>
                <a:spcPts val="2200"/>
              </a:lnSpc>
            </a:pPr>
            <a:r>
              <a:rPr lang="ja-JP" altLang="en-US" sz="1600" dirty="0" smtClean="0"/>
              <a:t>・ラグビー部（高校）</a:t>
            </a:r>
            <a:endParaRPr kumimoji="1" lang="ja-JP" altLang="en-US" sz="1600" dirty="0"/>
          </a:p>
        </p:txBody>
      </p:sp>
      <p:sp>
        <p:nvSpPr>
          <p:cNvPr id="26" name="テキスト ボックス 25"/>
          <p:cNvSpPr txBox="1"/>
          <p:nvPr/>
        </p:nvSpPr>
        <p:spPr>
          <a:xfrm>
            <a:off x="239312" y="5485330"/>
            <a:ext cx="2763123" cy="656590"/>
          </a:xfrm>
          <a:prstGeom prst="rect">
            <a:avLst/>
          </a:prstGeom>
          <a:noFill/>
          <a:ln>
            <a:solidFill>
              <a:schemeClr val="tx1"/>
            </a:solidFill>
          </a:ln>
        </p:spPr>
        <p:txBody>
          <a:bodyPr wrap="square" rtlCol="0">
            <a:spAutoFit/>
          </a:bodyPr>
          <a:lstStyle/>
          <a:p>
            <a:pPr algn="ctr">
              <a:lnSpc>
                <a:spcPts val="2200"/>
              </a:lnSpc>
            </a:pPr>
            <a:r>
              <a:rPr lang="ja-JP" altLang="en-US" sz="1400" b="1" dirty="0"/>
              <a:t>文</a:t>
            </a:r>
            <a:r>
              <a:rPr lang="ja-JP" altLang="en-US" sz="1400" b="1" dirty="0" smtClean="0"/>
              <a:t>化</a:t>
            </a:r>
            <a:r>
              <a:rPr kumimoji="1" lang="ja-JP" altLang="en-US" sz="1400" b="1" dirty="0" smtClean="0"/>
              <a:t>部の種類</a:t>
            </a:r>
            <a:endParaRPr kumimoji="1" lang="en-US" altLang="ja-JP" sz="1400" b="1" dirty="0" smtClean="0"/>
          </a:p>
          <a:p>
            <a:pPr>
              <a:lnSpc>
                <a:spcPts val="2200"/>
              </a:lnSpc>
            </a:pPr>
            <a:r>
              <a:rPr lang="ja-JP" altLang="en-US" sz="1400" dirty="0" smtClean="0"/>
              <a:t>　　・軽音部（大学、高校）</a:t>
            </a:r>
            <a:endParaRPr kumimoji="1" lang="ja-JP" altLang="en-US" sz="1400" dirty="0"/>
          </a:p>
        </p:txBody>
      </p:sp>
      <p:cxnSp>
        <p:nvCxnSpPr>
          <p:cNvPr id="8" name="直線コネクタ 7"/>
          <p:cNvCxnSpPr/>
          <p:nvPr/>
        </p:nvCxnSpPr>
        <p:spPr>
          <a:xfrm flipV="1">
            <a:off x="984738" y="4545162"/>
            <a:ext cx="362338" cy="940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301780" y="4885165"/>
            <a:ext cx="3622115" cy="1200329"/>
          </a:xfrm>
          <a:prstGeom prst="rect">
            <a:avLst/>
          </a:prstGeom>
          <a:noFill/>
        </p:spPr>
        <p:txBody>
          <a:bodyPr wrap="square" rtlCol="0">
            <a:spAutoFit/>
          </a:bodyPr>
          <a:lstStyle/>
          <a:p>
            <a:pPr>
              <a:lnSpc>
                <a:spcPct val="150000"/>
              </a:lnSpc>
            </a:pPr>
            <a:r>
              <a:rPr lang="ja-JP" altLang="en-US" sz="1600" b="1" dirty="0"/>
              <a:t>＜</a:t>
            </a:r>
            <a:r>
              <a:rPr kumimoji="1" lang="ja-JP" altLang="en-US" sz="1600" b="1" dirty="0" smtClean="0"/>
              <a:t>部活動に付随するエピソード＞</a:t>
            </a:r>
            <a:endParaRPr kumimoji="1" lang="en-US" altLang="ja-JP" sz="1600" b="1" dirty="0" smtClean="0"/>
          </a:p>
          <a:p>
            <a:pPr>
              <a:lnSpc>
                <a:spcPct val="150000"/>
              </a:lnSpc>
            </a:pPr>
            <a:r>
              <a:rPr lang="ja-JP" altLang="en-US" sz="1600" dirty="0"/>
              <a:t>　交流試合、練習後の</a:t>
            </a:r>
            <a:r>
              <a:rPr lang="ja-JP" altLang="en-US" sz="1600" dirty="0" smtClean="0"/>
              <a:t>打ち合わせ、</a:t>
            </a:r>
            <a:endParaRPr lang="en-US" altLang="ja-JP" sz="1600" dirty="0" smtClean="0"/>
          </a:p>
          <a:p>
            <a:pPr>
              <a:lnSpc>
                <a:spcPct val="150000"/>
              </a:lnSpc>
            </a:pPr>
            <a:r>
              <a:rPr lang="ja-JP" altLang="en-US" sz="1600" dirty="0"/>
              <a:t>　</a:t>
            </a:r>
            <a:r>
              <a:rPr lang="ja-JP" altLang="en-US" sz="1600" dirty="0" smtClean="0"/>
              <a:t>活動後の食事会、カラオケ　　</a:t>
            </a:r>
            <a:endParaRPr kumimoji="1" lang="ja-JP" altLang="en-US" sz="1600" dirty="0"/>
          </a:p>
        </p:txBody>
      </p:sp>
      <p:sp>
        <p:nvSpPr>
          <p:cNvPr id="11" name="テキスト ボックス 10"/>
          <p:cNvSpPr txBox="1"/>
          <p:nvPr/>
        </p:nvSpPr>
        <p:spPr>
          <a:xfrm>
            <a:off x="2874909" y="4217642"/>
            <a:ext cx="724102" cy="307777"/>
          </a:xfrm>
          <a:prstGeom prst="rect">
            <a:avLst/>
          </a:prstGeom>
          <a:noFill/>
        </p:spPr>
        <p:txBody>
          <a:bodyPr wrap="square" rtlCol="0">
            <a:spAutoFit/>
          </a:bodyPr>
          <a:lstStyle/>
          <a:p>
            <a:r>
              <a:rPr lang="en-US" altLang="ja-JP" sz="1400" b="1" dirty="0"/>
              <a:t>(</a:t>
            </a:r>
            <a:r>
              <a:rPr kumimoji="1" lang="en-US" altLang="ja-JP" sz="1400" b="1" dirty="0" smtClean="0"/>
              <a:t>12</a:t>
            </a:r>
            <a:r>
              <a:rPr kumimoji="1" lang="ja-JP" altLang="en-US" sz="1400" b="1" dirty="0" smtClean="0"/>
              <a:t>件</a:t>
            </a:r>
            <a:r>
              <a:rPr kumimoji="1" lang="en-US" altLang="ja-JP" sz="1400" b="1" dirty="0" smtClean="0"/>
              <a:t>)</a:t>
            </a:r>
            <a:endParaRPr kumimoji="1" lang="ja-JP" altLang="en-US" sz="1400" b="1" dirty="0"/>
          </a:p>
        </p:txBody>
      </p:sp>
      <p:sp>
        <p:nvSpPr>
          <p:cNvPr id="17" name="テキスト ボックス 16"/>
          <p:cNvSpPr txBox="1"/>
          <p:nvPr/>
        </p:nvSpPr>
        <p:spPr>
          <a:xfrm>
            <a:off x="1266985" y="4333810"/>
            <a:ext cx="923763" cy="307777"/>
          </a:xfrm>
          <a:prstGeom prst="rect">
            <a:avLst/>
          </a:prstGeom>
          <a:noFill/>
        </p:spPr>
        <p:txBody>
          <a:bodyPr wrap="square" rtlCol="0">
            <a:spAutoFit/>
          </a:bodyPr>
          <a:lstStyle/>
          <a:p>
            <a:r>
              <a:rPr lang="en-US" altLang="ja-JP" sz="1400" b="1" dirty="0" smtClean="0"/>
              <a:t>(2</a:t>
            </a:r>
            <a:r>
              <a:rPr kumimoji="1" lang="ja-JP" altLang="en-US" sz="1400" b="1" dirty="0" smtClean="0"/>
              <a:t>件</a:t>
            </a:r>
            <a:r>
              <a:rPr kumimoji="1" lang="en-US" altLang="ja-JP" sz="1400" b="1" dirty="0" smtClean="0"/>
              <a:t>)</a:t>
            </a:r>
            <a:endParaRPr kumimoji="1" lang="ja-JP" altLang="en-US" sz="1400" b="1" dirty="0"/>
          </a:p>
        </p:txBody>
      </p:sp>
      <p:sp>
        <p:nvSpPr>
          <p:cNvPr id="18" name="テキスト ボックス 17"/>
          <p:cNvSpPr txBox="1"/>
          <p:nvPr/>
        </p:nvSpPr>
        <p:spPr>
          <a:xfrm>
            <a:off x="1489265" y="3490068"/>
            <a:ext cx="923763" cy="307777"/>
          </a:xfrm>
          <a:prstGeom prst="rect">
            <a:avLst/>
          </a:prstGeom>
          <a:noFill/>
        </p:spPr>
        <p:txBody>
          <a:bodyPr wrap="square" rtlCol="0">
            <a:spAutoFit/>
          </a:bodyPr>
          <a:lstStyle/>
          <a:p>
            <a:r>
              <a:rPr lang="en-US" altLang="ja-JP" sz="1400" b="1" dirty="0" smtClean="0"/>
              <a:t>(</a:t>
            </a:r>
            <a:r>
              <a:rPr kumimoji="1" lang="en-US" altLang="ja-JP" sz="1400" b="1" dirty="0" smtClean="0"/>
              <a:t>2</a:t>
            </a:r>
            <a:r>
              <a:rPr kumimoji="1" lang="ja-JP" altLang="en-US" sz="1400" b="1" dirty="0" smtClean="0"/>
              <a:t>件</a:t>
            </a:r>
            <a:r>
              <a:rPr kumimoji="1" lang="en-US" altLang="ja-JP" sz="1400" b="1" dirty="0" smtClean="0"/>
              <a:t>)</a:t>
            </a:r>
            <a:endParaRPr kumimoji="1" lang="ja-JP" altLang="en-US" sz="1400" b="1" dirty="0"/>
          </a:p>
        </p:txBody>
      </p:sp>
      <p:sp>
        <p:nvSpPr>
          <p:cNvPr id="19" name="テキスト ボックス 18"/>
          <p:cNvSpPr txBox="1"/>
          <p:nvPr/>
        </p:nvSpPr>
        <p:spPr>
          <a:xfrm>
            <a:off x="1951146" y="2803225"/>
            <a:ext cx="923763" cy="307777"/>
          </a:xfrm>
          <a:prstGeom prst="rect">
            <a:avLst/>
          </a:prstGeom>
          <a:noFill/>
        </p:spPr>
        <p:txBody>
          <a:bodyPr wrap="square" rtlCol="0">
            <a:spAutoFit/>
          </a:bodyPr>
          <a:lstStyle/>
          <a:p>
            <a:r>
              <a:rPr lang="en-US" altLang="ja-JP" sz="1400" b="1" dirty="0" smtClean="0"/>
              <a:t>(</a:t>
            </a:r>
            <a:r>
              <a:rPr kumimoji="1" lang="en-US" altLang="ja-JP" sz="1400" b="1" dirty="0" smtClean="0"/>
              <a:t>2</a:t>
            </a:r>
            <a:r>
              <a:rPr kumimoji="1" lang="ja-JP" altLang="en-US" sz="1400" b="1" dirty="0" smtClean="0"/>
              <a:t>件</a:t>
            </a:r>
            <a:r>
              <a:rPr kumimoji="1" lang="en-US" altLang="ja-JP" sz="1400" b="1" dirty="0" smtClean="0"/>
              <a:t>)</a:t>
            </a:r>
            <a:endParaRPr kumimoji="1" lang="ja-JP" altLang="en-US" sz="1400" b="1" dirty="0"/>
          </a:p>
        </p:txBody>
      </p:sp>
      <p:sp>
        <p:nvSpPr>
          <p:cNvPr id="15" name="テキスト ボックス 14"/>
          <p:cNvSpPr txBox="1"/>
          <p:nvPr/>
        </p:nvSpPr>
        <p:spPr>
          <a:xfrm>
            <a:off x="8039425" y="2113410"/>
            <a:ext cx="3941560" cy="1708160"/>
          </a:xfrm>
          <a:prstGeom prst="rect">
            <a:avLst/>
          </a:prstGeom>
          <a:solidFill>
            <a:schemeClr val="accent2">
              <a:lumMod val="40000"/>
              <a:lumOff val="60000"/>
            </a:schemeClr>
          </a:solidFill>
        </p:spPr>
        <p:txBody>
          <a:bodyPr wrap="square" rtlCol="0">
            <a:spAutoFit/>
          </a:bodyPr>
          <a:lstStyle/>
          <a:p>
            <a:pPr>
              <a:lnSpc>
                <a:spcPct val="150000"/>
              </a:lnSpc>
            </a:pPr>
            <a:r>
              <a:rPr lang="ja-JP" altLang="en-US" sz="1600" dirty="0" smtClean="0"/>
              <a:t>○陽性者のうち、学生</a:t>
            </a:r>
            <a:r>
              <a:rPr lang="en-US" altLang="ja-JP" sz="1600" dirty="0" smtClean="0"/>
              <a:t>3,927</a:t>
            </a:r>
            <a:r>
              <a:rPr lang="ja-JP" altLang="en-US" sz="1600" dirty="0" smtClean="0"/>
              <a:t>人</a:t>
            </a:r>
            <a:r>
              <a:rPr lang="en-US" altLang="ja-JP" sz="1600" dirty="0" smtClean="0"/>
              <a:t>(8/16</a:t>
            </a:r>
            <a:r>
              <a:rPr lang="ja-JP" altLang="en-US" sz="1600" dirty="0" smtClean="0"/>
              <a:t>）</a:t>
            </a:r>
            <a:endParaRPr lang="en-US" altLang="ja-JP" sz="1600" dirty="0"/>
          </a:p>
          <a:p>
            <a:pPr>
              <a:lnSpc>
                <a:spcPct val="150000"/>
              </a:lnSpc>
            </a:pPr>
            <a:r>
              <a:rPr lang="ja-JP" altLang="en-US" sz="1600" dirty="0" smtClean="0"/>
              <a:t>○</a:t>
            </a:r>
            <a:r>
              <a:rPr lang="ja-JP" altLang="en-US" b="1" u="sng" dirty="0" smtClean="0"/>
              <a:t>学生</a:t>
            </a:r>
            <a:r>
              <a:rPr lang="en-US" altLang="ja-JP" b="1" u="sng" dirty="0" smtClean="0"/>
              <a:t>3,927</a:t>
            </a:r>
            <a:r>
              <a:rPr lang="ja-JP" altLang="en-US" b="1" u="sng" dirty="0" smtClean="0"/>
              <a:t>人</a:t>
            </a:r>
            <a:r>
              <a:rPr lang="ja-JP" altLang="en-US" sz="1600" dirty="0" smtClean="0"/>
              <a:t>中、</a:t>
            </a:r>
            <a:r>
              <a:rPr lang="ja-JP" altLang="en-US" b="1" u="sng" dirty="0" smtClean="0"/>
              <a:t>部活動、クラブ活</a:t>
            </a:r>
            <a:endParaRPr lang="en-US" altLang="ja-JP" b="1" u="sng" dirty="0" smtClean="0"/>
          </a:p>
          <a:p>
            <a:pPr>
              <a:lnSpc>
                <a:spcPct val="150000"/>
              </a:lnSpc>
            </a:pPr>
            <a:r>
              <a:rPr lang="ja-JP" altLang="en-US" b="1" dirty="0"/>
              <a:t>　</a:t>
            </a:r>
            <a:r>
              <a:rPr lang="ja-JP" altLang="en-US" b="1" u="sng" dirty="0" smtClean="0"/>
              <a:t>動、集団活動等のエピソードが</a:t>
            </a:r>
            <a:endParaRPr lang="en-US" altLang="ja-JP" b="1" u="sng" dirty="0" smtClean="0"/>
          </a:p>
          <a:p>
            <a:pPr>
              <a:lnSpc>
                <a:spcPct val="150000"/>
              </a:lnSpc>
            </a:pPr>
            <a:r>
              <a:rPr lang="ja-JP" altLang="en-US" b="1" dirty="0"/>
              <a:t>　</a:t>
            </a:r>
            <a:r>
              <a:rPr lang="ja-JP" altLang="en-US" b="1" u="sng" dirty="0" smtClean="0"/>
              <a:t>あった者は</a:t>
            </a:r>
            <a:r>
              <a:rPr lang="en-US" altLang="ja-JP" b="1" u="sng" dirty="0" smtClean="0"/>
              <a:t>460</a:t>
            </a:r>
            <a:r>
              <a:rPr lang="ja-JP" altLang="en-US" b="1" u="sng" dirty="0" smtClean="0"/>
              <a:t>人（</a:t>
            </a:r>
            <a:r>
              <a:rPr lang="en-US" altLang="ja-JP" b="1" u="sng" dirty="0" smtClean="0"/>
              <a:t>11.7</a:t>
            </a:r>
            <a:r>
              <a:rPr lang="ja-JP" altLang="en-US" b="1" u="sng" dirty="0" smtClean="0"/>
              <a:t>％）。</a:t>
            </a:r>
            <a:endParaRPr kumimoji="1" lang="ja-JP" altLang="en-US" sz="1600" dirty="0"/>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大学・学校関連クラスター</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18</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件のうち、部活動が４分の３を占め、部活動のうち、運動部が大半を占める。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就学児・</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代学生のうち１割強に、部活動、クラブ活動、集団活動等のエピ</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ソード</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を確認</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角丸四角形 13"/>
          <p:cNvSpPr/>
          <p:nvPr/>
        </p:nvSpPr>
        <p:spPr>
          <a:xfrm>
            <a:off x="239312" y="1406094"/>
            <a:ext cx="3637484" cy="61007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大学・学校関連クラスター内訳</a:t>
            </a:r>
            <a:endParaRPr kumimoji="1" lang="en-US" altLang="ja-JP" b="1" dirty="0" smtClean="0">
              <a:solidFill>
                <a:schemeClr val="tx1"/>
              </a:solidFill>
            </a:endParaRPr>
          </a:p>
          <a:p>
            <a:pPr algn="ctr"/>
            <a:r>
              <a:rPr lang="ja-JP" altLang="en-US" sz="1600" dirty="0" smtClean="0">
                <a:solidFill>
                  <a:schemeClr val="tx1"/>
                </a:solidFill>
              </a:rPr>
              <a:t>（</a:t>
            </a:r>
            <a:r>
              <a:rPr lang="en-US" altLang="ja-JP" sz="1600" dirty="0" smtClean="0">
                <a:solidFill>
                  <a:schemeClr val="tx1"/>
                </a:solidFill>
              </a:rPr>
              <a:t>6/21</a:t>
            </a:r>
            <a:r>
              <a:rPr lang="ja-JP" altLang="en-US" sz="1600" dirty="0" smtClean="0">
                <a:solidFill>
                  <a:schemeClr val="tx1"/>
                </a:solidFill>
              </a:rPr>
              <a:t>～</a:t>
            </a:r>
            <a:r>
              <a:rPr lang="en-US" altLang="ja-JP" sz="1600" dirty="0" smtClean="0">
                <a:solidFill>
                  <a:schemeClr val="tx1"/>
                </a:solidFill>
              </a:rPr>
              <a:t>8/16</a:t>
            </a:r>
            <a:r>
              <a:rPr lang="ja-JP" altLang="en-US" sz="1600" dirty="0" smtClean="0">
                <a:solidFill>
                  <a:schemeClr val="tx1"/>
                </a:solidFill>
              </a:rPr>
              <a:t>　</a:t>
            </a:r>
            <a:r>
              <a:rPr lang="en-US" altLang="ja-JP" sz="1600" dirty="0" smtClean="0">
                <a:solidFill>
                  <a:schemeClr val="tx1"/>
                </a:solidFill>
              </a:rPr>
              <a:t>18</a:t>
            </a:r>
            <a:r>
              <a:rPr lang="ja-JP" altLang="en-US" sz="1600" dirty="0" smtClean="0">
                <a:solidFill>
                  <a:schemeClr val="tx1"/>
                </a:solidFill>
              </a:rPr>
              <a:t>件</a:t>
            </a:r>
            <a:r>
              <a:rPr lang="en-US" altLang="ja-JP" sz="1600" dirty="0" smtClean="0">
                <a:solidFill>
                  <a:schemeClr val="tx1"/>
                </a:solidFill>
              </a:rPr>
              <a:t>207</a:t>
            </a:r>
            <a:r>
              <a:rPr lang="ja-JP" altLang="en-US" sz="1600" dirty="0" smtClean="0">
                <a:solidFill>
                  <a:schemeClr val="tx1"/>
                </a:solidFill>
              </a:rPr>
              <a:t>人）</a:t>
            </a:r>
            <a:endParaRPr kumimoji="1" lang="ja-JP" altLang="en-US" sz="1600" dirty="0">
              <a:solidFill>
                <a:schemeClr val="tx1"/>
              </a:solidFill>
            </a:endParaRPr>
          </a:p>
        </p:txBody>
      </p:sp>
      <p:sp>
        <p:nvSpPr>
          <p:cNvPr id="22" name="角丸四角形 21"/>
          <p:cNvSpPr/>
          <p:nvPr/>
        </p:nvSpPr>
        <p:spPr>
          <a:xfrm>
            <a:off x="7923895" y="1401836"/>
            <a:ext cx="3637484" cy="61007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就学児・</a:t>
            </a:r>
            <a:r>
              <a:rPr kumimoji="1" lang="en-US" altLang="ja-JP" sz="1600" b="1" dirty="0" smtClean="0">
                <a:solidFill>
                  <a:schemeClr val="tx1"/>
                </a:solidFill>
              </a:rPr>
              <a:t>10</a:t>
            </a:r>
            <a:r>
              <a:rPr kumimoji="1" lang="ja-JP" altLang="en-US" sz="1600" b="1" dirty="0" smtClean="0">
                <a:solidFill>
                  <a:schemeClr val="tx1"/>
                </a:solidFill>
              </a:rPr>
              <a:t>代・</a:t>
            </a:r>
            <a:r>
              <a:rPr kumimoji="1" lang="en-US" altLang="ja-JP" sz="1600" b="1" dirty="0" smtClean="0">
                <a:solidFill>
                  <a:schemeClr val="tx1"/>
                </a:solidFill>
              </a:rPr>
              <a:t>20</a:t>
            </a:r>
            <a:r>
              <a:rPr lang="ja-JP" altLang="en-US" sz="1600" b="1" dirty="0" smtClean="0">
                <a:solidFill>
                  <a:schemeClr val="tx1"/>
                </a:solidFill>
              </a:rPr>
              <a:t>代学生の集団活動</a:t>
            </a:r>
            <a:endParaRPr kumimoji="1" lang="ja-JP" altLang="en-US" sz="1600" b="1" dirty="0">
              <a:solidFill>
                <a:schemeClr val="tx1"/>
              </a:solidFill>
            </a:endParaRPr>
          </a:p>
        </p:txBody>
      </p:sp>
      <p:sp>
        <p:nvSpPr>
          <p:cNvPr id="20" name="テキスト ボックス 19"/>
          <p:cNvSpPr txBox="1"/>
          <p:nvPr/>
        </p:nvSpPr>
        <p:spPr>
          <a:xfrm>
            <a:off x="7156500" y="1101093"/>
            <a:ext cx="4824484"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新規陽性者への聞き取りにおいて把握した行動の中で、感染源となった可能性のあるもの</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743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4176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第５波における陽性者の特徴とエピソード</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252622" y="6130938"/>
            <a:ext cx="2743200" cy="365125"/>
          </a:xfrm>
        </p:spPr>
        <p:txBody>
          <a:bodyPr/>
          <a:lstStyle/>
          <a:p>
            <a:fld id="{0B62D5CB-8769-475A-9BC8-A2F17E2F558B}" type="slidenum">
              <a:rPr kumimoji="1" lang="ja-JP" altLang="en-US" smtClean="0"/>
              <a:t>27</a:t>
            </a:fld>
            <a:endParaRPr kumimoji="1" lang="ja-JP" altLang="en-US" dirty="0"/>
          </a:p>
        </p:txBody>
      </p:sp>
      <p:sp>
        <p:nvSpPr>
          <p:cNvPr id="26" name="テキスト ボックス 25"/>
          <p:cNvSpPr txBox="1"/>
          <p:nvPr/>
        </p:nvSpPr>
        <p:spPr>
          <a:xfrm>
            <a:off x="233539" y="1274466"/>
            <a:ext cx="4595683" cy="307777"/>
          </a:xfrm>
          <a:prstGeom prst="rect">
            <a:avLst/>
          </a:prstGeom>
          <a:noFill/>
          <a:ln>
            <a:solidFill>
              <a:schemeClr val="tx1"/>
            </a:solidFill>
          </a:ln>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未就学児・就学児（</a:t>
            </a:r>
            <a:r>
              <a:rPr lang="en-US" altLang="ja-JP" sz="1400" b="1" dirty="0" smtClean="0">
                <a:latin typeface="Meiryo UI" panose="020B0604030504040204" pitchFamily="50" charset="-128"/>
                <a:ea typeface="Meiryo UI" panose="020B0604030504040204" pitchFamily="50" charset="-128"/>
              </a:rPr>
              <a:t>9</a:t>
            </a:r>
            <a:r>
              <a:rPr lang="ja-JP" altLang="en-US" sz="1400" b="1" dirty="0" smtClean="0">
                <a:latin typeface="Meiryo UI" panose="020B0604030504040204" pitchFamily="50" charset="-128"/>
                <a:ea typeface="Meiryo UI" panose="020B0604030504040204" pitchFamily="50" charset="-128"/>
              </a:rPr>
              <a:t>才以下）の状況　</a:t>
            </a:r>
            <a:r>
              <a:rPr lang="en-US" altLang="ja-JP" sz="1200" dirty="0" smtClean="0">
                <a:latin typeface="Meiryo UI" panose="020B0604030504040204" pitchFamily="50" charset="-128"/>
                <a:ea typeface="Meiryo UI" panose="020B0604030504040204" pitchFamily="50" charset="-128"/>
              </a:rPr>
              <a:t>(8/15</a:t>
            </a:r>
            <a:r>
              <a:rPr lang="ja-JP" altLang="en-US" sz="1200" dirty="0" smtClean="0">
                <a:latin typeface="Meiryo UI" panose="020B0604030504040204" pitchFamily="50" charset="-128"/>
                <a:ea typeface="Meiryo UI" panose="020B0604030504040204" pitchFamily="50" charset="-128"/>
              </a:rPr>
              <a:t>時点）</a:t>
            </a:r>
            <a:endParaRPr kumimoji="1" lang="en-US" altLang="ja-JP" sz="12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058036" y="6410470"/>
            <a:ext cx="2264417"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在宅児は、未記入や不明を含む</a:t>
            </a:r>
            <a:endParaRPr kumimoji="1" lang="en-US" altLang="ja-JP" sz="1050"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927187" y="1276271"/>
            <a:ext cx="3596640" cy="307777"/>
          </a:xfrm>
          <a:prstGeom prst="rect">
            <a:avLst/>
          </a:prstGeom>
          <a:noFill/>
          <a:ln>
            <a:solidFill>
              <a:schemeClr val="tx1"/>
            </a:solidFill>
          </a:ln>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児童クラスターの状況</a:t>
            </a:r>
            <a:r>
              <a:rPr lang="en-US" altLang="ja-JP" sz="1400" b="1" dirty="0" smtClean="0">
                <a:latin typeface="Meiryo UI" panose="020B0604030504040204" pitchFamily="50" charset="-128"/>
                <a:ea typeface="Meiryo UI" panose="020B0604030504040204" pitchFamily="50" charset="-128"/>
              </a:rPr>
              <a:t>(8/16</a:t>
            </a:r>
            <a:r>
              <a:rPr lang="ja-JP" altLang="en-US" sz="1400" b="1" dirty="0" smtClean="0">
                <a:latin typeface="Meiryo UI" panose="020B0604030504040204" pitchFamily="50" charset="-128"/>
                <a:ea typeface="Meiryo UI" panose="020B0604030504040204" pitchFamily="50" charset="-128"/>
              </a:rPr>
              <a:t>時点）</a:t>
            </a:r>
            <a:endParaRPr kumimoji="1" lang="en-US" altLang="ja-JP" sz="1400" b="1" dirty="0" smtClean="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28114"/>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第五波では、７月中旬から未就学児・就学児の陽性者が急増し、児童クラスターも複数確認。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未就学児の感染経路としては、クラスター以外に、濃厚接触者やリンク不明が多く確認。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5927187" y="4260409"/>
            <a:ext cx="3596640" cy="307777"/>
          </a:xfrm>
          <a:prstGeom prst="rect">
            <a:avLst/>
          </a:prstGeom>
          <a:noFill/>
          <a:ln>
            <a:solidFill>
              <a:schemeClr val="tx1"/>
            </a:solidFill>
          </a:ln>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未就学児の感染経路</a:t>
            </a:r>
            <a:r>
              <a:rPr lang="en-US" altLang="ja-JP" sz="1400" b="1" dirty="0" smtClean="0">
                <a:latin typeface="Meiryo UI" panose="020B0604030504040204" pitchFamily="50" charset="-128"/>
                <a:ea typeface="Meiryo UI" panose="020B0604030504040204" pitchFamily="50" charset="-128"/>
              </a:rPr>
              <a:t>(8/16</a:t>
            </a:r>
            <a:r>
              <a:rPr lang="ja-JP" altLang="en-US" sz="1400" b="1" dirty="0" smtClean="0">
                <a:latin typeface="Meiryo UI" panose="020B0604030504040204" pitchFamily="50" charset="-128"/>
                <a:ea typeface="Meiryo UI" panose="020B0604030504040204" pitchFamily="50" charset="-128"/>
              </a:rPr>
              <a:t>時点）</a:t>
            </a:r>
            <a:endParaRPr kumimoji="1" lang="en-US" altLang="ja-JP" sz="14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367516" y="1028245"/>
            <a:ext cx="4824484"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新規陽性者への聞き取りにおいて把握した行動の中で、感染源となった可能性のあるもの</a:t>
            </a:r>
            <a:endParaRPr kumimoji="1" lang="ja-JP" altLang="en-US" sz="10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233539" y="1731390"/>
            <a:ext cx="6127011" cy="4737003"/>
          </a:xfrm>
          <a:prstGeom prst="rect">
            <a:avLst/>
          </a:prstGeom>
        </p:spPr>
      </p:pic>
      <p:pic>
        <p:nvPicPr>
          <p:cNvPr id="5" name="図 4"/>
          <p:cNvPicPr>
            <a:picLocks noChangeAspect="1"/>
          </p:cNvPicPr>
          <p:nvPr/>
        </p:nvPicPr>
        <p:blipFill>
          <a:blip r:embed="rId4"/>
          <a:stretch>
            <a:fillRect/>
          </a:stretch>
        </p:blipFill>
        <p:spPr>
          <a:xfrm>
            <a:off x="5927187" y="1731390"/>
            <a:ext cx="5797798" cy="2267909"/>
          </a:xfrm>
          <a:prstGeom prst="rect">
            <a:avLst/>
          </a:prstGeom>
        </p:spPr>
      </p:pic>
      <p:pic>
        <p:nvPicPr>
          <p:cNvPr id="7" name="図 6"/>
          <p:cNvPicPr>
            <a:picLocks noChangeAspect="1"/>
          </p:cNvPicPr>
          <p:nvPr/>
        </p:nvPicPr>
        <p:blipFill>
          <a:blip r:embed="rId5"/>
          <a:stretch>
            <a:fillRect/>
          </a:stretch>
        </p:blipFill>
        <p:spPr>
          <a:xfrm>
            <a:off x="5927187" y="4663950"/>
            <a:ext cx="5797798" cy="1719221"/>
          </a:xfrm>
          <a:prstGeom prst="rect">
            <a:avLst/>
          </a:prstGeom>
        </p:spPr>
      </p:pic>
    </p:spTree>
    <p:extLst>
      <p:ext uri="{BB962C8B-B14F-4D97-AF65-F5344CB8AC3E}">
        <p14:creationId xmlns:p14="http://schemas.microsoft.com/office/powerpoint/2010/main" val="3139876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4176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第５波における陽性者の特徴とエピソード</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252622" y="6130938"/>
            <a:ext cx="2743200" cy="365125"/>
          </a:xfrm>
        </p:spPr>
        <p:txBody>
          <a:bodyPr/>
          <a:lstStyle/>
          <a:p>
            <a:fld id="{0B62D5CB-8769-475A-9BC8-A2F17E2F558B}" type="slidenum">
              <a:rPr kumimoji="1" lang="ja-JP" altLang="en-US" smtClean="0"/>
              <a:t>28</a:t>
            </a:fld>
            <a:endParaRPr kumimoji="1" lang="ja-JP" altLang="en-US" dirty="0"/>
          </a:p>
        </p:txBody>
      </p:sp>
      <p:sp>
        <p:nvSpPr>
          <p:cNvPr id="13" name="テキスト ボックス 12"/>
          <p:cNvSpPr txBox="1"/>
          <p:nvPr/>
        </p:nvSpPr>
        <p:spPr>
          <a:xfrm>
            <a:off x="209121" y="1068028"/>
            <a:ext cx="2798984" cy="307777"/>
          </a:xfrm>
          <a:prstGeom prst="rect">
            <a:avLst/>
          </a:prstGeom>
          <a:noFill/>
          <a:ln>
            <a:solidFill>
              <a:schemeClr val="tx1"/>
            </a:solidFill>
          </a:ln>
        </p:spPr>
        <p:txBody>
          <a:bodyPr wrap="square" rtlCol="0">
            <a:spAutoFit/>
          </a:bodyPr>
          <a:lstStyle/>
          <a:p>
            <a:pPr algn="ctr"/>
            <a:r>
              <a:rPr lang="ja-JP" altLang="en-US" sz="1400" b="1" dirty="0" smtClean="0"/>
              <a:t>その他陽性者の主なエピソード</a:t>
            </a:r>
            <a:endParaRPr kumimoji="1" lang="en-US" altLang="ja-JP" sz="1400" b="1" dirty="0" smtClean="0"/>
          </a:p>
        </p:txBody>
      </p:sp>
      <p:sp>
        <p:nvSpPr>
          <p:cNvPr id="14" name="テキスト ボックス 13"/>
          <p:cNvSpPr txBox="1"/>
          <p:nvPr/>
        </p:nvSpPr>
        <p:spPr>
          <a:xfrm>
            <a:off x="209121" y="6005723"/>
            <a:ext cx="941169" cy="307777"/>
          </a:xfrm>
          <a:prstGeom prst="rect">
            <a:avLst/>
          </a:prstGeom>
          <a:noFill/>
          <a:ln>
            <a:noFill/>
          </a:ln>
        </p:spPr>
        <p:txBody>
          <a:bodyPr wrap="square" rtlCol="0">
            <a:spAutoFit/>
          </a:bodyPr>
          <a:lstStyle/>
          <a:p>
            <a:pPr algn="ctr"/>
            <a:r>
              <a:rPr lang="en-US" altLang="ja-JP" sz="1400" b="1" dirty="0"/>
              <a:t>【</a:t>
            </a:r>
            <a:r>
              <a:rPr lang="ja-JP" altLang="en-US" sz="1400" b="1" dirty="0" smtClean="0"/>
              <a:t>参考</a:t>
            </a:r>
            <a:r>
              <a:rPr lang="en-US" altLang="ja-JP" sz="1400" b="1" dirty="0" smtClean="0"/>
              <a:t>】</a:t>
            </a:r>
            <a:r>
              <a:rPr lang="ja-JP" altLang="en-US" sz="1400" b="1" dirty="0" smtClean="0"/>
              <a:t> </a:t>
            </a:r>
            <a:endParaRPr lang="en-US" altLang="ja-JP" sz="1400" b="1" dirty="0" smtClean="0"/>
          </a:p>
        </p:txBody>
      </p:sp>
      <p:sp>
        <p:nvSpPr>
          <p:cNvPr id="5" name="テキスト ボックス 4"/>
          <p:cNvSpPr txBox="1"/>
          <p:nvPr/>
        </p:nvSpPr>
        <p:spPr>
          <a:xfrm>
            <a:off x="571276" y="6246700"/>
            <a:ext cx="5365291" cy="528350"/>
          </a:xfrm>
          <a:prstGeom prst="rect">
            <a:avLst/>
          </a:prstGeom>
          <a:noFill/>
        </p:spPr>
        <p:txBody>
          <a:bodyPr wrap="square" rtlCol="0">
            <a:spAutoFit/>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県をまたいで開催されるスポーツ大会等で発生したクラスター（</a:t>
            </a:r>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月以降）</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400" dirty="0" smtClean="0">
                <a:latin typeface="Meiryo UI" panose="020B0604030504040204" pitchFamily="50" charset="-128"/>
                <a:ea typeface="Meiryo UI" panose="020B0604030504040204" pitchFamily="50" charset="-128"/>
              </a:rPr>
              <a:t>　〇全国高等学校選抜アイスホッケー大会（北海道）</a:t>
            </a:r>
            <a:endParaRPr kumimoji="1" lang="en-US" altLang="ja-JP" sz="1400" dirty="0" smtClean="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28114"/>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陽性者のエピソードとして、旅行や出張が多く確認。また、大型商業施設での勤務も多く確認されている。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3008105" y="1181674"/>
            <a:ext cx="8625877" cy="233397"/>
          </a:xfrm>
          <a:prstGeom prst="rect">
            <a:avLst/>
          </a:prstGeom>
          <a:noFill/>
        </p:spPr>
        <p:txBody>
          <a:bodyPr wrap="square" rtlCol="0">
            <a:spAutoFit/>
          </a:bodyPr>
          <a:lstStyle/>
          <a:p>
            <a:pPr>
              <a:lnSpc>
                <a:spcPts val="1100"/>
              </a:lnSpc>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未就学児・就学児、クラスター（医療機関関連、高齢者施設関連、</a:t>
            </a:r>
            <a:r>
              <a:rPr kumimoji="1" lang="ja-JP" altLang="en-US" sz="1000" dirty="0" err="1" smtClean="0">
                <a:latin typeface="Meiryo UI" panose="020B0604030504040204" pitchFamily="50" charset="-128"/>
                <a:ea typeface="Meiryo UI" panose="020B0604030504040204" pitchFamily="50" charset="-128"/>
              </a:rPr>
              <a:t>障がい</a:t>
            </a:r>
            <a:r>
              <a:rPr kumimoji="1" lang="ja-JP" altLang="en-US" sz="1000" dirty="0" smtClean="0">
                <a:latin typeface="Meiryo UI" panose="020B0604030504040204" pitchFamily="50" charset="-128"/>
                <a:ea typeface="Meiryo UI" panose="020B0604030504040204" pitchFamily="50" charset="-128"/>
              </a:rPr>
              <a:t>者施設関連、大学・学校関連、児童施設関連）を除く陽性者の</a:t>
            </a:r>
            <a:r>
              <a:rPr kumimoji="1" lang="en-US" altLang="ja-JP" sz="1000" dirty="0" smtClean="0">
                <a:latin typeface="Meiryo UI" panose="020B0604030504040204" pitchFamily="50" charset="-128"/>
                <a:ea typeface="Meiryo UI" panose="020B0604030504040204" pitchFamily="50" charset="-128"/>
              </a:rPr>
              <a:t>2.6</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223689" y="5913390"/>
            <a:ext cx="4824484"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新規陽性者への聞き取りにおいて把握した行動の中で、感染源となった可能性のあるもの</a:t>
            </a:r>
            <a:endParaRPr kumimoji="1" lang="ja-JP" altLang="en-US" sz="10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86847" y="1533958"/>
            <a:ext cx="11808975" cy="4413887"/>
          </a:xfrm>
          <a:prstGeom prst="rect">
            <a:avLst/>
          </a:prstGeom>
        </p:spPr>
      </p:pic>
    </p:spTree>
    <p:extLst>
      <p:ext uri="{BB962C8B-B14F-4D97-AF65-F5344CB8AC3E}">
        <p14:creationId xmlns:p14="http://schemas.microsoft.com/office/powerpoint/2010/main" val="3219175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60585" y="2638865"/>
            <a:ext cx="9631680" cy="1446550"/>
          </a:xfrm>
          <a:prstGeom prst="rect">
            <a:avLst/>
          </a:prstGeom>
          <a:noFill/>
        </p:spPr>
        <p:txBody>
          <a:bodyPr wrap="square" rtlCol="0">
            <a:spAutoFit/>
          </a:bodyPr>
          <a:lstStyle/>
          <a:p>
            <a:pPr algn="ctr"/>
            <a:r>
              <a:rPr lang="ja-JP" altLang="en-US" sz="4400" dirty="0" smtClean="0"/>
              <a:t>６　感染</a:t>
            </a:r>
            <a:r>
              <a:rPr lang="ja-JP" altLang="en-US" sz="4400" dirty="0"/>
              <a:t>・療養状況</a:t>
            </a:r>
            <a:r>
              <a:rPr lang="ja-JP" altLang="en-US" sz="4400" dirty="0" smtClean="0"/>
              <a:t>と</a:t>
            </a:r>
            <a:endParaRPr lang="en-US" altLang="ja-JP" sz="4400" dirty="0" smtClean="0"/>
          </a:p>
          <a:p>
            <a:pPr algn="ctr"/>
            <a:r>
              <a:rPr lang="ja-JP" altLang="en-US" sz="4400" dirty="0"/>
              <a:t>　</a:t>
            </a:r>
            <a:r>
              <a:rPr lang="ja-JP" altLang="en-US" sz="4400" dirty="0" smtClean="0"/>
              <a:t>　  ワクチン</a:t>
            </a:r>
            <a:r>
              <a:rPr lang="ja-JP" altLang="en-US" sz="4400" dirty="0"/>
              <a:t>の接種状況</a:t>
            </a: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29</a:t>
            </a:fld>
            <a:endParaRPr kumimoji="1" lang="ja-JP" altLang="en-US"/>
          </a:p>
        </p:txBody>
      </p:sp>
    </p:spTree>
    <p:extLst>
      <p:ext uri="{BB962C8B-B14F-4D97-AF65-F5344CB8AC3E}">
        <p14:creationId xmlns:p14="http://schemas.microsoft.com/office/powerpoint/2010/main" val="76187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9" y="573479"/>
            <a:ext cx="12193057" cy="367620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55573" y="6359894"/>
            <a:ext cx="2743200" cy="365125"/>
          </a:xfrm>
        </p:spPr>
        <p:txBody>
          <a:bodyPr/>
          <a:lstStyle/>
          <a:p>
            <a:fld id="{0B62D5CB-8769-475A-9BC8-A2F17E2F558B}" type="slidenum">
              <a:rPr kumimoji="1" lang="ja-JP" altLang="en-US" smtClean="0"/>
              <a:t>3</a:t>
            </a:fld>
            <a:endParaRPr kumimoji="1" lang="ja-JP" altLang="en-US" dirty="0"/>
          </a:p>
        </p:txBody>
      </p:sp>
      <p:sp>
        <p:nvSpPr>
          <p:cNvPr id="23" name="テキスト ボックス 1"/>
          <p:cNvSpPr txBox="1"/>
          <p:nvPr/>
        </p:nvSpPr>
        <p:spPr>
          <a:xfrm>
            <a:off x="172485" y="3922359"/>
            <a:ext cx="115683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黄信号点灯</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不要不急の外出自粛要請等</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2572169" y="3922362"/>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2601960" y="3922255"/>
            <a:ext cx="418340" cy="2903846"/>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smtClean="0">
                <a:solidFill>
                  <a:prstClr val="black"/>
                </a:solidFill>
                <a:latin typeface="Meiryo UI" panose="020B0604030504040204" pitchFamily="50" charset="-128"/>
                <a:ea typeface="Meiryo UI" panose="020B0604030504040204" pitchFamily="50" charset="-128"/>
              </a:rPr>
              <a:t>　大阪府</a:t>
            </a:r>
            <a:r>
              <a:rPr lang="ja-JP" altLang="en-US" sz="800" dirty="0">
                <a:solidFill>
                  <a:prstClr val="black"/>
                </a:solidFill>
                <a:latin typeface="Meiryo UI" panose="020B0604030504040204" pitchFamily="50" charset="-128"/>
                <a:ea typeface="Meiryo UI" panose="020B0604030504040204" pitchFamily="50" charset="-128"/>
              </a:rPr>
              <a:t>全域の飲食店及び遊興施設の時短</a:t>
            </a:r>
            <a:r>
              <a:rPr lang="ja-JP" altLang="en-US" sz="800" dirty="0" smtClean="0">
                <a:solidFill>
                  <a:prstClr val="black"/>
                </a:solidFill>
                <a:latin typeface="Meiryo UI" panose="020B0604030504040204" pitchFamily="50" charset="-128"/>
                <a:ea typeface="Meiryo UI" panose="020B0604030504040204" pitchFamily="50" charset="-128"/>
              </a:rPr>
              <a:t>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時まで）</a:t>
            </a:r>
            <a:endParaRPr lang="en-US" altLang="ja-JP" sz="800" dirty="0" smtClean="0">
              <a:latin typeface="Meiryo UI" panose="020B0604030504040204" pitchFamily="50" charset="-128"/>
              <a:ea typeface="Meiryo UI" panose="020B0604030504040204" pitchFamily="50" charset="-128"/>
            </a:endParaRPr>
          </a:p>
        </p:txBody>
      </p:sp>
      <p:sp>
        <p:nvSpPr>
          <p:cNvPr id="38" name="テキスト ボックス 1"/>
          <p:cNvSpPr txBox="1"/>
          <p:nvPr/>
        </p:nvSpPr>
        <p:spPr>
          <a:xfrm>
            <a:off x="2898304" y="3922360"/>
            <a:ext cx="502121" cy="2802659"/>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a:solidFill>
                  <a:prstClr val="black"/>
                </a:solidFill>
                <a:latin typeface="Meiryo UI" panose="020B0604030504040204" pitchFamily="50" charset="-128"/>
                <a:ea typeface="Meiryo UI" panose="020B0604030504040204" pitchFamily="50" charset="-128"/>
              </a:rPr>
              <a:t>５</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時まで）</a:t>
            </a:r>
            <a:endParaRPr lang="en-US" altLang="ja-JP" sz="800" dirty="0" smtClean="0">
              <a:latin typeface="Meiryo UI" panose="020B0604030504040204" pitchFamily="50" charset="-128"/>
              <a:ea typeface="Meiryo UI" panose="020B0604030504040204" pitchFamily="50" charset="-128"/>
            </a:endParaRPr>
          </a:p>
        </p:txBody>
      </p:sp>
      <p:sp>
        <p:nvSpPr>
          <p:cNvPr id="34" name="テキスト ボックス 1"/>
          <p:cNvSpPr txBox="1"/>
          <p:nvPr/>
        </p:nvSpPr>
        <p:spPr>
          <a:xfrm>
            <a:off x="3209979" y="3922360"/>
            <a:ext cx="328357"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赤信号点灯（医療非常事態宣言）</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9" name="テキスト ボックス 1"/>
          <p:cNvSpPr txBox="1"/>
          <p:nvPr/>
        </p:nvSpPr>
        <p:spPr>
          <a:xfrm>
            <a:off x="3366596" y="3919332"/>
            <a:ext cx="425856"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月８日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a:t>
            </a:r>
            <a:r>
              <a:rPr lang="ja-JP" altLang="en-US" sz="800" dirty="0">
                <a:latin typeface="Meiryo UI" panose="020B0604030504040204" pitchFamily="50" charset="-128"/>
                <a:ea typeface="Meiryo UI" panose="020B0604030504040204" pitchFamily="50" charset="-128"/>
              </a:rPr>
              <a:t>域</a:t>
            </a:r>
            <a:r>
              <a:rPr lang="ja-JP" altLang="en-US" sz="800" dirty="0" smtClean="0">
                <a:latin typeface="Meiryo UI" panose="020B0604030504040204" pitchFamily="50" charset="-128"/>
                <a:ea typeface="Meiryo UI" panose="020B0604030504040204" pitchFamily="50" charset="-128"/>
              </a:rPr>
              <a:t>における不要不急の外出移動</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自粛</a:t>
            </a:r>
            <a:r>
              <a:rPr lang="ja-JP" altLang="en-US" sz="800" dirty="0">
                <a:latin typeface="Meiryo UI" panose="020B0604030504040204" pitchFamily="50" charset="-128"/>
                <a:ea typeface="Meiryo UI" panose="020B0604030504040204" pitchFamily="50" charset="-128"/>
              </a:rPr>
              <a:t>要請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3651571" y="3919317"/>
            <a:ext cx="279766"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月９日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週末の外出移動自粛要請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5" name="テキスト ボックス 1"/>
          <p:cNvSpPr txBox="1"/>
          <p:nvPr/>
        </p:nvSpPr>
        <p:spPr>
          <a:xfrm>
            <a:off x="3816201" y="3907911"/>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大学等でのオンライン授業実施や</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学校での部活動休止、テレワーク</a:t>
            </a:r>
            <a:endParaRPr lang="en-US" altLang="ja-JP" sz="800" dirty="0" smtClean="0">
              <a:latin typeface="Meiryo UI" panose="020B0604030504040204" pitchFamily="50" charset="-128"/>
              <a:ea typeface="Meiryo UI" panose="020B0604030504040204" pitchFamily="50" charset="-128"/>
            </a:endParaRPr>
          </a:p>
          <a:p>
            <a:pPr defTabSz="914400"/>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徹底等を要請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4172365" y="3908684"/>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4329628" y="3911727"/>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23</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緊急事態宣言発出決定</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4523951" y="3900620"/>
            <a:ext cx="501256"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緊急事態措置適用（</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６月</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日まで）</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不要不急の外出自粛要請、飲食店・一部</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施設への休業要請等</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7933031" y="3915529"/>
            <a:ext cx="1461060" cy="2787451"/>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６</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日～緊急事態措置解除</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en-US" altLang="ja-JP" sz="800" dirty="0">
                <a:latin typeface="Meiryo UI" panose="020B0604030504040204" pitchFamily="50" charset="-128"/>
                <a:ea typeface="Meiryo UI" panose="020B0604030504040204" pitchFamily="50" charset="-128"/>
              </a:rPr>
              <a:t>33</a:t>
            </a:r>
            <a:r>
              <a:rPr lang="ja-JP" altLang="en-US" sz="800" dirty="0" smtClean="0">
                <a:latin typeface="Meiryo UI" panose="020B0604030504040204" pitchFamily="50" charset="-128"/>
                <a:ea typeface="Meiryo UI" panose="020B0604030504040204" pitchFamily="50" charset="-128"/>
              </a:rPr>
              <a:t>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時まで）</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重点措置対象区域外（</a:t>
            </a:r>
            <a:r>
              <a:rPr lang="en-US" altLang="ja-JP" sz="800" dirty="0" smtClean="0">
                <a:latin typeface="Meiryo UI" panose="020B0604030504040204" pitchFamily="50" charset="-128"/>
                <a:ea typeface="Meiryo UI" panose="020B0604030504040204" pitchFamily="50" charset="-128"/>
              </a:rPr>
              <a:t>10</a:t>
            </a:r>
            <a:r>
              <a:rPr lang="ja-JP" altLang="en-US" sz="800" dirty="0" smtClean="0">
                <a:latin typeface="Meiryo UI" panose="020B0604030504040204" pitchFamily="50" charset="-128"/>
                <a:ea typeface="Meiryo UI" panose="020B0604030504040204" pitchFamily="50" charset="-128"/>
              </a:rPr>
              <a:t>町村）時短要請</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時まで）</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酒類提供は</a:t>
            </a:r>
            <a:r>
              <a:rPr lang="ja-JP" altLang="en-US" sz="800" dirty="0">
                <a:latin typeface="Meiryo UI" panose="020B0604030504040204" pitchFamily="50" charset="-128"/>
                <a:ea typeface="Meiryo UI" panose="020B0604030504040204" pitchFamily="50" charset="-128"/>
              </a:rPr>
              <a:t>原則自粛。</a:t>
            </a:r>
          </a:p>
          <a:p>
            <a:r>
              <a:rPr lang="ja-JP" altLang="en-US" sz="800" dirty="0">
                <a:latin typeface="Meiryo UI" panose="020B0604030504040204" pitchFamily="50" charset="-128"/>
                <a:ea typeface="Meiryo UI" panose="020B0604030504040204" pitchFamily="50" charset="-128"/>
              </a:rPr>
              <a:t>　ただし、ゴールドステッカー</a:t>
            </a:r>
            <a:r>
              <a:rPr lang="ja-JP" altLang="en-US" sz="800" dirty="0" smtClean="0">
                <a:latin typeface="Meiryo UI" panose="020B0604030504040204" pitchFamily="50" charset="-128"/>
                <a:ea typeface="Meiryo UI" panose="020B0604030504040204" pitchFamily="50" charset="-128"/>
              </a:rPr>
              <a:t>認証</a:t>
            </a:r>
            <a:r>
              <a:rPr lang="ja-JP" altLang="en-US" sz="800" dirty="0">
                <a:latin typeface="Meiryo UI" panose="020B0604030504040204" pitchFamily="50" charset="-128"/>
                <a:ea typeface="Meiryo UI" panose="020B0604030504040204" pitchFamily="50" charset="-128"/>
              </a:rPr>
              <a:t>店舗</a:t>
            </a:r>
            <a:r>
              <a:rPr lang="ja-JP" altLang="en-US" sz="800" dirty="0" smtClean="0">
                <a:latin typeface="Meiryo UI" panose="020B0604030504040204" pitchFamily="50" charset="-128"/>
                <a:ea typeface="Meiryo UI" panose="020B0604030504040204" pitchFamily="50" charset="-128"/>
              </a:rPr>
              <a:t>等で、同一グルー</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プの入店を原則２人以内は</a:t>
            </a:r>
            <a:r>
              <a:rPr lang="ja-JP" altLang="en-US" sz="800" dirty="0">
                <a:latin typeface="Meiryo UI" panose="020B0604030504040204" pitchFamily="50" charset="-128"/>
                <a:ea typeface="Meiryo UI" panose="020B0604030504040204" pitchFamily="50" charset="-128"/>
              </a:rPr>
              <a:t>提供可能</a:t>
            </a:r>
            <a:r>
              <a:rPr lang="en-US" altLang="ja-JP" sz="800" dirty="0">
                <a:latin typeface="Meiryo UI" panose="020B0604030504040204" pitchFamily="50" charset="-128"/>
                <a:ea typeface="Meiryo UI" panose="020B0604030504040204" pitchFamily="50" charset="-128"/>
              </a:rPr>
              <a:t>(11</a:t>
            </a:r>
            <a:r>
              <a:rPr lang="ja-JP" altLang="en-US" sz="800" dirty="0">
                <a:latin typeface="Meiryo UI" panose="020B0604030504040204" pitchFamily="50" charset="-128"/>
                <a:ea typeface="Meiryo UI" panose="020B0604030504040204" pitchFamily="50" charset="-128"/>
              </a:rPr>
              <a:t>時～</a:t>
            </a:r>
            <a:r>
              <a:rPr lang="en-US" altLang="ja-JP" sz="800" dirty="0">
                <a:latin typeface="Meiryo UI" panose="020B0604030504040204" pitchFamily="50" charset="-128"/>
                <a:ea typeface="Meiryo UI" panose="020B0604030504040204" pitchFamily="50" charset="-128"/>
              </a:rPr>
              <a:t>19</a:t>
            </a:r>
            <a:r>
              <a:rPr lang="ja-JP" altLang="en-US" sz="800" dirty="0" smtClean="0">
                <a:latin typeface="Meiryo UI" panose="020B0604030504040204" pitchFamily="50" charset="-128"/>
                <a:ea typeface="Meiryo UI" panose="020B0604030504040204" pitchFamily="50" charset="-128"/>
              </a:rPr>
              <a:t>時　</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区域外は</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a:t>
            </a:r>
            <a:endParaRPr lang="en-US" altLang="ja-JP"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カラオケ</a:t>
            </a:r>
            <a:r>
              <a:rPr lang="ja-JP" altLang="en-US" sz="800" dirty="0">
                <a:latin typeface="Meiryo UI" panose="020B0604030504040204" pitchFamily="50" charset="-128"/>
                <a:ea typeface="Meiryo UI" panose="020B0604030504040204" pitchFamily="50" charset="-128"/>
              </a:rPr>
              <a:t>設備の利用</a:t>
            </a:r>
            <a:r>
              <a:rPr lang="ja-JP" altLang="en-US" sz="800" dirty="0" smtClean="0">
                <a:latin typeface="Meiryo UI" panose="020B0604030504040204" pitchFamily="50" charset="-128"/>
                <a:ea typeface="Meiryo UI" panose="020B0604030504040204" pitchFamily="50" charset="-128"/>
              </a:rPr>
              <a:t>自粛　　等</a:t>
            </a:r>
            <a:endParaRPr lang="ja-JP" altLang="en-US" sz="800" dirty="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1818825" y="3922361"/>
            <a:ext cx="58423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　本部会議において、府全域時短要請（</a:t>
            </a:r>
            <a:r>
              <a:rPr kumimoji="1" lang="en-US" altLang="ja-JP" sz="800" dirty="0" smtClean="0">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時まで）を決定（４月１日から）</a:t>
            </a:r>
            <a:endParaRPr kumimoji="1" lang="en-US" altLang="ja-JP" sz="800" dirty="0" smtClean="0">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7615706" y="3923620"/>
            <a:ext cx="466205"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６</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18</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緊急事態宣言解除決定</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まん延防止等重点措置適用決定</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10561360" y="3902741"/>
            <a:ext cx="501256"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8</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緊急事態措置適用（</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8</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31</a:t>
            </a:r>
            <a:r>
              <a:rPr lang="ja-JP" altLang="en-US" sz="800" dirty="0" smtClean="0">
                <a:latin typeface="Meiryo UI" panose="020B0604030504040204" pitchFamily="50" charset="-128"/>
                <a:ea typeface="Meiryo UI" panose="020B0604030504040204" pitchFamily="50" charset="-128"/>
              </a:rPr>
              <a:t>日まで）</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不要不急の外出自粛要請、飲食店・一部</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施設への休業要請等</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4341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6458" y="6432455"/>
            <a:ext cx="2743200" cy="365125"/>
          </a:xfrm>
        </p:spPr>
        <p:txBody>
          <a:bodyPr/>
          <a:lstStyle/>
          <a:p>
            <a:fld id="{F216AE56-EAD3-4706-B860-3EC2C2952B40}" type="slidenum">
              <a:rPr kumimoji="1" lang="ja-JP" altLang="en-US" smtClean="0"/>
              <a:t>30</a:t>
            </a:fld>
            <a:endParaRPr kumimoji="1" lang="ja-JP" altLang="en-US" dirty="0"/>
          </a:p>
        </p:txBody>
      </p:sp>
      <p:sp>
        <p:nvSpPr>
          <p:cNvPr id="5" name="テキスト ボックス 4"/>
          <p:cNvSpPr txBox="1"/>
          <p:nvPr/>
        </p:nvSpPr>
        <p:spPr>
          <a:xfrm>
            <a:off x="0" y="549636"/>
            <a:ext cx="12192000" cy="830997"/>
          </a:xfrm>
          <a:prstGeom prst="rect">
            <a:avLst/>
          </a:prstGeom>
          <a:solidFill>
            <a:schemeClr val="accent4">
              <a:lumMod val="20000"/>
              <a:lumOff val="80000"/>
            </a:schemeClr>
          </a:solid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　</a:t>
            </a:r>
            <a:r>
              <a:rPr kumimoji="1" lang="ja-JP" altLang="en-US" sz="1600" dirty="0" smtClean="0">
                <a:latin typeface="UD デジタル 教科書体 NP-B" panose="02020700000000000000" pitchFamily="18" charset="-128"/>
                <a:ea typeface="UD デジタル 教科書体 NP-B" panose="02020700000000000000" pitchFamily="18" charset="-128"/>
              </a:rPr>
              <a:t>第四波（</a:t>
            </a:r>
            <a:r>
              <a:rPr kumimoji="1" lang="en-US" altLang="ja-JP" sz="1600" dirty="0" smtClean="0">
                <a:latin typeface="UD デジタル 教科書体 NP-B" panose="02020700000000000000" pitchFamily="18" charset="-128"/>
                <a:ea typeface="UD デジタル 教科書体 NP-B" panose="02020700000000000000" pitchFamily="18" charset="-128"/>
              </a:rPr>
              <a:t>R3</a:t>
            </a:r>
            <a:r>
              <a:rPr kumimoji="1" lang="ja-JP" altLang="en-US" sz="1600" dirty="0" smtClean="0">
                <a:latin typeface="UD デジタル 教科書体 NP-B" panose="02020700000000000000" pitchFamily="18" charset="-128"/>
                <a:ea typeface="UD デジタル 教科書体 NP-B" panose="02020700000000000000" pitchFamily="18" charset="-128"/>
              </a:rPr>
              <a:t>年</a:t>
            </a:r>
            <a:r>
              <a:rPr kumimoji="1" lang="en-US" altLang="ja-JP" sz="1600" dirty="0" smtClean="0">
                <a:latin typeface="UD デジタル 教科書体 NP-B" panose="02020700000000000000" pitchFamily="18" charset="-128"/>
                <a:ea typeface="UD デジタル 教科書体 NP-B" panose="02020700000000000000" pitchFamily="18" charset="-128"/>
              </a:rPr>
              <a:t>3</a:t>
            </a:r>
            <a:r>
              <a:rPr kumimoji="1" lang="ja-JP" altLang="en-US" sz="1600" dirty="0" smtClean="0">
                <a:latin typeface="UD デジタル 教科書体 NP-B" panose="02020700000000000000" pitchFamily="18" charset="-128"/>
                <a:ea typeface="UD デジタル 教科書体 NP-B" panose="02020700000000000000" pitchFamily="18" charset="-128"/>
              </a:rPr>
              <a:t>月</a:t>
            </a:r>
            <a:r>
              <a:rPr kumimoji="1" lang="en-US" altLang="ja-JP" sz="1600" dirty="0" smtClean="0">
                <a:latin typeface="UD デジタル 教科書体 NP-B" panose="02020700000000000000" pitchFamily="18" charset="-128"/>
                <a:ea typeface="UD デジタル 教科書体 NP-B" panose="02020700000000000000" pitchFamily="18" charset="-128"/>
              </a:rPr>
              <a:t>1</a:t>
            </a:r>
            <a:r>
              <a:rPr kumimoji="1" lang="ja-JP" altLang="en-US" sz="1600" dirty="0" smtClean="0">
                <a:latin typeface="UD デジタル 教科書体 NP-B" panose="02020700000000000000" pitchFamily="18" charset="-128"/>
                <a:ea typeface="UD デジタル 教科書体 NP-B" panose="02020700000000000000" pitchFamily="18" charset="-128"/>
              </a:rPr>
              <a:t>日）から</a:t>
            </a:r>
            <a:r>
              <a:rPr lang="en-US" altLang="ja-JP" sz="1600" dirty="0" smtClean="0">
                <a:latin typeface="UD デジタル 教科書体 NP-B" panose="02020700000000000000" pitchFamily="18" charset="-128"/>
                <a:ea typeface="UD デジタル 教科書体 NP-B" panose="02020700000000000000" pitchFamily="18" charset="-128"/>
              </a:rPr>
              <a:t>R3</a:t>
            </a:r>
            <a:r>
              <a:rPr lang="ja-JP" altLang="en-US" sz="1600" dirty="0" smtClean="0">
                <a:latin typeface="UD デジタル 教科書体 NP-B" panose="02020700000000000000" pitchFamily="18" charset="-128"/>
                <a:ea typeface="UD デジタル 教科書体 NP-B" panose="02020700000000000000" pitchFamily="18" charset="-128"/>
              </a:rPr>
              <a:t>年</a:t>
            </a:r>
            <a:r>
              <a:rPr lang="en-US" altLang="ja-JP" sz="1600" dirty="0" smtClean="0">
                <a:latin typeface="UD デジタル 教科書体 NP-B" panose="02020700000000000000" pitchFamily="18" charset="-128"/>
                <a:ea typeface="UD デジタル 教科書体 NP-B" panose="02020700000000000000" pitchFamily="18" charset="-128"/>
              </a:rPr>
              <a:t>8</a:t>
            </a:r>
            <a:r>
              <a:rPr lang="ja-JP" altLang="en-US" sz="1600" dirty="0" smtClean="0">
                <a:latin typeface="UD デジタル 教科書体 NP-B" panose="02020700000000000000" pitchFamily="18" charset="-128"/>
                <a:ea typeface="UD デジタル 教科書体 NP-B" panose="02020700000000000000" pitchFamily="18" charset="-128"/>
              </a:rPr>
              <a:t>月</a:t>
            </a:r>
            <a:r>
              <a:rPr lang="en-US" altLang="ja-JP" sz="1600" dirty="0" smtClean="0">
                <a:latin typeface="UD デジタル 教科書体 NP-B" panose="02020700000000000000" pitchFamily="18" charset="-128"/>
                <a:ea typeface="UD デジタル 教科書体 NP-B" panose="02020700000000000000" pitchFamily="18" charset="-128"/>
              </a:rPr>
              <a:t>15</a:t>
            </a:r>
            <a:r>
              <a:rPr lang="ja-JP" altLang="en-US" sz="1600" dirty="0" smtClean="0">
                <a:latin typeface="UD デジタル 教科書体 NP-B" panose="02020700000000000000" pitchFamily="18" charset="-128"/>
                <a:ea typeface="UD デジタル 教科書体 NP-B" panose="02020700000000000000" pitchFamily="18" charset="-128"/>
              </a:rPr>
              <a:t>日までの新規陽性者</a:t>
            </a:r>
            <a:r>
              <a:rPr lang="en-US" altLang="ja-JP" sz="1600" dirty="0" smtClean="0">
                <a:latin typeface="UD デジタル 教科書体 NP-B" panose="02020700000000000000" pitchFamily="18" charset="-128"/>
                <a:ea typeface="UD デジタル 教科書体 NP-B" panose="02020700000000000000" pitchFamily="18" charset="-128"/>
              </a:rPr>
              <a:t>85,325</a:t>
            </a:r>
            <a:r>
              <a:rPr lang="ja-JP" altLang="en-US" sz="1600" dirty="0" smtClean="0">
                <a:latin typeface="UD デジタル 教科書体 NP-B" panose="02020700000000000000" pitchFamily="18" charset="-128"/>
                <a:ea typeface="UD デジタル 教科書体 NP-B" panose="02020700000000000000" pitchFamily="18" charset="-128"/>
              </a:rPr>
              <a:t>名のうち、新型コロナワクチンを接種していた者は</a:t>
            </a:r>
            <a:endParaRPr lang="en-US" altLang="ja-JP" sz="1600" dirty="0" smtClean="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a:t>
            </a:r>
            <a:r>
              <a:rPr lang="ja-JP" altLang="en-US" sz="1600" dirty="0" smtClean="0">
                <a:latin typeface="UD デジタル 教科書体 NP-B" panose="02020700000000000000" pitchFamily="18" charset="-128"/>
                <a:ea typeface="UD デジタル 教科書体 NP-B" panose="02020700000000000000" pitchFamily="18" charset="-128"/>
              </a:rPr>
              <a:t>　</a:t>
            </a:r>
            <a:r>
              <a:rPr lang="en-US" altLang="ja-JP" sz="1600" dirty="0" smtClean="0">
                <a:latin typeface="UD デジタル 教科書体 NP-B" panose="02020700000000000000" pitchFamily="18" charset="-128"/>
                <a:ea typeface="UD デジタル 教科書体 NP-B" panose="02020700000000000000" pitchFamily="18" charset="-128"/>
              </a:rPr>
              <a:t>2,118</a:t>
            </a:r>
            <a:r>
              <a:rPr lang="ja-JP" altLang="en-US" sz="1600" dirty="0" smtClean="0">
                <a:latin typeface="UD デジタル 教科書体 NP-B" panose="02020700000000000000" pitchFamily="18" charset="-128"/>
                <a:ea typeface="UD デジタル 教科書体 NP-B" panose="02020700000000000000" pitchFamily="18" charset="-128"/>
              </a:rPr>
              <a:t>名（</a:t>
            </a:r>
            <a:r>
              <a:rPr lang="en-US" altLang="ja-JP" sz="1600" dirty="0" smtClean="0">
                <a:latin typeface="UD デジタル 教科書体 NP-B" panose="02020700000000000000" pitchFamily="18" charset="-128"/>
                <a:ea typeface="UD デジタル 教科書体 NP-B" panose="02020700000000000000" pitchFamily="18" charset="-128"/>
              </a:rPr>
              <a:t>2.5</a:t>
            </a:r>
            <a:r>
              <a:rPr lang="ja-JP" altLang="en-US" sz="1600" dirty="0" smtClean="0">
                <a:latin typeface="UD デジタル 教科書体 NP-B" panose="02020700000000000000" pitchFamily="18" charset="-128"/>
                <a:ea typeface="UD デジタル 教科書体 NP-B" panose="02020700000000000000" pitchFamily="18" charset="-128"/>
              </a:rPr>
              <a:t>％）であった。</a:t>
            </a:r>
            <a:endParaRPr lang="en-US" altLang="ja-JP" sz="1600" dirty="0" smtClean="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a:t>
            </a:r>
            <a:r>
              <a:rPr kumimoji="1" lang="en-US" altLang="ja-JP" sz="1600" dirty="0" smtClean="0">
                <a:latin typeface="UD デジタル 教科書体 NP-B" panose="02020700000000000000" pitchFamily="18" charset="-128"/>
                <a:ea typeface="UD デジタル 教科書体 NP-B" panose="02020700000000000000" pitchFamily="18" charset="-128"/>
              </a:rPr>
              <a:t>2,118</a:t>
            </a:r>
            <a:r>
              <a:rPr kumimoji="1" lang="ja-JP" altLang="en-US" sz="1600" dirty="0" smtClean="0">
                <a:latin typeface="UD デジタル 教科書体 NP-B" panose="02020700000000000000" pitchFamily="18" charset="-128"/>
                <a:ea typeface="UD デジタル 教科書体 NP-B" panose="02020700000000000000" pitchFamily="18" charset="-128"/>
              </a:rPr>
              <a:t>名のうち、ワクチンの効果が期待される</a:t>
            </a:r>
            <a:r>
              <a:rPr kumimoji="1" lang="en-US" altLang="ja-JP" sz="1600" dirty="0" smtClean="0">
                <a:latin typeface="UD デジタル 教科書体 NP-B" panose="02020700000000000000" pitchFamily="18" charset="-128"/>
                <a:ea typeface="UD デジタル 教科書体 NP-B" panose="02020700000000000000" pitchFamily="18" charset="-128"/>
              </a:rPr>
              <a:t>2</a:t>
            </a:r>
            <a:r>
              <a:rPr kumimoji="1" lang="ja-JP" altLang="en-US" sz="1600" dirty="0" smtClean="0">
                <a:latin typeface="UD デジタル 教科書体 NP-B" panose="02020700000000000000" pitchFamily="18" charset="-128"/>
                <a:ea typeface="UD デジタル 教科書体 NP-B" panose="02020700000000000000" pitchFamily="18" charset="-128"/>
              </a:rPr>
              <a:t>回接種</a:t>
            </a:r>
            <a:r>
              <a:rPr lang="ja-JP" altLang="en-US" sz="1600" dirty="0" smtClean="0">
                <a:latin typeface="UD デジタル 教科書体 NP-B" panose="02020700000000000000" pitchFamily="18" charset="-128"/>
                <a:ea typeface="UD デジタル 教科書体 NP-B" panose="02020700000000000000" pitchFamily="18" charset="-128"/>
              </a:rPr>
              <a:t>後</a:t>
            </a:r>
            <a:r>
              <a:rPr lang="en-US" altLang="ja-JP" sz="1600" dirty="0" smtClean="0">
                <a:latin typeface="UD デジタル 教科書体 NP-B" panose="02020700000000000000" pitchFamily="18" charset="-128"/>
                <a:ea typeface="UD デジタル 教科書体 NP-B" panose="02020700000000000000" pitchFamily="18" charset="-128"/>
              </a:rPr>
              <a:t>14</a:t>
            </a:r>
            <a:r>
              <a:rPr lang="ja-JP" altLang="en-US" sz="1600" dirty="0" smtClean="0">
                <a:latin typeface="UD デジタル 教科書体 NP-B" panose="02020700000000000000" pitchFamily="18" charset="-128"/>
                <a:ea typeface="UD デジタル 教科書体 NP-B" panose="02020700000000000000" pitchFamily="18" charset="-128"/>
              </a:rPr>
              <a:t>日以降に発症した者は</a:t>
            </a:r>
            <a:r>
              <a:rPr lang="en-US" altLang="ja-JP" sz="1600" dirty="0" smtClean="0">
                <a:latin typeface="UD デジタル 教科書体 NP-B" panose="02020700000000000000" pitchFamily="18" charset="-128"/>
                <a:ea typeface="UD デジタル 教科書体 NP-B" panose="02020700000000000000" pitchFamily="18" charset="-128"/>
              </a:rPr>
              <a:t>317</a:t>
            </a:r>
            <a:r>
              <a:rPr lang="ja-JP" altLang="en-US" sz="1600" dirty="0" smtClean="0">
                <a:latin typeface="UD デジタル 教科書体 NP-B" panose="02020700000000000000" pitchFamily="18" charset="-128"/>
                <a:ea typeface="UD デジタル 教科書体 NP-B" panose="02020700000000000000" pitchFamily="18" charset="-128"/>
              </a:rPr>
              <a:t>名（</a:t>
            </a:r>
            <a:r>
              <a:rPr lang="en-US" altLang="ja-JP" sz="1600" dirty="0" smtClean="0">
                <a:latin typeface="UD デジタル 教科書体 NP-B" panose="02020700000000000000" pitchFamily="18" charset="-128"/>
                <a:ea typeface="UD デジタル 教科書体 NP-B" panose="02020700000000000000" pitchFamily="18" charset="-128"/>
              </a:rPr>
              <a:t>0.4</a:t>
            </a:r>
            <a:r>
              <a:rPr lang="ja-JP" altLang="en-US" sz="1600" dirty="0" smtClean="0">
                <a:latin typeface="UD デジタル 教科書体 NP-B" panose="02020700000000000000" pitchFamily="18" charset="-128"/>
                <a:ea typeface="UD デジタル 教科書体 NP-B" panose="02020700000000000000" pitchFamily="18" charset="-128"/>
              </a:rPr>
              <a:t>％）であった。</a:t>
            </a:r>
            <a:endParaRPr lang="en-US" altLang="ja-JP" sz="1400" dirty="0" smtClean="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0" y="0"/>
            <a:ext cx="12192000" cy="5151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UD デジタル 教科書体 NP-B" panose="02020700000000000000" pitchFamily="18" charset="-128"/>
                <a:ea typeface="UD デジタル 教科書体 NP-B" panose="02020700000000000000" pitchFamily="18" charset="-128"/>
              </a:rPr>
              <a:t>新規陽性者のワクチン接種歴</a:t>
            </a:r>
            <a:endParaRPr kumimoji="1" lang="en-US" altLang="ja-JP" b="1" dirty="0" smtClean="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321212" y="6476517"/>
            <a:ext cx="1154957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ファイザー社のワクチン接種で十分な免疫ができるのは、２回目接種を受けてから７日程度経過以降、モデルナ社は</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日以降とされている（厚生労働省公表）。</a:t>
            </a:r>
            <a:endParaRPr kumimoji="1" lang="ja-JP" altLang="en-US" sz="1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63994" y="1424695"/>
            <a:ext cx="6779340" cy="2877561"/>
          </a:xfrm>
          <a:prstGeom prst="rect">
            <a:avLst/>
          </a:prstGeom>
        </p:spPr>
      </p:pic>
      <p:pic>
        <p:nvPicPr>
          <p:cNvPr id="7" name="図 6"/>
          <p:cNvPicPr>
            <a:picLocks noChangeAspect="1"/>
          </p:cNvPicPr>
          <p:nvPr/>
        </p:nvPicPr>
        <p:blipFill>
          <a:blip r:embed="rId3"/>
          <a:stretch>
            <a:fillRect/>
          </a:stretch>
        </p:blipFill>
        <p:spPr>
          <a:xfrm>
            <a:off x="563994" y="4447473"/>
            <a:ext cx="6809822" cy="1883827"/>
          </a:xfrm>
          <a:prstGeom prst="rect">
            <a:avLst/>
          </a:prstGeom>
        </p:spPr>
      </p:pic>
      <p:pic>
        <p:nvPicPr>
          <p:cNvPr id="10" name="図 9"/>
          <p:cNvPicPr>
            <a:picLocks noChangeAspect="1"/>
          </p:cNvPicPr>
          <p:nvPr/>
        </p:nvPicPr>
        <p:blipFill>
          <a:blip r:embed="rId4"/>
          <a:stretch>
            <a:fillRect/>
          </a:stretch>
        </p:blipFill>
        <p:spPr>
          <a:xfrm>
            <a:off x="7658087" y="2179564"/>
            <a:ext cx="4212701" cy="4151736"/>
          </a:xfrm>
          <a:prstGeom prst="rect">
            <a:avLst/>
          </a:prstGeom>
        </p:spPr>
      </p:pic>
    </p:spTree>
    <p:extLst>
      <p:ext uri="{BB962C8B-B14F-4D97-AF65-F5344CB8AC3E}">
        <p14:creationId xmlns:p14="http://schemas.microsoft.com/office/powerpoint/2010/main" val="3771900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99917" y="6370417"/>
            <a:ext cx="2743200" cy="365125"/>
          </a:xfrm>
        </p:spPr>
        <p:txBody>
          <a:bodyPr/>
          <a:lstStyle/>
          <a:p>
            <a:fld id="{F216AE56-EAD3-4706-B860-3EC2C2952B40}" type="slidenum">
              <a:rPr kumimoji="1" lang="ja-JP" altLang="en-US" smtClean="0"/>
              <a:t>31</a:t>
            </a:fld>
            <a:endParaRPr kumimoji="1" lang="ja-JP" altLang="en-US" dirty="0"/>
          </a:p>
        </p:txBody>
      </p:sp>
      <p:sp>
        <p:nvSpPr>
          <p:cNvPr id="3" name="テキスト ボックス 2"/>
          <p:cNvSpPr txBox="1"/>
          <p:nvPr/>
        </p:nvSpPr>
        <p:spPr>
          <a:xfrm>
            <a:off x="7003843" y="4546186"/>
            <a:ext cx="4592147" cy="1569660"/>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算出方法</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未接種：</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各期間</a:t>
            </a:r>
            <a:r>
              <a:rPr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新規陽性者数（ワクチン未接種）</a:t>
            </a:r>
            <a:r>
              <a:rPr lang="en-US" altLang="ja-JP" sz="1200" dirty="0" smtClean="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当該期間最終日の累計ワクチン未接種者数）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万</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２回接種後</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日以降：</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各期間</a:t>
            </a:r>
            <a:r>
              <a:rPr lang="ja-JP" altLang="en-US" sz="1200" dirty="0">
                <a:latin typeface="Meiryo UI" panose="020B0604030504040204" pitchFamily="50" charset="-128"/>
                <a:ea typeface="Meiryo UI" panose="020B0604030504040204" pitchFamily="50" charset="-128"/>
              </a:rPr>
              <a:t>の新規陽性者数（</a:t>
            </a:r>
            <a:r>
              <a:rPr lang="ja-JP" altLang="en-US" sz="1200" dirty="0" smtClean="0">
                <a:latin typeface="Meiryo UI" panose="020B0604030504040204" pitchFamily="50" charset="-128"/>
                <a:ea typeface="Meiryo UI" panose="020B0604030504040204" pitchFamily="50" charset="-128"/>
              </a:rPr>
              <a:t>ワクチン２回接種後</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日以降）</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当該</a:t>
            </a:r>
            <a:r>
              <a:rPr lang="ja-JP" altLang="en-US" sz="1200" dirty="0">
                <a:latin typeface="Meiryo UI" panose="020B0604030504040204" pitchFamily="50" charset="-128"/>
                <a:ea typeface="Meiryo UI" panose="020B0604030504040204" pitchFamily="50" charset="-128"/>
              </a:rPr>
              <a:t>期間最終日の累計</a:t>
            </a:r>
            <a:r>
              <a:rPr lang="ja-JP" altLang="en-US" sz="1200" dirty="0" smtClean="0">
                <a:latin typeface="Meiryo UI" panose="020B0604030504040204" pitchFamily="50" charset="-128"/>
                <a:ea typeface="Meiryo UI" panose="020B0604030504040204" pitchFamily="50" charset="-128"/>
              </a:rPr>
              <a:t>ワクチン２回接種者数）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万</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38580"/>
            <a:ext cx="12192000" cy="5602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各年代ともに、ワクチン未接種者における新規陽性者数と比べ、ワクチン接種者における新規陽性者数は少ない。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0" y="-32069"/>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UD デジタル 教科書体 NK-B" panose="02020700000000000000" pitchFamily="18" charset="-128"/>
                <a:ea typeface="UD デジタル 教科書体 NK-B" panose="02020700000000000000" pitchFamily="18" charset="-128"/>
              </a:rPr>
              <a:t>ワクチン接種歴別</a:t>
            </a:r>
            <a:r>
              <a:rPr lang="ja-JP" altLang="en-US" sz="2400" dirty="0" smtClean="0">
                <a:latin typeface="UD デジタル 教科書体 NK-B" panose="02020700000000000000" pitchFamily="18" charset="-128"/>
                <a:ea typeface="UD デジタル 教科書体 NK-B" panose="02020700000000000000" pitchFamily="18" charset="-128"/>
              </a:rPr>
              <a:t>のワクチン接種人口</a:t>
            </a:r>
            <a:r>
              <a:rPr lang="ja-JP" altLang="en-US" sz="2400" dirty="0">
                <a:latin typeface="UD デジタル 教科書体 NK-B" panose="02020700000000000000" pitchFamily="18" charset="-128"/>
                <a:ea typeface="UD デジタル 教科書体 NK-B" panose="02020700000000000000" pitchFamily="18" charset="-128"/>
              </a:rPr>
              <a:t>当たりの新規陽性者数（</a:t>
            </a:r>
            <a:r>
              <a:rPr lang="en-US" altLang="ja-JP" sz="2400" dirty="0">
                <a:latin typeface="UD デジタル 教科書体 NK-B" panose="02020700000000000000" pitchFamily="18" charset="-128"/>
                <a:ea typeface="UD デジタル 教科書体 NK-B" panose="02020700000000000000" pitchFamily="18" charset="-128"/>
              </a:rPr>
              <a:t>10</a:t>
            </a:r>
            <a:r>
              <a:rPr lang="ja-JP" altLang="en-US" sz="2400" dirty="0">
                <a:latin typeface="UD デジタル 教科書体 NK-B" panose="02020700000000000000" pitchFamily="18" charset="-128"/>
                <a:ea typeface="UD デジタル 教科書体 NK-B" panose="02020700000000000000" pitchFamily="18" charset="-128"/>
              </a:rPr>
              <a:t>万人対）</a:t>
            </a:r>
          </a:p>
        </p:txBody>
      </p:sp>
      <p:pic>
        <p:nvPicPr>
          <p:cNvPr id="4" name="図 3"/>
          <p:cNvPicPr>
            <a:picLocks noChangeAspect="1"/>
          </p:cNvPicPr>
          <p:nvPr/>
        </p:nvPicPr>
        <p:blipFill>
          <a:blip r:embed="rId3"/>
          <a:stretch>
            <a:fillRect/>
          </a:stretch>
        </p:blipFill>
        <p:spPr>
          <a:xfrm>
            <a:off x="96122" y="1066543"/>
            <a:ext cx="5889246" cy="2792210"/>
          </a:xfrm>
          <a:prstGeom prst="rect">
            <a:avLst/>
          </a:prstGeom>
        </p:spPr>
      </p:pic>
      <p:pic>
        <p:nvPicPr>
          <p:cNvPr id="5" name="図 4"/>
          <p:cNvPicPr>
            <a:picLocks noChangeAspect="1"/>
          </p:cNvPicPr>
          <p:nvPr/>
        </p:nvPicPr>
        <p:blipFill>
          <a:blip r:embed="rId4"/>
          <a:stretch>
            <a:fillRect/>
          </a:stretch>
        </p:blipFill>
        <p:spPr>
          <a:xfrm>
            <a:off x="5985368" y="1066543"/>
            <a:ext cx="5913633" cy="2792210"/>
          </a:xfrm>
          <a:prstGeom prst="rect">
            <a:avLst/>
          </a:prstGeom>
        </p:spPr>
      </p:pic>
      <p:pic>
        <p:nvPicPr>
          <p:cNvPr id="6" name="図 5"/>
          <p:cNvPicPr>
            <a:picLocks noChangeAspect="1"/>
          </p:cNvPicPr>
          <p:nvPr/>
        </p:nvPicPr>
        <p:blipFill>
          <a:blip r:embed="rId5"/>
          <a:stretch>
            <a:fillRect/>
          </a:stretch>
        </p:blipFill>
        <p:spPr>
          <a:xfrm>
            <a:off x="200657" y="3858753"/>
            <a:ext cx="5895343" cy="2810500"/>
          </a:xfrm>
          <a:prstGeom prst="rect">
            <a:avLst/>
          </a:prstGeom>
        </p:spPr>
      </p:pic>
    </p:spTree>
    <p:extLst>
      <p:ext uri="{BB962C8B-B14F-4D97-AF65-F5344CB8AC3E}">
        <p14:creationId xmlns:p14="http://schemas.microsoft.com/office/powerpoint/2010/main" val="30656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331996" y="1316271"/>
            <a:ext cx="8614395" cy="5401524"/>
          </a:xfrm>
          <a:prstGeom prst="rect">
            <a:avLst/>
          </a:prstGeom>
        </p:spPr>
      </p:pic>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新規陽性者数及び高齢者のワクチン接種率（８月１</a:t>
            </a:r>
            <a:r>
              <a:rPr lang="ja-JP" altLang="en-US" sz="2400" b="1" dirty="0">
                <a:latin typeface="UD デジタル 教科書体 NK-B" panose="02020700000000000000" pitchFamily="18" charset="-128"/>
                <a:ea typeface="UD デジタル 教科書体 NK-B" panose="02020700000000000000" pitchFamily="18" charset="-128"/>
              </a:rPr>
              <a:t>５</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4"/>
          <p:cNvSpPr>
            <a:spLocks noGrp="1"/>
          </p:cNvSpPr>
          <p:nvPr>
            <p:ph type="sldNum" sz="quarter" idx="12"/>
          </p:nvPr>
        </p:nvSpPr>
        <p:spPr>
          <a:xfrm>
            <a:off x="9199237" y="6492875"/>
            <a:ext cx="2743200" cy="365125"/>
          </a:xfrm>
        </p:spPr>
        <p:txBody>
          <a:bodyPr/>
          <a:lstStyle/>
          <a:p>
            <a:fld id="{F216AE56-EAD3-4706-B860-3EC2C2952B40}" type="slidenum">
              <a:rPr kumimoji="1" lang="ja-JP" altLang="en-US" smtClean="0"/>
              <a:t>32</a:t>
            </a:fld>
            <a:endParaRPr kumimoji="1" lang="ja-JP" altLang="en-US"/>
          </a:p>
        </p:txBody>
      </p:sp>
      <p:sp>
        <p:nvSpPr>
          <p:cNvPr id="9" name="正方形/長方形 8">
            <a:extLst>
              <a:ext uri="{FF2B5EF4-FFF2-40B4-BE49-F238E27FC236}">
                <a16:creationId xmlns:a16="http://schemas.microsoft.com/office/drawing/2014/main" id="{FC024533-669C-48B1-82E7-C27042384F7F}"/>
              </a:ext>
            </a:extLst>
          </p:cNvPr>
          <p:cNvSpPr/>
          <p:nvPr/>
        </p:nvSpPr>
        <p:spPr>
          <a:xfrm>
            <a:off x="-4371" y="555588"/>
            <a:ext cx="12192000" cy="603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第五波は、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代以下の新規陽性者数は急増、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代以上の新規陽性者数は徐々に増加。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8693546" y="6456185"/>
            <a:ext cx="3248891" cy="261610"/>
          </a:xfrm>
          <a:prstGeom prst="rect">
            <a:avLst/>
          </a:prstGeom>
          <a:noFill/>
        </p:spPr>
        <p:txBody>
          <a:bodyPr wrap="square" rtlCol="0">
            <a:spAutoFit/>
          </a:bodyPr>
          <a:lstStyle/>
          <a:p>
            <a:r>
              <a:rPr kumimoji="1" lang="ja-JP" altLang="en-US" sz="1100" dirty="0" smtClean="0">
                <a:latin typeface="UD デジタル 教科書体 NK-B" panose="02020700000000000000" pitchFamily="18" charset="-128"/>
                <a:ea typeface="UD デジタル 教科書体 NK-B" panose="02020700000000000000" pitchFamily="18" charset="-128"/>
              </a:rPr>
              <a:t>ワクチン接種率：</a:t>
            </a:r>
            <a:r>
              <a:rPr kumimoji="1" lang="en-US" altLang="ja-JP" sz="1100" dirty="0" smtClean="0">
                <a:latin typeface="UD デジタル 教科書体 NK-B" panose="02020700000000000000" pitchFamily="18" charset="-128"/>
                <a:ea typeface="UD デジタル 教科書体 NK-B" panose="02020700000000000000" pitchFamily="18" charset="-128"/>
              </a:rPr>
              <a:t>VRS</a:t>
            </a:r>
            <a:r>
              <a:rPr lang="ja-JP" altLang="en-US" sz="1100" dirty="0">
                <a:latin typeface="UD デジタル 教科書体 NK-B" panose="02020700000000000000" pitchFamily="18" charset="-128"/>
                <a:ea typeface="UD デジタル 教科書体 NK-B" panose="02020700000000000000" pitchFamily="18" charset="-128"/>
              </a:rPr>
              <a:t>ダッシュボードより</a:t>
            </a:r>
            <a:r>
              <a:rPr kumimoji="1" lang="ja-JP" altLang="en-US" sz="1100" dirty="0" smtClean="0">
                <a:latin typeface="UD デジタル 教科書体 NK-B" panose="02020700000000000000" pitchFamily="18" charset="-128"/>
                <a:ea typeface="UD デジタル 教科書体 NK-B" panose="02020700000000000000" pitchFamily="18" charset="-128"/>
              </a:rPr>
              <a:t>算出</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567543" y="2249714"/>
            <a:ext cx="2757714"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調査中除く</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042399" y="1573650"/>
            <a:ext cx="2685143"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年齢別ワクチン接種率（</a:t>
            </a:r>
            <a:r>
              <a:rPr kumimoji="1" lang="en-US" altLang="ja-JP" sz="1200" dirty="0" smtClean="0">
                <a:latin typeface="Meiryo UI" panose="020B0604030504040204" pitchFamily="50" charset="-128"/>
                <a:ea typeface="Meiryo UI" panose="020B0604030504040204" pitchFamily="50" charset="-128"/>
              </a:rPr>
              <a:t>8/15</a:t>
            </a:r>
            <a:r>
              <a:rPr kumimoji="1" lang="ja-JP" altLang="en-US" sz="1200" dirty="0" smtClean="0">
                <a:latin typeface="Meiryo UI" panose="020B0604030504040204" pitchFamily="50" charset="-128"/>
                <a:ea typeface="Meiryo UI" panose="020B0604030504040204" pitchFamily="50" charset="-128"/>
              </a:rPr>
              <a:t>時点）</a:t>
            </a:r>
            <a:endParaRPr kumimoji="1" lang="ja-JP" altLang="en-US" sz="12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stretch>
            <a:fillRect/>
          </a:stretch>
        </p:blipFill>
        <p:spPr>
          <a:xfrm>
            <a:off x="9101573" y="1887339"/>
            <a:ext cx="2938527" cy="1505843"/>
          </a:xfrm>
          <a:prstGeom prst="rect">
            <a:avLst/>
          </a:prstGeom>
        </p:spPr>
      </p:pic>
    </p:spTree>
    <p:extLst>
      <p:ext uri="{BB962C8B-B14F-4D97-AF65-F5344CB8AC3E}">
        <p14:creationId xmlns:p14="http://schemas.microsoft.com/office/powerpoint/2010/main" val="2840911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2268"/>
            <a:ext cx="12192000" cy="461665"/>
          </a:xfrm>
          <a:prstGeom prst="rect">
            <a:avLst/>
          </a:prstGeom>
          <a:solidFill>
            <a:srgbClr val="023894"/>
          </a:solidFill>
        </p:spPr>
        <p:txBody>
          <a:bodyPr wrap="square" rtlCol="0" anchor="ctr">
            <a:spAutoFit/>
          </a:bodyPr>
          <a:lstStyle/>
          <a:p>
            <a:pPr algn="ctr"/>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60</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代以上の新規陽性者数の</a:t>
            </a:r>
            <a:r>
              <a:rPr lang="ja-JP" altLang="en-US" sz="2400" dirty="0" smtClean="0">
                <a:solidFill>
                  <a:schemeClr val="bg1"/>
                </a:solidFill>
                <a:latin typeface="UD デジタル 教科書体 NK-B" panose="02020700000000000000" pitchFamily="18" charset="-128"/>
                <a:ea typeface="UD デジタル 教科書体 NK-B" panose="02020700000000000000" pitchFamily="18" charset="-128"/>
              </a:rPr>
              <a:t>推移（８月</a:t>
            </a:r>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15</a:t>
            </a:r>
            <a:r>
              <a:rPr lang="ja-JP" altLang="en-US" sz="2400" dirty="0" smtClean="0">
                <a:solidFill>
                  <a:schemeClr val="bg1"/>
                </a:solidFill>
                <a:latin typeface="UD デジタル 教科書体 NK-B" panose="02020700000000000000" pitchFamily="18" charset="-128"/>
                <a:ea typeface="UD デジタル 教科書体 NK-B" panose="02020700000000000000" pitchFamily="18" charset="-128"/>
              </a:rPr>
              <a:t>日時点）</a:t>
            </a:r>
            <a:endParaRPr lang="ja-JP" altLang="en-US" sz="2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2" name="正方形/長方形 31"/>
          <p:cNvSpPr/>
          <p:nvPr/>
        </p:nvSpPr>
        <p:spPr>
          <a:xfrm>
            <a:off x="0" y="459397"/>
            <a:ext cx="12192000" cy="5854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全陽性者に占める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代以上の割合は、依然、</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％を下回っているものの、</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代以上の新規陽性者数は増加。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20EF965F-C7EE-4C54-969E-B7683AAA8497}"/>
              </a:ext>
            </a:extLst>
          </p:cNvPr>
          <p:cNvSpPr>
            <a:spLocks noGrp="1"/>
          </p:cNvSpPr>
          <p:nvPr>
            <p:ph type="sldNum" sz="quarter" idx="12"/>
          </p:nvPr>
        </p:nvSpPr>
        <p:spPr>
          <a:xfrm>
            <a:off x="9448800" y="6492875"/>
            <a:ext cx="2743200" cy="365125"/>
          </a:xfrm>
        </p:spPr>
        <p:txBody>
          <a:bodyPr/>
          <a:lstStyle/>
          <a:p>
            <a:fld id="{38329C25-BD09-4AEE-90D6-E5269A43C3B5}" type="slidenum">
              <a:rPr kumimoji="1" lang="ja-JP" altLang="en-US" smtClean="0"/>
              <a:t>33</a:t>
            </a:fld>
            <a:endParaRPr kumimoji="1" lang="ja-JP" altLang="en-US" dirty="0"/>
          </a:p>
        </p:txBody>
      </p:sp>
      <p:pic>
        <p:nvPicPr>
          <p:cNvPr id="4" name="図 3"/>
          <p:cNvPicPr>
            <a:picLocks noChangeAspect="1"/>
          </p:cNvPicPr>
          <p:nvPr/>
        </p:nvPicPr>
        <p:blipFill>
          <a:blip r:embed="rId3"/>
          <a:stretch>
            <a:fillRect/>
          </a:stretch>
        </p:blipFill>
        <p:spPr>
          <a:xfrm>
            <a:off x="261257" y="1139132"/>
            <a:ext cx="11674852" cy="4352921"/>
          </a:xfrm>
          <a:prstGeom prst="rect">
            <a:avLst/>
          </a:prstGeom>
        </p:spPr>
      </p:pic>
      <p:pic>
        <p:nvPicPr>
          <p:cNvPr id="5" name="図 4"/>
          <p:cNvPicPr>
            <a:picLocks noChangeAspect="1"/>
          </p:cNvPicPr>
          <p:nvPr/>
        </p:nvPicPr>
        <p:blipFill>
          <a:blip r:embed="rId4"/>
          <a:stretch>
            <a:fillRect/>
          </a:stretch>
        </p:blipFill>
        <p:spPr>
          <a:xfrm>
            <a:off x="261257" y="5529128"/>
            <a:ext cx="11668755" cy="926672"/>
          </a:xfrm>
          <a:prstGeom prst="rect">
            <a:avLst/>
          </a:prstGeom>
        </p:spPr>
      </p:pic>
    </p:spTree>
    <p:extLst>
      <p:ext uri="{BB962C8B-B14F-4D97-AF65-F5344CB8AC3E}">
        <p14:creationId xmlns:p14="http://schemas.microsoft.com/office/powerpoint/2010/main" val="985089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8051634" y="1834670"/>
            <a:ext cx="4919898" cy="3359187"/>
          </a:xfrm>
          <a:prstGeom prst="rect">
            <a:avLst/>
          </a:prstGeom>
        </p:spPr>
      </p:pic>
      <p:pic>
        <p:nvPicPr>
          <p:cNvPr id="5" name="図 4"/>
          <p:cNvPicPr>
            <a:picLocks noChangeAspect="1"/>
          </p:cNvPicPr>
          <p:nvPr/>
        </p:nvPicPr>
        <p:blipFill>
          <a:blip r:embed="rId4"/>
          <a:stretch>
            <a:fillRect/>
          </a:stretch>
        </p:blipFill>
        <p:spPr>
          <a:xfrm>
            <a:off x="4075311" y="1729159"/>
            <a:ext cx="4919898" cy="3365284"/>
          </a:xfrm>
          <a:prstGeom prst="rect">
            <a:avLst/>
          </a:prstGeom>
        </p:spPr>
      </p:pic>
      <p:pic>
        <p:nvPicPr>
          <p:cNvPr id="4" name="図 3"/>
          <p:cNvPicPr>
            <a:picLocks noChangeAspect="1"/>
          </p:cNvPicPr>
          <p:nvPr/>
        </p:nvPicPr>
        <p:blipFill>
          <a:blip r:embed="rId5"/>
          <a:stretch>
            <a:fillRect/>
          </a:stretch>
        </p:blipFill>
        <p:spPr>
          <a:xfrm>
            <a:off x="-89953" y="1732208"/>
            <a:ext cx="4944285" cy="3359187"/>
          </a:xfrm>
          <a:prstGeom prst="rect">
            <a:avLst/>
          </a:prstGeom>
        </p:spPr>
      </p:pic>
      <p:sp>
        <p:nvSpPr>
          <p:cNvPr id="8" name="正方形/長方形 7"/>
          <p:cNvSpPr/>
          <p:nvPr/>
        </p:nvSpPr>
        <p:spPr>
          <a:xfrm>
            <a:off x="950346" y="1085339"/>
            <a:ext cx="287566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第三波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日～</a:t>
            </a: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28</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10" name="正方形/長方形 9"/>
          <p:cNvSpPr/>
          <p:nvPr/>
        </p:nvSpPr>
        <p:spPr>
          <a:xfrm>
            <a:off x="4922109" y="1056499"/>
            <a:ext cx="2660446" cy="646331"/>
          </a:xfrm>
          <a:prstGeom prst="rect">
            <a:avLst/>
          </a:prstGeom>
          <a:noFill/>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第四波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日～</a:t>
            </a:r>
            <a:r>
              <a:rPr lang="en-US" altLang="ja-JP" b="1" dirty="0" smtClean="0">
                <a:latin typeface="Meiryo UI" panose="020B0604030504040204" pitchFamily="50" charset="-128"/>
                <a:ea typeface="Meiryo UI" panose="020B0604030504040204" pitchFamily="50" charset="-128"/>
              </a:rPr>
              <a:t>6</a:t>
            </a:r>
            <a:r>
              <a:rPr lang="ja-JP" altLang="en-US" b="1" dirty="0" smtClean="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20</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32069"/>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UD デジタル 教科書体 NK-B" panose="02020700000000000000" pitchFamily="18" charset="-128"/>
                <a:ea typeface="UD デジタル 教科書体 NK-B" panose="02020700000000000000" pitchFamily="18" charset="-128"/>
              </a:rPr>
              <a:t>第三波以降の新規陽性者の年代構成（８月</a:t>
            </a:r>
            <a:r>
              <a:rPr lang="en-US" altLang="ja-JP" sz="2400" dirty="0">
                <a:latin typeface="UD デジタル 教科書体 NK-B" panose="02020700000000000000" pitchFamily="18" charset="-128"/>
                <a:ea typeface="UD デジタル 教科書体 NK-B" panose="02020700000000000000" pitchFamily="18" charset="-128"/>
              </a:rPr>
              <a:t>15</a:t>
            </a:r>
            <a:r>
              <a:rPr lang="ja-JP" altLang="en-US" sz="2400"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46307" y="6345222"/>
            <a:ext cx="2743200" cy="365125"/>
          </a:xfrm>
        </p:spPr>
        <p:txBody>
          <a:bodyPr/>
          <a:lstStyle/>
          <a:p>
            <a:fld id="{F216AE56-EAD3-4706-B860-3EC2C2952B40}" type="slidenum">
              <a:rPr kumimoji="1" lang="ja-JP" altLang="en-US" smtClean="0"/>
              <a:t>34</a:t>
            </a:fld>
            <a:endParaRPr kumimoji="1" lang="ja-JP" altLang="en-US" dirty="0"/>
          </a:p>
        </p:txBody>
      </p:sp>
      <p:sp>
        <p:nvSpPr>
          <p:cNvPr id="13" name="テキスト ボックス 12"/>
          <p:cNvSpPr txBox="1"/>
          <p:nvPr/>
        </p:nvSpPr>
        <p:spPr>
          <a:xfrm>
            <a:off x="6554517" y="1127702"/>
            <a:ext cx="175629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年代</a:t>
            </a:r>
            <a:r>
              <a:rPr lang="ja-JP" altLang="en-US" sz="1100" dirty="0" smtClean="0">
                <a:latin typeface="Meiryo UI" panose="020B0604030504040204" pitchFamily="50" charset="-128"/>
                <a:ea typeface="Meiryo UI" panose="020B0604030504040204" pitchFamily="50" charset="-128"/>
              </a:rPr>
              <a:t>不明の事例を除く</a:t>
            </a:r>
            <a:endParaRPr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8555073" y="1072536"/>
            <a:ext cx="3436103" cy="646331"/>
          </a:xfrm>
          <a:prstGeom prst="rect">
            <a:avLst/>
          </a:prstGeom>
          <a:noFill/>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第五波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6</a:t>
            </a:r>
            <a:r>
              <a:rPr lang="ja-JP" altLang="en-US" b="1" dirty="0" smtClean="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21</a:t>
            </a:r>
            <a:r>
              <a:rPr lang="ja-JP" altLang="en-US" b="1" dirty="0" smtClean="0">
                <a:latin typeface="Meiryo UI" panose="020B0604030504040204" pitchFamily="50" charset="-128"/>
                <a:ea typeface="Meiryo UI" panose="020B0604030504040204" pitchFamily="50" charset="-128"/>
              </a:rPr>
              <a:t>日～８月</a:t>
            </a:r>
            <a:r>
              <a:rPr lang="en-US" altLang="ja-JP" b="1" dirty="0" smtClean="0">
                <a:latin typeface="Meiryo UI" panose="020B0604030504040204" pitchFamily="50" charset="-128"/>
                <a:ea typeface="Meiryo UI" panose="020B0604030504040204" pitchFamily="50" charset="-128"/>
              </a:rPr>
              <a:t>15</a:t>
            </a:r>
            <a:r>
              <a:rPr lang="ja-JP" altLang="en-US" b="1" dirty="0" smtClean="0">
                <a:latin typeface="Meiryo UI" panose="020B0604030504040204" pitchFamily="50" charset="-128"/>
                <a:ea typeface="Meiryo UI" panose="020B0604030504040204" pitchFamily="50" charset="-128"/>
              </a:rPr>
              <a:t>日時点）</a:t>
            </a:r>
            <a:endParaRPr lang="ja-JP" altLang="en-US"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0556266" y="1146894"/>
            <a:ext cx="175629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年代</a:t>
            </a:r>
            <a:r>
              <a:rPr lang="ja-JP" altLang="en-US" sz="1100" dirty="0" smtClean="0">
                <a:latin typeface="Meiryo UI" panose="020B0604030504040204" pitchFamily="50" charset="-128"/>
                <a:ea typeface="Meiryo UI" panose="020B0604030504040204" pitchFamily="50" charset="-128"/>
              </a:rPr>
              <a:t>不明の事例を除く</a:t>
            </a:r>
            <a:endParaRPr lang="ja-JP" altLang="en-US" sz="1100" dirty="0">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FC024533-669C-48B1-82E7-C27042384F7F}"/>
              </a:ext>
            </a:extLst>
          </p:cNvPr>
          <p:cNvSpPr/>
          <p:nvPr/>
        </p:nvSpPr>
        <p:spPr>
          <a:xfrm>
            <a:off x="0" y="445916"/>
            <a:ext cx="12192000" cy="603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第三波、第四波と比べ、第五波は、新規陽性者数（年代不明を除く）に占める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代以下の割合が６割</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強</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と急増し、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代以上の割合が１割未満に減少。</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68" name="直線コネクタ 67"/>
          <p:cNvCxnSpPr/>
          <p:nvPr/>
        </p:nvCxnSpPr>
        <p:spPr>
          <a:xfrm flipV="1">
            <a:off x="1157529" y="3547237"/>
            <a:ext cx="1170311" cy="3718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10041094" y="2534091"/>
            <a:ext cx="464062" cy="10432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円弧 69"/>
          <p:cNvSpPr/>
          <p:nvPr/>
        </p:nvSpPr>
        <p:spPr>
          <a:xfrm>
            <a:off x="9346307" y="2449173"/>
            <a:ext cx="2384818" cy="2386877"/>
          </a:xfrm>
          <a:prstGeom prst="arc">
            <a:avLst>
              <a:gd name="adj1" fmla="val 16199470"/>
              <a:gd name="adj2" fmla="val 8802672"/>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cxnSp>
        <p:nvCxnSpPr>
          <p:cNvPr id="71" name="直線コネクタ 70"/>
          <p:cNvCxnSpPr/>
          <p:nvPr/>
        </p:nvCxnSpPr>
        <p:spPr>
          <a:xfrm flipV="1">
            <a:off x="10545336" y="2478101"/>
            <a:ext cx="10930" cy="11243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70" idx="2"/>
          </p:cNvCxnSpPr>
          <p:nvPr/>
        </p:nvCxnSpPr>
        <p:spPr>
          <a:xfrm flipV="1">
            <a:off x="9541705" y="3600680"/>
            <a:ext cx="969878" cy="6965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グループ化 77"/>
          <p:cNvGrpSpPr/>
          <p:nvPr/>
        </p:nvGrpSpPr>
        <p:grpSpPr>
          <a:xfrm>
            <a:off x="1177430" y="2330968"/>
            <a:ext cx="2375767" cy="2409274"/>
            <a:chOff x="0" y="0"/>
            <a:chExt cx="2375767" cy="2409274"/>
          </a:xfrm>
        </p:grpSpPr>
        <p:cxnSp>
          <p:nvCxnSpPr>
            <p:cNvPr id="79" name="直線コネクタ 78"/>
            <p:cNvCxnSpPr>
              <a:stCxn id="80" idx="2"/>
            </p:cNvCxnSpPr>
            <p:nvPr/>
          </p:nvCxnSpPr>
          <p:spPr>
            <a:xfrm flipH="1" flipV="1">
              <a:off x="1211134" y="1233112"/>
              <a:ext cx="493475" cy="1057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円弧 79"/>
            <p:cNvSpPr/>
            <p:nvPr/>
          </p:nvSpPr>
          <p:spPr>
            <a:xfrm>
              <a:off x="0" y="22397"/>
              <a:ext cx="2375767" cy="2386877"/>
            </a:xfrm>
            <a:prstGeom prst="arc">
              <a:avLst>
                <a:gd name="adj1" fmla="val 16199470"/>
                <a:gd name="adj2" fmla="val 3859168"/>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cxnSp>
          <p:nvCxnSpPr>
            <p:cNvPr id="81" name="直線コネクタ 80"/>
            <p:cNvCxnSpPr/>
            <p:nvPr/>
          </p:nvCxnSpPr>
          <p:spPr>
            <a:xfrm flipH="1" flipV="1">
              <a:off x="1204760" y="0"/>
              <a:ext cx="6374" cy="12464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グループ化 89"/>
          <p:cNvGrpSpPr/>
          <p:nvPr/>
        </p:nvGrpSpPr>
        <p:grpSpPr>
          <a:xfrm>
            <a:off x="5321286" y="2302543"/>
            <a:ext cx="2384818" cy="2409288"/>
            <a:chOff x="0" y="0"/>
            <a:chExt cx="2384818" cy="2409288"/>
          </a:xfrm>
        </p:grpSpPr>
        <p:sp>
          <p:nvSpPr>
            <p:cNvPr id="92" name="円弧 91"/>
            <p:cNvSpPr/>
            <p:nvPr/>
          </p:nvSpPr>
          <p:spPr>
            <a:xfrm>
              <a:off x="0" y="22411"/>
              <a:ext cx="2384818" cy="2386877"/>
            </a:xfrm>
            <a:prstGeom prst="arc">
              <a:avLst>
                <a:gd name="adj1" fmla="val 16199470"/>
                <a:gd name="adj2" fmla="val 5034315"/>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cxnSp>
          <p:nvCxnSpPr>
            <p:cNvPr id="93" name="直線コネクタ 92"/>
            <p:cNvCxnSpPr/>
            <p:nvPr/>
          </p:nvCxnSpPr>
          <p:spPr>
            <a:xfrm flipV="1">
              <a:off x="1176618" y="0"/>
              <a:ext cx="5608" cy="12550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直線コネクタ 90"/>
          <p:cNvCxnSpPr>
            <a:stCxn id="92" idx="2"/>
          </p:cNvCxnSpPr>
          <p:nvPr/>
        </p:nvCxnSpPr>
        <p:spPr>
          <a:xfrm flipH="1" flipV="1">
            <a:off x="6486700" y="3557601"/>
            <a:ext cx="153705" cy="1147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685300" y="6477115"/>
            <a:ext cx="175629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他、調査中</a:t>
            </a:r>
            <a:r>
              <a:rPr lang="en-US" altLang="ja-JP" sz="1100" dirty="0" smtClean="0">
                <a:latin typeface="Meiryo UI" panose="020B0604030504040204" pitchFamily="50" charset="-128"/>
                <a:ea typeface="Meiryo UI" panose="020B0604030504040204" pitchFamily="50" charset="-128"/>
              </a:rPr>
              <a:t>0.2</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9839757" y="6499242"/>
            <a:ext cx="175629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他、調査中</a:t>
            </a:r>
            <a:r>
              <a:rPr lang="en-US" altLang="ja-JP" sz="1100" dirty="0" smtClean="0">
                <a:latin typeface="Meiryo UI" panose="020B0604030504040204" pitchFamily="50" charset="-128"/>
                <a:ea typeface="Meiryo UI" panose="020B0604030504040204" pitchFamily="50" charset="-128"/>
              </a:rPr>
              <a:t>0.1</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6"/>
          <a:stretch>
            <a:fillRect/>
          </a:stretch>
        </p:blipFill>
        <p:spPr>
          <a:xfrm>
            <a:off x="533922" y="5017966"/>
            <a:ext cx="11059102" cy="1524132"/>
          </a:xfrm>
          <a:prstGeom prst="rect">
            <a:avLst/>
          </a:prstGeom>
        </p:spPr>
      </p:pic>
    </p:spTree>
    <p:extLst>
      <p:ext uri="{BB962C8B-B14F-4D97-AF65-F5344CB8AC3E}">
        <p14:creationId xmlns:p14="http://schemas.microsoft.com/office/powerpoint/2010/main" val="220956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44891" y="6492875"/>
            <a:ext cx="2743200" cy="365125"/>
          </a:xfrm>
        </p:spPr>
        <p:txBody>
          <a:bodyPr/>
          <a:lstStyle/>
          <a:p>
            <a:fld id="{F216AE56-EAD3-4706-B860-3EC2C2952B40}" type="slidenum">
              <a:rPr kumimoji="1" lang="ja-JP" altLang="en-US" smtClean="0"/>
              <a:t>35</a:t>
            </a:fld>
            <a:endParaRPr kumimoji="1" lang="ja-JP" altLang="en-US" dirty="0"/>
          </a:p>
        </p:txBody>
      </p:sp>
      <p:sp>
        <p:nvSpPr>
          <p:cNvPr id="6" name="正方形/長方形 5"/>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軽症中等症受入医療機関における入院患者数の年代別割合（８月</a:t>
            </a:r>
            <a:r>
              <a:rPr lang="en-US" altLang="ja-JP" sz="2400" b="1" dirty="0">
                <a:latin typeface="UD デジタル 教科書体 NK-B" panose="02020700000000000000" pitchFamily="18" charset="-128"/>
                <a:ea typeface="UD デジタル 教科書体 NK-B" panose="02020700000000000000" pitchFamily="18" charset="-128"/>
              </a:rPr>
              <a:t>17</a:t>
            </a:r>
            <a:r>
              <a:rPr kumimoji="1"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7" name="正方形/長方形 6">
            <a:extLst>
              <a:ext uri="{FF2B5EF4-FFF2-40B4-BE49-F238E27FC236}">
                <a16:creationId xmlns:a16="http://schemas.microsoft.com/office/drawing/2014/main" id="{FC024533-669C-48B1-82E7-C27042384F7F}"/>
              </a:ext>
            </a:extLst>
          </p:cNvPr>
          <p:cNvSpPr/>
          <p:nvPr/>
        </p:nvSpPr>
        <p:spPr>
          <a:xfrm>
            <a:off x="0" y="565388"/>
            <a:ext cx="12192000" cy="470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第三波、第四波と比べ、第五波は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代以上の入院者数の割合が減少し、５０代以下の入院者数の割合が増加。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76271" y="1487625"/>
            <a:ext cx="11839458" cy="5005250"/>
          </a:xfrm>
          <a:prstGeom prst="rect">
            <a:avLst/>
          </a:prstGeom>
        </p:spPr>
      </p:pic>
    </p:spTree>
    <p:extLst>
      <p:ext uri="{BB962C8B-B14F-4D97-AF65-F5344CB8AC3E}">
        <p14:creationId xmlns:p14="http://schemas.microsoft.com/office/powerpoint/2010/main" val="233683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344891" y="6492875"/>
            <a:ext cx="2743200" cy="365125"/>
          </a:xfrm>
        </p:spPr>
        <p:txBody>
          <a:bodyPr/>
          <a:lstStyle/>
          <a:p>
            <a:fld id="{F216AE56-EAD3-4706-B860-3EC2C2952B40}" type="slidenum">
              <a:rPr kumimoji="1" lang="ja-JP" altLang="en-US" smtClean="0"/>
              <a:t>36</a:t>
            </a:fld>
            <a:endParaRPr kumimoji="1" lang="ja-JP" altLang="en-US" dirty="0"/>
          </a:p>
        </p:txBody>
      </p:sp>
      <p:sp>
        <p:nvSpPr>
          <p:cNvPr id="6" name="正方形/長方形 5"/>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軽症中等症受入医療機関における年代別の入院患者数（８月</a:t>
            </a:r>
            <a:r>
              <a:rPr lang="en-US" altLang="ja-JP" sz="2400" b="1" dirty="0">
                <a:latin typeface="UD デジタル 教科書体 NK-B" panose="02020700000000000000" pitchFamily="18" charset="-128"/>
                <a:ea typeface="UD デジタル 教科書体 NK-B" panose="02020700000000000000" pitchFamily="18" charset="-128"/>
              </a:rPr>
              <a:t>17</a:t>
            </a:r>
            <a:r>
              <a:rPr kumimoji="1"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48836" y="774331"/>
            <a:ext cx="11894327" cy="5718544"/>
          </a:xfrm>
          <a:prstGeom prst="rect">
            <a:avLst/>
          </a:prstGeom>
        </p:spPr>
      </p:pic>
    </p:spTree>
    <p:extLst>
      <p:ext uri="{BB962C8B-B14F-4D97-AF65-F5344CB8AC3E}">
        <p14:creationId xmlns:p14="http://schemas.microsoft.com/office/powerpoint/2010/main" val="430403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5151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UD デジタル 教科書体 NP-B" panose="02020700000000000000" pitchFamily="18" charset="-128"/>
                <a:ea typeface="UD デジタル 教科書体 NP-B" panose="02020700000000000000" pitchFamily="18" charset="-128"/>
              </a:rPr>
              <a:t>新規陽性者と重症・死亡例のワクチン接種歴</a:t>
            </a:r>
            <a:endParaRPr kumimoji="1" lang="en-US" altLang="ja-JP" sz="2000" b="1" dirty="0" smtClean="0">
              <a:latin typeface="UD デジタル 教科書体 NP-B" panose="02020700000000000000" pitchFamily="18" charset="-128"/>
              <a:ea typeface="UD デジタル 教科書体 NP-B" panose="02020700000000000000" pitchFamily="18" charset="-128"/>
            </a:endParaRPr>
          </a:p>
        </p:txBody>
      </p:sp>
      <p:sp>
        <p:nvSpPr>
          <p:cNvPr id="10" name="正方形/長方形 9">
            <a:extLst>
              <a:ext uri="{FF2B5EF4-FFF2-40B4-BE49-F238E27FC236}">
                <a16:creationId xmlns:a16="http://schemas.microsoft.com/office/drawing/2014/main" id="{FC024533-669C-48B1-82E7-C27042384F7F}"/>
              </a:ext>
            </a:extLst>
          </p:cNvPr>
          <p:cNvSpPr/>
          <p:nvPr/>
        </p:nvSpPr>
        <p:spPr>
          <a:xfrm>
            <a:off x="0" y="515156"/>
            <a:ext cx="12192000" cy="7448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ワクチンの効果が期待される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回接種後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日以上経過後に発症した者は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名であったが、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名のうち、重症化や死</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亡に至った者はいなかった（令和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年</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8</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0" y="6367536"/>
            <a:ext cx="11599670" cy="400110"/>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無症状病原体保有者は報道提供日</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日を発症日とした。</a:t>
            </a:r>
            <a:r>
              <a:rPr lang="ja-JP" altLang="en-US" sz="1000" dirty="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重症率及び死亡率は陽性者数に占める重症者・死亡者の割合。割合は</a:t>
            </a:r>
            <a:r>
              <a:rPr lang="en-US" altLang="ja-JP" sz="1000" dirty="0" smtClean="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日時点までの重症及び死亡者数に基づく。今後、重症及び死亡者数・新規陽性者数の推移により</a:t>
            </a:r>
            <a:r>
              <a:rPr lang="ja-JP" altLang="en-US" sz="1000" dirty="0" smtClean="0">
                <a:latin typeface="Meiryo UI" panose="020B0604030504040204" pitchFamily="50" charset="-128"/>
                <a:ea typeface="Meiryo UI" panose="020B0604030504040204" pitchFamily="50" charset="-128"/>
              </a:rPr>
              <a:t>変動。</a:t>
            </a:r>
            <a:endParaRPr kumimoji="1" lang="ja-JP" altLang="en-US" sz="1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19350" y="6397392"/>
            <a:ext cx="2743200" cy="365125"/>
          </a:xfrm>
        </p:spPr>
        <p:txBody>
          <a:bodyPr/>
          <a:lstStyle/>
          <a:p>
            <a:fld id="{F216AE56-EAD3-4706-B860-3EC2C2952B40}" type="slidenum">
              <a:rPr kumimoji="1" lang="ja-JP" altLang="en-US" smtClean="0"/>
              <a:t>37</a:t>
            </a:fld>
            <a:endParaRPr kumimoji="1" lang="ja-JP" altLang="en-US" dirty="0"/>
          </a:p>
        </p:txBody>
      </p:sp>
      <p:pic>
        <p:nvPicPr>
          <p:cNvPr id="4" name="図 3"/>
          <p:cNvPicPr>
            <a:picLocks noChangeAspect="1"/>
          </p:cNvPicPr>
          <p:nvPr/>
        </p:nvPicPr>
        <p:blipFill>
          <a:blip r:embed="rId3"/>
          <a:stretch>
            <a:fillRect/>
          </a:stretch>
        </p:blipFill>
        <p:spPr>
          <a:xfrm>
            <a:off x="123956" y="1429353"/>
            <a:ext cx="11876037" cy="2530059"/>
          </a:xfrm>
          <a:prstGeom prst="rect">
            <a:avLst/>
          </a:prstGeom>
        </p:spPr>
      </p:pic>
      <p:pic>
        <p:nvPicPr>
          <p:cNvPr id="5" name="図 4"/>
          <p:cNvPicPr>
            <a:picLocks noChangeAspect="1"/>
          </p:cNvPicPr>
          <p:nvPr/>
        </p:nvPicPr>
        <p:blipFill>
          <a:blip r:embed="rId4"/>
          <a:stretch>
            <a:fillRect/>
          </a:stretch>
        </p:blipFill>
        <p:spPr>
          <a:xfrm>
            <a:off x="123956" y="4032568"/>
            <a:ext cx="12004064" cy="2261812"/>
          </a:xfrm>
          <a:prstGeom prst="rect">
            <a:avLst/>
          </a:prstGeom>
        </p:spPr>
      </p:pic>
    </p:spTree>
    <p:extLst>
      <p:ext uri="{BB962C8B-B14F-4D97-AF65-F5344CB8AC3E}">
        <p14:creationId xmlns:p14="http://schemas.microsoft.com/office/powerpoint/2010/main" val="357563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529" y="1218711"/>
            <a:ext cx="12193057" cy="563928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７</a:t>
            </a:r>
            <a:r>
              <a:rPr lang="ja-JP" altLang="en-US" sz="2400" b="1" dirty="0" smtClean="0">
                <a:latin typeface="UD デジタル 教科書体 NK-B" panose="02020700000000000000" pitchFamily="18" charset="-128"/>
                <a:ea typeface="UD デジタル 教科書体 NK-B" panose="02020700000000000000" pitchFamily="18" charset="-128"/>
              </a:rPr>
              <a:t>日間</a:t>
            </a:r>
            <a:r>
              <a:rPr lang="ja-JP" altLang="en-US" sz="2400" b="1" dirty="0">
                <a:latin typeface="UD デジタル 教科書体 NK-B" panose="02020700000000000000" pitchFamily="18" charset="-128"/>
                <a:ea typeface="UD デジタル 教科書体 NK-B" panose="02020700000000000000" pitchFamily="18" charset="-128"/>
              </a:rPr>
              <a:t>毎の新規陽性者数</a:t>
            </a:r>
          </a:p>
        </p:txBody>
      </p:sp>
      <p:sp>
        <p:nvSpPr>
          <p:cNvPr id="2" name="スライド番号プレースホルダー 1"/>
          <p:cNvSpPr>
            <a:spLocks noGrp="1"/>
          </p:cNvSpPr>
          <p:nvPr>
            <p:ph type="sldNum" sz="quarter" idx="12"/>
          </p:nvPr>
        </p:nvSpPr>
        <p:spPr>
          <a:xfrm>
            <a:off x="9176071" y="6496682"/>
            <a:ext cx="2743200" cy="365125"/>
          </a:xfrm>
        </p:spPr>
        <p:txBody>
          <a:bodyPr/>
          <a:lstStyle/>
          <a:p>
            <a:fld id="{0B62D5CB-8769-475A-9BC8-A2F17E2F558B}" type="slidenum">
              <a:rPr kumimoji="1" lang="ja-JP" altLang="en-US" smtClean="0"/>
              <a:t>4</a:t>
            </a:fld>
            <a:endParaRPr kumimoji="1" lang="ja-JP" altLang="en-US" dirty="0"/>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960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第四波と比べ、１か月以上の長期間にわたって感染速度が緩むことなく、急拡大しており、直近１週間で一日平均</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1,588</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名と、第四波の感染規模を大きく上回っている。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9442767" y="3909851"/>
            <a:ext cx="855784" cy="276999"/>
          </a:xfrm>
          <a:prstGeom prst="rect">
            <a:avLst/>
          </a:prstGeom>
          <a:noFill/>
        </p:spPr>
        <p:txBody>
          <a:bodyPr wrap="square" rtlCol="0">
            <a:spAutoFit/>
          </a:bodyPr>
          <a:lstStyle/>
          <a:p>
            <a:r>
              <a:rPr kumimoji="1" lang="ja-JP" altLang="en-US" sz="1200" dirty="0" smtClean="0"/>
              <a:t>約</a:t>
            </a:r>
            <a:r>
              <a:rPr lang="en-US" altLang="ja-JP" sz="1200" dirty="0" smtClean="0"/>
              <a:t>1.90</a:t>
            </a:r>
            <a:r>
              <a:rPr kumimoji="1" lang="ja-JP" altLang="en-US" sz="1200" dirty="0" smtClean="0"/>
              <a:t>倍</a:t>
            </a:r>
            <a:endParaRPr kumimoji="1" lang="ja-JP" altLang="en-US" sz="1200" dirty="0"/>
          </a:p>
        </p:txBody>
      </p:sp>
      <p:sp>
        <p:nvSpPr>
          <p:cNvPr id="4" name="右矢印 3"/>
          <p:cNvSpPr/>
          <p:nvPr/>
        </p:nvSpPr>
        <p:spPr>
          <a:xfrm rot="17505023">
            <a:off x="9779945" y="4049474"/>
            <a:ext cx="933398" cy="351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8910011">
            <a:off x="9123078" y="5025350"/>
            <a:ext cx="431806" cy="35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0" name="右矢印 9"/>
          <p:cNvSpPr/>
          <p:nvPr/>
        </p:nvSpPr>
        <p:spPr>
          <a:xfrm rot="18239599">
            <a:off x="2075163" y="4641713"/>
            <a:ext cx="540974" cy="329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9153980">
            <a:off x="2522377" y="3956435"/>
            <a:ext cx="548304" cy="318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9551751">
            <a:off x="3001576" y="3216054"/>
            <a:ext cx="542217" cy="336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7490832">
            <a:off x="1628829" y="5109781"/>
            <a:ext cx="487411" cy="336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939908" y="4513710"/>
            <a:ext cx="855784" cy="276999"/>
          </a:xfrm>
          <a:prstGeom prst="rect">
            <a:avLst/>
          </a:prstGeom>
          <a:noFill/>
        </p:spPr>
        <p:txBody>
          <a:bodyPr wrap="square" rtlCol="0">
            <a:spAutoFit/>
          </a:bodyPr>
          <a:lstStyle/>
          <a:p>
            <a:r>
              <a:rPr kumimoji="1" lang="ja-JP" altLang="en-US" sz="1200" dirty="0" smtClean="0"/>
              <a:t>約</a:t>
            </a:r>
            <a:r>
              <a:rPr kumimoji="1" lang="en-US" altLang="ja-JP" sz="1200" dirty="0" smtClean="0"/>
              <a:t>1.52</a:t>
            </a:r>
            <a:r>
              <a:rPr kumimoji="1" lang="ja-JP" altLang="en-US" sz="1200" dirty="0" smtClean="0"/>
              <a:t>倍</a:t>
            </a:r>
            <a:endParaRPr kumimoji="1" lang="ja-JP" altLang="en-US" sz="1200" dirty="0"/>
          </a:p>
        </p:txBody>
      </p:sp>
      <p:sp>
        <p:nvSpPr>
          <p:cNvPr id="16" name="テキスト ボックス 15"/>
          <p:cNvSpPr txBox="1"/>
          <p:nvPr/>
        </p:nvSpPr>
        <p:spPr>
          <a:xfrm>
            <a:off x="8483197" y="4952040"/>
            <a:ext cx="855784" cy="276999"/>
          </a:xfrm>
          <a:prstGeom prst="rect">
            <a:avLst/>
          </a:prstGeom>
          <a:noFill/>
        </p:spPr>
        <p:txBody>
          <a:bodyPr wrap="square" rtlCol="0">
            <a:spAutoFit/>
          </a:bodyPr>
          <a:lstStyle/>
          <a:p>
            <a:r>
              <a:rPr kumimoji="1" lang="ja-JP" altLang="en-US" sz="1200" dirty="0" smtClean="0"/>
              <a:t>約</a:t>
            </a:r>
            <a:r>
              <a:rPr kumimoji="1" lang="en-US" altLang="ja-JP" sz="1200" dirty="0" smtClean="0"/>
              <a:t>1.89</a:t>
            </a:r>
            <a:r>
              <a:rPr kumimoji="1" lang="ja-JP" altLang="en-US" sz="1200" dirty="0" smtClean="0"/>
              <a:t>倍</a:t>
            </a:r>
            <a:endParaRPr kumimoji="1" lang="ja-JP" altLang="en-US" sz="1200" dirty="0"/>
          </a:p>
        </p:txBody>
      </p:sp>
      <p:sp>
        <p:nvSpPr>
          <p:cNvPr id="17" name="テキスト ボックス 16"/>
          <p:cNvSpPr txBox="1"/>
          <p:nvPr/>
        </p:nvSpPr>
        <p:spPr>
          <a:xfrm>
            <a:off x="2478484" y="3048263"/>
            <a:ext cx="855784" cy="276999"/>
          </a:xfrm>
          <a:prstGeom prst="rect">
            <a:avLst/>
          </a:prstGeom>
          <a:noFill/>
        </p:spPr>
        <p:txBody>
          <a:bodyPr wrap="square" rtlCol="0">
            <a:spAutoFit/>
          </a:bodyPr>
          <a:lstStyle/>
          <a:p>
            <a:r>
              <a:rPr kumimoji="1" lang="ja-JP" altLang="en-US" sz="1200" dirty="0" smtClean="0"/>
              <a:t>約</a:t>
            </a:r>
            <a:r>
              <a:rPr kumimoji="1" lang="en-US" altLang="ja-JP" sz="1200" dirty="0" smtClean="0"/>
              <a:t>1.24</a:t>
            </a:r>
            <a:r>
              <a:rPr kumimoji="1" lang="ja-JP" altLang="en-US" sz="1200" dirty="0" smtClean="0"/>
              <a:t>倍</a:t>
            </a:r>
            <a:endParaRPr kumimoji="1" lang="ja-JP" altLang="en-US" sz="1200" dirty="0"/>
          </a:p>
        </p:txBody>
      </p:sp>
      <p:sp>
        <p:nvSpPr>
          <p:cNvPr id="18" name="テキスト ボックス 17"/>
          <p:cNvSpPr txBox="1"/>
          <p:nvPr/>
        </p:nvSpPr>
        <p:spPr>
          <a:xfrm>
            <a:off x="2029415" y="3838663"/>
            <a:ext cx="855784" cy="276999"/>
          </a:xfrm>
          <a:prstGeom prst="rect">
            <a:avLst/>
          </a:prstGeom>
          <a:noFill/>
        </p:spPr>
        <p:txBody>
          <a:bodyPr wrap="square" rtlCol="0">
            <a:spAutoFit/>
          </a:bodyPr>
          <a:lstStyle/>
          <a:p>
            <a:r>
              <a:rPr kumimoji="1" lang="ja-JP" altLang="en-US" sz="1200" dirty="0" smtClean="0"/>
              <a:t>約</a:t>
            </a:r>
            <a:r>
              <a:rPr kumimoji="1" lang="en-US" altLang="ja-JP" sz="1200" dirty="0" smtClean="0"/>
              <a:t>1.51</a:t>
            </a:r>
            <a:r>
              <a:rPr kumimoji="1" lang="ja-JP" altLang="en-US" sz="1200" dirty="0" smtClean="0"/>
              <a:t>倍</a:t>
            </a:r>
            <a:endParaRPr kumimoji="1" lang="ja-JP" altLang="en-US" sz="1200" dirty="0"/>
          </a:p>
        </p:txBody>
      </p:sp>
      <p:sp>
        <p:nvSpPr>
          <p:cNvPr id="19" name="テキスト ボックス 18"/>
          <p:cNvSpPr txBox="1"/>
          <p:nvPr/>
        </p:nvSpPr>
        <p:spPr>
          <a:xfrm>
            <a:off x="1543722" y="4539746"/>
            <a:ext cx="855784" cy="276999"/>
          </a:xfrm>
          <a:prstGeom prst="rect">
            <a:avLst/>
          </a:prstGeom>
          <a:noFill/>
        </p:spPr>
        <p:txBody>
          <a:bodyPr wrap="square" rtlCol="0">
            <a:spAutoFit/>
          </a:bodyPr>
          <a:lstStyle/>
          <a:p>
            <a:r>
              <a:rPr kumimoji="1" lang="ja-JP" altLang="en-US" sz="1200" dirty="0" smtClean="0"/>
              <a:t>約</a:t>
            </a:r>
            <a:r>
              <a:rPr lang="en-US" altLang="ja-JP" sz="1200" dirty="0" smtClean="0"/>
              <a:t>1.91</a:t>
            </a:r>
            <a:r>
              <a:rPr kumimoji="1" lang="ja-JP" altLang="en-US" sz="1200" dirty="0" smtClean="0"/>
              <a:t>倍</a:t>
            </a:r>
            <a:endParaRPr kumimoji="1" lang="ja-JP" altLang="en-US" sz="1200" dirty="0"/>
          </a:p>
        </p:txBody>
      </p:sp>
      <p:sp>
        <p:nvSpPr>
          <p:cNvPr id="20" name="テキスト ボックス 19"/>
          <p:cNvSpPr txBox="1"/>
          <p:nvPr/>
        </p:nvSpPr>
        <p:spPr>
          <a:xfrm>
            <a:off x="1055321" y="5102564"/>
            <a:ext cx="855784" cy="276999"/>
          </a:xfrm>
          <a:prstGeom prst="rect">
            <a:avLst/>
          </a:prstGeom>
          <a:noFill/>
        </p:spPr>
        <p:txBody>
          <a:bodyPr wrap="square" rtlCol="0">
            <a:spAutoFit/>
          </a:bodyPr>
          <a:lstStyle/>
          <a:p>
            <a:r>
              <a:rPr kumimoji="1" lang="ja-JP" altLang="en-US" sz="1200" dirty="0" smtClean="0"/>
              <a:t>約</a:t>
            </a:r>
            <a:r>
              <a:rPr lang="en-US" altLang="ja-JP" sz="1200" dirty="0" smtClean="0"/>
              <a:t>2.27</a:t>
            </a:r>
            <a:r>
              <a:rPr kumimoji="1" lang="ja-JP" altLang="en-US" sz="1200" dirty="0" smtClean="0"/>
              <a:t>倍</a:t>
            </a:r>
            <a:endParaRPr kumimoji="1" lang="ja-JP" altLang="en-US" sz="1200" dirty="0"/>
          </a:p>
        </p:txBody>
      </p:sp>
      <p:sp>
        <p:nvSpPr>
          <p:cNvPr id="5" name="テキスト ボックス 4"/>
          <p:cNvSpPr txBox="1"/>
          <p:nvPr/>
        </p:nvSpPr>
        <p:spPr>
          <a:xfrm>
            <a:off x="9737402" y="1171113"/>
            <a:ext cx="3137095"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6/20</a:t>
            </a:r>
            <a:r>
              <a:rPr kumimoji="1" lang="ja-JP" altLang="en-US" sz="1200" dirty="0" smtClean="0">
                <a:latin typeface="Meiryo UI" panose="020B0604030504040204" pitchFamily="50" charset="-128"/>
                <a:ea typeface="Meiryo UI" panose="020B0604030504040204" pitchFamily="50" charset="-128"/>
              </a:rPr>
              <a:t>を「第四波」、</a:t>
            </a:r>
            <a:endParaRPr kumimoji="1"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6/21</a:t>
            </a:r>
            <a:r>
              <a:rPr lang="ja-JP" altLang="en-US" sz="1200" dirty="0" smtClean="0">
                <a:latin typeface="Meiryo UI" panose="020B0604030504040204" pitchFamily="50" charset="-128"/>
                <a:ea typeface="Meiryo UI" panose="020B0604030504040204" pitchFamily="50" charset="-128"/>
              </a:rPr>
              <a:t>以降を「第五波」として分析</a:t>
            </a:r>
            <a:endParaRPr kumimoji="1" lang="ja-JP" altLang="en-US" sz="1200" dirty="0">
              <a:latin typeface="Meiryo UI" panose="020B0604030504040204" pitchFamily="50" charset="-128"/>
              <a:ea typeface="Meiryo UI" panose="020B0604030504040204" pitchFamily="50" charset="-128"/>
            </a:endParaRPr>
          </a:p>
        </p:txBody>
      </p:sp>
      <p:sp>
        <p:nvSpPr>
          <p:cNvPr id="22" name="右矢印 21"/>
          <p:cNvSpPr/>
          <p:nvPr/>
        </p:nvSpPr>
        <p:spPr>
          <a:xfrm rot="19822113">
            <a:off x="9557803" y="4684459"/>
            <a:ext cx="413683" cy="35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3" name="右矢印 22"/>
          <p:cNvSpPr/>
          <p:nvPr/>
        </p:nvSpPr>
        <p:spPr>
          <a:xfrm rot="18833985">
            <a:off x="10425226" y="3210740"/>
            <a:ext cx="624792" cy="35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4" name="右矢印 23"/>
          <p:cNvSpPr/>
          <p:nvPr/>
        </p:nvSpPr>
        <p:spPr>
          <a:xfrm rot="17182082">
            <a:off x="10807310" y="2429265"/>
            <a:ext cx="848543" cy="350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 name="テキスト ボックス 24"/>
          <p:cNvSpPr txBox="1"/>
          <p:nvPr/>
        </p:nvSpPr>
        <p:spPr>
          <a:xfrm>
            <a:off x="9913566" y="3108952"/>
            <a:ext cx="855784" cy="276999"/>
          </a:xfrm>
          <a:prstGeom prst="rect">
            <a:avLst/>
          </a:prstGeom>
          <a:noFill/>
        </p:spPr>
        <p:txBody>
          <a:bodyPr wrap="square" rtlCol="0">
            <a:spAutoFit/>
          </a:bodyPr>
          <a:lstStyle/>
          <a:p>
            <a:r>
              <a:rPr kumimoji="1" lang="ja-JP" altLang="en-US" sz="1200" dirty="0" smtClean="0"/>
              <a:t>約</a:t>
            </a:r>
            <a:r>
              <a:rPr kumimoji="1" lang="en-US" altLang="ja-JP" sz="1200" dirty="0" smtClean="0"/>
              <a:t>1.25</a:t>
            </a:r>
            <a:r>
              <a:rPr kumimoji="1" lang="ja-JP" altLang="en-US" sz="1200" dirty="0" smtClean="0"/>
              <a:t>倍</a:t>
            </a:r>
            <a:endParaRPr kumimoji="1" lang="ja-JP" altLang="en-US" sz="1200" dirty="0"/>
          </a:p>
        </p:txBody>
      </p:sp>
      <p:sp>
        <p:nvSpPr>
          <p:cNvPr id="26" name="テキスト ボックス 25"/>
          <p:cNvSpPr txBox="1"/>
          <p:nvPr/>
        </p:nvSpPr>
        <p:spPr>
          <a:xfrm>
            <a:off x="10394758" y="2264279"/>
            <a:ext cx="855784" cy="276999"/>
          </a:xfrm>
          <a:prstGeom prst="rect">
            <a:avLst/>
          </a:prstGeom>
          <a:noFill/>
        </p:spPr>
        <p:txBody>
          <a:bodyPr wrap="square" rtlCol="0">
            <a:spAutoFit/>
          </a:bodyPr>
          <a:lstStyle/>
          <a:p>
            <a:r>
              <a:rPr kumimoji="1" lang="ja-JP" altLang="en-US" sz="1200" dirty="0" smtClean="0"/>
              <a:t>約</a:t>
            </a:r>
            <a:r>
              <a:rPr kumimoji="1" lang="en-US" altLang="ja-JP" sz="1200" dirty="0" smtClean="0"/>
              <a:t>1.46</a:t>
            </a:r>
            <a:r>
              <a:rPr kumimoji="1" lang="ja-JP" altLang="en-US" sz="1200" dirty="0" smtClean="0"/>
              <a:t>倍</a:t>
            </a:r>
            <a:endParaRPr kumimoji="1" lang="ja-JP" altLang="en-US" sz="1200" dirty="0"/>
          </a:p>
        </p:txBody>
      </p:sp>
    </p:spTree>
    <p:extLst>
      <p:ext uri="{BB962C8B-B14F-4D97-AF65-F5344CB8AC3E}">
        <p14:creationId xmlns:p14="http://schemas.microsoft.com/office/powerpoint/2010/main" val="369187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94380" y="953393"/>
            <a:ext cx="11005986" cy="5211000"/>
          </a:xfrm>
          <a:prstGeom prst="rect">
            <a:avLst/>
          </a:prstGeom>
        </p:spPr>
      </p:pic>
      <p:sp>
        <p:nvSpPr>
          <p:cNvPr id="2" name="スライド番号プレースホルダー 1">
            <a:extLst>
              <a:ext uri="{FF2B5EF4-FFF2-40B4-BE49-F238E27FC236}">
                <a16:creationId xmlns:a16="http://schemas.microsoft.com/office/drawing/2014/main" id="{68CBE827-AD81-4627-897A-E31A53B78F55}"/>
              </a:ext>
            </a:extLst>
          </p:cNvPr>
          <p:cNvSpPr>
            <a:spLocks noGrp="1"/>
          </p:cNvSpPr>
          <p:nvPr>
            <p:ph type="sldNum" sz="quarter" idx="12"/>
          </p:nvPr>
        </p:nvSpPr>
        <p:spPr>
          <a:xfrm>
            <a:off x="9353704" y="6483172"/>
            <a:ext cx="2743200" cy="365125"/>
          </a:xfrm>
        </p:spPr>
        <p:txBody>
          <a:bodyPr/>
          <a:lstStyle/>
          <a:p>
            <a:fld id="{38329C25-BD09-4AEE-90D6-E5269A43C3B5}" type="slidenum">
              <a:rPr kumimoji="1" lang="ja-JP" altLang="en-US" smtClean="0"/>
              <a:t>5</a:t>
            </a:fld>
            <a:endParaRPr kumimoji="1" lang="ja-JP" altLang="en-US" dirty="0"/>
          </a:p>
        </p:txBody>
      </p:sp>
      <p:sp>
        <p:nvSpPr>
          <p:cNvPr id="20" name="正方形/長方形 19"/>
          <p:cNvSpPr/>
          <p:nvPr/>
        </p:nvSpPr>
        <p:spPr>
          <a:xfrm>
            <a:off x="0" y="0"/>
            <a:ext cx="12192000" cy="47651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UD デジタル 教科書体 NP-B" panose="02020700000000000000" pitchFamily="18" charset="-128"/>
                <a:ea typeface="UD デジタル 教科書体 NP-B" panose="02020700000000000000" pitchFamily="18" charset="-128"/>
              </a:rPr>
              <a:t>新規陽性者数及び前週同曜日増加比の推移</a:t>
            </a:r>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0" y="478131"/>
            <a:ext cx="12192000" cy="3237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第四波は緊急事態措置適用後（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）、感染が収束したが、第五波は措置適用後（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8/2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）も感染が急拡大。　</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8733600" y="173554"/>
            <a:ext cx="3363304" cy="244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bg1"/>
                </a:solidFill>
              </a:rPr>
              <a:t>（上段：新規陽性者数　下段：前週同曜日比較）</a:t>
            </a:r>
            <a:endParaRPr kumimoji="1" lang="ja-JP" altLang="en-US" sz="1100" dirty="0">
              <a:solidFill>
                <a:schemeClr val="bg1"/>
              </a:solidFill>
            </a:endParaRPr>
          </a:p>
        </p:txBody>
      </p:sp>
      <p:sp>
        <p:nvSpPr>
          <p:cNvPr id="11" name="テキスト ボックス 10"/>
          <p:cNvSpPr txBox="1"/>
          <p:nvPr/>
        </p:nvSpPr>
        <p:spPr>
          <a:xfrm>
            <a:off x="266244" y="6204778"/>
            <a:ext cx="11466211" cy="615553"/>
          </a:xfrm>
          <a:prstGeom prst="rect">
            <a:avLst/>
          </a:prstGeom>
          <a:noFill/>
          <a:ln w="28575">
            <a:solidFill>
              <a:schemeClr val="accent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　</a:t>
            </a:r>
            <a:endParaRPr lang="en-US" altLang="ja-JP" sz="12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2" name="下矢印 11"/>
          <p:cNvSpPr/>
          <p:nvPr/>
        </p:nvSpPr>
        <p:spPr>
          <a:xfrm rot="10800000">
            <a:off x="4301632" y="2604211"/>
            <a:ext cx="202144" cy="3739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555917" y="6343279"/>
            <a:ext cx="1541898" cy="492443"/>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15</a:t>
            </a:r>
            <a:r>
              <a:rPr lang="ja-JP" altLang="en-US"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人超過</a:t>
            </a:r>
            <a:endPar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3/26 15.24</a:t>
            </a: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endParaRPr lang="en-US" altLang="ja-JP"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4" name="テキスト ボックス 13"/>
          <p:cNvSpPr txBox="1"/>
          <p:nvPr/>
        </p:nvSpPr>
        <p:spPr>
          <a:xfrm>
            <a:off x="2157852" y="6343279"/>
            <a:ext cx="1616021" cy="492443"/>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25</a:t>
            </a:r>
            <a:r>
              <a:rPr lang="ja-JP" altLang="en-US"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人超過</a:t>
            </a:r>
            <a:endPar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3/31 28.59</a:t>
            </a: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endParaRPr lang="en-US" altLang="ja-JP"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5" name="下矢印 14"/>
          <p:cNvSpPr/>
          <p:nvPr/>
        </p:nvSpPr>
        <p:spPr>
          <a:xfrm rot="10800000">
            <a:off x="2943792" y="3259489"/>
            <a:ext cx="169161" cy="3083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10800000">
            <a:off x="9170327" y="2604212"/>
            <a:ext cx="169500" cy="3739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942769" y="6343277"/>
            <a:ext cx="1657113" cy="492443"/>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15</a:t>
            </a:r>
            <a:r>
              <a:rPr lang="ja-JP" altLang="en-US"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人超過</a:t>
            </a:r>
            <a:endPar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7/15 17.14</a:t>
            </a: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endParaRPr lang="en-US" altLang="ja-JP"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下矢印 17"/>
          <p:cNvSpPr/>
          <p:nvPr/>
        </p:nvSpPr>
        <p:spPr>
          <a:xfrm rot="10800000">
            <a:off x="8531620" y="3247139"/>
            <a:ext cx="201979" cy="3080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99225" y="6343277"/>
            <a:ext cx="1611980" cy="492443"/>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25</a:t>
            </a:r>
            <a:r>
              <a:rPr lang="ja-JP" altLang="en-US" sz="14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人</a:t>
            </a:r>
            <a:r>
              <a:rPr lang="ja-JP" altLang="en-US" sz="14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超過</a:t>
            </a:r>
            <a:endParaRPr lang="en-US" altLang="ja-JP" sz="14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7/21 25.50</a:t>
            </a: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endParaRPr lang="en-US" altLang="ja-JP"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下矢印 20"/>
          <p:cNvSpPr/>
          <p:nvPr/>
        </p:nvSpPr>
        <p:spPr>
          <a:xfrm rot="10800000">
            <a:off x="1704641" y="3868613"/>
            <a:ext cx="204361" cy="2458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018107" y="6304281"/>
            <a:ext cx="1616021" cy="461665"/>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err="1"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まん</a:t>
            </a: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防適用</a:t>
            </a:r>
            <a:endPar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4/5)</a:t>
            </a:r>
          </a:p>
        </p:txBody>
      </p:sp>
      <p:sp>
        <p:nvSpPr>
          <p:cNvPr id="24" name="下矢印 23"/>
          <p:cNvSpPr/>
          <p:nvPr/>
        </p:nvSpPr>
        <p:spPr>
          <a:xfrm rot="10800000">
            <a:off x="1043722" y="5669810"/>
            <a:ext cx="124657" cy="563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7138" y="6304280"/>
            <a:ext cx="1616021" cy="461665"/>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緊急事態措置</a:t>
            </a:r>
            <a:endPar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適用</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(4/25)</a:t>
            </a:r>
            <a:endParaRPr lang="en-US" altLang="ja-JP"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6" name="テキスト ボックス 25"/>
          <p:cNvSpPr txBox="1"/>
          <p:nvPr/>
        </p:nvSpPr>
        <p:spPr>
          <a:xfrm>
            <a:off x="5731159" y="6315092"/>
            <a:ext cx="1616021" cy="461665"/>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緊急事態措置</a:t>
            </a:r>
            <a:endPar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適用</a:t>
            </a:r>
            <a:r>
              <a:rPr lang="en-US" altLang="ja-JP" sz="1200" b="1"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(8/2)</a:t>
            </a:r>
            <a:endParaRPr lang="en-US" altLang="ja-JP" sz="1200" b="1"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7" name="下矢印 26"/>
          <p:cNvSpPr/>
          <p:nvPr/>
        </p:nvSpPr>
        <p:spPr>
          <a:xfrm rot="10800000">
            <a:off x="7222522" y="4754974"/>
            <a:ext cx="139974" cy="1588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829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1790" y="879615"/>
            <a:ext cx="11924810" cy="5779509"/>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UD デジタル 教科書体 NK-B" panose="02020700000000000000" pitchFamily="18" charset="-128"/>
                <a:ea typeface="UD デジタル 教科書体 NK-B" panose="02020700000000000000" pitchFamily="18" charset="-128"/>
              </a:rPr>
              <a:t>各都道府県　週・人口</a:t>
            </a:r>
            <a:r>
              <a:rPr kumimoji="1" lang="en-US" altLang="ja-JP" sz="2000" b="1" dirty="0">
                <a:latin typeface="UD デジタル 教科書体 NK-B" panose="02020700000000000000" pitchFamily="18" charset="-128"/>
                <a:ea typeface="UD デジタル 教科書体 NK-B" panose="02020700000000000000" pitchFamily="18" charset="-128"/>
              </a:rPr>
              <a:t>10</a:t>
            </a:r>
            <a:r>
              <a:rPr lang="ja-JP" altLang="en-US" sz="2000" b="1" dirty="0">
                <a:latin typeface="UD デジタル 教科書体 NK-B" panose="02020700000000000000" pitchFamily="18" charset="-128"/>
                <a:ea typeface="UD デジタル 教科書体 NK-B" panose="02020700000000000000" pitchFamily="18" charset="-128"/>
              </a:rPr>
              <a:t>万人あたり新規</a:t>
            </a:r>
            <a:r>
              <a:rPr lang="ja-JP" altLang="en-US" sz="2000" b="1" dirty="0" smtClean="0">
                <a:latin typeface="UD デジタル 教科書体 NK-B" panose="02020700000000000000" pitchFamily="18" charset="-128"/>
                <a:ea typeface="UD デジタル 教科書体 NK-B" panose="02020700000000000000" pitchFamily="18" charset="-128"/>
              </a:rPr>
              <a:t>陽性者数の</a:t>
            </a:r>
            <a:r>
              <a:rPr lang="ja-JP" altLang="en-US" sz="2000" b="1" dirty="0">
                <a:latin typeface="UD デジタル 教科書体 NK-B" panose="02020700000000000000" pitchFamily="18" charset="-128"/>
                <a:ea typeface="UD デジタル 教科書体 NK-B" panose="02020700000000000000" pitchFamily="18" charset="-128"/>
              </a:rPr>
              <a:t>状況</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917EE29D-734E-401F-A96A-62556CEF780E}"/>
              </a:ext>
            </a:extLst>
          </p:cNvPr>
          <p:cNvSpPr>
            <a:spLocks noGrp="1"/>
          </p:cNvSpPr>
          <p:nvPr>
            <p:ph type="sldNum" sz="quarter" idx="12"/>
          </p:nvPr>
        </p:nvSpPr>
        <p:spPr>
          <a:xfrm>
            <a:off x="9448800" y="6447710"/>
            <a:ext cx="2743200" cy="365125"/>
          </a:xfrm>
        </p:spPr>
        <p:txBody>
          <a:bodyPr/>
          <a:lstStyle/>
          <a:p>
            <a:fld id="{F216AE56-EAD3-4706-B860-3EC2C2952B40}" type="slidenum">
              <a:rPr kumimoji="1" lang="ja-JP" altLang="en-US" smtClean="0"/>
              <a:t>6</a:t>
            </a:fld>
            <a:endParaRPr kumimoji="1" lang="ja-JP" altLang="en-US" dirty="0"/>
          </a:p>
        </p:txBody>
      </p:sp>
      <p:sp>
        <p:nvSpPr>
          <p:cNvPr id="16" name="正方形/長方形 15">
            <a:extLst>
              <a:ext uri="{FF2B5EF4-FFF2-40B4-BE49-F238E27FC236}">
                <a16:creationId xmlns:a16="http://schemas.microsoft.com/office/drawing/2014/main" id="{FEC20DC3-1F96-452E-B488-F9422E7BB701}"/>
              </a:ext>
            </a:extLst>
          </p:cNvPr>
          <p:cNvSpPr/>
          <p:nvPr/>
        </p:nvSpPr>
        <p:spPr>
          <a:xfrm>
            <a:off x="-1805" y="411333"/>
            <a:ext cx="12192000" cy="4885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大阪府の週・人口１０万人あたり新規陽性者数は、直近１週間で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２６</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１１人（第四波の最大値は、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90.06</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4672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761" y="1005333"/>
            <a:ext cx="12156478" cy="585266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9" name="正方形/長方形 8"/>
          <p:cNvSpPr/>
          <p:nvPr/>
        </p:nvSpPr>
        <p:spPr>
          <a:xfrm>
            <a:off x="8321213" y="6390763"/>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7</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陽性率は第四波を上回り、</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％を連続して超過。</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0" y="106288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939676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178716" y="1385224"/>
            <a:ext cx="5590517" cy="4663844"/>
          </a:xfrm>
          <a:prstGeom prst="rect">
            <a:avLst/>
          </a:prstGeom>
        </p:spPr>
      </p:pic>
      <p:pic>
        <p:nvPicPr>
          <p:cNvPr id="3" name="図 2"/>
          <p:cNvPicPr>
            <a:picLocks noChangeAspect="1"/>
          </p:cNvPicPr>
          <p:nvPr/>
        </p:nvPicPr>
        <p:blipFill>
          <a:blip r:embed="rId4"/>
          <a:stretch>
            <a:fillRect/>
          </a:stretch>
        </p:blipFill>
        <p:spPr>
          <a:xfrm>
            <a:off x="148934" y="1385224"/>
            <a:ext cx="5749026" cy="4663844"/>
          </a:xfrm>
          <a:prstGeom prst="rect">
            <a:avLst/>
          </a:prstGeom>
        </p:spPr>
      </p:pic>
      <p:sp>
        <p:nvSpPr>
          <p:cNvPr id="9" name="正方形/長方形 8"/>
          <p:cNvSpPr/>
          <p:nvPr/>
        </p:nvSpPr>
        <p:spPr>
          <a:xfrm>
            <a:off x="0" y="13379"/>
            <a:ext cx="12192000" cy="5245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latin typeface="UD デジタル 教科書体 NK-B" panose="02020700000000000000" pitchFamily="18" charset="-128"/>
                <a:ea typeface="UD デジタル 教科書体 NK-B" panose="02020700000000000000" pitchFamily="18" charset="-128"/>
              </a:rPr>
              <a:t>L452R</a:t>
            </a:r>
            <a:r>
              <a:rPr lang="ja-JP" altLang="en-US" sz="2400" b="1" dirty="0" smtClean="0">
                <a:latin typeface="UD デジタル 教科書体 NK-B" panose="02020700000000000000" pitchFamily="18" charset="-128"/>
                <a:ea typeface="UD デジタル 教科書体 NK-B" panose="02020700000000000000" pitchFamily="18" charset="-128"/>
              </a:rPr>
              <a:t>変異株スクリーニングの実施率及び陽性率（８月１</a:t>
            </a:r>
            <a:r>
              <a:rPr lang="ja-JP" altLang="en-US" sz="2400" b="1" dirty="0">
                <a:latin typeface="UD デジタル 教科書体 NK-B" panose="02020700000000000000" pitchFamily="18" charset="-128"/>
                <a:ea typeface="UD デジタル 教科書体 NK-B" panose="02020700000000000000" pitchFamily="18" charset="-128"/>
              </a:rPr>
              <a:t>７</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lang="en-US" altLang="ja-JP" sz="2400" b="1" dirty="0" smtClean="0">
              <a:latin typeface="UD デジタル 教科書体 NK-B" panose="02020700000000000000" pitchFamily="18" charset="-128"/>
              <a:ea typeface="UD デジタル 教科書体 NK-B" panose="02020700000000000000" pitchFamily="18" charset="-128"/>
            </a:endParaRPr>
          </a:p>
        </p:txBody>
      </p:sp>
      <p:sp>
        <p:nvSpPr>
          <p:cNvPr id="13" name="正方形/長方形 12"/>
          <p:cNvSpPr/>
          <p:nvPr/>
        </p:nvSpPr>
        <p:spPr>
          <a:xfrm>
            <a:off x="0" y="464866"/>
            <a:ext cx="12192000" cy="5079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L452R</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変異株スクリーニング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検査における直近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６</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日間の陽性率は約６割と直近１か月で大きく増加。</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角丸四角形 16"/>
          <p:cNvSpPr/>
          <p:nvPr/>
        </p:nvSpPr>
        <p:spPr>
          <a:xfrm>
            <a:off x="117115" y="6092456"/>
            <a:ext cx="12192000" cy="71266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050" dirty="0">
                <a:solidFill>
                  <a:schemeClr val="tx1"/>
                </a:solidFill>
                <a:latin typeface="HGSｺﾞｼｯｸM" panose="020B0600000000000000" pitchFamily="50" charset="-128"/>
                <a:ea typeface="HGSｺﾞｼｯｸM" panose="020B0600000000000000" pitchFamily="50" charset="-128"/>
              </a:rPr>
              <a:t>○一般財団法人阪大微生物病研究会でのスクリーニングが始まった５月下旬から１週間毎に集計。（国が委託する大手民間検査機関分も含む）</a:t>
            </a:r>
          </a:p>
          <a:p>
            <a:r>
              <a:rPr lang="ja-JP" altLang="en-US" sz="1050" dirty="0">
                <a:solidFill>
                  <a:schemeClr val="tx1"/>
                </a:solidFill>
                <a:latin typeface="HGSｺﾞｼｯｸM" panose="020B0600000000000000" pitchFamily="50" charset="-128"/>
                <a:ea typeface="HGSｺﾞｼｯｸM" panose="020B0600000000000000" pitchFamily="50" charset="-128"/>
              </a:rPr>
              <a:t>　新規陽性者及びスクリーニング陽性数は当該週の公表数、スクリーニング検査数は当該週の結果判明数として、実施率及び陽性率を機械的に算出。</a:t>
            </a:r>
          </a:p>
          <a:p>
            <a:r>
              <a:rPr lang="en-US" altLang="ja-JP" sz="1050" dirty="0">
                <a:solidFill>
                  <a:schemeClr val="tx1"/>
                </a:solidFill>
                <a:latin typeface="HGSｺﾞｼｯｸM" panose="020B0600000000000000" pitchFamily="50" charset="-128"/>
                <a:ea typeface="HGSｺﾞｼｯｸM" panose="020B0600000000000000" pitchFamily="50" charset="-128"/>
              </a:rPr>
              <a:t>※8/12</a:t>
            </a:r>
            <a:r>
              <a:rPr lang="ja-JP" altLang="en-US" sz="1050" dirty="0">
                <a:solidFill>
                  <a:schemeClr val="tx1"/>
                </a:solidFill>
                <a:latin typeface="HGSｺﾞｼｯｸM" panose="020B0600000000000000" pitchFamily="50" charset="-128"/>
                <a:ea typeface="HGSｺﾞｼｯｸM" panose="020B0600000000000000" pitchFamily="50" charset="-128"/>
              </a:rPr>
              <a:t>～</a:t>
            </a:r>
            <a:r>
              <a:rPr lang="en-US" altLang="ja-JP" sz="1050" dirty="0">
                <a:solidFill>
                  <a:schemeClr val="tx1"/>
                </a:solidFill>
                <a:latin typeface="HGSｺﾞｼｯｸM" panose="020B0600000000000000" pitchFamily="50" charset="-128"/>
                <a:ea typeface="HGSｺﾞｼｯｸM" panose="020B0600000000000000" pitchFamily="50" charset="-128"/>
              </a:rPr>
              <a:t>8/17</a:t>
            </a:r>
            <a:r>
              <a:rPr lang="ja-JP" altLang="en-US" sz="1050" dirty="0">
                <a:solidFill>
                  <a:schemeClr val="tx1"/>
                </a:solidFill>
                <a:latin typeface="HGSｺﾞｼｯｸM" panose="020B0600000000000000" pitchFamily="50" charset="-128"/>
                <a:ea typeface="HGSｺﾞｼｯｸM" panose="020B0600000000000000" pitchFamily="50" charset="-128"/>
              </a:rPr>
              <a:t>の週は、</a:t>
            </a:r>
            <a:r>
              <a:rPr lang="en-US" altLang="ja-JP" sz="1050" dirty="0">
                <a:solidFill>
                  <a:schemeClr val="tx1"/>
                </a:solidFill>
                <a:latin typeface="HGSｺﾞｼｯｸM" panose="020B0600000000000000" pitchFamily="50" charset="-128"/>
                <a:ea typeface="HGSｺﾞｼｯｸM" panose="020B0600000000000000" pitchFamily="50" charset="-128"/>
              </a:rPr>
              <a:t>6</a:t>
            </a:r>
            <a:r>
              <a:rPr lang="ja-JP" altLang="en-US" sz="1050" dirty="0">
                <a:solidFill>
                  <a:schemeClr val="tx1"/>
                </a:solidFill>
                <a:latin typeface="HGSｺﾞｼｯｸM" panose="020B0600000000000000" pitchFamily="50" charset="-128"/>
                <a:ea typeface="HGSｺﾞｼｯｸM" panose="020B0600000000000000" pitchFamily="50" charset="-128"/>
              </a:rPr>
              <a:t>日間の集計値</a:t>
            </a:r>
          </a:p>
          <a:p>
            <a:r>
              <a:rPr lang="en-US" altLang="ja-JP" sz="1050" dirty="0">
                <a:solidFill>
                  <a:schemeClr val="tx1"/>
                </a:solidFill>
                <a:latin typeface="HGSｺﾞｼｯｸM" panose="020B0600000000000000" pitchFamily="50" charset="-128"/>
                <a:ea typeface="HGSｺﾞｼｯｸM" panose="020B0600000000000000" pitchFamily="50" charset="-128"/>
              </a:rPr>
              <a:t>※</a:t>
            </a:r>
            <a:r>
              <a:rPr lang="ja-JP" altLang="en-US" sz="1050" dirty="0">
                <a:solidFill>
                  <a:schemeClr val="tx1"/>
                </a:solidFill>
                <a:latin typeface="HGSｺﾞｼｯｸM" panose="020B0600000000000000" pitchFamily="50" charset="-128"/>
                <a:ea typeface="HGSｺﾞｼｯｸM" panose="020B0600000000000000" pitchFamily="50" charset="-128"/>
              </a:rPr>
              <a:t>スクリーニング検査数には、インド等への渡航歴がある者やデルタ株等陽性患者との接触歴がある者の検査数を含む。</a:t>
            </a:r>
          </a:p>
        </p:txBody>
      </p:sp>
      <p:sp>
        <p:nvSpPr>
          <p:cNvPr id="2" name="スライド番号プレースホルダー 1"/>
          <p:cNvSpPr>
            <a:spLocks noGrp="1"/>
          </p:cNvSpPr>
          <p:nvPr>
            <p:ph type="sldNum" sz="quarter" idx="12"/>
          </p:nvPr>
        </p:nvSpPr>
        <p:spPr>
          <a:xfrm>
            <a:off x="9203875" y="6358547"/>
            <a:ext cx="2743200" cy="365125"/>
          </a:xfrm>
        </p:spPr>
        <p:txBody>
          <a:bodyPr/>
          <a:lstStyle/>
          <a:p>
            <a:fld id="{F216AE56-EAD3-4706-B860-3EC2C2952B40}" type="slidenum">
              <a:rPr kumimoji="1" lang="ja-JP" altLang="en-US" smtClean="0"/>
              <a:t>8</a:t>
            </a:fld>
            <a:endParaRPr kumimoji="1" lang="ja-JP" altLang="en-US" dirty="0"/>
          </a:p>
        </p:txBody>
      </p:sp>
      <p:sp>
        <p:nvSpPr>
          <p:cNvPr id="7" name="正方形/長方形 6"/>
          <p:cNvSpPr/>
          <p:nvPr/>
        </p:nvSpPr>
        <p:spPr>
          <a:xfrm>
            <a:off x="117115" y="1199559"/>
            <a:ext cx="5945821" cy="48114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00" b="1" dirty="0" smtClean="0">
              <a:latin typeface="HGSｺﾞｼｯｸM" panose="020B0600000000000000" pitchFamily="50" charset="-128"/>
              <a:ea typeface="HGSｺﾞｼｯｸM" panose="020B0600000000000000" pitchFamily="50" charset="-128"/>
            </a:endParaRPr>
          </a:p>
        </p:txBody>
      </p:sp>
      <p:sp>
        <p:nvSpPr>
          <p:cNvPr id="8" name="正方形/長方形 7"/>
          <p:cNvSpPr/>
          <p:nvPr/>
        </p:nvSpPr>
        <p:spPr>
          <a:xfrm>
            <a:off x="117115" y="996359"/>
            <a:ext cx="5945821" cy="3484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HGSｺﾞｼｯｸM" panose="020B0600000000000000" pitchFamily="50" charset="-128"/>
                <a:ea typeface="HGSｺﾞｼｯｸM" panose="020B0600000000000000" pitchFamily="50" charset="-128"/>
              </a:rPr>
              <a:t>新規陽性者数及びスクリーニング検査数（実施率）</a:t>
            </a:r>
            <a:endParaRPr lang="en-US" altLang="ja-JP" sz="1600" b="1" dirty="0" smtClean="0">
              <a:latin typeface="HGSｺﾞｼｯｸM" panose="020B0600000000000000" pitchFamily="50" charset="-128"/>
              <a:ea typeface="HGSｺﾞｼｯｸM" panose="020B0600000000000000" pitchFamily="50" charset="-128"/>
            </a:endParaRPr>
          </a:p>
        </p:txBody>
      </p:sp>
      <p:sp>
        <p:nvSpPr>
          <p:cNvPr id="10" name="正方形/長方形 9"/>
          <p:cNvSpPr/>
          <p:nvPr/>
        </p:nvSpPr>
        <p:spPr>
          <a:xfrm>
            <a:off x="6157212" y="1194479"/>
            <a:ext cx="5814528" cy="481652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00" b="1" dirty="0" smtClean="0">
              <a:latin typeface="HGSｺﾞｼｯｸM" panose="020B0600000000000000" pitchFamily="50" charset="-128"/>
              <a:ea typeface="HGSｺﾞｼｯｸM" panose="020B0600000000000000" pitchFamily="50" charset="-128"/>
            </a:endParaRPr>
          </a:p>
        </p:txBody>
      </p:sp>
      <p:sp>
        <p:nvSpPr>
          <p:cNvPr id="11" name="正方形/長方形 10"/>
          <p:cNvSpPr/>
          <p:nvPr/>
        </p:nvSpPr>
        <p:spPr>
          <a:xfrm>
            <a:off x="6149592" y="996359"/>
            <a:ext cx="5827228" cy="3484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1600" b="1" dirty="0" smtClean="0">
                <a:latin typeface="HGSｺﾞｼｯｸM" panose="020B0600000000000000" pitchFamily="50" charset="-128"/>
                <a:ea typeface="HGSｺﾞｼｯｸM" panose="020B0600000000000000" pitchFamily="50" charset="-128"/>
              </a:rPr>
              <a:t>スクリーニング検査数と陽性数（陽性率）</a:t>
            </a:r>
            <a:endParaRPr lang="ja-JP" altLang="en-US" sz="1600" b="1" dirty="0">
              <a:latin typeface="HGSｺﾞｼｯｸM" panose="020B0600000000000000" pitchFamily="50" charset="-128"/>
              <a:ea typeface="HGSｺﾞｼｯｸM" panose="020B0600000000000000" pitchFamily="50" charset="-128"/>
            </a:endParaRPr>
          </a:p>
        </p:txBody>
      </p:sp>
      <p:sp>
        <p:nvSpPr>
          <p:cNvPr id="12" name="テキスト ボックス 1"/>
          <p:cNvSpPr txBox="1"/>
          <p:nvPr/>
        </p:nvSpPr>
        <p:spPr>
          <a:xfrm>
            <a:off x="5440414" y="1395034"/>
            <a:ext cx="644026" cy="330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HGSｺﾞｼｯｸM" panose="020B0600000000000000" pitchFamily="50" charset="-128"/>
                <a:ea typeface="HGSｺﾞｼｯｸM" panose="020B0600000000000000" pitchFamily="50" charset="-128"/>
              </a:rPr>
              <a:t>（％）</a:t>
            </a:r>
          </a:p>
        </p:txBody>
      </p:sp>
      <p:sp>
        <p:nvSpPr>
          <p:cNvPr id="14" name="テキスト ボックス 1"/>
          <p:cNvSpPr txBox="1"/>
          <p:nvPr/>
        </p:nvSpPr>
        <p:spPr>
          <a:xfrm>
            <a:off x="11366230" y="1385224"/>
            <a:ext cx="644026" cy="330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HGSｺﾞｼｯｸM" panose="020B0600000000000000" pitchFamily="50" charset="-128"/>
                <a:ea typeface="HGSｺﾞｼｯｸM" panose="020B0600000000000000" pitchFamily="50" charset="-128"/>
              </a:rPr>
              <a:t>（％）</a:t>
            </a:r>
          </a:p>
        </p:txBody>
      </p:sp>
    </p:spTree>
    <p:extLst>
      <p:ext uri="{BB962C8B-B14F-4D97-AF65-F5344CB8AC3E}">
        <p14:creationId xmlns:p14="http://schemas.microsoft.com/office/powerpoint/2010/main" val="240551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UD デジタル 教科書体 NK-B" panose="02020700000000000000" pitchFamily="18" charset="-128"/>
                <a:ea typeface="UD デジタル 教科書体 NK-B" panose="02020700000000000000" pitchFamily="18" charset="-128"/>
              </a:rPr>
              <a:t>（参考）</a:t>
            </a:r>
            <a:r>
              <a:rPr lang="en-US" altLang="ja-JP" sz="2000" b="1" dirty="0" smtClean="0">
                <a:latin typeface="UD デジタル 教科書体 NK-B" panose="02020700000000000000" pitchFamily="18" charset="-128"/>
                <a:ea typeface="UD デジタル 教科書体 NK-B" panose="02020700000000000000" pitchFamily="18" charset="-128"/>
              </a:rPr>
              <a:t>L452R</a:t>
            </a:r>
            <a:r>
              <a:rPr lang="ja-JP" altLang="en-US" sz="2000" b="1" dirty="0" smtClean="0">
                <a:latin typeface="UD デジタル 教科書体 NK-B" panose="02020700000000000000" pitchFamily="18" charset="-128"/>
                <a:ea typeface="UD デジタル 教科書体 NK-B" panose="02020700000000000000" pitchFamily="18" charset="-128"/>
              </a:rPr>
              <a:t>変</a:t>
            </a:r>
            <a:r>
              <a:rPr lang="ja-JP" altLang="en-US" sz="2000" b="1" dirty="0">
                <a:latin typeface="UD デジタル 教科書体 NK-B" panose="02020700000000000000" pitchFamily="18" charset="-128"/>
                <a:ea typeface="UD デジタル 教科書体 NK-B" panose="02020700000000000000" pitchFamily="18" charset="-128"/>
              </a:rPr>
              <a:t>異株の</a:t>
            </a:r>
            <a:r>
              <a:rPr lang="ja-JP" altLang="en-US" sz="2000" b="1" dirty="0" smtClean="0">
                <a:latin typeface="UD デジタル 教科書体 NK-B" panose="02020700000000000000" pitchFamily="18" charset="-128"/>
                <a:ea typeface="UD デジタル 教科書体 NK-B" panose="02020700000000000000" pitchFamily="18" charset="-128"/>
              </a:rPr>
              <a:t>置き換わりの状況①</a:t>
            </a:r>
            <a:r>
              <a:rPr lang="ja-JP" altLang="en-US" sz="1600" b="1" dirty="0" smtClean="0">
                <a:latin typeface="UD デジタル 教科書体 NK-B" panose="02020700000000000000" pitchFamily="18" charset="-128"/>
                <a:ea typeface="UD デジタル 教科書体 NK-B" panose="02020700000000000000" pitchFamily="18" charset="-128"/>
              </a:rPr>
              <a:t>（アドバイザリーボード資料より抜粋）</a:t>
            </a:r>
            <a:endParaRPr lang="ja-JP" altLang="en-US" sz="1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917EE29D-734E-401F-A96A-62556CEF780E}"/>
              </a:ext>
            </a:extLst>
          </p:cNvPr>
          <p:cNvSpPr>
            <a:spLocks noGrp="1"/>
          </p:cNvSpPr>
          <p:nvPr>
            <p:ph type="sldNum" sz="quarter" idx="12"/>
          </p:nvPr>
        </p:nvSpPr>
        <p:spPr>
          <a:xfrm>
            <a:off x="9448800" y="6447710"/>
            <a:ext cx="2743200" cy="365125"/>
          </a:xfrm>
        </p:spPr>
        <p:txBody>
          <a:bodyPr/>
          <a:lstStyle/>
          <a:p>
            <a:fld id="{F216AE56-EAD3-4706-B860-3EC2C2952B40}" type="slidenum">
              <a:rPr kumimoji="1" lang="ja-JP" altLang="en-US" smtClean="0"/>
              <a:t>9</a:t>
            </a:fld>
            <a:endParaRPr kumimoji="1" lang="ja-JP" altLang="en-US" dirty="0"/>
          </a:p>
        </p:txBody>
      </p:sp>
      <p:sp>
        <p:nvSpPr>
          <p:cNvPr id="16" name="正方形/長方形 15">
            <a:extLst>
              <a:ext uri="{FF2B5EF4-FFF2-40B4-BE49-F238E27FC236}">
                <a16:creationId xmlns:a16="http://schemas.microsoft.com/office/drawing/2014/main" id="{FEC20DC3-1F96-452E-B488-F9422E7BB701}"/>
              </a:ext>
            </a:extLst>
          </p:cNvPr>
          <p:cNvSpPr/>
          <p:nvPr/>
        </p:nvSpPr>
        <p:spPr>
          <a:xfrm>
            <a:off x="-1805" y="411333"/>
            <a:ext cx="12192000" cy="5826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◆首都圏や北海道など、感染が大規模に拡大している都道府県は、デルタ株にほぼ置き換わっている。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7065848" y="6628802"/>
            <a:ext cx="4765904" cy="246221"/>
          </a:xfrm>
          <a:prstGeom prst="rect">
            <a:avLst/>
          </a:prstGeom>
          <a:noFill/>
        </p:spPr>
        <p:txBody>
          <a:bodyPr wrap="square" rtlCol="0">
            <a:spAutoFit/>
          </a:bodyPr>
          <a:lstStyle/>
          <a:p>
            <a:r>
              <a:rPr lang="ja-JP" altLang="en-US" sz="1000" dirty="0" smtClean="0"/>
              <a:t>データ：第</a:t>
            </a:r>
            <a:r>
              <a:rPr lang="en-US" altLang="ja-JP" sz="1000" dirty="0"/>
              <a:t>47</a:t>
            </a:r>
            <a:r>
              <a:rPr lang="ja-JP" altLang="en-US" sz="1000" dirty="0" smtClean="0"/>
              <a:t>回</a:t>
            </a:r>
            <a:r>
              <a:rPr lang="ja-JP" altLang="en-US" sz="1000" dirty="0"/>
              <a:t>アドバイザリーボード</a:t>
            </a:r>
            <a:r>
              <a:rPr lang="ja-JP" altLang="en-US" sz="1000" dirty="0" smtClean="0"/>
              <a:t>（</a:t>
            </a:r>
            <a:r>
              <a:rPr lang="en-US" altLang="ja-JP" sz="1000" dirty="0" smtClean="0"/>
              <a:t>8/11</a:t>
            </a:r>
            <a:r>
              <a:rPr lang="ja-JP" altLang="en-US" sz="1000" dirty="0" smtClean="0"/>
              <a:t>開催</a:t>
            </a:r>
            <a:r>
              <a:rPr lang="ja-JP" altLang="en-US" sz="1000" dirty="0"/>
              <a:t>）</a:t>
            </a:r>
            <a:r>
              <a:rPr lang="ja-JP" altLang="en-US" sz="1000" dirty="0" smtClean="0"/>
              <a:t>資料３－２より抜粋</a:t>
            </a:r>
            <a:endParaRPr kumimoji="1" lang="ja-JP" altLang="en-US" sz="1000" dirty="0"/>
          </a:p>
        </p:txBody>
      </p:sp>
      <p:pic>
        <p:nvPicPr>
          <p:cNvPr id="8" name="図 7"/>
          <p:cNvPicPr>
            <a:picLocks noChangeAspect="1"/>
          </p:cNvPicPr>
          <p:nvPr/>
        </p:nvPicPr>
        <p:blipFill>
          <a:blip r:embed="rId3"/>
          <a:stretch>
            <a:fillRect/>
          </a:stretch>
        </p:blipFill>
        <p:spPr>
          <a:xfrm>
            <a:off x="1885069" y="1551453"/>
            <a:ext cx="8131125" cy="4494005"/>
          </a:xfrm>
          <a:prstGeom prst="rect">
            <a:avLst/>
          </a:prstGeom>
        </p:spPr>
      </p:pic>
      <p:sp>
        <p:nvSpPr>
          <p:cNvPr id="9" name="正方形/長方形 8"/>
          <p:cNvSpPr/>
          <p:nvPr/>
        </p:nvSpPr>
        <p:spPr>
          <a:xfrm>
            <a:off x="2855740" y="1698824"/>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北海道</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416060" y="1674358"/>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茨城県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976380" y="1726961"/>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埼玉県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7976380" y="5929501"/>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神奈川</a:t>
            </a:r>
            <a:r>
              <a:rPr kumimoji="1" lang="ja-JP" altLang="en-US" sz="1100" dirty="0" smtClean="0">
                <a:solidFill>
                  <a:schemeClr val="tx1"/>
                </a:solidFill>
                <a:latin typeface="Meiryo UI" panose="020B0604030504040204" pitchFamily="50" charset="-128"/>
                <a:ea typeface="Meiryo UI" panose="020B0604030504040204" pitchFamily="50" charset="-128"/>
              </a:rPr>
              <a:t>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559623" y="5923026"/>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東京都</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2982891" y="5937062"/>
            <a:ext cx="106914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千葉県</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01804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13117</TotalTime>
  <Words>3437</Words>
  <Application>Microsoft Office PowerPoint</Application>
  <PresentationFormat>ワイド画面</PresentationFormat>
  <Paragraphs>371</Paragraphs>
  <Slides>37</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37</vt:i4>
      </vt:variant>
    </vt:vector>
  </HeadingPairs>
  <TitlesOfParts>
    <vt:vector size="47" baseType="lpstr">
      <vt:lpstr>HGSｺﾞｼｯｸM</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寶來　徳子</dc:creator>
  <cp:lastModifiedBy>奥山　善之</cp:lastModifiedBy>
  <cp:revision>95</cp:revision>
  <cp:lastPrinted>2021-08-18T01:19:53Z</cp:lastPrinted>
  <dcterms:created xsi:type="dcterms:W3CDTF">2020-08-11T02:27:27Z</dcterms:created>
  <dcterms:modified xsi:type="dcterms:W3CDTF">2021-08-18T09:49:39Z</dcterms:modified>
</cp:coreProperties>
</file>