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</p:sldIdLst>
  <p:sldSz cx="12192000" cy="6858000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48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669FF-38EC-4F1A-A796-F9D761ED2E4A}" type="datetimeFigureOut">
              <a:rPr kumimoji="1" lang="ja-JP" altLang="en-US" smtClean="0"/>
              <a:t>2021/4/14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79B25-E64C-49E0-90F1-20E93F6B14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32314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669FF-38EC-4F1A-A796-F9D761ED2E4A}" type="datetimeFigureOut">
              <a:rPr kumimoji="1" lang="ja-JP" altLang="en-US" smtClean="0"/>
              <a:t>2021/4/14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79B25-E64C-49E0-90F1-20E93F6B14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11239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669FF-38EC-4F1A-A796-F9D761ED2E4A}" type="datetimeFigureOut">
              <a:rPr kumimoji="1" lang="ja-JP" altLang="en-US" smtClean="0"/>
              <a:t>2021/4/14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79B25-E64C-49E0-90F1-20E93F6B14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533974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669FF-38EC-4F1A-A796-F9D761ED2E4A}" type="datetimeFigureOut">
              <a:rPr kumimoji="1" lang="ja-JP" altLang="en-US" smtClean="0"/>
              <a:t>2021/4/14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79B25-E64C-49E0-90F1-20E93F6B14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13139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669FF-38EC-4F1A-A796-F9D761ED2E4A}" type="datetimeFigureOut">
              <a:rPr kumimoji="1" lang="ja-JP" altLang="en-US" smtClean="0"/>
              <a:t>2021/4/14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79B25-E64C-49E0-90F1-20E93F6B14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13376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669FF-38EC-4F1A-A796-F9D761ED2E4A}" type="datetimeFigureOut">
              <a:rPr kumimoji="1" lang="ja-JP" altLang="en-US" smtClean="0"/>
              <a:t>2021/4/14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79B25-E64C-49E0-90F1-20E93F6B14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395954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669FF-38EC-4F1A-A796-F9D761ED2E4A}" type="datetimeFigureOut">
              <a:rPr kumimoji="1" lang="ja-JP" altLang="en-US" smtClean="0"/>
              <a:t>2021/4/14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79B25-E64C-49E0-90F1-20E93F6B14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510043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669FF-38EC-4F1A-A796-F9D761ED2E4A}" type="datetimeFigureOut">
              <a:rPr kumimoji="1" lang="ja-JP" altLang="en-US" smtClean="0"/>
              <a:t>2021/4/14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79B25-E64C-49E0-90F1-20E93F6B14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0614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669FF-38EC-4F1A-A796-F9D761ED2E4A}" type="datetimeFigureOut">
              <a:rPr kumimoji="1" lang="ja-JP" altLang="en-US" smtClean="0"/>
              <a:t>2021/4/14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79B25-E64C-49E0-90F1-20E93F6B14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20883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669FF-38EC-4F1A-A796-F9D761ED2E4A}" type="datetimeFigureOut">
              <a:rPr kumimoji="1" lang="ja-JP" altLang="en-US" smtClean="0"/>
              <a:t>2021/4/14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79B25-E64C-49E0-90F1-20E93F6B14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249219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669FF-38EC-4F1A-A796-F9D761ED2E4A}" type="datetimeFigureOut">
              <a:rPr kumimoji="1" lang="ja-JP" altLang="en-US" smtClean="0"/>
              <a:t>2021/4/14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79B25-E64C-49E0-90F1-20E93F6B14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519853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F669FF-38EC-4F1A-A796-F9D761ED2E4A}" type="datetimeFigureOut">
              <a:rPr kumimoji="1" lang="ja-JP" altLang="en-US" smtClean="0"/>
              <a:t>2021/4/14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79B25-E64C-49E0-90F1-20E93F6B14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632908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/>
          <p:cNvSpPr/>
          <p:nvPr/>
        </p:nvSpPr>
        <p:spPr>
          <a:xfrm>
            <a:off x="-3770" y="-2288"/>
            <a:ext cx="12195770" cy="610104"/>
          </a:xfrm>
          <a:prstGeom prst="rect">
            <a:avLst/>
          </a:prstGeom>
          <a:solidFill>
            <a:srgbClr val="007FAC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800" b="1" dirty="0" smtClean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宿泊療養施設の確保について</a:t>
            </a:r>
            <a:endParaRPr lang="ja-JP" altLang="en-US" sz="2800" b="1" dirty="0">
              <a:solidFill>
                <a:schemeClr val="bg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51" name="角丸四角形 50"/>
          <p:cNvSpPr/>
          <p:nvPr/>
        </p:nvSpPr>
        <p:spPr>
          <a:xfrm>
            <a:off x="1408224" y="831156"/>
            <a:ext cx="3240000" cy="341481"/>
          </a:xfrm>
          <a:prstGeom prst="round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b="1" dirty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契約</a:t>
            </a:r>
            <a:r>
              <a:rPr lang="ja-JP" altLang="en-US" b="1" dirty="0" smtClean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施設の状況</a:t>
            </a:r>
            <a:endParaRPr kumimoji="1" lang="en-US" altLang="ja-JP" b="1" dirty="0" smtClean="0">
              <a:solidFill>
                <a:schemeClr val="bg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graphicFrame>
        <p:nvGraphicFramePr>
          <p:cNvPr id="22" name="表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6682733"/>
              </p:ext>
            </p:extLst>
          </p:nvPr>
        </p:nvGraphicFramePr>
        <p:xfrm>
          <a:off x="36649" y="1363148"/>
          <a:ext cx="5983151" cy="4603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57312">
                  <a:extLst>
                    <a:ext uri="{9D8B030D-6E8A-4147-A177-3AD203B41FA5}">
                      <a16:colId xmlns:a16="http://schemas.microsoft.com/office/drawing/2014/main" val="2572959465"/>
                    </a:ext>
                  </a:extLst>
                </a:gridCol>
                <a:gridCol w="907120">
                  <a:extLst>
                    <a:ext uri="{9D8B030D-6E8A-4147-A177-3AD203B41FA5}">
                      <a16:colId xmlns:a16="http://schemas.microsoft.com/office/drawing/2014/main" val="2932061853"/>
                    </a:ext>
                  </a:extLst>
                </a:gridCol>
                <a:gridCol w="837930">
                  <a:extLst>
                    <a:ext uri="{9D8B030D-6E8A-4147-A177-3AD203B41FA5}">
                      <a16:colId xmlns:a16="http://schemas.microsoft.com/office/drawing/2014/main" val="2837524026"/>
                    </a:ext>
                  </a:extLst>
                </a:gridCol>
                <a:gridCol w="1080789">
                  <a:extLst>
                    <a:ext uri="{9D8B030D-6E8A-4147-A177-3AD203B41FA5}">
                      <a16:colId xmlns:a16="http://schemas.microsoft.com/office/drawing/2014/main" val="2599516011"/>
                    </a:ext>
                  </a:extLst>
                </a:gridCol>
              </a:tblGrid>
              <a:tr h="41852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施設名</a:t>
                      </a:r>
                      <a:endParaRPr kumimoji="1" lang="ja-JP" altLang="en-US" sz="14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所在地</a:t>
                      </a:r>
                      <a:endParaRPr kumimoji="1" lang="ja-JP" altLang="en-US" sz="14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室数</a:t>
                      </a:r>
                      <a:endParaRPr kumimoji="1" lang="ja-JP" altLang="en-US" sz="14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状況</a:t>
                      </a:r>
                      <a:endParaRPr kumimoji="1" lang="ja-JP" altLang="en-US" sz="14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0480058"/>
                  </a:ext>
                </a:extLst>
              </a:tr>
              <a:tr h="418520">
                <a:tc>
                  <a:txBody>
                    <a:bodyPr/>
                    <a:lstStyle/>
                    <a:p>
                      <a:r>
                        <a:rPr kumimoji="1" lang="ja-JP" altLang="en-US" sz="14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大阪アカデミア（新館１）</a:t>
                      </a: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住之江区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１５９室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稼働中</a:t>
                      </a:r>
                      <a:endParaRPr kumimoji="1" lang="ja-JP" altLang="en-US" sz="12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6825968"/>
                  </a:ext>
                </a:extLst>
              </a:tr>
              <a:tr h="418520">
                <a:tc>
                  <a:txBody>
                    <a:bodyPr/>
                    <a:lstStyle/>
                    <a:p>
                      <a:r>
                        <a:rPr kumimoji="1" lang="ja-JP" altLang="en-US" sz="14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大阪アカデミア（新館２）</a:t>
                      </a:r>
                      <a:endParaRPr kumimoji="1" lang="ja-JP" altLang="en-US" sz="14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kumimoji="1" lang="ja-JP" altLang="en-US" sz="14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153</a:t>
                      </a:r>
                      <a:r>
                        <a:rPr kumimoji="1" lang="ja-JP" altLang="en-US" sz="14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室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稼働中</a:t>
                      </a:r>
                      <a:endParaRPr kumimoji="1" lang="ja-JP" altLang="en-US" sz="14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23046124"/>
                  </a:ext>
                </a:extLst>
              </a:tr>
              <a:tr h="418520">
                <a:tc>
                  <a:txBody>
                    <a:bodyPr/>
                    <a:lstStyle/>
                    <a:p>
                      <a:r>
                        <a:rPr kumimoji="1" lang="ja-JP" altLang="en-US" sz="14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ホテルイルグランデ梅田</a:t>
                      </a:r>
                      <a:endParaRPr kumimoji="1" lang="ja-JP" altLang="en-US" sz="14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北区</a:t>
                      </a:r>
                      <a:endParaRPr kumimoji="1" lang="ja-JP" altLang="en-US" sz="14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245</a:t>
                      </a:r>
                      <a:r>
                        <a:rPr kumimoji="1" lang="ja-JP" altLang="en-US" sz="14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室</a:t>
                      </a:r>
                      <a:endParaRPr kumimoji="1" lang="ja-JP" altLang="en-US" sz="14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稼働中</a:t>
                      </a:r>
                      <a:endParaRPr kumimoji="1" lang="ja-JP" altLang="en-US" sz="12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12529514"/>
                  </a:ext>
                </a:extLst>
              </a:tr>
              <a:tr h="418520">
                <a:tc>
                  <a:txBody>
                    <a:bodyPr/>
                    <a:lstStyle/>
                    <a:p>
                      <a:r>
                        <a:rPr kumimoji="1" lang="ja-JP" altLang="en-US" sz="14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ウェリナホテルプレミア中之島イースト</a:t>
                      </a:r>
                      <a:endParaRPr kumimoji="1" lang="ja-JP" altLang="en-US" sz="14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西区</a:t>
                      </a:r>
                      <a:endParaRPr kumimoji="1" lang="ja-JP" altLang="en-US" sz="14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4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３</a:t>
                      </a:r>
                      <a:r>
                        <a:rPr kumimoji="1" lang="en-US" altLang="ja-JP" sz="14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10</a:t>
                      </a:r>
                      <a:r>
                        <a:rPr kumimoji="1" lang="ja-JP" altLang="en-US" sz="14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室</a:t>
                      </a:r>
                      <a:endParaRPr kumimoji="1" lang="ja-JP" altLang="en-US" sz="14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稼働中</a:t>
                      </a:r>
                      <a:endParaRPr kumimoji="1" lang="ja-JP" altLang="en-US" sz="14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44913328"/>
                  </a:ext>
                </a:extLst>
              </a:tr>
              <a:tr h="418520">
                <a:tc>
                  <a:txBody>
                    <a:bodyPr/>
                    <a:lstStyle/>
                    <a:p>
                      <a:r>
                        <a:rPr kumimoji="1" lang="ja-JP" altLang="en-US" sz="14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アパホテルなんば南恵美須町駅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浪速区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4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２</a:t>
                      </a:r>
                      <a:r>
                        <a:rPr kumimoji="1" lang="en-US" altLang="ja-JP" sz="14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34</a:t>
                      </a:r>
                      <a:r>
                        <a:rPr kumimoji="1" lang="ja-JP" altLang="en-US" sz="14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室</a:t>
                      </a:r>
                      <a:endParaRPr kumimoji="1" lang="ja-JP" altLang="en-US" sz="14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稼働中</a:t>
                      </a:r>
                      <a:endParaRPr kumimoji="1" lang="ja-JP" altLang="en-US" sz="14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21431800"/>
                  </a:ext>
                </a:extLst>
              </a:tr>
              <a:tr h="418520">
                <a:tc>
                  <a:txBody>
                    <a:bodyPr/>
                    <a:lstStyle/>
                    <a:p>
                      <a:r>
                        <a:rPr lang="ja-JP" altLang="en-US" sz="14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リッチモンドホテルなんば大国町</a:t>
                      </a:r>
                      <a:endParaRPr kumimoji="1" lang="en-US" altLang="ja-JP" sz="1400" dirty="0" smtClean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ja-JP" altLang="en-US" sz="14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浪速区</a:t>
                      </a:r>
                      <a:endParaRPr kumimoji="1" lang="ja-JP" altLang="en-US" sz="14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ja-JP" sz="14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187</a:t>
                      </a:r>
                      <a:r>
                        <a:rPr lang="ja-JP" altLang="en-US" sz="14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室</a:t>
                      </a:r>
                      <a:endParaRPr kumimoji="1" lang="ja-JP" altLang="en-US" sz="14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稼働中</a:t>
                      </a:r>
                      <a:endParaRPr kumimoji="1" lang="ja-JP" altLang="en-US" sz="12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73106759"/>
                  </a:ext>
                </a:extLst>
              </a:tr>
              <a:tr h="418520">
                <a:tc>
                  <a:txBody>
                    <a:bodyPr/>
                    <a:lstStyle/>
                    <a:p>
                      <a:r>
                        <a:rPr kumimoji="1" lang="ja-JP" altLang="en-US" sz="14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スーパーホテル大阪天然温泉</a:t>
                      </a:r>
                      <a:endParaRPr kumimoji="1" lang="en-US" altLang="ja-JP" sz="1400" dirty="0" smtClean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西区</a:t>
                      </a:r>
                      <a:endParaRPr kumimoji="1" lang="ja-JP" altLang="en-US" sz="14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4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４００室</a:t>
                      </a:r>
                      <a:endParaRPr kumimoji="1" lang="ja-JP" altLang="en-US" sz="14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稼動中</a:t>
                      </a:r>
                      <a:endParaRPr kumimoji="1" lang="ja-JP" altLang="en-US" sz="14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36019063"/>
                  </a:ext>
                </a:extLst>
              </a:tr>
              <a:tr h="418520">
                <a:tc>
                  <a:txBody>
                    <a:bodyPr/>
                    <a:lstStyle/>
                    <a:p>
                      <a:r>
                        <a:rPr lang="ja-JP" altLang="en-US" sz="14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ライズホテル大阪北新地</a:t>
                      </a:r>
                      <a:endParaRPr kumimoji="1" lang="en-US" altLang="ja-JP" sz="1400" dirty="0" smtClean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ja-JP" altLang="en-US" sz="14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北区</a:t>
                      </a:r>
                      <a:endParaRPr kumimoji="1" lang="ja-JP" altLang="en-US" sz="14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ja-JP" sz="14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210</a:t>
                      </a:r>
                      <a:r>
                        <a:rPr lang="ja-JP" altLang="en-US" sz="14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室</a:t>
                      </a:r>
                      <a:endParaRPr kumimoji="1" lang="ja-JP" altLang="en-US" sz="14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稼動中</a:t>
                      </a:r>
                      <a:endParaRPr kumimoji="1" lang="ja-JP" altLang="en-US" sz="14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72655014"/>
                  </a:ext>
                </a:extLst>
              </a:tr>
              <a:tr h="418520">
                <a:tc>
                  <a:txBody>
                    <a:bodyPr/>
                    <a:lstStyle/>
                    <a:p>
                      <a:r>
                        <a:rPr kumimoji="1" lang="ja-JP" altLang="en-US" sz="14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ホテルコンソルト新大阪</a:t>
                      </a:r>
                      <a:endParaRPr kumimoji="1" lang="ja-JP" altLang="en-US" sz="14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淀川区</a:t>
                      </a:r>
                      <a:endParaRPr kumimoji="1" lang="ja-JP" altLang="en-US" sz="14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288</a:t>
                      </a:r>
                      <a:r>
                        <a:rPr kumimoji="1" lang="ja-JP" altLang="en-US" sz="14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室</a:t>
                      </a:r>
                      <a:endParaRPr kumimoji="1" lang="ja-JP" altLang="en-US" sz="14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稼働中</a:t>
                      </a:r>
                      <a:endParaRPr kumimoji="1" lang="ja-JP" altLang="en-US" sz="14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93427478"/>
                  </a:ext>
                </a:extLst>
              </a:tr>
              <a:tr h="418520">
                <a:tc>
                  <a:txBody>
                    <a:bodyPr/>
                    <a:lstStyle/>
                    <a:p>
                      <a:r>
                        <a:rPr kumimoji="1" lang="ja-JP" altLang="en-US" sz="14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ジーアールホテル江坂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吹田市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230</a:t>
                      </a:r>
                      <a:r>
                        <a:rPr kumimoji="1" lang="ja-JP" altLang="en-US" sz="14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室</a:t>
                      </a:r>
                      <a:endParaRPr kumimoji="1" lang="ja-JP" altLang="en-US" sz="14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稼働中</a:t>
                      </a:r>
                      <a:endParaRPr kumimoji="1" lang="ja-JP" altLang="en-US" sz="14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63069919"/>
                  </a:ext>
                </a:extLst>
              </a:tr>
            </a:tbl>
          </a:graphicData>
        </a:graphic>
      </p:graphicFrame>
      <p:graphicFrame>
        <p:nvGraphicFramePr>
          <p:cNvPr id="21" name="表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2821336"/>
              </p:ext>
            </p:extLst>
          </p:nvPr>
        </p:nvGraphicFramePr>
        <p:xfrm>
          <a:off x="6272463" y="1880239"/>
          <a:ext cx="5727032" cy="14868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69772">
                  <a:extLst>
                    <a:ext uri="{9D8B030D-6E8A-4147-A177-3AD203B41FA5}">
                      <a16:colId xmlns:a16="http://schemas.microsoft.com/office/drawing/2014/main" val="2572959465"/>
                    </a:ext>
                  </a:extLst>
                </a:gridCol>
                <a:gridCol w="840631">
                  <a:extLst>
                    <a:ext uri="{9D8B030D-6E8A-4147-A177-3AD203B41FA5}">
                      <a16:colId xmlns:a16="http://schemas.microsoft.com/office/drawing/2014/main" val="2361671283"/>
                    </a:ext>
                  </a:extLst>
                </a:gridCol>
                <a:gridCol w="884221">
                  <a:extLst>
                    <a:ext uri="{9D8B030D-6E8A-4147-A177-3AD203B41FA5}">
                      <a16:colId xmlns:a16="http://schemas.microsoft.com/office/drawing/2014/main" val="2932061853"/>
                    </a:ext>
                  </a:extLst>
                </a:gridCol>
                <a:gridCol w="1632408">
                  <a:extLst>
                    <a:ext uri="{9D8B030D-6E8A-4147-A177-3AD203B41FA5}">
                      <a16:colId xmlns:a16="http://schemas.microsoft.com/office/drawing/2014/main" val="2837524026"/>
                    </a:ext>
                  </a:extLst>
                </a:gridCol>
              </a:tblGrid>
              <a:tr h="35912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施設名</a:t>
                      </a:r>
                      <a:endParaRPr kumimoji="1" lang="ja-JP" altLang="en-US" sz="14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所在地</a:t>
                      </a:r>
                      <a:endParaRPr kumimoji="1" lang="ja-JP" altLang="en-US" sz="14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室数</a:t>
                      </a:r>
                      <a:endParaRPr kumimoji="1" lang="ja-JP" altLang="en-US" sz="14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状況</a:t>
                      </a:r>
                      <a:endParaRPr kumimoji="1" lang="ja-JP" altLang="en-US" sz="14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0480058"/>
                  </a:ext>
                </a:extLst>
              </a:tr>
              <a:tr h="254717">
                <a:tc>
                  <a:txBody>
                    <a:bodyPr/>
                    <a:lstStyle/>
                    <a:p>
                      <a:r>
                        <a:rPr kumimoji="1" lang="ja-JP" altLang="en-US" sz="14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ウェリナホテルプレミア</a:t>
                      </a:r>
                      <a:endParaRPr kumimoji="1" lang="en-US" altLang="ja-JP" sz="1400" dirty="0" smtClean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  <a:p>
                      <a:r>
                        <a:rPr kumimoji="1" lang="ja-JP" altLang="en-US" sz="14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中之島ウエスト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西区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2</a:t>
                      </a:r>
                      <a:r>
                        <a:rPr kumimoji="1" lang="ja-JP" altLang="en-US" sz="14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８４室</a:t>
                      </a:r>
                      <a:endParaRPr kumimoji="1" lang="ja-JP" altLang="en-US" sz="14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4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４</a:t>
                      </a:r>
                      <a:r>
                        <a:rPr kumimoji="1" lang="en-US" altLang="ja-JP" sz="14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/1</a:t>
                      </a:r>
                      <a:r>
                        <a:rPr kumimoji="1" lang="ja-JP" altLang="en-US" sz="140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４開所</a:t>
                      </a:r>
                      <a:endParaRPr kumimoji="1" lang="ja-JP" altLang="en-US" sz="14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9172506"/>
                  </a:ext>
                </a:extLst>
              </a:tr>
              <a:tr h="254717">
                <a:tc>
                  <a:txBody>
                    <a:bodyPr/>
                    <a:lstStyle/>
                    <a:p>
                      <a:r>
                        <a:rPr kumimoji="1" lang="ja-JP" altLang="en-US" sz="14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アパホテルなんば駅東</a:t>
                      </a:r>
                      <a:endParaRPr kumimoji="1" lang="ja-JP" altLang="en-US" sz="14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中央区</a:t>
                      </a:r>
                      <a:endParaRPr kumimoji="1" lang="ja-JP" altLang="en-US" sz="14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35</a:t>
                      </a:r>
                      <a:r>
                        <a:rPr kumimoji="1" lang="ja-JP" altLang="en-US" sz="14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９室</a:t>
                      </a:r>
                      <a:endParaRPr kumimoji="1" lang="ja-JP" altLang="en-US" sz="14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4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４</a:t>
                      </a:r>
                      <a:r>
                        <a:rPr kumimoji="1" lang="en-US" altLang="ja-JP" sz="14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/15</a:t>
                      </a:r>
                      <a:r>
                        <a:rPr kumimoji="1" lang="ja-JP" altLang="en-US" sz="14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開所</a:t>
                      </a:r>
                      <a:endParaRPr kumimoji="1" lang="ja-JP" altLang="en-US" sz="14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6290183"/>
                  </a:ext>
                </a:extLst>
              </a:tr>
              <a:tr h="25471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小計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 smtClean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６４３室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1789725"/>
                  </a:ext>
                </a:extLst>
              </a:tr>
            </a:tbl>
          </a:graphicData>
        </a:graphic>
      </p:graphicFrame>
      <p:sp>
        <p:nvSpPr>
          <p:cNvPr id="30" name="正方形/長方形 29"/>
          <p:cNvSpPr/>
          <p:nvPr/>
        </p:nvSpPr>
        <p:spPr>
          <a:xfrm>
            <a:off x="6379090" y="1395379"/>
            <a:ext cx="5324784" cy="566887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b="1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■新たに２施設を確保</a:t>
            </a:r>
            <a:endParaRPr lang="en-US" altLang="ja-JP" b="1" dirty="0" smtClean="0">
              <a:solidFill>
                <a:schemeClr val="tx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graphicFrame>
        <p:nvGraphicFramePr>
          <p:cNvPr id="32" name="表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1509496"/>
              </p:ext>
            </p:extLst>
          </p:nvPr>
        </p:nvGraphicFramePr>
        <p:xfrm>
          <a:off x="46028" y="6139172"/>
          <a:ext cx="5973772" cy="4644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73772">
                  <a:extLst>
                    <a:ext uri="{9D8B030D-6E8A-4147-A177-3AD203B41FA5}">
                      <a16:colId xmlns:a16="http://schemas.microsoft.com/office/drawing/2014/main" val="1164437689"/>
                    </a:ext>
                  </a:extLst>
                </a:gridCol>
              </a:tblGrid>
              <a:tr h="46440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計　　９施設（２４１６室）</a:t>
                      </a:r>
                      <a:endParaRPr kumimoji="1" lang="ja-JP" altLang="en-US" sz="20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86248268"/>
                  </a:ext>
                </a:extLst>
              </a:tr>
            </a:tbl>
          </a:graphicData>
        </a:graphic>
      </p:graphicFrame>
      <p:sp>
        <p:nvSpPr>
          <p:cNvPr id="2" name="正方形/長方形 1"/>
          <p:cNvSpPr/>
          <p:nvPr/>
        </p:nvSpPr>
        <p:spPr>
          <a:xfrm>
            <a:off x="6112042" y="1364172"/>
            <a:ext cx="6023517" cy="2616171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正方形/長方形 18"/>
          <p:cNvSpPr/>
          <p:nvPr/>
        </p:nvSpPr>
        <p:spPr>
          <a:xfrm>
            <a:off x="6495556" y="5934055"/>
            <a:ext cx="5324784" cy="566887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ja-JP" b="1" dirty="0" smtClean="0">
              <a:solidFill>
                <a:schemeClr val="tx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endParaRPr lang="en-US" altLang="ja-JP" b="1" dirty="0">
              <a:solidFill>
                <a:schemeClr val="tx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23" name="正方形/長方形 22"/>
          <p:cNvSpPr/>
          <p:nvPr/>
        </p:nvSpPr>
        <p:spPr>
          <a:xfrm>
            <a:off x="5818183" y="1905355"/>
            <a:ext cx="5921438" cy="1279549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kumimoji="1" lang="ja-JP" altLang="en-US" b="1" u="sng" dirty="0">
              <a:solidFill>
                <a:schemeClr val="tx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24" name="角丸四角形 23"/>
          <p:cNvSpPr/>
          <p:nvPr/>
        </p:nvSpPr>
        <p:spPr>
          <a:xfrm>
            <a:off x="7537948" y="4644219"/>
            <a:ext cx="3240000" cy="341481"/>
          </a:xfrm>
          <a:prstGeom prst="round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b="1" dirty="0" smtClean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さらなる取組みとして</a:t>
            </a:r>
            <a:endParaRPr kumimoji="1" lang="en-US" altLang="ja-JP" b="1" dirty="0" smtClean="0">
              <a:solidFill>
                <a:schemeClr val="bg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26" name="角丸四角形 25"/>
          <p:cNvSpPr/>
          <p:nvPr/>
        </p:nvSpPr>
        <p:spPr>
          <a:xfrm>
            <a:off x="7537948" y="831156"/>
            <a:ext cx="3240000" cy="341481"/>
          </a:xfrm>
          <a:prstGeom prst="round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b="1" dirty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今後</a:t>
            </a:r>
            <a:r>
              <a:rPr lang="ja-JP" altLang="en-US" b="1" dirty="0" smtClean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の予定</a:t>
            </a:r>
            <a:endParaRPr kumimoji="1" lang="en-US" altLang="ja-JP" b="1" dirty="0" smtClean="0">
              <a:solidFill>
                <a:schemeClr val="bg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31" name="正方形/長方形 30"/>
          <p:cNvSpPr/>
          <p:nvPr/>
        </p:nvSpPr>
        <p:spPr>
          <a:xfrm>
            <a:off x="6112041" y="5141903"/>
            <a:ext cx="6023518" cy="1404546"/>
          </a:xfrm>
          <a:prstGeom prst="rect">
            <a:avLst/>
          </a:prstGeom>
          <a:noFill/>
          <a:ln w="44450">
            <a:solidFill>
              <a:schemeClr val="accent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正方形/長方形 34"/>
          <p:cNvSpPr/>
          <p:nvPr/>
        </p:nvSpPr>
        <p:spPr>
          <a:xfrm>
            <a:off x="6116510" y="5123687"/>
            <a:ext cx="5324784" cy="654923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b="1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〇　宿泊施設の公募実施</a:t>
            </a:r>
            <a:endParaRPr lang="en-US" altLang="ja-JP" b="1" dirty="0">
              <a:solidFill>
                <a:schemeClr val="tx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36" name="正方形/長方形 35"/>
          <p:cNvSpPr/>
          <p:nvPr/>
        </p:nvSpPr>
        <p:spPr>
          <a:xfrm>
            <a:off x="5818183" y="5628905"/>
            <a:ext cx="7708023" cy="780092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b="1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・対象施設　１棟１００室以上で</a:t>
            </a:r>
            <a:r>
              <a:rPr lang="en-US" altLang="ja-JP" b="1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1</a:t>
            </a:r>
            <a:r>
              <a:rPr lang="ja-JP" altLang="en-US" b="1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棟貸し可能な府内宿泊施設</a:t>
            </a:r>
            <a:endParaRPr lang="en-US" altLang="ja-JP" b="1" dirty="0" smtClean="0">
              <a:solidFill>
                <a:schemeClr val="tx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lang="ja-JP" altLang="en-US" b="1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lang="ja-JP" altLang="en-US" b="1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・受付期間　令和３年４月６日（火）から４月９日（金）</a:t>
            </a:r>
            <a:endParaRPr lang="en-US" altLang="ja-JP" b="1" dirty="0">
              <a:solidFill>
                <a:schemeClr val="tx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7" name="サブタイトル 2"/>
          <p:cNvSpPr txBox="1">
            <a:spLocks/>
          </p:cNvSpPr>
          <p:nvPr/>
        </p:nvSpPr>
        <p:spPr>
          <a:xfrm>
            <a:off x="10610210" y="96472"/>
            <a:ext cx="1501957" cy="39325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112542" tIns="56271" rIns="112542" bIns="56271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800" b="1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資料１－６</a:t>
            </a:r>
            <a:r>
              <a:rPr lang="ja-JP" altLang="en-US" sz="1800" b="1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</a:t>
            </a:r>
            <a:endParaRPr lang="en-US" altLang="ja-JP" sz="1800" b="1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25" name="正方形/長方形 24"/>
          <p:cNvSpPr/>
          <p:nvPr/>
        </p:nvSpPr>
        <p:spPr>
          <a:xfrm>
            <a:off x="6019800" y="3318793"/>
            <a:ext cx="5921438" cy="717827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2000" b="1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</a:t>
            </a:r>
            <a:r>
              <a:rPr lang="ja-JP" altLang="en-US" sz="2000" b="1" u="sng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９</a:t>
            </a:r>
            <a:r>
              <a:rPr lang="ja-JP" altLang="en-US" sz="2000" b="1" u="sng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施設（２４１</a:t>
            </a:r>
            <a:r>
              <a:rPr lang="ja-JP" altLang="en-US" sz="2000" b="1" u="sng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６</a:t>
            </a:r>
            <a:r>
              <a:rPr lang="ja-JP" altLang="en-US" sz="2000" b="1" u="sng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室）</a:t>
            </a:r>
            <a:r>
              <a:rPr kumimoji="1" lang="ja-JP" altLang="en-US" sz="2000" b="1" u="sng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⇒</a:t>
            </a:r>
            <a:r>
              <a:rPr kumimoji="1" lang="en-US" altLang="ja-JP" sz="2000" b="1" u="sng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1</a:t>
            </a:r>
            <a:r>
              <a:rPr lang="ja-JP" altLang="en-US" sz="2000" b="1" u="sng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１</a:t>
            </a:r>
            <a:r>
              <a:rPr kumimoji="1" lang="ja-JP" altLang="en-US" sz="2000" b="1" u="sng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施設（</a:t>
            </a:r>
            <a:r>
              <a:rPr lang="ja-JP" altLang="en-US" sz="2000" b="1" u="sng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３０５９</a:t>
            </a:r>
            <a:r>
              <a:rPr kumimoji="1" lang="ja-JP" altLang="en-US" sz="2000" b="1" u="sng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室）体制へ</a:t>
            </a:r>
            <a:endParaRPr kumimoji="1" lang="ja-JP" altLang="en-US" sz="2000" b="1" u="sng" dirty="0">
              <a:solidFill>
                <a:schemeClr val="tx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27" name="正方形/長方形 26"/>
          <p:cNvSpPr/>
          <p:nvPr/>
        </p:nvSpPr>
        <p:spPr>
          <a:xfrm>
            <a:off x="6112041" y="3966540"/>
            <a:ext cx="6023518" cy="566887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b="1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■今後５月上旬までにさらに２施設（４２５室）新規開設予定</a:t>
            </a:r>
            <a:endParaRPr lang="en-US" altLang="ja-JP" b="1" dirty="0" smtClean="0">
              <a:solidFill>
                <a:schemeClr val="tx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85341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512</TotalTime>
  <Words>215</Words>
  <Application>Microsoft Office PowerPoint</Application>
  <PresentationFormat>ワイド画面</PresentationFormat>
  <Paragraphs>70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UD デジタル 教科書体 NK-B</vt:lpstr>
      <vt:lpstr>UD デジタル 教科書体 NK-R</vt:lpstr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馬場　祐二</dc:creator>
  <cp:lastModifiedBy>上村　青史</cp:lastModifiedBy>
  <cp:revision>239</cp:revision>
  <cp:lastPrinted>2021-03-30T02:39:59Z</cp:lastPrinted>
  <dcterms:created xsi:type="dcterms:W3CDTF">2021-03-29T04:27:50Z</dcterms:created>
  <dcterms:modified xsi:type="dcterms:W3CDTF">2021-04-14T06:47:43Z</dcterms:modified>
</cp:coreProperties>
</file>