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90" r:id="rId2"/>
    <p:sldId id="1089" r:id="rId3"/>
    <p:sldId id="1087" r:id="rId4"/>
    <p:sldId id="1106" r:id="rId5"/>
    <p:sldId id="1107" r:id="rId6"/>
    <p:sldId id="1105" r:id="rId7"/>
    <p:sldId id="1108" r:id="rId8"/>
    <p:sldId id="1109" r:id="rId9"/>
    <p:sldId id="1104" r:id="rId10"/>
    <p:sldId id="1091" r:id="rId1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99"/>
    <a:srgbClr val="FF9999"/>
    <a:srgbClr val="FF6699"/>
    <a:srgbClr val="FFCCCC"/>
    <a:srgbClr val="33CC33"/>
    <a:srgbClr val="E7EDEF"/>
    <a:srgbClr val="FFB28B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1382" autoAdjust="0"/>
  </p:normalViewPr>
  <p:slideViewPr>
    <p:cSldViewPr snapToGrid="0">
      <p:cViewPr varScale="1">
        <p:scale>
          <a:sx n="68" d="100"/>
          <a:sy n="68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0"/>
            <a:ext cx="5445125" cy="3913187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2563B-A418-4252-96EE-75E9990DAD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16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3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95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790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857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E93-1682-4796-98A5-2918B67006AB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039A-B6BA-4E21-8BBB-6B989BF4F9A3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629D-5847-45B3-93A5-6DA3AFCD28CC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73-0F11-45B8-8918-26CC2314CC22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EF9-1DDA-415B-93FD-AC7949A7FBC5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C1A-E705-49A1-B21E-C4757D9D58C6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167C-8F34-4522-9B81-86994D752D12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55A-6CA0-4B28-B7A4-123200B4369B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B82-9362-46DE-A1BE-CEE049B3A5FB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BE68-2008-47BD-B7A1-81181691132E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0BA3-E053-4182-8AAB-1EC792115A7C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C529-A734-435B-A3DB-5CCDA269732D}" type="datetime1">
              <a:rPr kumimoji="1" lang="ja-JP" altLang="en-US" smtClean="0"/>
              <a:t>2021/4/7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" y="1277276"/>
            <a:ext cx="11991871" cy="54442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-18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第四波の特徴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感染状況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７日間新規陽性者数の推移</a:t>
            </a:r>
            <a:endParaRPr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11424" y="6356351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552293"/>
            <a:ext cx="12192000" cy="7166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○第四波は、直近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週間で約</a:t>
            </a:r>
            <a:r>
              <a:rPr lang="en-US" altLang="ja-JP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4.3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倍増加し、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第二波、第三波を大きく上回る速度で感染が急拡大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000" b="1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46109" y="1259973"/>
            <a:ext cx="343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３月１日以降を「第四波」と総称して分析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１－５</a:t>
            </a:r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 rot="17886350">
            <a:off x="1344936" y="4468006"/>
            <a:ext cx="1024184" cy="381733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24"/>
          <p:cNvSpPr txBox="1"/>
          <p:nvPr/>
        </p:nvSpPr>
        <p:spPr>
          <a:xfrm>
            <a:off x="1180282" y="4126151"/>
            <a:ext cx="86943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２週間で約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2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.7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倍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2" name="右矢印 31"/>
          <p:cNvSpPr/>
          <p:nvPr/>
        </p:nvSpPr>
        <p:spPr>
          <a:xfrm rot="17886350">
            <a:off x="5617185" y="3695551"/>
            <a:ext cx="1024184" cy="381733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24"/>
          <p:cNvSpPr txBox="1"/>
          <p:nvPr/>
        </p:nvSpPr>
        <p:spPr>
          <a:xfrm>
            <a:off x="5478285" y="3204837"/>
            <a:ext cx="86943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２週間で約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2.3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倍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5" name="右矢印 34"/>
          <p:cNvSpPr/>
          <p:nvPr/>
        </p:nvSpPr>
        <p:spPr>
          <a:xfrm rot="17245686">
            <a:off x="7463281" y="2816962"/>
            <a:ext cx="1260898" cy="381733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24"/>
          <p:cNvSpPr txBox="1"/>
          <p:nvPr/>
        </p:nvSpPr>
        <p:spPr>
          <a:xfrm>
            <a:off x="7398591" y="2195448"/>
            <a:ext cx="86943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２週間で約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2.1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倍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8" name="右矢印 37"/>
          <p:cNvSpPr/>
          <p:nvPr/>
        </p:nvSpPr>
        <p:spPr>
          <a:xfrm rot="16860044">
            <a:off x="10146728" y="2992399"/>
            <a:ext cx="2158049" cy="381733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24"/>
          <p:cNvSpPr txBox="1"/>
          <p:nvPr/>
        </p:nvSpPr>
        <p:spPr>
          <a:xfrm>
            <a:off x="10356315" y="2698388"/>
            <a:ext cx="86943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２週間で約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4.3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倍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0" y="4544124"/>
            <a:ext cx="12192000" cy="2028551"/>
          </a:xfrm>
          <a:prstGeom prst="roundRect">
            <a:avLst>
              <a:gd name="adj" fmla="val 62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急増している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代以下の若者から高齢者層に感染が拡大。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⇒医療提供体制が極端にひっ迫する恐れが極めて強く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確保病床数を超えて重症患者が発生する可能性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が高い。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上記から</a:t>
            </a:r>
            <a:r>
              <a:rPr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、以下のことに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緊急で取り組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　府民に対する</a:t>
            </a:r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不要不急の外出自粛要請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の徹底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　</a:t>
            </a:r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高齢者や基礎疾患がある方に対し、感染対策の徹底の注意喚起</a:t>
            </a:r>
            <a:endParaRPr kumimoji="1"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　新学期を迎えるにあたり、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教育現場における感染防止</a:t>
            </a:r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対策の徹底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（教育活動や部活動など、感染リスクの高い活動を控えるなど）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　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医療提供体制の緊急対応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確保病床を上回る臨時増床の要請など）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12192000" cy="4191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状況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と今後の対応方針について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-1" y="727102"/>
            <a:ext cx="12379570" cy="320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＜感染状況について＞</a:t>
            </a:r>
            <a:endParaRPr lang="en-US" altLang="ja-JP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第四波は、直近２週間で新規陽性者数が約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倍増加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第二波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2.7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倍）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第三波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2.3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月）、約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2.1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倍（年末年始））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大きく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上回る速度で感染が急拡大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これまでの波に比べ、感染拡大の局面が大きく変化。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代以下の新規陽性者が急激に増加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（第三波　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45.6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％→３月中旬以降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55.1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変異株陽性者については、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歳未満の発生も多い。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３月中旬より、大学生を中心に学生の陽性者が増加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。感染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経路と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しては、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家庭内感染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以外の濃厚接触者や感染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経路不明の割合が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増加。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＜医療提供体制について＞</a:t>
            </a:r>
            <a:endParaRPr lang="en-US" altLang="ja-JP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急激な重症者の増加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により、フェーズ移行に伴う医療提供体制の確保が整う前に、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重症病床使用率が８日間で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40.2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％から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66.5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％に急上昇。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・重症者数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名増加に要した日数：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第三波１か月→第四波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・重症者数約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名増加に要した日数：第三波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→第四波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重症者数に占める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代以下の重症者数の割合が急増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第三波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17.5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第四波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診断から重症化までの日数が短期化の傾向　　　　　　 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：第三波８日間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第四波７日間（変異株６日間）など、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変異株の影響が懸念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39369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5807611" y="4122587"/>
            <a:ext cx="858129" cy="19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6272" y="432023"/>
            <a:ext cx="1674055" cy="3629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第四波の状況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6272" y="4054756"/>
            <a:ext cx="1674055" cy="3629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今後の対応方針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58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081"/>
            <a:ext cx="12193057" cy="491380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192000" cy="4210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特徴　感染状況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年代別新規陽性者数（７日間移動平均）の推移　（日別）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21008"/>
            <a:ext cx="12192000" cy="1373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第四波は、３月中旬に、</a:t>
            </a:r>
            <a:r>
              <a:rPr lang="en-US" altLang="ja-JP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代、</a:t>
            </a:r>
            <a:r>
              <a:rPr lang="en-US" altLang="ja-JP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・３０代、４０・</a:t>
            </a:r>
            <a:r>
              <a:rPr lang="en-US" altLang="ja-JP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代が同時に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感染拡大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に転じ、特に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２０・３０代の感染が</a:t>
            </a:r>
            <a:endParaRPr lang="en-US" altLang="ja-JP" sz="2000" b="1" u="sng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著しく拡大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0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en-US" altLang="ja-JP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月）は、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代～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代までほぼ同時に感染が拡大したが、１０代には感染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はあまり拡大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せず。</a:t>
            </a:r>
          </a:p>
          <a:p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また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、第三波（年末年始）は、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代から感染拡大が始まり、他の年代層に拡大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39369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1" name="楕円 10"/>
          <p:cNvSpPr/>
          <p:nvPr/>
        </p:nvSpPr>
        <p:spPr>
          <a:xfrm rot="19550300">
            <a:off x="10366922" y="5310006"/>
            <a:ext cx="906955" cy="528085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2" name="楕円 11"/>
          <p:cNvSpPr/>
          <p:nvPr/>
        </p:nvSpPr>
        <p:spPr>
          <a:xfrm rot="19831274">
            <a:off x="1562710" y="5107495"/>
            <a:ext cx="906955" cy="465174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3" name="楕円 12"/>
          <p:cNvSpPr/>
          <p:nvPr/>
        </p:nvSpPr>
        <p:spPr>
          <a:xfrm rot="19831274">
            <a:off x="5570597" y="4492825"/>
            <a:ext cx="677547" cy="465174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42364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87947" y="2065883"/>
            <a:ext cx="287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28912" y="2083575"/>
            <a:ext cx="2658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四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波後半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62499" y="2120462"/>
            <a:ext cx="2660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第四波前半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393510" y="2102938"/>
            <a:ext cx="2813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変異株陽性者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5842" y="5935684"/>
            <a:ext cx="287566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30</a:t>
            </a:r>
            <a:r>
              <a:rPr kumimoji="1" lang="ja-JP" altLang="en-US" sz="1600" dirty="0" smtClean="0"/>
              <a:t>代</a:t>
            </a:r>
            <a:r>
              <a:rPr lang="ja-JP" altLang="en-US" sz="1600" dirty="0"/>
              <a:t>以下</a:t>
            </a:r>
            <a:r>
              <a:rPr kumimoji="1" lang="ja-JP" altLang="en-US" sz="1600" dirty="0" smtClean="0"/>
              <a:t>割合</a:t>
            </a:r>
            <a:r>
              <a:rPr lang="ja-JP" altLang="en-US" sz="1600" dirty="0"/>
              <a:t>　</a:t>
            </a:r>
            <a:r>
              <a:rPr lang="en-US" altLang="ja-JP" sz="2000" dirty="0" smtClean="0"/>
              <a:t>45.6</a:t>
            </a:r>
            <a:r>
              <a:rPr lang="ja-JP" altLang="en-US" sz="2000" dirty="0" smtClean="0"/>
              <a:t>％</a:t>
            </a:r>
            <a:endParaRPr lang="en-US" altLang="ja-JP" sz="2000" dirty="0" smtClean="0"/>
          </a:p>
          <a:p>
            <a:pPr algn="ctr"/>
            <a:r>
              <a:rPr kumimoji="1" lang="ja-JP" altLang="en-US" sz="1600" dirty="0" smtClean="0"/>
              <a:t>（うち、</a:t>
            </a:r>
            <a:r>
              <a:rPr lang="en-US" altLang="ja-JP" sz="1600" dirty="0" smtClean="0"/>
              <a:t>20</a:t>
            </a:r>
            <a:r>
              <a:rPr kumimoji="1" lang="ja-JP" altLang="en-US" sz="1600" dirty="0" smtClean="0"/>
              <a:t>代</a:t>
            </a:r>
            <a:r>
              <a:rPr lang="ja-JP" altLang="en-US" sz="1600" dirty="0"/>
              <a:t>以下</a:t>
            </a:r>
            <a:r>
              <a:rPr kumimoji="1" lang="ja-JP" altLang="en-US" sz="1600" dirty="0" smtClean="0"/>
              <a:t>　</a:t>
            </a:r>
            <a:r>
              <a:rPr lang="en-US" altLang="ja-JP" sz="1600" dirty="0" smtClean="0"/>
              <a:t>32</a:t>
            </a:r>
            <a:r>
              <a:rPr kumimoji="1" lang="en-US" altLang="ja-JP" sz="1600" dirty="0" smtClean="0"/>
              <a:t>.2</a:t>
            </a:r>
            <a:r>
              <a:rPr kumimoji="1" lang="ja-JP" altLang="en-US" sz="1600" dirty="0" smtClean="0"/>
              <a:t>％）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-20170"/>
            <a:ext cx="12192000" cy="4706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第四波の特徴　感染状況</a:t>
            </a:r>
            <a:r>
              <a:rPr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年代別新規陽性者の割合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22133393" y="6134344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477561"/>
            <a:ext cx="12192000" cy="725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第三波と異なり、第四波（３月中旬以降）は、</a:t>
            </a:r>
            <a:r>
              <a:rPr lang="en-US" altLang="ja-JP" sz="2000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代以下の割合が急増し、５割を超過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 </a:t>
            </a:r>
            <a:endParaRPr lang="en-US" altLang="ja-JP" sz="20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変異株陽性者の年齢構成は、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代以下</a:t>
            </a:r>
            <a:r>
              <a:rPr lang="ja-JP" altLang="en-US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割合が６割弱と高い。なお、変異株陽性者は、従来に比べ、１０歳未満の割合が大きい。</a:t>
            </a:r>
            <a:endParaRPr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857432" y="6527787"/>
            <a:ext cx="41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63616" y="5905996"/>
            <a:ext cx="28664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30</a:t>
            </a:r>
            <a:r>
              <a:rPr kumimoji="1" lang="ja-JP" altLang="en-US" sz="1600" dirty="0" smtClean="0"/>
              <a:t>代</a:t>
            </a:r>
            <a:r>
              <a:rPr lang="ja-JP" altLang="en-US" sz="1600" dirty="0"/>
              <a:t>以下</a:t>
            </a:r>
            <a:r>
              <a:rPr kumimoji="1" lang="ja-JP" altLang="en-US" sz="1600" dirty="0" smtClean="0"/>
              <a:t>割合</a:t>
            </a:r>
            <a:r>
              <a:rPr lang="ja-JP" altLang="en-US" sz="1600" dirty="0"/>
              <a:t>　</a:t>
            </a:r>
            <a:r>
              <a:rPr lang="en-US" altLang="ja-JP" sz="2000" dirty="0" smtClean="0"/>
              <a:t>39.4</a:t>
            </a:r>
            <a:r>
              <a:rPr lang="ja-JP" altLang="en-US" sz="2000" dirty="0" smtClean="0"/>
              <a:t>％</a:t>
            </a:r>
            <a:endParaRPr lang="en-US" altLang="ja-JP" sz="2000" dirty="0" smtClean="0"/>
          </a:p>
          <a:p>
            <a:pPr algn="ctr"/>
            <a:r>
              <a:rPr kumimoji="1" lang="ja-JP" altLang="en-US" sz="1600" dirty="0" smtClean="0"/>
              <a:t>（うち、</a:t>
            </a:r>
            <a:r>
              <a:rPr kumimoji="1" lang="en-US" altLang="ja-JP" sz="1600" dirty="0" smtClean="0"/>
              <a:t>20</a:t>
            </a:r>
            <a:r>
              <a:rPr kumimoji="1" lang="ja-JP" altLang="en-US" sz="1600" dirty="0" smtClean="0"/>
              <a:t>代以下　</a:t>
            </a:r>
            <a:r>
              <a:rPr lang="en-US" altLang="ja-JP" sz="1600" dirty="0" smtClean="0"/>
              <a:t>25.3</a:t>
            </a:r>
            <a:r>
              <a:rPr kumimoji="1" lang="ja-JP" altLang="en-US" sz="1600" dirty="0" smtClean="0"/>
              <a:t>％）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12135" y="5927382"/>
            <a:ext cx="28664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30</a:t>
            </a:r>
            <a:r>
              <a:rPr kumimoji="1" lang="ja-JP" altLang="en-US" sz="1600" dirty="0" smtClean="0"/>
              <a:t>代</a:t>
            </a:r>
            <a:r>
              <a:rPr lang="ja-JP" altLang="en-US" sz="1600" dirty="0"/>
              <a:t>以下</a:t>
            </a:r>
            <a:r>
              <a:rPr kumimoji="1" lang="ja-JP" altLang="en-US" sz="1600" dirty="0" smtClean="0"/>
              <a:t>割合</a:t>
            </a:r>
            <a:r>
              <a:rPr lang="ja-JP" altLang="en-US" sz="1600" dirty="0"/>
              <a:t>　</a:t>
            </a:r>
            <a:r>
              <a:rPr lang="en-US" altLang="ja-JP" sz="2000" dirty="0" smtClean="0"/>
              <a:t>55.1</a:t>
            </a:r>
            <a:r>
              <a:rPr lang="ja-JP" altLang="en-US" sz="2000" dirty="0" smtClean="0"/>
              <a:t>％</a:t>
            </a:r>
            <a:endParaRPr lang="en-US" altLang="ja-JP" sz="2000" dirty="0" smtClean="0"/>
          </a:p>
          <a:p>
            <a:pPr algn="ctr"/>
            <a:r>
              <a:rPr kumimoji="1" lang="ja-JP" altLang="en-US" sz="1600" dirty="0" smtClean="0"/>
              <a:t>（うち、</a:t>
            </a:r>
            <a:r>
              <a:rPr kumimoji="1" lang="en-US" altLang="ja-JP" sz="1600" dirty="0" smtClean="0"/>
              <a:t>20</a:t>
            </a:r>
            <a:r>
              <a:rPr kumimoji="1" lang="ja-JP" altLang="en-US" sz="1600" dirty="0" smtClean="0"/>
              <a:t>代以下　</a:t>
            </a:r>
            <a:r>
              <a:rPr lang="en-US" altLang="ja-JP" sz="1600" dirty="0"/>
              <a:t>41.4</a:t>
            </a:r>
            <a:r>
              <a:rPr kumimoji="1" lang="ja-JP" altLang="en-US" sz="1600" dirty="0" smtClean="0"/>
              <a:t>％）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229874" y="5935684"/>
            <a:ext cx="28664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30</a:t>
            </a:r>
            <a:r>
              <a:rPr kumimoji="1" lang="ja-JP" altLang="en-US" sz="1600" dirty="0" smtClean="0"/>
              <a:t>代</a:t>
            </a:r>
            <a:r>
              <a:rPr lang="ja-JP" altLang="en-US" sz="1600" dirty="0"/>
              <a:t>以下</a:t>
            </a:r>
            <a:r>
              <a:rPr kumimoji="1" lang="ja-JP" altLang="en-US" sz="1600" dirty="0" smtClean="0"/>
              <a:t>割合</a:t>
            </a:r>
            <a:r>
              <a:rPr lang="ja-JP" altLang="en-US" sz="1600" dirty="0"/>
              <a:t>　</a:t>
            </a:r>
            <a:r>
              <a:rPr lang="en-US" altLang="ja-JP" sz="2000" dirty="0" smtClean="0"/>
              <a:t>58.2</a:t>
            </a:r>
            <a:r>
              <a:rPr lang="ja-JP" altLang="en-US" sz="2000" dirty="0" smtClean="0"/>
              <a:t>％</a:t>
            </a:r>
            <a:endParaRPr lang="en-US" altLang="ja-JP" sz="2000" dirty="0" smtClean="0"/>
          </a:p>
          <a:p>
            <a:pPr algn="ctr"/>
            <a:r>
              <a:rPr kumimoji="1" lang="ja-JP" altLang="en-US" sz="1600" dirty="0" smtClean="0"/>
              <a:t>（うち、</a:t>
            </a:r>
            <a:r>
              <a:rPr kumimoji="1" lang="en-US" altLang="ja-JP" sz="1600" dirty="0" smtClean="0"/>
              <a:t>20</a:t>
            </a:r>
            <a:r>
              <a:rPr kumimoji="1" lang="ja-JP" altLang="en-US" sz="1600" dirty="0" smtClean="0"/>
              <a:t>代以下　</a:t>
            </a:r>
            <a:r>
              <a:rPr lang="en-US" altLang="ja-JP" sz="1600" dirty="0" smtClean="0"/>
              <a:t>46.4</a:t>
            </a:r>
            <a:r>
              <a:rPr kumimoji="1" lang="ja-JP" altLang="en-US" sz="1600" dirty="0" smtClean="0"/>
              <a:t>％）</a:t>
            </a:r>
            <a:endParaRPr kumimoji="1" lang="ja-JP" altLang="en-US" sz="1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484" y="2827874"/>
            <a:ext cx="1318679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4" y="1243357"/>
            <a:ext cx="11955292" cy="527959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2548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特徴　感染状況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代・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代のうち、小・中・高・大学生等の感染状況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53915" y="6340389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597900" y="6407365"/>
            <a:ext cx="3229163" cy="32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900" dirty="0" smtClean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分類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は本人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からの聞き取り情報による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578549"/>
            <a:ext cx="12192000" cy="546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３月中旬より、大学生を中心に学生の陽性者が増加。</a:t>
            </a:r>
          </a:p>
        </p:txBody>
      </p:sp>
    </p:spTree>
    <p:extLst>
      <p:ext uri="{BB962C8B-B14F-4D97-AF65-F5344CB8AC3E}">
        <p14:creationId xmlns:p14="http://schemas.microsoft.com/office/powerpoint/2010/main" val="4180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2548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第四波の特徴　感染状況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小・中・高・大学生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等の感染経路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53915" y="6340389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597900" y="6407365"/>
            <a:ext cx="3229163" cy="32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900" dirty="0" smtClean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分類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は本人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からの聞き取り情報による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0" y="571434"/>
            <a:ext cx="12192000" cy="419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年齢が上がるにつれて、家庭内感染以外での濃厚接触者や感染経路不明の割合が増加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0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782957" y="1285461"/>
            <a:ext cx="0" cy="52213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505739" y="1285461"/>
            <a:ext cx="0" cy="52213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241774" y="1285461"/>
            <a:ext cx="0" cy="52213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9687339" y="1285461"/>
            <a:ext cx="0" cy="52213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964556" y="1285461"/>
            <a:ext cx="0" cy="52213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"/>
          <p:cNvSpPr txBox="1"/>
          <p:nvPr/>
        </p:nvSpPr>
        <p:spPr>
          <a:xfrm>
            <a:off x="8859958" y="1024969"/>
            <a:ext cx="2967105" cy="2604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/>
              <a:t>前半：</a:t>
            </a:r>
            <a:r>
              <a:rPr lang="en-US" altLang="ja-JP" sz="1200" dirty="0" smtClean="0"/>
              <a:t>3/1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3</a:t>
            </a:r>
            <a:r>
              <a:rPr lang="en-US" altLang="ja-JP" sz="1200" dirty="0"/>
              <a:t>/</a:t>
            </a:r>
            <a:r>
              <a:rPr lang="en-US" altLang="ja-JP" sz="1200" dirty="0" smtClean="0"/>
              <a:t>14</a:t>
            </a:r>
            <a:r>
              <a:rPr lang="ja-JP" altLang="en-US" sz="1200" dirty="0" smtClean="0"/>
              <a:t>　　後半：</a:t>
            </a:r>
            <a:r>
              <a:rPr lang="en-US" altLang="ja-JP" sz="1200" dirty="0" smtClean="0"/>
              <a:t>3/15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4/5</a:t>
            </a:r>
            <a:endParaRPr lang="ja-JP" alt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1" y="1645468"/>
            <a:ext cx="1163827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-20170"/>
            <a:ext cx="12192000" cy="4706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第四波の特徴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全陽性者に占める変異株の状況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370120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-6446" y="450478"/>
            <a:ext cx="12198446" cy="629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各年代で、陽性者に占める変異株の割合が増加傾向。</a:t>
            </a:r>
            <a:endParaRPr lang="en-US" altLang="ja-JP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特に</a:t>
            </a:r>
            <a:r>
              <a:rPr lang="en-US" altLang="ja-JP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歳未満は変異株の割合が他の年代層に比べ高い。</a:t>
            </a:r>
            <a:endParaRPr lang="ja-JP" altLang="en-US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756"/>
            <a:ext cx="12199153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7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92187" y="3348469"/>
            <a:ext cx="37994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①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13.2%(139/1,054)</a:t>
            </a:r>
          </a:p>
          <a:p>
            <a:r>
              <a:rPr lang="ja-JP" altLang="en-US" sz="1000" dirty="0"/>
              <a:t>➁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21.1%(103/489)</a:t>
            </a:r>
            <a:endParaRPr kumimoji="1" lang="en-US" altLang="ja-JP" sz="1000" dirty="0" smtClean="0"/>
          </a:p>
          <a:p>
            <a:r>
              <a:rPr lang="ja-JP" altLang="en-US" sz="1000" dirty="0"/>
              <a:t>③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8.2%(147/1,786)</a:t>
            </a:r>
            <a:endParaRPr kumimoji="1" lang="en-US" altLang="ja-JP" sz="1000" dirty="0"/>
          </a:p>
          <a:p>
            <a:r>
              <a:rPr lang="ja-JP" altLang="en-US" sz="1000" b="1" dirty="0"/>
              <a:t>■</a:t>
            </a:r>
            <a:r>
              <a:rPr lang="ja-JP" altLang="en-US" sz="1000" b="1" dirty="0" smtClean="0"/>
              <a:t>発症から重症化するまでの日数</a:t>
            </a:r>
            <a:endParaRPr lang="en-US" altLang="ja-JP" sz="1000" b="1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（全体）平均</a:t>
            </a:r>
            <a:r>
              <a:rPr lang="en-US" altLang="ja-JP" sz="1000" dirty="0" smtClean="0"/>
              <a:t>±</a:t>
            </a:r>
            <a:r>
              <a:rPr lang="ja-JP" altLang="en-US" sz="1000" dirty="0" smtClean="0"/>
              <a:t>標準偏差：</a:t>
            </a:r>
            <a:r>
              <a:rPr lang="en-US" altLang="ja-JP" sz="1000" dirty="0" smtClean="0"/>
              <a:t>7.82±4.06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中央値：</a:t>
            </a:r>
            <a:r>
              <a:rPr lang="en-US" altLang="ja-JP" sz="1000" dirty="0"/>
              <a:t>8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）平均</a:t>
            </a:r>
            <a:r>
              <a:rPr lang="en-US" altLang="ja-JP" sz="1000" dirty="0" smtClean="0"/>
              <a:t>±</a:t>
            </a:r>
            <a:r>
              <a:rPr lang="ja-JP" altLang="en-US" sz="1000" dirty="0" smtClean="0"/>
              <a:t>標準偏差：</a:t>
            </a:r>
            <a:r>
              <a:rPr lang="en-US" altLang="ja-JP" sz="1000" dirty="0" smtClean="0"/>
              <a:t>7.65±4.09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中央値：</a:t>
            </a:r>
            <a:r>
              <a:rPr lang="en-US" altLang="ja-JP" sz="1000" dirty="0" smtClean="0"/>
              <a:t>8</a:t>
            </a:r>
          </a:p>
          <a:p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79073" y="3446984"/>
            <a:ext cx="3765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①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%(229/4,012)</a:t>
            </a:r>
          </a:p>
          <a:p>
            <a:r>
              <a:rPr lang="ja-JP" altLang="en-US" sz="1000" dirty="0"/>
              <a:t>➁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(177/1,805)</a:t>
            </a:r>
          </a:p>
          <a:p>
            <a:r>
              <a:rPr lang="ja-JP" altLang="en-US" sz="1000" dirty="0"/>
              <a:t>③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2.5%(232/9,271)</a:t>
            </a:r>
          </a:p>
          <a:p>
            <a:r>
              <a:rPr kumimoji="1" lang="ja-JP" altLang="en-US" sz="1000" b="1" dirty="0" smtClean="0"/>
              <a:t>■発症から重症化するまでの日数</a:t>
            </a:r>
            <a:endParaRPr kumimoji="1" lang="en-US" altLang="ja-JP" sz="1000" b="1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</a:t>
            </a:r>
            <a:r>
              <a:rPr lang="ja-JP" altLang="en-US" sz="1000" dirty="0"/>
              <a:t>全体）平均</a:t>
            </a:r>
            <a:r>
              <a:rPr lang="en-US" altLang="ja-JP" sz="1000" dirty="0"/>
              <a:t>±</a:t>
            </a:r>
            <a:r>
              <a:rPr lang="ja-JP" altLang="en-US" sz="1000" dirty="0"/>
              <a:t>標準偏差</a:t>
            </a:r>
            <a:r>
              <a:rPr lang="ja-JP" altLang="en-US" sz="1000" dirty="0" smtClean="0"/>
              <a:t>：</a:t>
            </a:r>
            <a:r>
              <a:rPr lang="en-US" altLang="ja-JP" sz="1000" dirty="0" smtClean="0"/>
              <a:t>7.74±3.58</a:t>
            </a:r>
            <a:r>
              <a:rPr lang="ja-JP" altLang="en-US" sz="1000" dirty="0" err="1" smtClean="0"/>
              <a:t>、</a:t>
            </a:r>
            <a:r>
              <a:rPr lang="ja-JP" altLang="en-US" sz="1000" dirty="0"/>
              <a:t>中央値：</a:t>
            </a:r>
            <a:r>
              <a:rPr lang="en-US" altLang="ja-JP" sz="1000" dirty="0"/>
              <a:t>8</a:t>
            </a:r>
          </a:p>
          <a:p>
            <a:r>
              <a:rPr lang="ja-JP" altLang="en-US" sz="1000" dirty="0"/>
              <a:t>　（</a:t>
            </a:r>
            <a:r>
              <a:rPr lang="en-US" altLang="ja-JP" sz="1000" dirty="0"/>
              <a:t>60</a:t>
            </a:r>
            <a:r>
              <a:rPr lang="ja-JP" altLang="en-US" sz="1000" dirty="0"/>
              <a:t>代以上）平均</a:t>
            </a:r>
            <a:r>
              <a:rPr lang="en-US" altLang="ja-JP" sz="1000" dirty="0"/>
              <a:t>±</a:t>
            </a:r>
            <a:r>
              <a:rPr lang="ja-JP" altLang="en-US" sz="1000" dirty="0"/>
              <a:t>標準偏差</a:t>
            </a:r>
            <a:r>
              <a:rPr lang="ja-JP" altLang="en-US" sz="1000" dirty="0" smtClean="0"/>
              <a:t>：</a:t>
            </a:r>
            <a:r>
              <a:rPr lang="en-US" altLang="ja-JP" sz="1000" dirty="0" smtClean="0"/>
              <a:t>7.46±3.59</a:t>
            </a:r>
            <a:r>
              <a:rPr lang="ja-JP" altLang="en-US" sz="1000" dirty="0" err="1" smtClean="0"/>
              <a:t>、</a:t>
            </a:r>
            <a:r>
              <a:rPr lang="ja-JP" altLang="en-US" sz="1000" dirty="0"/>
              <a:t>中央値：</a:t>
            </a:r>
            <a:r>
              <a:rPr lang="en-US" altLang="ja-JP" sz="1000" dirty="0"/>
              <a:t>8</a:t>
            </a:r>
          </a:p>
          <a:p>
            <a:endParaRPr kumimoji="1" lang="ja-JP" altLang="en-US" sz="1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92187" y="6215476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76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第四波の特徴　療養状況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0939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104647" y="679602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534948" y="749837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922770" y="720107"/>
            <a:ext cx="3750859" cy="547247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1392187" y="687358"/>
            <a:ext cx="3750859" cy="547467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12295" y="368198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日から令和</a:t>
            </a:r>
            <a:r>
              <a:rPr kumimoji="1" lang="en-US" altLang="ja-JP" sz="1000" dirty="0" smtClean="0"/>
              <a:t>3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月</a:t>
            </a:r>
            <a:r>
              <a:rPr lang="en-US" altLang="ja-JP" sz="1000" dirty="0" smtClean="0"/>
              <a:t>28</a:t>
            </a:r>
            <a:r>
              <a:rPr lang="ja-JP" altLang="en-US" sz="1000" dirty="0" smtClean="0"/>
              <a:t>日</a:t>
            </a:r>
            <a:r>
              <a:rPr kumimoji="1" lang="ja-JP" altLang="en-US" sz="1000" dirty="0" smtClean="0"/>
              <a:t>を「第三波」、</a:t>
            </a:r>
            <a:r>
              <a:rPr kumimoji="1" lang="en-US" altLang="ja-JP" sz="1000" dirty="0" smtClean="0"/>
              <a:t>3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</a:t>
            </a:r>
            <a:r>
              <a:rPr lang="ja-JP" altLang="en-US" sz="1000" dirty="0" smtClean="0"/>
              <a:t>日以降を「第四波」</a:t>
            </a:r>
            <a:r>
              <a:rPr kumimoji="1" lang="ja-JP" altLang="en-US" sz="1000" dirty="0" smtClean="0"/>
              <a:t>と総称して分析</a:t>
            </a:r>
            <a:endParaRPr kumimoji="1" lang="ja-JP" altLang="en-US" sz="1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688" y="1008345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172" y="1121913"/>
            <a:ext cx="2770005" cy="232664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79" y="4455071"/>
            <a:ext cx="4615072" cy="17375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188" y="4460671"/>
            <a:ext cx="4078577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554668" y="6455186"/>
            <a:ext cx="2671509" cy="396671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371979" y="1260238"/>
            <a:ext cx="3744815" cy="5510675"/>
          </a:xfrm>
          <a:prstGeom prst="rect">
            <a:avLst/>
          </a:prstGeom>
          <a:noFill/>
          <a:ln w="50800">
            <a:solidFill>
              <a:srgbClr val="FFB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4177" y="0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第四波の特徴　療養状況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03757" y="1255881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第四波（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3/1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54617" y="1274123"/>
            <a:ext cx="3744815" cy="549199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9051000" y="1249644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変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異株陽性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者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55" y="1585326"/>
            <a:ext cx="2344507" cy="196925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96218" y="3543994"/>
            <a:ext cx="373852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➀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5.2%(193/3,738)</a:t>
            </a:r>
          </a:p>
          <a:p>
            <a:r>
              <a:rPr lang="ja-JP" altLang="en-US" sz="1000" dirty="0" smtClean="0"/>
              <a:t>➁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9.0%(150/1,668)</a:t>
            </a:r>
            <a:endParaRPr kumimoji="1" lang="en-US" altLang="ja-JP" sz="1000" dirty="0" smtClean="0"/>
          </a:p>
          <a:p>
            <a:r>
              <a:rPr lang="ja-JP" altLang="en-US" sz="1000" dirty="0"/>
              <a:t>③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2.5%(200/7,908)</a:t>
            </a:r>
          </a:p>
          <a:p>
            <a:r>
              <a:rPr kumimoji="1" lang="en-US" altLang="ja-JP" sz="1000" dirty="0" smtClean="0"/>
              <a:t>【</a:t>
            </a:r>
            <a:r>
              <a:rPr kumimoji="1" lang="ja-JP" altLang="en-US" sz="1000" dirty="0" smtClean="0"/>
              <a:t>再掲</a:t>
            </a:r>
            <a:r>
              <a:rPr kumimoji="1" lang="en-US" altLang="ja-JP" sz="1000" dirty="0" smtClean="0"/>
              <a:t>】3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3</a:t>
            </a:r>
            <a:r>
              <a:rPr lang="ja-JP" altLang="en-US" sz="1000" dirty="0" smtClean="0"/>
              <a:t>月</a:t>
            </a:r>
            <a:r>
              <a:rPr lang="en-US" altLang="ja-JP" sz="1000" dirty="0" smtClean="0"/>
              <a:t>14</a:t>
            </a:r>
            <a:r>
              <a:rPr lang="ja-JP" altLang="en-US" sz="1000" dirty="0" smtClean="0"/>
              <a:t>日</a:t>
            </a:r>
            <a:endParaRPr lang="en-US" altLang="ja-JP" sz="1000" dirty="0" smtClean="0"/>
          </a:p>
          <a:p>
            <a:r>
              <a:rPr lang="ja-JP" altLang="en-US" sz="1000" dirty="0" smtClean="0"/>
              <a:t> ①</a:t>
            </a:r>
            <a:r>
              <a:rPr lang="en-US" altLang="ja-JP" sz="1000" dirty="0" smtClean="0"/>
              <a:t>5.0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(36/717)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②</a:t>
            </a:r>
            <a:r>
              <a:rPr lang="en-US" altLang="ja-JP" sz="1000" dirty="0" smtClean="0"/>
              <a:t>6.9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(27/394)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③</a:t>
            </a:r>
            <a:r>
              <a:rPr lang="en-US" altLang="ja-JP" sz="1000" dirty="0" smtClean="0"/>
              <a:t>3.0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(36/1184)</a:t>
            </a:r>
            <a:endParaRPr kumimoji="1" lang="en-US" altLang="ja-JP" sz="1000" dirty="0" smtClean="0"/>
          </a:p>
          <a:p>
            <a:r>
              <a:rPr lang="en-US" altLang="ja-JP" sz="1000" dirty="0" smtClean="0"/>
              <a:t>【</a:t>
            </a:r>
            <a:r>
              <a:rPr lang="ja-JP" altLang="en-US" sz="1000" dirty="0" smtClean="0"/>
              <a:t>再掲</a:t>
            </a:r>
            <a:r>
              <a:rPr lang="en-US" altLang="ja-JP" sz="1000" dirty="0" smtClean="0"/>
              <a:t>】</a:t>
            </a:r>
            <a:r>
              <a:rPr kumimoji="1" lang="en-US" altLang="ja-JP" sz="1000" dirty="0" smtClean="0"/>
              <a:t>3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15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4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5</a:t>
            </a:r>
            <a:r>
              <a:rPr kumimoji="1" lang="ja-JP" altLang="en-US" sz="1000" dirty="0" smtClean="0"/>
              <a:t>日</a:t>
            </a:r>
            <a:endParaRPr kumimoji="1" lang="en-US" altLang="ja-JP" sz="1000" dirty="0" smtClean="0"/>
          </a:p>
          <a:p>
            <a:r>
              <a:rPr lang="ja-JP" altLang="en-US" sz="1000" dirty="0"/>
              <a:t> </a:t>
            </a:r>
            <a:r>
              <a:rPr lang="ja-JP" altLang="en-US" sz="1000" dirty="0" smtClean="0"/>
              <a:t>①</a:t>
            </a:r>
            <a:r>
              <a:rPr lang="en-US" altLang="ja-JP" sz="1000" dirty="0" smtClean="0"/>
              <a:t>5.2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(157/3021)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②</a:t>
            </a:r>
            <a:r>
              <a:rPr lang="en-US" altLang="ja-JP" sz="1000" dirty="0" smtClean="0"/>
              <a:t>9.7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(123/1274)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③</a:t>
            </a:r>
            <a:r>
              <a:rPr lang="en-US" altLang="ja-JP" sz="1000" dirty="0" smtClean="0"/>
              <a:t>2.4</a:t>
            </a:r>
            <a:r>
              <a:rPr lang="ja-JP" altLang="en-US" sz="1000" dirty="0" smtClean="0"/>
              <a:t>％</a:t>
            </a:r>
            <a:r>
              <a:rPr lang="en-US" altLang="ja-JP" sz="1000" dirty="0" smtClean="0"/>
              <a:t>(164/6724)</a:t>
            </a:r>
            <a:endParaRPr kumimoji="1" lang="en-US" altLang="ja-JP" sz="1000" dirty="0"/>
          </a:p>
          <a:p>
            <a:r>
              <a:rPr lang="ja-JP" altLang="en-US" sz="1000" b="1" dirty="0"/>
              <a:t>■</a:t>
            </a:r>
            <a:r>
              <a:rPr lang="ja-JP" altLang="en-US" sz="1000" b="1" dirty="0" smtClean="0"/>
              <a:t>発症から重症化するまでの日数</a:t>
            </a:r>
            <a:endParaRPr lang="en-US" altLang="ja-JP" sz="1000" b="1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（全体）平均</a:t>
            </a:r>
            <a:r>
              <a:rPr lang="en-US" altLang="ja-JP" sz="1000" dirty="0" smtClean="0"/>
              <a:t>±</a:t>
            </a:r>
            <a:r>
              <a:rPr lang="ja-JP" altLang="en-US" sz="1000" dirty="0" smtClean="0"/>
              <a:t>標準偏差：</a:t>
            </a:r>
            <a:r>
              <a:rPr lang="en-US" altLang="ja-JP" sz="1000" dirty="0" smtClean="0"/>
              <a:t>7.26±3.88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中央値：</a:t>
            </a:r>
            <a:r>
              <a:rPr lang="en-US" altLang="ja-JP" sz="1000" dirty="0" smtClean="0"/>
              <a:t>7</a:t>
            </a:r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）平均</a:t>
            </a:r>
            <a:r>
              <a:rPr lang="en-US" altLang="ja-JP" sz="1000" dirty="0" smtClean="0"/>
              <a:t>±</a:t>
            </a:r>
            <a:r>
              <a:rPr lang="ja-JP" altLang="en-US" sz="1000" dirty="0" smtClean="0"/>
              <a:t>標準偏差：</a:t>
            </a:r>
            <a:r>
              <a:rPr lang="en-US" altLang="ja-JP" sz="1000" dirty="0" smtClean="0"/>
              <a:t>7.20±4.18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中央値：</a:t>
            </a:r>
            <a:r>
              <a:rPr lang="en-US" altLang="ja-JP" sz="1000" dirty="0" smtClean="0"/>
              <a:t>7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251" y="1569243"/>
            <a:ext cx="2871550" cy="2411941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8332915" y="3975119"/>
            <a:ext cx="37192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/>
              <a:t>①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/>
              <a:t>10.7</a:t>
            </a:r>
            <a:r>
              <a:rPr kumimoji="1" lang="en-US" altLang="ja-JP" sz="1000" dirty="0" smtClean="0"/>
              <a:t>%(40/375)</a:t>
            </a:r>
          </a:p>
          <a:p>
            <a:r>
              <a:rPr lang="ja-JP" altLang="en-US" sz="1000" dirty="0"/>
              <a:t>➁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/>
              <a:t>22.7</a:t>
            </a:r>
            <a:r>
              <a:rPr lang="en-US" altLang="ja-JP" sz="1000" dirty="0" smtClean="0"/>
              <a:t>%(32/141)</a:t>
            </a:r>
            <a:endParaRPr kumimoji="1" lang="en-US" altLang="ja-JP" sz="1000" dirty="0" smtClean="0"/>
          </a:p>
          <a:p>
            <a:r>
              <a:rPr lang="ja-JP" altLang="en-US" sz="1000" dirty="0"/>
              <a:t>③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/>
              <a:t>4.7</a:t>
            </a:r>
            <a:r>
              <a:rPr lang="en-US" altLang="ja-JP" sz="1000" dirty="0" smtClean="0"/>
              <a:t>%(42/897)</a:t>
            </a:r>
            <a:endParaRPr kumimoji="1" lang="en-US" altLang="ja-JP" sz="1000" dirty="0"/>
          </a:p>
          <a:p>
            <a:r>
              <a:rPr lang="ja-JP" altLang="en-US" sz="1000" b="1" dirty="0"/>
              <a:t>■</a:t>
            </a:r>
            <a:r>
              <a:rPr lang="ja-JP" altLang="en-US" sz="1000" b="1" dirty="0" smtClean="0"/>
              <a:t>発症から重症化するまでの日数</a:t>
            </a:r>
            <a:endParaRPr lang="en-US" altLang="ja-JP" sz="1000" b="1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（全体）平均</a:t>
            </a:r>
            <a:r>
              <a:rPr lang="en-US" altLang="ja-JP" sz="1000" dirty="0" smtClean="0"/>
              <a:t>±</a:t>
            </a:r>
            <a:r>
              <a:rPr lang="ja-JP" altLang="en-US" sz="1000" dirty="0" smtClean="0"/>
              <a:t>標準偏差：</a:t>
            </a:r>
            <a:r>
              <a:rPr lang="en-US" altLang="ja-JP" sz="1000" dirty="0" smtClean="0"/>
              <a:t>6.64±3.65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中央値：</a:t>
            </a:r>
            <a:r>
              <a:rPr lang="en-US" altLang="ja-JP" sz="1000" dirty="0"/>
              <a:t>6.5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（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）平均</a:t>
            </a:r>
            <a:r>
              <a:rPr lang="en-US" altLang="ja-JP" sz="1000" dirty="0" smtClean="0"/>
              <a:t>±</a:t>
            </a:r>
            <a:r>
              <a:rPr lang="ja-JP" altLang="en-US" sz="1000" dirty="0" smtClean="0"/>
              <a:t>標準偏差：</a:t>
            </a:r>
            <a:r>
              <a:rPr lang="en-US" altLang="ja-JP" sz="1000" dirty="0" smtClean="0"/>
              <a:t>6.58±4.11</a:t>
            </a:r>
            <a:r>
              <a:rPr lang="ja-JP" altLang="en-US" sz="1000" dirty="0" err="1" smtClean="0"/>
              <a:t>、</a:t>
            </a:r>
            <a:r>
              <a:rPr lang="ja-JP" altLang="en-US" sz="1000" dirty="0" smtClean="0"/>
              <a:t>中央値：</a:t>
            </a:r>
            <a:r>
              <a:rPr lang="en-US" altLang="ja-JP" sz="1000" dirty="0"/>
              <a:t>6</a:t>
            </a:r>
            <a:endParaRPr lang="en-US" altLang="ja-JP" sz="10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31912" y="6553495"/>
            <a:ext cx="20008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62.4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76.2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27664" y="1256026"/>
            <a:ext cx="3828194" cy="5514888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835332" y="1255881"/>
            <a:ext cx="3182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2/28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9720" y="4002712"/>
            <a:ext cx="40687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■重症者の割合</a:t>
            </a:r>
            <a:endParaRPr kumimoji="1" lang="en-US" altLang="ja-JP" sz="1000" b="1" dirty="0" smtClean="0"/>
          </a:p>
          <a:p>
            <a:r>
              <a:rPr lang="ja-JP" altLang="en-US" sz="1000" dirty="0" smtClean="0"/>
              <a:t>➀</a:t>
            </a:r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5.5</a:t>
            </a:r>
            <a:r>
              <a:rPr kumimoji="1" lang="en-US" altLang="ja-JP" sz="1000" dirty="0" smtClean="0"/>
              <a:t>% (</a:t>
            </a:r>
            <a:r>
              <a:rPr lang="en-US" altLang="ja-JP" sz="1000" dirty="0" smtClean="0"/>
              <a:t>1,131</a:t>
            </a:r>
            <a:r>
              <a:rPr kumimoji="1" lang="en-US" altLang="ja-JP" sz="1000" dirty="0" smtClean="0"/>
              <a:t>/20,628)</a:t>
            </a:r>
          </a:p>
          <a:p>
            <a:r>
              <a:rPr lang="ja-JP" altLang="en-US" sz="1000" dirty="0" smtClean="0"/>
              <a:t>➁</a:t>
            </a:r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8.8%(947/10,783)</a:t>
            </a:r>
            <a:endParaRPr kumimoji="1" lang="en-US" altLang="ja-JP" sz="1000" dirty="0" smtClean="0"/>
          </a:p>
          <a:p>
            <a:r>
              <a:rPr lang="ja-JP" altLang="en-US" sz="1000" dirty="0"/>
              <a:t>③</a:t>
            </a:r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3.2%(1,148/36,065)</a:t>
            </a:r>
          </a:p>
          <a:p>
            <a:r>
              <a:rPr kumimoji="1" lang="ja-JP" altLang="en-US" sz="1000" b="1" dirty="0" smtClean="0"/>
              <a:t>■発症から重症化するまでの日数</a:t>
            </a:r>
            <a:endParaRPr kumimoji="1" lang="en-US" altLang="ja-JP" sz="1000" b="1" dirty="0" smtClean="0"/>
          </a:p>
          <a:p>
            <a:r>
              <a:rPr lang="ja-JP" altLang="en-US" sz="1000" dirty="0" smtClean="0"/>
              <a:t>　（</a:t>
            </a:r>
            <a:r>
              <a:rPr lang="ja-JP" altLang="en-US" sz="1000" dirty="0"/>
              <a:t>全体）平均</a:t>
            </a:r>
            <a:r>
              <a:rPr lang="en-US" altLang="ja-JP" sz="1000" dirty="0"/>
              <a:t>±</a:t>
            </a:r>
            <a:r>
              <a:rPr lang="ja-JP" altLang="en-US" sz="1000" dirty="0"/>
              <a:t>標準偏差</a:t>
            </a:r>
            <a:r>
              <a:rPr lang="ja-JP" altLang="en-US" sz="1000" dirty="0" smtClean="0"/>
              <a:t>：</a:t>
            </a:r>
            <a:r>
              <a:rPr lang="en-US" altLang="ja-JP" sz="1000" dirty="0" smtClean="0"/>
              <a:t>7.86±4.72</a:t>
            </a:r>
            <a:r>
              <a:rPr lang="ja-JP" altLang="en-US" sz="1000" dirty="0" err="1" smtClean="0"/>
              <a:t>、</a:t>
            </a:r>
            <a:r>
              <a:rPr lang="ja-JP" altLang="en-US" sz="1000" dirty="0"/>
              <a:t>中央値：</a:t>
            </a:r>
            <a:r>
              <a:rPr lang="en-US" altLang="ja-JP" sz="1000" dirty="0"/>
              <a:t>8</a:t>
            </a:r>
          </a:p>
          <a:p>
            <a:r>
              <a:rPr lang="ja-JP" altLang="en-US" sz="1000" dirty="0"/>
              <a:t>　（</a:t>
            </a:r>
            <a:r>
              <a:rPr lang="en-US" altLang="ja-JP" sz="1000" dirty="0"/>
              <a:t>60</a:t>
            </a:r>
            <a:r>
              <a:rPr lang="ja-JP" altLang="en-US" sz="1000" dirty="0"/>
              <a:t>代以上）平均</a:t>
            </a:r>
            <a:r>
              <a:rPr lang="en-US" altLang="ja-JP" sz="1000" dirty="0"/>
              <a:t>±</a:t>
            </a:r>
            <a:r>
              <a:rPr lang="ja-JP" altLang="en-US" sz="1000" dirty="0"/>
              <a:t>標準偏差：</a:t>
            </a:r>
            <a:r>
              <a:rPr lang="en-US" altLang="ja-JP" sz="1000" dirty="0" smtClean="0"/>
              <a:t>7.83±4.84</a:t>
            </a:r>
            <a:r>
              <a:rPr lang="ja-JP" altLang="en-US" sz="1000" dirty="0" err="1" smtClean="0"/>
              <a:t>、</a:t>
            </a:r>
            <a:r>
              <a:rPr lang="ja-JP" altLang="en-US" sz="1000" dirty="0"/>
              <a:t>中央値：</a:t>
            </a:r>
            <a:r>
              <a:rPr lang="en-US" altLang="ja-JP" sz="1000" dirty="0" smtClean="0"/>
              <a:t>8</a:t>
            </a:r>
            <a:endParaRPr lang="en-US" altLang="ja-JP" sz="10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76" y="1618022"/>
            <a:ext cx="2801590" cy="2353179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-22321" y="381223"/>
            <a:ext cx="12198446" cy="808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第四波は第三波と比べ、発症から重症化するまでの日数が１日短く、変異株陽性者についてはさらに短い。</a:t>
            </a:r>
            <a:endParaRPr lang="en-US" altLang="ja-JP" sz="16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変異株陽性者は、母数が少ないことや検査実施医療機関が特定されていることなど、普通株との単純比較は</a:t>
            </a:r>
            <a:endParaRPr lang="en-US" altLang="ja-JP" sz="16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困難であるが、重症化率が従来と比べて高い。</a:t>
            </a:r>
            <a:endParaRPr lang="en-US" altLang="ja-JP" sz="16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949" y="5105686"/>
            <a:ext cx="4298053" cy="168264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497" y="5066381"/>
            <a:ext cx="3920068" cy="15363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0154" y="5006509"/>
            <a:ext cx="4298053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554668" y="6457583"/>
            <a:ext cx="2671509" cy="396671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177" y="0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第四波の特徴　療養状況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0671"/>
              </p:ext>
            </p:extLst>
          </p:nvPr>
        </p:nvGraphicFramePr>
        <p:xfrm>
          <a:off x="34177" y="1832779"/>
          <a:ext cx="11890411" cy="423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527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161811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177981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110364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110364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  <a:gridCol w="2110364">
                  <a:extLst>
                    <a:ext uri="{9D8B030D-6E8A-4147-A177-3AD203B41FA5}">
                      <a16:colId xmlns:a16="http://schemas.microsoft.com/office/drawing/2014/main" val="3396816035"/>
                    </a:ext>
                  </a:extLst>
                </a:gridCol>
              </a:tblGrid>
              <a:tr h="318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第三波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第四波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（前半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3/1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3/14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第四波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(3/15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4/5)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再掲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】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変異株陽性者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65251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重症者の割合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代以上の陽性者に占める重症者の割合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５．５％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５．０％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５．２％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１０．７％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6330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60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代以上の陽性者に占める重症者の割合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８．８％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６．９％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９．７％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２２．７％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7174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全陽性者に占める重症者の割合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３．２％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３．０％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２．４％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４．７％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601797">
                <a:tc row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発症から重症化するまでの日数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（中央値）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全体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８日</a:t>
                      </a:r>
                      <a:endParaRPr lang="ja-JP" alt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７日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６．５日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6017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60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代以上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８日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７日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６日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2138766"/>
                  </a:ext>
                </a:extLst>
              </a:tr>
              <a:tr h="601797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重症者数に占める５０代以下の割合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１７．５％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２５％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２３．８％</a:t>
                      </a:r>
                      <a:endParaRPr lang="ja-JP" altLang="ja-JP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491870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5613009" y="4248443"/>
            <a:ext cx="6311579" cy="118168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9833317" y="2278967"/>
            <a:ext cx="2091272" cy="59084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7650541" y="2869806"/>
            <a:ext cx="2182775" cy="69866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613009" y="5458622"/>
            <a:ext cx="6311579" cy="60928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9833317" y="2869805"/>
            <a:ext cx="2091272" cy="69866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9833316" y="3557503"/>
            <a:ext cx="2091272" cy="69866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-22321" y="381223"/>
            <a:ext cx="12198446" cy="1339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第四波は第三波と比べ、発症から重症化するまでの日数が７日と１日短く、変異株陽性者についてはさらに短</a:t>
            </a:r>
            <a:endParaRPr lang="en-US" altLang="ja-JP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い（６日）。</a:t>
            </a:r>
            <a:endParaRPr lang="en-US" altLang="ja-JP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　変異株陽性者は、現時点では、母数の少なさ等から、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従来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株との単純比較は困難であるが、重症化率は、従来</a:t>
            </a:r>
            <a:endParaRPr lang="en-US" altLang="ja-JP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株と比べて高い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傾向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01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10469</TotalTime>
  <Words>2033</Words>
  <Application>Microsoft Office PowerPoint</Application>
  <PresentationFormat>ワイド画面</PresentationFormat>
  <Paragraphs>176</Paragraphs>
  <Slides>10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Meiryo UI</vt:lpstr>
      <vt:lpstr>UD デジタル 教科書体 NK-B</vt:lpstr>
      <vt:lpstr>UD デジタル 教科書体 NP-B</vt:lpstr>
      <vt:lpstr>游ゴシック</vt:lpstr>
      <vt:lpstr>游ゴシック Light</vt:lpstr>
      <vt:lpstr>Arial</vt:lpstr>
      <vt:lpstr>Microsoft Himalaya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國本　由衣</dc:creator>
  <cp:lastModifiedBy>國本　由衣</cp:lastModifiedBy>
  <cp:revision>676</cp:revision>
  <cp:lastPrinted>2021-04-06T04:45:06Z</cp:lastPrinted>
  <dcterms:created xsi:type="dcterms:W3CDTF">2020-08-11T02:27:27Z</dcterms:created>
  <dcterms:modified xsi:type="dcterms:W3CDTF">2021-04-07T10:18:30Z</dcterms:modified>
</cp:coreProperties>
</file>