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056" r:id="rId2"/>
    <p:sldId id="1057" r:id="rId3"/>
    <p:sldId id="1031" r:id="rId4"/>
    <p:sldId id="1047" r:id="rId5"/>
    <p:sldId id="1045" r:id="rId6"/>
    <p:sldId id="1032" r:id="rId7"/>
    <p:sldId id="1058" r:id="rId8"/>
    <p:sldId id="1009" r:id="rId9"/>
    <p:sldId id="1059" r:id="rId10"/>
    <p:sldId id="1060" r:id="rId11"/>
    <p:sldId id="1034" r:id="rId12"/>
    <p:sldId id="1062" r:id="rId13"/>
    <p:sldId id="1035" r:id="rId14"/>
    <p:sldId id="1036" r:id="rId15"/>
    <p:sldId id="1038" r:id="rId16"/>
    <p:sldId id="1039" r:id="rId17"/>
    <p:sldId id="1040" r:id="rId18"/>
    <p:sldId id="1041" r:id="rId19"/>
    <p:sldId id="1042" r:id="rId20"/>
    <p:sldId id="1043" r:id="rId21"/>
    <p:sldId id="1049" r:id="rId22"/>
    <p:sldId id="1050" r:id="rId23"/>
    <p:sldId id="1055" r:id="rId24"/>
    <p:sldId id="1052" r:id="rId25"/>
    <p:sldId id="1053" r:id="rId26"/>
    <p:sldId id="1054" r:id="rId27"/>
    <p:sldId id="990" r:id="rId28"/>
    <p:sldId id="1048"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2101" autoAdjust="0"/>
  </p:normalViewPr>
  <p:slideViewPr>
    <p:cSldViewPr snapToGrid="0">
      <p:cViewPr varScale="1">
        <p:scale>
          <a:sx n="68" d="100"/>
          <a:sy n="68" d="100"/>
        </p:scale>
        <p:origin x="7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2021/3/31</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30621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a:p>
        </p:txBody>
      </p:sp>
    </p:spTree>
    <p:extLst>
      <p:ext uri="{BB962C8B-B14F-4D97-AF65-F5344CB8AC3E}">
        <p14:creationId xmlns:p14="http://schemas.microsoft.com/office/powerpoint/2010/main" val="188508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23</a:t>
            </a:fld>
            <a:endParaRPr kumimoji="1" lang="ja-JP" altLang="en-US"/>
          </a:p>
        </p:txBody>
      </p:sp>
    </p:spTree>
    <p:extLst>
      <p:ext uri="{BB962C8B-B14F-4D97-AF65-F5344CB8AC3E}">
        <p14:creationId xmlns:p14="http://schemas.microsoft.com/office/powerpoint/2010/main" val="25564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26</a:t>
            </a:fld>
            <a:endParaRPr kumimoji="1" lang="ja-JP" altLang="en-US"/>
          </a:p>
        </p:txBody>
      </p:sp>
    </p:spTree>
    <p:extLst>
      <p:ext uri="{BB962C8B-B14F-4D97-AF65-F5344CB8AC3E}">
        <p14:creationId xmlns:p14="http://schemas.microsoft.com/office/powerpoint/2010/main" val="240947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28</a:t>
            </a:fld>
            <a:endParaRPr kumimoji="1" lang="ja-JP" altLang="en-US" dirty="0"/>
          </a:p>
        </p:txBody>
      </p:sp>
    </p:spTree>
    <p:extLst>
      <p:ext uri="{BB962C8B-B14F-4D97-AF65-F5344CB8AC3E}">
        <p14:creationId xmlns:p14="http://schemas.microsoft.com/office/powerpoint/2010/main" val="398203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71447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4</a:t>
            </a:fld>
            <a:endParaRPr kumimoji="1" lang="ja-JP" altLang="en-US"/>
          </a:p>
        </p:txBody>
      </p:sp>
    </p:spTree>
    <p:extLst>
      <p:ext uri="{BB962C8B-B14F-4D97-AF65-F5344CB8AC3E}">
        <p14:creationId xmlns:p14="http://schemas.microsoft.com/office/powerpoint/2010/main" val="134774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414706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6</a:t>
            </a:fld>
            <a:endParaRPr kumimoji="1" lang="ja-JP" altLang="en-US"/>
          </a:p>
        </p:txBody>
      </p:sp>
    </p:spTree>
    <p:extLst>
      <p:ext uri="{BB962C8B-B14F-4D97-AF65-F5344CB8AC3E}">
        <p14:creationId xmlns:p14="http://schemas.microsoft.com/office/powerpoint/2010/main" val="199824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10</a:t>
            </a:fld>
            <a:endParaRPr kumimoji="1" lang="ja-JP" altLang="en-US"/>
          </a:p>
        </p:txBody>
      </p:sp>
    </p:spTree>
    <p:extLst>
      <p:ext uri="{BB962C8B-B14F-4D97-AF65-F5344CB8AC3E}">
        <p14:creationId xmlns:p14="http://schemas.microsoft.com/office/powerpoint/2010/main" val="391207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12</a:t>
            </a:fld>
            <a:endParaRPr kumimoji="1" lang="ja-JP" altLang="en-US"/>
          </a:p>
        </p:txBody>
      </p:sp>
    </p:spTree>
    <p:extLst>
      <p:ext uri="{BB962C8B-B14F-4D97-AF65-F5344CB8AC3E}">
        <p14:creationId xmlns:p14="http://schemas.microsoft.com/office/powerpoint/2010/main" val="357045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13</a:t>
            </a:fld>
            <a:endParaRPr kumimoji="1" lang="ja-JP" altLang="en-US"/>
          </a:p>
        </p:txBody>
      </p:sp>
    </p:spTree>
    <p:extLst>
      <p:ext uri="{BB962C8B-B14F-4D97-AF65-F5344CB8AC3E}">
        <p14:creationId xmlns:p14="http://schemas.microsoft.com/office/powerpoint/2010/main" val="208664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dirty="0"/>
          </a:p>
        </p:txBody>
      </p:sp>
    </p:spTree>
    <p:extLst>
      <p:ext uri="{BB962C8B-B14F-4D97-AF65-F5344CB8AC3E}">
        <p14:creationId xmlns:p14="http://schemas.microsoft.com/office/powerpoint/2010/main" val="155867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2021/3/31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2021/3/31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2021/3/31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2021/3/31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2021/3/31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2021/3/31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2021/3/31</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4396" y="537752"/>
            <a:ext cx="11918713" cy="395664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816005" y="452324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092596"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245187"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3514072" y="4531568"/>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3790663" y="4523242"/>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2959636" y="4523241"/>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5120486" y="4504018"/>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5477174" y="4504018"/>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4215159" y="4514513"/>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4636597" y="4514513"/>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5719942" y="4504018"/>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a:t>
            </a:r>
            <a:r>
              <a:rPr lang="ja-JP" altLang="en-US" sz="800" smtClean="0">
                <a:solidFill>
                  <a:prstClr val="black"/>
                </a:solidFill>
                <a:latin typeface="Meiryo UI" panose="020B0604030504040204" pitchFamily="50" charset="-128"/>
                <a:ea typeface="Meiryo UI" panose="020B0604030504040204" pitchFamily="50" charset="-128"/>
              </a:rPr>
              <a:t>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7072905" y="4523241"/>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6661513" y="4523241"/>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6096856" y="450401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9756570" y="4504013"/>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459531" y="4523241"/>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9" name="下矢印 38"/>
          <p:cNvSpPr/>
          <p:nvPr/>
        </p:nvSpPr>
        <p:spPr>
          <a:xfrm>
            <a:off x="9995434" y="3078581"/>
            <a:ext cx="167934"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377342" y="2422636"/>
            <a:ext cx="140411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 name="角丸四角形 2"/>
          <p:cNvSpPr/>
          <p:nvPr/>
        </p:nvSpPr>
        <p:spPr>
          <a:xfrm>
            <a:off x="4144842" y="6314402"/>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8" name="角丸四角形 27"/>
          <p:cNvSpPr/>
          <p:nvPr/>
        </p:nvSpPr>
        <p:spPr>
          <a:xfrm>
            <a:off x="5732027" y="6314401"/>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9" name="角丸四角形 28"/>
          <p:cNvSpPr/>
          <p:nvPr/>
        </p:nvSpPr>
        <p:spPr>
          <a:xfrm>
            <a:off x="10374172" y="6361583"/>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30" name="角丸四角形 29"/>
          <p:cNvSpPr/>
          <p:nvPr/>
        </p:nvSpPr>
        <p:spPr>
          <a:xfrm>
            <a:off x="6589170"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20</a:t>
            </a:r>
            <a:r>
              <a:rPr kumimoji="1" lang="ja-JP" altLang="en-US" sz="900" b="1" dirty="0" smtClean="0"/>
              <a:t>時</a:t>
            </a:r>
            <a:endParaRPr kumimoji="1" lang="ja-JP" altLang="en-US" sz="900" b="1" dirty="0"/>
          </a:p>
        </p:txBody>
      </p:sp>
    </p:spTree>
    <p:extLst>
      <p:ext uri="{BB962C8B-B14F-4D97-AF65-F5344CB8AC3E}">
        <p14:creationId xmlns:p14="http://schemas.microsoft.com/office/powerpoint/2010/main" val="117043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64232" y="3672803"/>
            <a:ext cx="11741914" cy="3029975"/>
          </a:xfrm>
          <a:prstGeom prst="rect">
            <a:avLst/>
          </a:prstGeom>
        </p:spPr>
      </p:pic>
      <p:pic>
        <p:nvPicPr>
          <p:cNvPr id="2" name="図 1"/>
          <p:cNvPicPr>
            <a:picLocks noChangeAspect="1"/>
          </p:cNvPicPr>
          <p:nvPr/>
        </p:nvPicPr>
        <p:blipFill>
          <a:blip r:embed="rId4"/>
          <a:stretch>
            <a:fillRect/>
          </a:stretch>
        </p:blipFill>
        <p:spPr>
          <a:xfrm>
            <a:off x="552447" y="1353756"/>
            <a:ext cx="6754953" cy="2834886"/>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３月中旬以降に感染したと推定される陽性者が急増。</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10975" y="1015279"/>
            <a:ext cx="757005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33,541</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7,004</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26112" y="3215251"/>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210976" y="133241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30</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0469" y="6611525"/>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10</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1191196" y="5416062"/>
            <a:ext cx="818476" cy="126601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633903" y="2140116"/>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sp>
        <p:nvSpPr>
          <p:cNvPr id="33" name="下矢印 32"/>
          <p:cNvSpPr/>
          <p:nvPr/>
        </p:nvSpPr>
        <p:spPr>
          <a:xfrm>
            <a:off x="10601187" y="3868359"/>
            <a:ext cx="167934" cy="187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179112" y="3125958"/>
            <a:ext cx="1404117"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cxnSp>
        <p:nvCxnSpPr>
          <p:cNvPr id="3" name="直線矢印コネクタ 2"/>
          <p:cNvCxnSpPr/>
          <p:nvPr/>
        </p:nvCxnSpPr>
        <p:spPr>
          <a:xfrm>
            <a:off x="11697236" y="2888139"/>
            <a:ext cx="21152" cy="2423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88044" y="1412997"/>
            <a:ext cx="1782067"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日以降拡大</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8806375" y="4742993"/>
            <a:ext cx="3203296" cy="195180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709122" y="2507328"/>
            <a:ext cx="1549680" cy="16821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flipH="1">
            <a:off x="7301007" y="2371050"/>
            <a:ext cx="2332896" cy="28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楕円 42"/>
          <p:cNvSpPr/>
          <p:nvPr/>
        </p:nvSpPr>
        <p:spPr>
          <a:xfrm rot="20046144">
            <a:off x="4155344" y="2767772"/>
            <a:ext cx="1954273" cy="5664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7355999" y="2782226"/>
            <a:ext cx="2496890" cy="1910945"/>
            <a:chOff x="7239112" y="2810362"/>
            <a:chExt cx="2641913" cy="1910945"/>
          </a:xfrm>
        </p:grpSpPr>
        <p:sp>
          <p:nvSpPr>
            <p:cNvPr id="12" name="下矢印 11"/>
            <p:cNvSpPr/>
            <p:nvPr/>
          </p:nvSpPr>
          <p:spPr>
            <a:xfrm rot="5400000">
              <a:off x="8289393" y="1760081"/>
              <a:ext cx="541351" cy="2641913"/>
            </a:xfrm>
            <a:prstGeom prst="downArrow">
              <a:avLst>
                <a:gd name="adj1" fmla="val 4902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b="1" dirty="0" smtClean="0"/>
                <a:t>2</a:t>
              </a:r>
              <a:r>
                <a:rPr kumimoji="1" lang="ja-JP" altLang="en-US" b="1" dirty="0" smtClean="0"/>
                <a:t>月</a:t>
              </a:r>
              <a:r>
                <a:rPr kumimoji="1" lang="en-US" altLang="ja-JP" b="1" dirty="0" smtClean="0"/>
                <a:t>1</a:t>
              </a:r>
              <a:r>
                <a:rPr kumimoji="1" lang="ja-JP" altLang="en-US" b="1" dirty="0" smtClean="0"/>
                <a:t>日以降拡大</a:t>
              </a:r>
              <a:endParaRPr kumimoji="1" lang="ja-JP" altLang="en-US" b="1" dirty="0"/>
            </a:p>
          </p:txBody>
        </p:sp>
        <p:sp>
          <p:nvSpPr>
            <p:cNvPr id="49" name="正方形/長方形 48"/>
            <p:cNvSpPr/>
            <p:nvPr/>
          </p:nvSpPr>
          <p:spPr>
            <a:xfrm>
              <a:off x="9645687" y="3164996"/>
              <a:ext cx="235338" cy="155631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6391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11723" y="1617682"/>
            <a:ext cx="5724640" cy="520643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11</a:t>
            </a:fld>
            <a:endParaRPr kumimoji="1" lang="ja-JP" altLang="en-US" dirty="0"/>
          </a:p>
        </p:txBody>
      </p:sp>
      <p:sp>
        <p:nvSpPr>
          <p:cNvPr id="9" name="正方形/長方形 8"/>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49,816</a:t>
            </a:r>
            <a:r>
              <a:rPr lang="ja-JP" altLang="en-US" sz="1600" dirty="0" smtClean="0"/>
              <a:t>事例</a:t>
            </a:r>
            <a:r>
              <a:rPr lang="ja-JP" altLang="en-US" sz="1600" dirty="0"/>
              <a:t>の状況）</a:t>
            </a:r>
          </a:p>
        </p:txBody>
      </p:sp>
      <p:sp>
        <p:nvSpPr>
          <p:cNvPr id="16" name="テキスト ボックス 15"/>
          <p:cNvSpPr txBox="1"/>
          <p:nvPr/>
        </p:nvSpPr>
        <p:spPr>
          <a:xfrm>
            <a:off x="5613387" y="2202100"/>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09576" y="422090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代未満の割合が急増し、６割弱。実数でも急増。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
          <p:cNvSpPr txBox="1"/>
          <p:nvPr/>
        </p:nvSpPr>
        <p:spPr>
          <a:xfrm rot="19029553">
            <a:off x="4862860" y="5756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9029553">
            <a:off x="11025409" y="575606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2" name="テキスト ボックス 21"/>
          <p:cNvSpPr txBox="1"/>
          <p:nvPr/>
        </p:nvSpPr>
        <p:spPr>
          <a:xfrm>
            <a:off x="9950498" y="1871612"/>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3" name="図 2"/>
          <p:cNvPicPr>
            <a:picLocks noChangeAspect="1"/>
          </p:cNvPicPr>
          <p:nvPr/>
        </p:nvPicPr>
        <p:blipFill>
          <a:blip r:embed="rId3"/>
          <a:stretch>
            <a:fillRect/>
          </a:stretch>
        </p:blipFill>
        <p:spPr>
          <a:xfrm>
            <a:off x="67832" y="1517919"/>
            <a:ext cx="5541744" cy="5206435"/>
          </a:xfrm>
          <a:prstGeom prst="rect">
            <a:avLst/>
          </a:prstGeom>
        </p:spPr>
      </p:pic>
    </p:spTree>
    <p:extLst>
      <p:ext uri="{BB962C8B-B14F-4D97-AF65-F5344CB8AC3E}">
        <p14:creationId xmlns:p14="http://schemas.microsoft.com/office/powerpoint/2010/main" val="67462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42454" y="2438645"/>
            <a:ext cx="4237087" cy="278001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陽性者の年齢</a:t>
            </a:r>
            <a:r>
              <a:rPr lang="ja-JP" altLang="en-US" sz="2400" b="1" dirty="0" smtClean="0">
                <a:latin typeface="UD デジタル 教科書体 NK-B" panose="02020700000000000000" pitchFamily="18" charset="-128"/>
                <a:ea typeface="UD デジタル 教科書体 NK-B" panose="02020700000000000000" pitchFamily="18" charset="-128"/>
              </a:rPr>
              <a:t>区分　年代別新規陽性者の割合</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15" name="正方形/長方形 14"/>
          <p:cNvSpPr/>
          <p:nvPr/>
        </p:nvSpPr>
        <p:spPr>
          <a:xfrm>
            <a:off x="173510" y="5543122"/>
            <a:ext cx="3012823" cy="5965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代の割合　</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36.3</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127226" y="1458460"/>
            <a:ext cx="3661503" cy="400110"/>
          </a:xfrm>
          <a:prstGeom prst="rect">
            <a:avLst/>
          </a:prstGeom>
          <a:solidFill>
            <a:schemeClr val="accent1">
              <a:lumMod val="20000"/>
              <a:lumOff val="80000"/>
            </a:schemeClr>
          </a:solidFill>
        </p:spPr>
        <p:txBody>
          <a:bodyPr wrap="square" rtlCol="0">
            <a:spAutoFit/>
          </a:bodyPr>
          <a:lstStyle/>
          <a:p>
            <a:pPr algn="ctr"/>
            <a:r>
              <a:rPr kumimoji="1" lang="en-US" altLang="ja-JP" sz="2000" spc="-100" dirty="0" smtClean="0">
                <a:latin typeface="UD デジタル 教科書体 NK-B" panose="02020700000000000000" pitchFamily="18" charset="-128"/>
                <a:ea typeface="UD デジタル 教科書体 NK-B" panose="02020700000000000000" pitchFamily="18" charset="-128"/>
              </a:rPr>
              <a:t>【</a:t>
            </a:r>
            <a:r>
              <a:rPr kumimoji="1" lang="ja-JP" altLang="en-US" sz="2000" spc="-100" dirty="0">
                <a:latin typeface="UD デジタル 教科書体 NK-B" panose="02020700000000000000" pitchFamily="18" charset="-128"/>
                <a:ea typeface="UD デジタル 教科書体 NK-B" panose="02020700000000000000" pitchFamily="18" charset="-128"/>
              </a:rPr>
              <a:t>年代</a:t>
            </a:r>
            <a:r>
              <a:rPr kumimoji="1" lang="ja-JP" altLang="en-US" sz="2000" spc="-100" dirty="0" smtClean="0">
                <a:latin typeface="UD デジタル 教科書体 NK-B" panose="02020700000000000000" pitchFamily="18" charset="-128"/>
                <a:ea typeface="UD デジタル 教科書体 NK-B" panose="02020700000000000000" pitchFamily="18" charset="-128"/>
              </a:rPr>
              <a:t>別新規陽性者の割合</a:t>
            </a:r>
            <a:r>
              <a:rPr kumimoji="1" lang="en-US" altLang="ja-JP" sz="2000" spc="-100" dirty="0" smtClean="0">
                <a:latin typeface="UD デジタル 教科書体 NK-B" panose="02020700000000000000" pitchFamily="18" charset="-128"/>
                <a:ea typeface="UD デジタル 教科書体 NK-B" panose="02020700000000000000" pitchFamily="18" charset="-128"/>
              </a:rPr>
              <a:t>】</a:t>
            </a:r>
            <a:endParaRPr lang="en-US" altLang="ja-JP" sz="2000" spc="-100" dirty="0">
              <a:latin typeface="UD デジタル 教科書体 NK-B" panose="02020700000000000000" pitchFamily="18" charset="-128"/>
              <a:ea typeface="UD デジタル 教科書体 NK-B" panose="02020700000000000000" pitchFamily="18" charset="-128"/>
            </a:endParaRPr>
          </a:p>
        </p:txBody>
      </p:sp>
      <p:sp>
        <p:nvSpPr>
          <p:cNvPr id="20" name="正方形/長方形 19"/>
          <p:cNvSpPr/>
          <p:nvPr/>
        </p:nvSpPr>
        <p:spPr>
          <a:xfrm>
            <a:off x="3694633" y="5543122"/>
            <a:ext cx="3012823" cy="5965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代の割合　</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51.5</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4239246" y="2033469"/>
            <a:ext cx="2667149" cy="369332"/>
          </a:xfrm>
          <a:prstGeom prst="rect">
            <a:avLst/>
          </a:prstGeom>
          <a:noFill/>
        </p:spPr>
        <p:txBody>
          <a:bodyPr wrap="square" rtlCol="0">
            <a:spAutoFit/>
          </a:bodyPr>
          <a:lstStyle/>
          <a:p>
            <a:r>
              <a:rPr kumimoji="1" lang="en-US" altLang="ja-JP" dirty="0" smtClean="0"/>
              <a:t>3/17</a:t>
            </a:r>
            <a:r>
              <a:rPr kumimoji="1" lang="ja-JP" altLang="en-US" dirty="0" smtClean="0"/>
              <a:t>～</a:t>
            </a:r>
            <a:r>
              <a:rPr kumimoji="1" lang="en-US" altLang="ja-JP" dirty="0" smtClean="0"/>
              <a:t>3/30</a:t>
            </a:r>
            <a:endParaRPr kumimoji="1" lang="ja-JP" altLang="en-US" dirty="0"/>
          </a:p>
        </p:txBody>
      </p:sp>
      <p:sp>
        <p:nvSpPr>
          <p:cNvPr id="19" name="テキスト ボックス 18"/>
          <p:cNvSpPr txBox="1"/>
          <p:nvPr/>
        </p:nvSpPr>
        <p:spPr>
          <a:xfrm>
            <a:off x="817261" y="2012717"/>
            <a:ext cx="2667149" cy="369332"/>
          </a:xfrm>
          <a:prstGeom prst="rect">
            <a:avLst/>
          </a:prstGeom>
          <a:noFill/>
        </p:spPr>
        <p:txBody>
          <a:bodyPr wrap="square" rtlCol="0">
            <a:spAutoFit/>
          </a:bodyPr>
          <a:lstStyle/>
          <a:p>
            <a:r>
              <a:rPr kumimoji="1" lang="en-US" altLang="ja-JP" dirty="0" smtClean="0"/>
              <a:t>3/3</a:t>
            </a:r>
            <a:r>
              <a:rPr kumimoji="1" lang="ja-JP" altLang="en-US" dirty="0" smtClean="0"/>
              <a:t>～</a:t>
            </a:r>
            <a:r>
              <a:rPr kumimoji="1" lang="en-US" altLang="ja-JP" dirty="0" smtClean="0"/>
              <a:t>3/16</a:t>
            </a:r>
            <a:endParaRPr kumimoji="1" lang="ja-JP" altLang="en-US" dirty="0"/>
          </a:p>
        </p:txBody>
      </p:sp>
      <p:sp>
        <p:nvSpPr>
          <p:cNvPr id="18" name="正方形/長方形 17">
            <a:extLst>
              <a:ext uri="{FF2B5EF4-FFF2-40B4-BE49-F238E27FC236}">
                <a16:creationId xmlns:a16="http://schemas.microsoft.com/office/drawing/2014/main" id="{FC024533-669C-48B1-82E7-C27042384F7F}"/>
              </a:ext>
            </a:extLst>
          </p:cNvPr>
          <p:cNvSpPr/>
          <p:nvPr/>
        </p:nvSpPr>
        <p:spPr>
          <a:xfrm>
            <a:off x="0" y="627096"/>
            <a:ext cx="12192000" cy="6772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近２週間の</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代の割合が５割を超え（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51.5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％）、前の２週間（</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36.3</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％）と比較して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若者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を中心に感染が拡大しており</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、特に学生の割合が増加。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4"/>
          <p:cNvSpPr>
            <a:spLocks noGrp="1"/>
          </p:cNvSpPr>
          <p:nvPr>
            <p:ph type="sldNum" sz="quarter" idx="12"/>
          </p:nvPr>
        </p:nvSpPr>
        <p:spPr>
          <a:xfrm>
            <a:off x="9428147" y="6492875"/>
            <a:ext cx="2743200" cy="365125"/>
          </a:xfrm>
        </p:spPr>
        <p:txBody>
          <a:bodyPr/>
          <a:lstStyle/>
          <a:p>
            <a:fld id="{F216AE56-EAD3-4706-B860-3EC2C2952B40}" type="slidenum">
              <a:rPr kumimoji="1" lang="ja-JP" altLang="en-US" smtClean="0"/>
              <a:t>12</a:t>
            </a:fld>
            <a:endParaRPr kumimoji="1" lang="ja-JP" altLang="en-US" dirty="0"/>
          </a:p>
        </p:txBody>
      </p:sp>
      <p:sp>
        <p:nvSpPr>
          <p:cNvPr id="21" name="テキスト ボックス 20"/>
          <p:cNvSpPr txBox="1"/>
          <p:nvPr/>
        </p:nvSpPr>
        <p:spPr>
          <a:xfrm>
            <a:off x="6988293" y="1458460"/>
            <a:ext cx="3661503" cy="400110"/>
          </a:xfrm>
          <a:prstGeom prst="rect">
            <a:avLst/>
          </a:prstGeom>
          <a:solidFill>
            <a:schemeClr val="accent1">
              <a:lumMod val="20000"/>
              <a:lumOff val="80000"/>
            </a:schemeClr>
          </a:solidFill>
        </p:spPr>
        <p:txBody>
          <a:bodyPr wrap="square" rtlCol="0">
            <a:spAutoFit/>
          </a:bodyPr>
          <a:lstStyle/>
          <a:p>
            <a:pPr algn="ctr"/>
            <a:r>
              <a:rPr kumimoji="1" lang="en-US" altLang="ja-JP" sz="2000" spc="-100" dirty="0" smtClean="0">
                <a:latin typeface="UD デジタル 教科書体 NK-B" panose="02020700000000000000" pitchFamily="18" charset="-128"/>
                <a:ea typeface="UD デジタル 教科書体 NK-B" panose="02020700000000000000" pitchFamily="18" charset="-128"/>
              </a:rPr>
              <a:t>【10</a:t>
            </a:r>
            <a:r>
              <a:rPr lang="ja-JP" altLang="en-US" sz="2000" spc="-100" dirty="0" smtClean="0">
                <a:latin typeface="UD デジタル 教科書体 NK-B" panose="02020700000000000000" pitchFamily="18" charset="-128"/>
                <a:ea typeface="UD デジタル 教科書体 NK-B" panose="02020700000000000000" pitchFamily="18" charset="-128"/>
              </a:rPr>
              <a:t>・</a:t>
            </a:r>
            <a:r>
              <a:rPr lang="en-US" altLang="ja-JP" sz="2000" spc="-100" dirty="0" smtClean="0">
                <a:latin typeface="UD デジタル 教科書体 NK-B" panose="02020700000000000000" pitchFamily="18" charset="-128"/>
                <a:ea typeface="UD デジタル 教科書体 NK-B" panose="02020700000000000000" pitchFamily="18" charset="-128"/>
              </a:rPr>
              <a:t>20</a:t>
            </a:r>
            <a:r>
              <a:rPr lang="ja-JP" altLang="en-US" sz="2000" spc="-100" dirty="0" smtClean="0">
                <a:latin typeface="UD デジタル 教科書体 NK-B" panose="02020700000000000000" pitchFamily="18" charset="-128"/>
                <a:ea typeface="UD デジタル 教科書体 NK-B" panose="02020700000000000000" pitchFamily="18" charset="-128"/>
              </a:rPr>
              <a:t>代新規陽性者の内訳</a:t>
            </a:r>
            <a:r>
              <a:rPr kumimoji="1" lang="en-US" altLang="ja-JP" sz="2000" spc="-100" dirty="0" smtClean="0">
                <a:latin typeface="UD デジタル 教科書体 NK-B" panose="02020700000000000000" pitchFamily="18" charset="-128"/>
                <a:ea typeface="UD デジタル 教科書体 NK-B" panose="02020700000000000000" pitchFamily="18" charset="-128"/>
              </a:rPr>
              <a:t>】</a:t>
            </a:r>
            <a:endParaRPr lang="en-US" altLang="ja-JP" sz="2000" spc="-100" dirty="0">
              <a:latin typeface="UD デジタル 教科書体 NK-B" panose="02020700000000000000" pitchFamily="18" charset="-128"/>
              <a:ea typeface="UD デジタル 教科書体 NK-B" panose="02020700000000000000" pitchFamily="18" charset="-128"/>
            </a:endParaRPr>
          </a:p>
        </p:txBody>
      </p:sp>
      <p:pic>
        <p:nvPicPr>
          <p:cNvPr id="6" name="図 5"/>
          <p:cNvPicPr>
            <a:picLocks noChangeAspect="1"/>
          </p:cNvPicPr>
          <p:nvPr/>
        </p:nvPicPr>
        <p:blipFill>
          <a:blip r:embed="rId4"/>
          <a:stretch>
            <a:fillRect/>
          </a:stretch>
        </p:blipFill>
        <p:spPr>
          <a:xfrm>
            <a:off x="2917811" y="2506449"/>
            <a:ext cx="4237087" cy="2682472"/>
          </a:xfrm>
          <a:prstGeom prst="rect">
            <a:avLst/>
          </a:prstGeom>
        </p:spPr>
      </p:pic>
      <p:sp>
        <p:nvSpPr>
          <p:cNvPr id="2" name="右矢印 1"/>
          <p:cNvSpPr/>
          <p:nvPr/>
        </p:nvSpPr>
        <p:spPr>
          <a:xfrm>
            <a:off x="3083975" y="3298684"/>
            <a:ext cx="204716" cy="986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5"/>
          <a:stretch>
            <a:fillRect/>
          </a:stretch>
        </p:blipFill>
        <p:spPr>
          <a:xfrm>
            <a:off x="6707456" y="2012717"/>
            <a:ext cx="5151566" cy="4602879"/>
          </a:xfrm>
          <a:prstGeom prst="rect">
            <a:avLst/>
          </a:prstGeom>
        </p:spPr>
      </p:pic>
    </p:spTree>
    <p:extLst>
      <p:ext uri="{BB962C8B-B14F-4D97-AF65-F5344CB8AC3E}">
        <p14:creationId xmlns:p14="http://schemas.microsoft.com/office/powerpoint/2010/main" val="2738873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13</a:t>
            </a:fld>
            <a:endParaRPr kumimoji="1" lang="ja-JP" altLang="en-US" dirty="0"/>
          </a:p>
        </p:txBody>
      </p:sp>
      <p:sp>
        <p:nvSpPr>
          <p:cNvPr id="16" name="テキスト ボックス 15"/>
          <p:cNvSpPr txBox="1"/>
          <p:nvPr/>
        </p:nvSpPr>
        <p:spPr>
          <a:xfrm>
            <a:off x="5778336" y="4310715"/>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3" name="テキスト ボックス 22"/>
          <p:cNvSpPr txBox="1"/>
          <p:nvPr/>
        </p:nvSpPr>
        <p:spPr>
          <a:xfrm>
            <a:off x="10023967" y="1722471"/>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209939" y="568491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032300" y="582781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6593320" y="1072967"/>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49,816</a:t>
            </a:r>
            <a:r>
              <a:rPr lang="ja-JP" altLang="en-US" sz="1600" dirty="0" smtClean="0"/>
              <a:t>事例</a:t>
            </a:r>
            <a:r>
              <a:rPr lang="ja-JP" altLang="en-US" sz="1600" dirty="0"/>
              <a:t>の状況）</a:t>
            </a:r>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日間は、大阪市内居住者の割合・実数が再び増加。市外居住者も依然増加。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212839" y="1487656"/>
            <a:ext cx="5724640" cy="5328366"/>
          </a:xfrm>
          <a:prstGeom prst="rect">
            <a:avLst/>
          </a:prstGeom>
        </p:spPr>
      </p:pic>
      <p:pic>
        <p:nvPicPr>
          <p:cNvPr id="4" name="図 3"/>
          <p:cNvPicPr>
            <a:picLocks noChangeAspect="1"/>
          </p:cNvPicPr>
          <p:nvPr/>
        </p:nvPicPr>
        <p:blipFill>
          <a:blip r:embed="rId4"/>
          <a:stretch>
            <a:fillRect/>
          </a:stretch>
        </p:blipFill>
        <p:spPr>
          <a:xfrm>
            <a:off x="6199818" y="1487656"/>
            <a:ext cx="5718544" cy="5328366"/>
          </a:xfrm>
          <a:prstGeom prst="rect">
            <a:avLst/>
          </a:prstGeom>
        </p:spPr>
      </p:pic>
    </p:spTree>
    <p:extLst>
      <p:ext uri="{BB962C8B-B14F-4D97-AF65-F5344CB8AC3E}">
        <p14:creationId xmlns:p14="http://schemas.microsoft.com/office/powerpoint/2010/main" val="151397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発症日別新規陽性者数</a:t>
            </a:r>
            <a:r>
              <a:rPr lang="ja-JP" altLang="en-US" sz="2000" b="1" dirty="0" smtClean="0">
                <a:latin typeface="UD デジタル 教科書体 NP-B" panose="02020700000000000000" pitchFamily="18" charset="-128"/>
                <a:ea typeface="UD デジタル 教科書体 NP-B" panose="02020700000000000000" pitchFamily="18" charset="-128"/>
              </a:rPr>
              <a:t>（大阪市・市外　</a:t>
            </a:r>
            <a:r>
              <a:rPr lang="en-US" altLang="ja-JP" sz="2000" b="1" dirty="0" smtClean="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日間移動平均）</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978231" y="59590"/>
            <a:ext cx="3108543" cy="461665"/>
          </a:xfrm>
          <a:prstGeom prst="rect">
            <a:avLst/>
          </a:prstGeom>
        </p:spPr>
        <p:txBody>
          <a:bodyPr wrap="none">
            <a:spAutoFit/>
          </a:bodyPr>
          <a:lstStyle/>
          <a:p>
            <a:r>
              <a:rPr lang="en-US" altLang="ja-JP" sz="1200" dirty="0" smtClean="0">
                <a:solidFill>
                  <a:schemeClr val="bg1"/>
                </a:solidFill>
                <a:latin typeface="+mn-ea"/>
              </a:rPr>
              <a:t>※</a:t>
            </a:r>
            <a:r>
              <a:rPr lang="ja-JP" altLang="en-US" sz="1200" dirty="0" smtClean="0">
                <a:solidFill>
                  <a:schemeClr val="bg1"/>
                </a:solidFill>
                <a:latin typeface="+mn-ea"/>
              </a:rPr>
              <a:t>市内外は居住地による</a:t>
            </a:r>
            <a:endParaRPr lang="en-US" altLang="ja-JP" sz="1200" dirty="0" smtClean="0">
              <a:solidFill>
                <a:schemeClr val="bg1"/>
              </a:solidFill>
              <a:latin typeface="+mn-ea"/>
            </a:endParaRPr>
          </a:p>
          <a:p>
            <a:r>
              <a:rPr lang="en-US" altLang="ja-JP" sz="1200" dirty="0" smtClean="0">
                <a:solidFill>
                  <a:schemeClr val="bg1"/>
                </a:solidFill>
                <a:latin typeface="+mn-ea"/>
              </a:rPr>
              <a:t>※</a:t>
            </a:r>
            <a:r>
              <a:rPr lang="ja-JP" altLang="en-US" sz="1200" dirty="0" smtClean="0">
                <a:solidFill>
                  <a:schemeClr val="bg1"/>
                </a:solidFill>
                <a:latin typeface="+mn-ea"/>
              </a:rPr>
              <a:t>発症日が調査中、不明、無症状等を除く</a:t>
            </a:r>
            <a:endParaRPr lang="en-US" altLang="ja-JP" sz="1200" dirty="0" smtClean="0">
              <a:solidFill>
                <a:schemeClr val="bg1"/>
              </a:solidFill>
              <a:latin typeface="+mn-ea"/>
            </a:endParaRPr>
          </a:p>
        </p:txBody>
      </p:sp>
      <p:sp>
        <p:nvSpPr>
          <p:cNvPr id="5" name="スライド番号プレースホルダー 1"/>
          <p:cNvSpPr>
            <a:spLocks noGrp="1"/>
          </p:cNvSpPr>
          <p:nvPr>
            <p:ph type="sldNum" sz="quarter" idx="12"/>
          </p:nvPr>
        </p:nvSpPr>
        <p:spPr>
          <a:xfrm>
            <a:off x="9487784" y="6583968"/>
            <a:ext cx="2743200" cy="340229"/>
          </a:xfrm>
        </p:spPr>
        <p:txBody>
          <a:bodyPr/>
          <a:lstStyle/>
          <a:p>
            <a:fld id="{0B62D5CB-8769-475A-9BC8-A2F17E2F558B}" type="slidenum">
              <a:rPr kumimoji="1" lang="ja-JP" altLang="en-US" smtClean="0"/>
              <a:t>14</a:t>
            </a:fld>
            <a:endParaRPr kumimoji="1" lang="ja-JP" altLang="en-US" dirty="0"/>
          </a:p>
        </p:txBody>
      </p:sp>
      <p:sp>
        <p:nvSpPr>
          <p:cNvPr id="9" name="正方形/長方形 8"/>
          <p:cNvSpPr/>
          <p:nvPr/>
        </p:nvSpPr>
        <p:spPr>
          <a:xfrm>
            <a:off x="10663310" y="1676320"/>
            <a:ext cx="1347280" cy="4958226"/>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881558" y="2088447"/>
            <a:ext cx="2193345"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発症から陽性判明まで７日と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仮定すると、概ねこの期間は今後、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新規陽性者の発生に伴い、増加。</a:t>
            </a:r>
            <a:endParaRPr lang="en-US" altLang="ja-JP" sz="1100" dirty="0" smtClean="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C024533-669C-48B1-82E7-C27042384F7F}"/>
              </a:ext>
            </a:extLst>
          </p:cNvPr>
          <p:cNvSpPr/>
          <p:nvPr/>
        </p:nvSpPr>
        <p:spPr>
          <a:xfrm>
            <a:off x="0" y="571391"/>
            <a:ext cx="12192000" cy="5359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発症日別では、市内・市外居住者ともに急増している。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23" name="直線矢印コネクタ 22"/>
          <p:cNvCxnSpPr/>
          <p:nvPr/>
        </p:nvCxnSpPr>
        <p:spPr>
          <a:xfrm flipV="1">
            <a:off x="10034617" y="2284163"/>
            <a:ext cx="532757" cy="104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下矢印 23"/>
          <p:cNvSpPr/>
          <p:nvPr/>
        </p:nvSpPr>
        <p:spPr>
          <a:xfrm>
            <a:off x="4311819" y="3778812"/>
            <a:ext cx="180000" cy="72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6301503" y="2836267"/>
            <a:ext cx="180000" cy="190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124487" y="2388529"/>
            <a:ext cx="145799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7" name="下矢印 26"/>
          <p:cNvSpPr/>
          <p:nvPr/>
        </p:nvSpPr>
        <p:spPr>
          <a:xfrm>
            <a:off x="5067208" y="2895414"/>
            <a:ext cx="180000" cy="180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704252" y="2447248"/>
            <a:ext cx="1866032"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9" name="下矢印 28"/>
          <p:cNvSpPr/>
          <p:nvPr/>
        </p:nvSpPr>
        <p:spPr>
          <a:xfrm>
            <a:off x="5768241" y="2260960"/>
            <a:ext cx="180000" cy="252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272697" y="1637831"/>
            <a:ext cx="117108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国で緊急事態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措置</a:t>
            </a:r>
            <a:r>
              <a:rPr lang="ja-JP" altLang="en-US" sz="12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1" name="テキスト ボックス 30"/>
          <p:cNvSpPr txBox="1"/>
          <p:nvPr/>
        </p:nvSpPr>
        <p:spPr>
          <a:xfrm>
            <a:off x="3513779" y="3161868"/>
            <a:ext cx="1454166"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pic>
        <p:nvPicPr>
          <p:cNvPr id="2" name="図 1"/>
          <p:cNvPicPr>
            <a:picLocks noChangeAspect="1"/>
          </p:cNvPicPr>
          <p:nvPr/>
        </p:nvPicPr>
        <p:blipFill>
          <a:blip r:embed="rId2"/>
          <a:stretch>
            <a:fillRect/>
          </a:stretch>
        </p:blipFill>
        <p:spPr>
          <a:xfrm>
            <a:off x="167126" y="1107351"/>
            <a:ext cx="11857748" cy="5529551"/>
          </a:xfrm>
          <a:prstGeom prst="rect">
            <a:avLst/>
          </a:prstGeom>
        </p:spPr>
      </p:pic>
    </p:spTree>
    <p:extLst>
      <p:ext uri="{BB962C8B-B14F-4D97-AF65-F5344CB8AC3E}">
        <p14:creationId xmlns:p14="http://schemas.microsoft.com/office/powerpoint/2010/main" val="2392564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6753" y="1127930"/>
            <a:ext cx="11778493" cy="5364945"/>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15</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975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大阪市内居住者は直近１週間で約３倍に、市外居住者は約２倍に急増している。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下矢印 23"/>
          <p:cNvSpPr/>
          <p:nvPr/>
        </p:nvSpPr>
        <p:spPr>
          <a:xfrm>
            <a:off x="7872721" y="2421144"/>
            <a:ext cx="180000" cy="177820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349853" y="1643334"/>
            <a:ext cx="2460448"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府、緊急事態措置解除要請を決定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ja-JP" sz="1200" dirty="0" smtClean="0">
                <a:solidFill>
                  <a:srgbClr val="FF0000"/>
                </a:solidFill>
                <a:latin typeface="HGPｺﾞｼｯｸE" panose="020B0900000000000000" pitchFamily="50" charset="-128"/>
                <a:ea typeface="HGPｺﾞｼｯｸE" panose="020B0900000000000000" pitchFamily="50" charset="-128"/>
              </a:rPr>
              <a:t>2/23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緊急事態措置解除を要請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6" name="下矢印 25"/>
          <p:cNvSpPr/>
          <p:nvPr/>
        </p:nvSpPr>
        <p:spPr>
          <a:xfrm>
            <a:off x="8582453" y="3509949"/>
            <a:ext cx="180000" cy="1083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281267" y="2687436"/>
            <a:ext cx="2156964"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2/26</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a:solidFill>
                  <a:srgbClr val="FF0000"/>
                </a:solidFill>
                <a:latin typeface="HGPｺﾞｼｯｸE" panose="020B0900000000000000" pitchFamily="50" charset="-128"/>
                <a:ea typeface="HGPｺﾞｼｯｸE" panose="020B0900000000000000" pitchFamily="50" charset="-128"/>
              </a:rPr>
              <a:t>国で緊急事態措置解除</a:t>
            </a:r>
            <a:r>
              <a:rPr lang="ja-JP" altLang="en-US" sz="1200" dirty="0" smtClean="0">
                <a:solidFill>
                  <a:srgbClr val="FF0000"/>
                </a:solidFill>
                <a:latin typeface="HGPｺﾞｼｯｸE" panose="020B0900000000000000" pitchFamily="50" charset="-128"/>
                <a:ea typeface="HGPｺﾞｼｯｸE" panose="020B0900000000000000" pitchFamily="50" charset="-128"/>
              </a:rPr>
              <a:t>決定</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zh-TW" sz="1200" dirty="0">
                <a:solidFill>
                  <a:srgbClr val="FF0000"/>
                </a:solidFill>
                <a:latin typeface="HGPｺﾞｼｯｸE" panose="020B0900000000000000" pitchFamily="50" charset="-128"/>
                <a:ea typeface="HGPｺﾞｼｯｸE" panose="020B0900000000000000" pitchFamily="50" charset="-128"/>
              </a:rPr>
              <a:t>3/1</a:t>
            </a:r>
          </a:p>
          <a:p>
            <a:r>
              <a:rPr lang="zh-TW" altLang="en-US" sz="1200" dirty="0">
                <a:solidFill>
                  <a:srgbClr val="FF0000"/>
                </a:solidFill>
                <a:latin typeface="HGPｺﾞｼｯｸE" panose="020B0900000000000000" pitchFamily="50" charset="-128"/>
                <a:ea typeface="HGPｺﾞｼｯｸE" panose="020B0900000000000000" pitchFamily="50" charset="-128"/>
              </a:rPr>
              <a:t>緊急事態措置</a:t>
            </a:r>
            <a:r>
              <a:rPr lang="zh-TW" altLang="en-US" sz="1200" dirty="0" smtClean="0">
                <a:solidFill>
                  <a:srgbClr val="FF0000"/>
                </a:solidFill>
                <a:latin typeface="HGPｺﾞｼｯｸE" panose="020B0900000000000000" pitchFamily="50" charset="-128"/>
                <a:ea typeface="HGPｺﾞｼｯｸE" panose="020B0900000000000000" pitchFamily="50" charset="-128"/>
              </a:rPr>
              <a:t>解除</a:t>
            </a:r>
            <a:endParaRPr lang="zh-TW" altLang="en-US"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00703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16</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3"/>
            <a:ext cx="12192000" cy="5874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は、市内外・各年代で大きく増加。特に</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代が急増。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9245" y="1155110"/>
            <a:ext cx="5858764" cy="2719052"/>
          </a:xfrm>
          <a:prstGeom prst="rect">
            <a:avLst/>
          </a:prstGeom>
        </p:spPr>
      </p:pic>
      <p:pic>
        <p:nvPicPr>
          <p:cNvPr id="3" name="図 2"/>
          <p:cNvPicPr>
            <a:picLocks noChangeAspect="1"/>
          </p:cNvPicPr>
          <p:nvPr/>
        </p:nvPicPr>
        <p:blipFill>
          <a:blip r:embed="rId3"/>
          <a:stretch>
            <a:fillRect/>
          </a:stretch>
        </p:blipFill>
        <p:spPr>
          <a:xfrm>
            <a:off x="5968864" y="1155110"/>
            <a:ext cx="6218459" cy="2719052"/>
          </a:xfrm>
          <a:prstGeom prst="rect">
            <a:avLst/>
          </a:prstGeom>
        </p:spPr>
      </p:pic>
      <p:pic>
        <p:nvPicPr>
          <p:cNvPr id="4" name="図 3"/>
          <p:cNvPicPr>
            <a:picLocks noChangeAspect="1"/>
          </p:cNvPicPr>
          <p:nvPr/>
        </p:nvPicPr>
        <p:blipFill>
          <a:blip r:embed="rId4"/>
          <a:stretch>
            <a:fillRect/>
          </a:stretch>
        </p:blipFill>
        <p:spPr>
          <a:xfrm>
            <a:off x="69673" y="3888007"/>
            <a:ext cx="5858764" cy="2987299"/>
          </a:xfrm>
          <a:prstGeom prst="rect">
            <a:avLst/>
          </a:prstGeom>
        </p:spPr>
      </p:pic>
      <p:pic>
        <p:nvPicPr>
          <p:cNvPr id="6" name="図 5"/>
          <p:cNvPicPr>
            <a:picLocks noChangeAspect="1"/>
          </p:cNvPicPr>
          <p:nvPr/>
        </p:nvPicPr>
        <p:blipFill>
          <a:blip r:embed="rId5"/>
          <a:stretch>
            <a:fillRect/>
          </a:stretch>
        </p:blipFill>
        <p:spPr>
          <a:xfrm>
            <a:off x="5888009" y="3793019"/>
            <a:ext cx="6218459" cy="2981202"/>
          </a:xfrm>
          <a:prstGeom prst="rect">
            <a:avLst/>
          </a:prstGeom>
        </p:spPr>
      </p:pic>
    </p:spTree>
    <p:extLst>
      <p:ext uri="{BB962C8B-B14F-4D97-AF65-F5344CB8AC3E}">
        <p14:creationId xmlns:p14="http://schemas.microsoft.com/office/powerpoint/2010/main" val="555389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、市内外ともに増加</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0" y="1111348"/>
            <a:ext cx="5986791" cy="3036071"/>
          </a:xfrm>
          <a:prstGeom prst="rect">
            <a:avLst/>
          </a:prstGeom>
        </p:spPr>
      </p:pic>
    </p:spTree>
    <p:extLst>
      <p:ext uri="{BB962C8B-B14F-4D97-AF65-F5344CB8AC3E}">
        <p14:creationId xmlns:p14="http://schemas.microsoft.com/office/powerpoint/2010/main" val="367365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C024533-669C-48B1-82E7-C27042384F7F}"/>
              </a:ext>
            </a:extLst>
          </p:cNvPr>
          <p:cNvSpPr/>
          <p:nvPr/>
        </p:nvSpPr>
        <p:spPr>
          <a:xfrm>
            <a:off x="0" y="565389"/>
            <a:ext cx="12192000" cy="652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直近</a:t>
            </a:r>
            <a:r>
              <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日間で感染経路不明の割合が</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割まで増加し</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実数でも感染経路不明者数</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急増。</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18</a:t>
            </a:fld>
            <a:endParaRPr kumimoji="1" lang="ja-JP" altLang="en-US" dirty="0"/>
          </a:p>
        </p:txBody>
      </p:sp>
      <p:sp>
        <p:nvSpPr>
          <p:cNvPr id="16" name="テキスト ボックス 15"/>
          <p:cNvSpPr txBox="1"/>
          <p:nvPr/>
        </p:nvSpPr>
        <p:spPr>
          <a:xfrm>
            <a:off x="5564339"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64339"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2" name="正方形/長方形 11"/>
          <p:cNvSpPr/>
          <p:nvPr/>
        </p:nvSpPr>
        <p:spPr>
          <a:xfrm>
            <a:off x="6443205" y="121809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49,816</a:t>
            </a:r>
            <a:r>
              <a:rPr lang="ja-JP" altLang="en-US" sz="1600" dirty="0" smtClean="0"/>
              <a:t>事例</a:t>
            </a:r>
            <a:r>
              <a:rPr lang="ja-JP" altLang="en-US" sz="1600" dirty="0"/>
              <a:t>の状況）</a:t>
            </a:r>
          </a:p>
        </p:txBody>
      </p:sp>
      <p:sp>
        <p:nvSpPr>
          <p:cNvPr id="19" name="テキスト ボックス 18"/>
          <p:cNvSpPr txBox="1"/>
          <p:nvPr/>
        </p:nvSpPr>
        <p:spPr>
          <a:xfrm>
            <a:off x="10038258" y="1525644"/>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20" name="テキスト ボックス 1"/>
          <p:cNvSpPr txBox="1"/>
          <p:nvPr/>
        </p:nvSpPr>
        <p:spPr>
          <a:xfrm rot="18857355">
            <a:off x="11148487" y="562420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1" name="テキスト ボックス 1"/>
          <p:cNvSpPr txBox="1"/>
          <p:nvPr/>
        </p:nvSpPr>
        <p:spPr>
          <a:xfrm rot="18857355">
            <a:off x="4840538" y="5653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168911" y="1657661"/>
            <a:ext cx="5395428" cy="5200339"/>
          </a:xfrm>
          <a:prstGeom prst="rect">
            <a:avLst/>
          </a:prstGeom>
        </p:spPr>
      </p:pic>
      <p:pic>
        <p:nvPicPr>
          <p:cNvPr id="4" name="図 3"/>
          <p:cNvPicPr>
            <a:picLocks noChangeAspect="1"/>
          </p:cNvPicPr>
          <p:nvPr/>
        </p:nvPicPr>
        <p:blipFill>
          <a:blip r:embed="rId3"/>
          <a:stretch>
            <a:fillRect/>
          </a:stretch>
        </p:blipFill>
        <p:spPr>
          <a:xfrm>
            <a:off x="6275175" y="1641960"/>
            <a:ext cx="5651482" cy="5194242"/>
          </a:xfrm>
          <a:prstGeom prst="rect">
            <a:avLst/>
          </a:prstGeom>
        </p:spPr>
      </p:pic>
    </p:spTree>
    <p:extLst>
      <p:ext uri="{BB962C8B-B14F-4D97-AF65-F5344CB8AC3E}">
        <p14:creationId xmlns:p14="http://schemas.microsoft.com/office/powerpoint/2010/main" val="375216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19</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81252"/>
            <a:ext cx="12192000" cy="6235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日間における感染経路不明割合は、</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６割強</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と依然高く、市外居住者も増加し、</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割を超過。</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1"/>
          <p:cNvSpPr txBox="1"/>
          <p:nvPr/>
        </p:nvSpPr>
        <p:spPr>
          <a:xfrm rot="18857355">
            <a:off x="4744744" y="562576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3" name="テキスト ボックス 1"/>
          <p:cNvSpPr txBox="1"/>
          <p:nvPr/>
        </p:nvSpPr>
        <p:spPr>
          <a:xfrm rot="18857355">
            <a:off x="10739739" y="56571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163365" y="1220640"/>
            <a:ext cx="5456393" cy="5535648"/>
          </a:xfrm>
          <a:prstGeom prst="rect">
            <a:avLst/>
          </a:prstGeom>
        </p:spPr>
      </p:pic>
      <p:pic>
        <p:nvPicPr>
          <p:cNvPr id="4" name="図 3"/>
          <p:cNvPicPr>
            <a:picLocks noChangeAspect="1"/>
          </p:cNvPicPr>
          <p:nvPr/>
        </p:nvPicPr>
        <p:blipFill>
          <a:blip r:embed="rId3"/>
          <a:stretch>
            <a:fillRect/>
          </a:stretch>
        </p:blipFill>
        <p:spPr>
          <a:xfrm>
            <a:off x="6096000" y="1220640"/>
            <a:ext cx="5444200" cy="5547841"/>
          </a:xfrm>
          <a:prstGeom prst="rect">
            <a:avLst/>
          </a:prstGeom>
        </p:spPr>
      </p:pic>
    </p:spTree>
    <p:extLst>
      <p:ext uri="{BB962C8B-B14F-4D97-AF65-F5344CB8AC3E}">
        <p14:creationId xmlns:p14="http://schemas.microsoft.com/office/powerpoint/2010/main" val="23098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081399"/>
            <a:ext cx="12071126" cy="573683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3" name="右矢印 32"/>
          <p:cNvSpPr/>
          <p:nvPr/>
        </p:nvSpPr>
        <p:spPr>
          <a:xfrm rot="17142735">
            <a:off x="7811995" y="2635826"/>
            <a:ext cx="1204963"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386272" y="2187111"/>
            <a:ext cx="1028204" cy="461665"/>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２週間で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2.1</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29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第４波は、直近２週間で約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倍増加し、第三波を大きく上回る速度で感染が急拡大している。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直近１週間</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の新規陽性者数一日平均約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10607301" y="4718764"/>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1.5</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1" name="右矢印 60"/>
          <p:cNvSpPr/>
          <p:nvPr/>
        </p:nvSpPr>
        <p:spPr>
          <a:xfrm rot="17886350">
            <a:off x="1147809" y="5042281"/>
            <a:ext cx="527141"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85817" y="4538524"/>
            <a:ext cx="1028204" cy="461665"/>
          </a:xfrm>
          <a:prstGeom prst="rect">
            <a:avLst/>
          </a:prstGeom>
          <a:noFill/>
          <a:ln>
            <a:noFill/>
            <a:prstDash val="sysDot"/>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3" name="右矢印 62"/>
          <p:cNvSpPr/>
          <p:nvPr/>
        </p:nvSpPr>
        <p:spPr>
          <a:xfrm rot="17886350">
            <a:off x="1669746" y="4379629"/>
            <a:ext cx="527141"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1124717" y="4057795"/>
            <a:ext cx="1028204" cy="461665"/>
          </a:xfrm>
          <a:prstGeom prst="rect">
            <a:avLst/>
          </a:prstGeom>
          <a:noFill/>
          <a:ln>
            <a:noFill/>
            <a:prstDash val="sysDot"/>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a:latin typeface="Meiryo UI" panose="020B0604030504040204" pitchFamily="50" charset="-128"/>
                <a:ea typeface="Meiryo UI" panose="020B0604030504040204" pitchFamily="50" charset="-128"/>
                <a:cs typeface="Microsoft Himalaya" panose="01010100010101010101" pitchFamily="2" charset="0"/>
              </a:rPr>
              <a:t>2.7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5" name="右矢印 64"/>
          <p:cNvSpPr/>
          <p:nvPr/>
        </p:nvSpPr>
        <p:spPr>
          <a:xfrm rot="17886350">
            <a:off x="5713211" y="3584352"/>
            <a:ext cx="1144292"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右矢印 65"/>
          <p:cNvSpPr/>
          <p:nvPr/>
        </p:nvSpPr>
        <p:spPr>
          <a:xfrm rot="17799281">
            <a:off x="10707251" y="3601519"/>
            <a:ext cx="1204963"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0485795" y="3433559"/>
            <a:ext cx="1028204" cy="461665"/>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２週間で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3.4</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テキスト ボックス 2"/>
          <p:cNvSpPr txBox="1"/>
          <p:nvPr/>
        </p:nvSpPr>
        <p:spPr>
          <a:xfrm>
            <a:off x="8850808" y="1104104"/>
            <a:ext cx="343451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３月１日以降を「第４波」と総称して分析</a:t>
            </a:r>
            <a:endParaRPr kumimoji="1" lang="en-US" altLang="ja-JP" sz="1400" dirty="0" smtClean="0">
              <a:latin typeface="Meiryo UI" panose="020B0604030504040204" pitchFamily="50" charset="-128"/>
              <a:ea typeface="Meiryo UI" panose="020B0604030504040204" pitchFamily="50" charset="-128"/>
            </a:endParaRPr>
          </a:p>
        </p:txBody>
      </p:sp>
      <p:sp>
        <p:nvSpPr>
          <p:cNvPr id="17" name="テキスト ボックス 28"/>
          <p:cNvSpPr txBox="1"/>
          <p:nvPr/>
        </p:nvSpPr>
        <p:spPr>
          <a:xfrm>
            <a:off x="11175195" y="4238297"/>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2.3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右矢印 17"/>
          <p:cNvSpPr/>
          <p:nvPr/>
        </p:nvSpPr>
        <p:spPr>
          <a:xfrm rot="17867637">
            <a:off x="11363383" y="4010133"/>
            <a:ext cx="353242" cy="226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右矢印 18"/>
          <p:cNvSpPr/>
          <p:nvPr/>
        </p:nvSpPr>
        <p:spPr>
          <a:xfrm rot="19034595">
            <a:off x="11156234" y="4578819"/>
            <a:ext cx="268324" cy="207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テキスト ボックス 24"/>
          <p:cNvSpPr txBox="1"/>
          <p:nvPr/>
        </p:nvSpPr>
        <p:spPr>
          <a:xfrm>
            <a:off x="5404843" y="3421033"/>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1.40</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280061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感染経路（第四波）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20</a:t>
            </a:fld>
            <a:endParaRPr kumimoji="1" lang="ja-JP" altLang="en-US" dirty="0"/>
          </a:p>
        </p:txBody>
      </p:sp>
      <p:sp>
        <p:nvSpPr>
          <p:cNvPr id="6" name="正方形/長方形 5"/>
          <p:cNvSpPr/>
          <p:nvPr/>
        </p:nvSpPr>
        <p:spPr>
          <a:xfrm>
            <a:off x="6287912" y="618886"/>
            <a:ext cx="5424883" cy="338554"/>
          </a:xfrm>
          <a:prstGeom prst="rect">
            <a:avLst/>
          </a:prstGeom>
        </p:spPr>
        <p:txBody>
          <a:bodyPr wrap="none">
            <a:spAutoFit/>
          </a:bodyPr>
          <a:lstStyle/>
          <a:p>
            <a:r>
              <a:rPr lang="ja-JP" altLang="en-US" sz="1600" dirty="0"/>
              <a:t>（ </a:t>
            </a:r>
            <a:r>
              <a:rPr lang="en-US" altLang="ja-JP" sz="1600" dirty="0"/>
              <a:t>3</a:t>
            </a:r>
            <a:r>
              <a:rPr lang="ja-JP" altLang="en-US" sz="1600" dirty="0" smtClean="0"/>
              <a:t>月</a:t>
            </a:r>
            <a:r>
              <a:rPr lang="en-US" altLang="ja-JP" sz="1600" dirty="0"/>
              <a:t>1</a:t>
            </a:r>
            <a:r>
              <a:rPr lang="ja-JP" altLang="en-US" sz="1600" dirty="0" smtClean="0"/>
              <a:t>日以降</a:t>
            </a:r>
            <a:r>
              <a:rPr lang="en-US" altLang="ja-JP" sz="1600" dirty="0"/>
              <a:t>3</a:t>
            </a:r>
            <a:r>
              <a:rPr lang="ja-JP" altLang="en-US" sz="1600" dirty="0" smtClean="0"/>
              <a:t>月</a:t>
            </a:r>
            <a:r>
              <a:rPr lang="en-US" altLang="ja-JP" sz="1600" dirty="0" smtClean="0"/>
              <a:t>30</a:t>
            </a:r>
            <a:r>
              <a:rPr lang="ja-JP" altLang="en-US" sz="1600" dirty="0" smtClean="0"/>
              <a:t>日</a:t>
            </a:r>
            <a:r>
              <a:rPr lang="ja-JP" altLang="en-US" sz="1600" dirty="0"/>
              <a:t>までに判明</a:t>
            </a:r>
            <a:r>
              <a:rPr lang="ja-JP" altLang="en-US" sz="1600" dirty="0" smtClean="0"/>
              <a:t>した</a:t>
            </a:r>
            <a:r>
              <a:rPr lang="en-US" altLang="ja-JP" sz="1600" dirty="0" smtClean="0"/>
              <a:t>4,480</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ext uri="{D42A27DB-BD31-4B8C-83A1-F6EECF244321}">
                <p14:modId xmlns:p14="http://schemas.microsoft.com/office/powerpoint/2010/main" val="115527521"/>
              </p:ext>
            </p:extLst>
          </p:nvPr>
        </p:nvGraphicFramePr>
        <p:xfrm>
          <a:off x="6790149" y="4829204"/>
          <a:ext cx="5264082" cy="1685677"/>
        </p:xfrm>
        <a:graphic>
          <a:graphicData uri="http://schemas.openxmlformats.org/drawingml/2006/table">
            <a:tbl>
              <a:tblPr firstRow="1" bandRow="1">
                <a:tableStyleId>{F5AB1C69-6EDB-4FF4-983F-18BD219EF322}</a:tableStyleId>
              </a:tblPr>
              <a:tblGrid>
                <a:gridCol w="651660">
                  <a:extLst>
                    <a:ext uri="{9D8B030D-6E8A-4147-A177-3AD203B41FA5}">
                      <a16:colId xmlns:a16="http://schemas.microsoft.com/office/drawing/2014/main" val="2210063772"/>
                    </a:ext>
                  </a:extLst>
                </a:gridCol>
                <a:gridCol w="602490">
                  <a:extLst>
                    <a:ext uri="{9D8B030D-6E8A-4147-A177-3AD203B41FA5}">
                      <a16:colId xmlns:a16="http://schemas.microsoft.com/office/drawing/2014/main" val="749325653"/>
                    </a:ext>
                  </a:extLst>
                </a:gridCol>
                <a:gridCol w="668322">
                  <a:extLst>
                    <a:ext uri="{9D8B030D-6E8A-4147-A177-3AD203B41FA5}">
                      <a16:colId xmlns:a16="http://schemas.microsoft.com/office/drawing/2014/main" val="2508332398"/>
                    </a:ext>
                  </a:extLst>
                </a:gridCol>
                <a:gridCol w="668322">
                  <a:extLst>
                    <a:ext uri="{9D8B030D-6E8A-4147-A177-3AD203B41FA5}">
                      <a16:colId xmlns:a16="http://schemas.microsoft.com/office/drawing/2014/main" val="3497716960"/>
                    </a:ext>
                  </a:extLst>
                </a:gridCol>
                <a:gridCol w="668322">
                  <a:extLst>
                    <a:ext uri="{9D8B030D-6E8A-4147-A177-3AD203B41FA5}">
                      <a16:colId xmlns:a16="http://schemas.microsoft.com/office/drawing/2014/main" val="4276844383"/>
                    </a:ext>
                  </a:extLst>
                </a:gridCol>
                <a:gridCol w="668322">
                  <a:extLst>
                    <a:ext uri="{9D8B030D-6E8A-4147-A177-3AD203B41FA5}">
                      <a16:colId xmlns:a16="http://schemas.microsoft.com/office/drawing/2014/main" val="3785991925"/>
                    </a:ext>
                  </a:extLst>
                </a:gridCol>
                <a:gridCol w="668322">
                  <a:extLst>
                    <a:ext uri="{9D8B030D-6E8A-4147-A177-3AD203B41FA5}">
                      <a16:colId xmlns:a16="http://schemas.microsoft.com/office/drawing/2014/main" val="163493318"/>
                    </a:ext>
                  </a:extLst>
                </a:gridCol>
                <a:gridCol w="668322">
                  <a:extLst>
                    <a:ext uri="{9D8B030D-6E8A-4147-A177-3AD203B41FA5}">
                      <a16:colId xmlns:a16="http://schemas.microsoft.com/office/drawing/2014/main" val="765642194"/>
                    </a:ext>
                  </a:extLst>
                </a:gridCol>
              </a:tblGrid>
              <a:tr h="504163">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家庭内感染</a:t>
                      </a:r>
                      <a:r>
                        <a:rPr kumimoji="1" lang="en-US" altLang="ja-JP" sz="900" b="0" dirty="0" smtClean="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第二波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第三波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第４波</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3/30</a:t>
                      </a:r>
                      <a:r>
                        <a:rPr kumimoji="1" lang="ja-JP" altLang="en-US" sz="600" dirty="0" smtClean="0">
                          <a:solidFill>
                            <a:schemeClr val="tx1"/>
                          </a:solidFill>
                          <a:latin typeface="Meiryo UI" panose="020B0604030504040204" pitchFamily="50" charset="-128"/>
                          <a:ea typeface="Meiryo UI" panose="020B0604030504040204" pitchFamily="50" charset="-128"/>
                        </a:rPr>
                        <a:t>まで）</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8.9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2.0</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56.2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7061982" y="4540949"/>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3"/>
          <a:stretch>
            <a:fillRect/>
          </a:stretch>
        </p:blipFill>
        <p:spPr>
          <a:xfrm>
            <a:off x="189027" y="803878"/>
            <a:ext cx="6474513" cy="5858764"/>
          </a:xfrm>
          <a:prstGeom prst="rect">
            <a:avLst/>
          </a:prstGeom>
        </p:spPr>
      </p:pic>
      <p:pic>
        <p:nvPicPr>
          <p:cNvPr id="7" name="図 6"/>
          <p:cNvPicPr>
            <a:picLocks noChangeAspect="1"/>
          </p:cNvPicPr>
          <p:nvPr/>
        </p:nvPicPr>
        <p:blipFill>
          <a:blip r:embed="rId4"/>
          <a:stretch>
            <a:fillRect/>
          </a:stretch>
        </p:blipFill>
        <p:spPr>
          <a:xfrm>
            <a:off x="7108557" y="866678"/>
            <a:ext cx="4627265" cy="3584759"/>
          </a:xfrm>
          <a:prstGeom prst="rect">
            <a:avLst/>
          </a:prstGeom>
        </p:spPr>
      </p:pic>
    </p:spTree>
    <p:extLst>
      <p:ext uri="{BB962C8B-B14F-4D97-AF65-F5344CB8AC3E}">
        <p14:creationId xmlns:p14="http://schemas.microsoft.com/office/powerpoint/2010/main" val="3915826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21</a:t>
            </a:fld>
            <a:endParaRPr kumimoji="1" lang="ja-JP" altLang="en-US" dirty="0"/>
          </a:p>
        </p:txBody>
      </p:sp>
      <p:sp>
        <p:nvSpPr>
          <p:cNvPr id="15" name="正方形/長方形 14"/>
          <p:cNvSpPr/>
          <p:nvPr/>
        </p:nvSpPr>
        <p:spPr>
          <a:xfrm>
            <a:off x="6706785" y="1053260"/>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a:t>30</a:t>
            </a:r>
            <a:r>
              <a:rPr lang="ja-JP" altLang="en-US" sz="1600" dirty="0" smtClean="0"/>
              <a:t>日までに</a:t>
            </a:r>
            <a:r>
              <a:rPr lang="ja-JP" altLang="en-US" sz="1600" dirty="0"/>
              <a:t>判明</a:t>
            </a:r>
            <a:r>
              <a:rPr lang="ja-JP" altLang="en-US" sz="1600" dirty="0" smtClean="0"/>
              <a:t>した</a:t>
            </a:r>
            <a:r>
              <a:rPr lang="en-US" altLang="ja-JP" sz="1600" dirty="0"/>
              <a:t>49,816</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・人数は、３月から増加。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9" name="テキスト ボックス 1"/>
          <p:cNvSpPr txBox="1"/>
          <p:nvPr/>
        </p:nvSpPr>
        <p:spPr>
          <a:xfrm rot="18857355">
            <a:off x="5056679" y="5588238"/>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10</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3"/>
          <a:stretch>
            <a:fillRect/>
          </a:stretch>
        </p:blipFill>
        <p:spPr>
          <a:xfrm>
            <a:off x="0" y="1393959"/>
            <a:ext cx="5877053" cy="5389331"/>
          </a:xfrm>
          <a:prstGeom prst="rect">
            <a:avLst/>
          </a:prstGeom>
        </p:spPr>
      </p:pic>
      <p:pic>
        <p:nvPicPr>
          <p:cNvPr id="4" name="図 3"/>
          <p:cNvPicPr>
            <a:picLocks noChangeAspect="1"/>
          </p:cNvPicPr>
          <p:nvPr/>
        </p:nvPicPr>
        <p:blipFill>
          <a:blip r:embed="rId4"/>
          <a:stretch>
            <a:fillRect/>
          </a:stretch>
        </p:blipFill>
        <p:spPr>
          <a:xfrm>
            <a:off x="5877053" y="1381766"/>
            <a:ext cx="5883150" cy="5401524"/>
          </a:xfrm>
          <a:prstGeom prst="rect">
            <a:avLst/>
          </a:prstGeom>
        </p:spPr>
      </p:pic>
    </p:spTree>
    <p:extLst>
      <p:ext uri="{BB962C8B-B14F-4D97-AF65-F5344CB8AC3E}">
        <p14:creationId xmlns:p14="http://schemas.microsoft.com/office/powerpoint/2010/main" val="359198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した感染経路不明者</a:t>
            </a:r>
            <a:r>
              <a:rPr lang="en-US" altLang="ja-JP" sz="1600" dirty="0"/>
              <a:t>27,016</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22</a:t>
            </a:fld>
            <a:endParaRPr kumimoji="1" lang="ja-JP" altLang="en-US"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8" name="テキスト ボックス 1"/>
          <p:cNvSpPr txBox="1"/>
          <p:nvPr/>
        </p:nvSpPr>
        <p:spPr>
          <a:xfrm rot="18857355">
            <a:off x="5398814" y="536171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10</a:t>
            </a:r>
            <a:r>
              <a:rPr lang="ja-JP" altLang="en-US" sz="900" dirty="0" smtClean="0"/>
              <a:t>日間</a:t>
            </a:r>
            <a:r>
              <a:rPr lang="en-US" altLang="ja-JP" sz="900" dirty="0" smtClean="0"/>
              <a:t>)</a:t>
            </a:r>
            <a:endParaRPr lang="ja-JP" altLang="en-US" sz="900" dirty="0"/>
          </a:p>
        </p:txBody>
      </p:sp>
      <p:sp>
        <p:nvSpPr>
          <p:cNvPr id="9" name="テキスト ボックス 1"/>
          <p:cNvSpPr txBox="1"/>
          <p:nvPr/>
        </p:nvSpPr>
        <p:spPr>
          <a:xfrm rot="18857355">
            <a:off x="11301663" y="539010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10</a:t>
            </a:r>
            <a:r>
              <a:rPr lang="ja-JP" altLang="en-US" sz="900" dirty="0" smtClean="0"/>
              <a:t>日間</a:t>
            </a:r>
            <a:r>
              <a:rPr lang="en-US" altLang="ja-JP" sz="900" dirty="0" smtClean="0"/>
              <a:t>)</a:t>
            </a:r>
            <a:endParaRPr lang="ja-JP" altLang="en-US" sz="900" dirty="0"/>
          </a:p>
        </p:txBody>
      </p:sp>
      <p:sp>
        <p:nvSpPr>
          <p:cNvPr id="10" name="正方形/長方形 9"/>
          <p:cNvSpPr/>
          <p:nvPr/>
        </p:nvSpPr>
        <p:spPr>
          <a:xfrm>
            <a:off x="11856720" y="4227194"/>
            <a:ext cx="83820" cy="2268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pic>
        <p:nvPicPr>
          <p:cNvPr id="3" name="図 2"/>
          <p:cNvPicPr>
            <a:picLocks noChangeAspect="1"/>
          </p:cNvPicPr>
          <p:nvPr/>
        </p:nvPicPr>
        <p:blipFill>
          <a:blip r:embed="rId2"/>
          <a:stretch>
            <a:fillRect/>
          </a:stretch>
        </p:blipFill>
        <p:spPr>
          <a:xfrm>
            <a:off x="60298" y="1107633"/>
            <a:ext cx="6047756" cy="5486876"/>
          </a:xfrm>
          <a:prstGeom prst="rect">
            <a:avLst/>
          </a:prstGeom>
        </p:spPr>
      </p:pic>
      <p:pic>
        <p:nvPicPr>
          <p:cNvPr id="5" name="図 4"/>
          <p:cNvPicPr>
            <a:picLocks noChangeAspect="1"/>
          </p:cNvPicPr>
          <p:nvPr/>
        </p:nvPicPr>
        <p:blipFill>
          <a:blip r:embed="rId3"/>
          <a:stretch>
            <a:fillRect/>
          </a:stretch>
        </p:blipFill>
        <p:spPr>
          <a:xfrm>
            <a:off x="6226184" y="1107633"/>
            <a:ext cx="5834378" cy="5486876"/>
          </a:xfrm>
          <a:prstGeom prst="rect">
            <a:avLst/>
          </a:prstGeom>
        </p:spPr>
      </p:pic>
    </p:spTree>
    <p:extLst>
      <p:ext uri="{BB962C8B-B14F-4D97-AF65-F5344CB8AC3E}">
        <p14:creationId xmlns:p14="http://schemas.microsoft.com/office/powerpoint/2010/main" val="1514777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65641" y="1504859"/>
            <a:ext cx="12087319" cy="5224725"/>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433637" y="6514557"/>
            <a:ext cx="2743200" cy="365125"/>
          </a:xfrm>
        </p:spPr>
        <p:txBody>
          <a:bodyPr/>
          <a:lstStyle/>
          <a:p>
            <a:fld id="{0B62D5CB-8769-475A-9BC8-A2F17E2F558B}" type="slidenum">
              <a:rPr kumimoji="1" lang="ja-JP" altLang="en-US" smtClean="0"/>
              <a:t>23</a:t>
            </a:fld>
            <a:endParaRPr kumimoji="1" lang="ja-JP" altLang="en-US" dirty="0"/>
          </a:p>
        </p:txBody>
      </p:sp>
      <p:sp>
        <p:nvSpPr>
          <p:cNvPr id="19" name="正方形/長方形 18"/>
          <p:cNvSpPr/>
          <p:nvPr/>
        </p:nvSpPr>
        <p:spPr>
          <a:xfrm>
            <a:off x="6486187" y="1087616"/>
            <a:ext cx="553869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smtClean="0"/>
              <a:t>3,190</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は、３月より増加に転じている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1"/>
          <p:cNvSpPr txBox="1"/>
          <p:nvPr/>
        </p:nvSpPr>
        <p:spPr>
          <a:xfrm>
            <a:off x="7790734" y="2885078"/>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44539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1" name="テキスト ボックス 20"/>
          <p:cNvSpPr txBox="1"/>
          <p:nvPr/>
        </p:nvSpPr>
        <p:spPr>
          <a:xfrm>
            <a:off x="8418757" y="2807692"/>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23" name="正方形/長方形 22"/>
          <p:cNvSpPr/>
          <p:nvPr/>
        </p:nvSpPr>
        <p:spPr>
          <a:xfrm flipV="1">
            <a:off x="2018924" y="4093952"/>
            <a:ext cx="83820" cy="619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テキスト ボックス 12"/>
          <p:cNvSpPr txBox="1"/>
          <p:nvPr/>
        </p:nvSpPr>
        <p:spPr>
          <a:xfrm>
            <a:off x="376961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4" name="テキスト ボックス 13"/>
          <p:cNvSpPr txBox="1"/>
          <p:nvPr/>
        </p:nvSpPr>
        <p:spPr>
          <a:xfrm>
            <a:off x="210274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5" name="テキスト ボックス 14"/>
          <p:cNvSpPr txBox="1"/>
          <p:nvPr/>
        </p:nvSpPr>
        <p:spPr>
          <a:xfrm>
            <a:off x="543649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7" name="テキスト ボックス 16"/>
          <p:cNvSpPr txBox="1"/>
          <p:nvPr/>
        </p:nvSpPr>
        <p:spPr>
          <a:xfrm>
            <a:off x="712241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8" name="テキスト ボックス 17"/>
          <p:cNvSpPr txBox="1"/>
          <p:nvPr/>
        </p:nvSpPr>
        <p:spPr>
          <a:xfrm>
            <a:off x="877976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0" name="テキスト ボックス 19"/>
          <p:cNvSpPr txBox="1"/>
          <p:nvPr/>
        </p:nvSpPr>
        <p:spPr>
          <a:xfrm>
            <a:off x="1041806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4" name="正方形/長方形 23"/>
          <p:cNvSpPr/>
          <p:nvPr/>
        </p:nvSpPr>
        <p:spPr>
          <a:xfrm>
            <a:off x="3664843" y="6112666"/>
            <a:ext cx="104776"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8" name="正方形/長方形 27"/>
          <p:cNvSpPr/>
          <p:nvPr/>
        </p:nvSpPr>
        <p:spPr>
          <a:xfrm flipV="1">
            <a:off x="10325100" y="6159315"/>
            <a:ext cx="92969"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正方形/長方形 28"/>
          <p:cNvSpPr/>
          <p:nvPr/>
        </p:nvSpPr>
        <p:spPr>
          <a:xfrm flipV="1">
            <a:off x="11983414" y="5516218"/>
            <a:ext cx="82938" cy="20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5" name="正方形/長方形 24"/>
          <p:cNvSpPr/>
          <p:nvPr/>
        </p:nvSpPr>
        <p:spPr>
          <a:xfrm flipV="1">
            <a:off x="5334000" y="6125484"/>
            <a:ext cx="102494"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正方形/長方形 29"/>
          <p:cNvSpPr/>
          <p:nvPr/>
        </p:nvSpPr>
        <p:spPr>
          <a:xfrm>
            <a:off x="7000875" y="6171203"/>
            <a:ext cx="102494"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extLst>
      <p:ext uri="{BB962C8B-B14F-4D97-AF65-F5344CB8AC3E}">
        <p14:creationId xmlns:p14="http://schemas.microsoft.com/office/powerpoint/2010/main" val="1236655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24</a:t>
            </a:fld>
            <a:endParaRPr kumimoji="1" lang="ja-JP" altLang="en-US" dirty="0"/>
          </a:p>
        </p:txBody>
      </p:sp>
      <p:sp>
        <p:nvSpPr>
          <p:cNvPr id="8" name="正方形/長方形 7"/>
          <p:cNvSpPr/>
          <p:nvPr/>
        </p:nvSpPr>
        <p:spPr>
          <a:xfrm>
            <a:off x="8542645" y="640750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53869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smtClean="0"/>
              <a:t>3,190</a:t>
            </a:r>
            <a:r>
              <a:rPr lang="ja-JP" altLang="en-US" sz="1600" dirty="0" smtClean="0"/>
              <a:t>事例</a:t>
            </a:r>
            <a:r>
              <a:rPr lang="ja-JP" altLang="en-US" sz="1600" dirty="0"/>
              <a:t>の状況）</a:t>
            </a:r>
          </a:p>
        </p:txBody>
      </p:sp>
      <p:sp>
        <p:nvSpPr>
          <p:cNvPr id="14" name="テキスト ボックス 13"/>
          <p:cNvSpPr txBox="1"/>
          <p:nvPr/>
        </p:nvSpPr>
        <p:spPr>
          <a:xfrm>
            <a:off x="4750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5" name="テキスト ボックス 1"/>
          <p:cNvSpPr txBox="1"/>
          <p:nvPr/>
        </p:nvSpPr>
        <p:spPr>
          <a:xfrm>
            <a:off x="2610231" y="1744835"/>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6" name="テキスト ボックス 15"/>
          <p:cNvSpPr txBox="1"/>
          <p:nvPr/>
        </p:nvSpPr>
        <p:spPr>
          <a:xfrm>
            <a:off x="994424" y="1972779"/>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1" name="テキスト ボックス 10"/>
          <p:cNvSpPr txBox="1"/>
          <p:nvPr/>
        </p:nvSpPr>
        <p:spPr>
          <a:xfrm>
            <a:off x="24181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2" name="テキスト ボックス 11"/>
          <p:cNvSpPr txBox="1"/>
          <p:nvPr/>
        </p:nvSpPr>
        <p:spPr>
          <a:xfrm>
            <a:off x="43612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7" name="テキスト ボックス 16"/>
          <p:cNvSpPr txBox="1"/>
          <p:nvPr/>
        </p:nvSpPr>
        <p:spPr>
          <a:xfrm>
            <a:off x="628608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8" name="テキスト ボックス 17"/>
          <p:cNvSpPr txBox="1"/>
          <p:nvPr/>
        </p:nvSpPr>
        <p:spPr>
          <a:xfrm>
            <a:off x="820615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9" name="テキスト ボックス 18"/>
          <p:cNvSpPr txBox="1"/>
          <p:nvPr/>
        </p:nvSpPr>
        <p:spPr>
          <a:xfrm>
            <a:off x="10130984"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20" name="正方形/長方形 19"/>
          <p:cNvSpPr/>
          <p:nvPr/>
        </p:nvSpPr>
        <p:spPr>
          <a:xfrm flipV="1">
            <a:off x="11837989" y="3671885"/>
            <a:ext cx="87312" cy="612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23" name="正方形/長方形 22"/>
          <p:cNvSpPr/>
          <p:nvPr/>
        </p:nvSpPr>
        <p:spPr>
          <a:xfrm flipV="1">
            <a:off x="7997188" y="4854630"/>
            <a:ext cx="87632" cy="273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正方形/長方形 28"/>
          <p:cNvSpPr/>
          <p:nvPr/>
        </p:nvSpPr>
        <p:spPr>
          <a:xfrm flipV="1">
            <a:off x="4141509" y="5462940"/>
            <a:ext cx="100886"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正方形/長方形 29"/>
          <p:cNvSpPr/>
          <p:nvPr/>
        </p:nvSpPr>
        <p:spPr>
          <a:xfrm>
            <a:off x="2217736" y="5572740"/>
            <a:ext cx="98744" cy="6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正方形/長方形 20"/>
          <p:cNvSpPr/>
          <p:nvPr/>
        </p:nvSpPr>
        <p:spPr>
          <a:xfrm flipV="1">
            <a:off x="6074091" y="5476879"/>
            <a:ext cx="91440"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正方形/長方形 21"/>
          <p:cNvSpPr/>
          <p:nvPr/>
        </p:nvSpPr>
        <p:spPr>
          <a:xfrm flipV="1">
            <a:off x="9914363" y="5721956"/>
            <a:ext cx="88474"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200078" y="1060404"/>
            <a:ext cx="11930906" cy="5303980"/>
          </a:xfrm>
          <a:prstGeom prst="rect">
            <a:avLst/>
          </a:prstGeom>
        </p:spPr>
      </p:pic>
    </p:spTree>
    <p:extLst>
      <p:ext uri="{BB962C8B-B14F-4D97-AF65-F5344CB8AC3E}">
        <p14:creationId xmlns:p14="http://schemas.microsoft.com/office/powerpoint/2010/main" val="2182689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25</a:t>
            </a:fld>
            <a:endParaRPr kumimoji="1" lang="ja-JP" altLang="en-US"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721850"/>
            <a:ext cx="572143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a:t>30</a:t>
            </a:r>
            <a:r>
              <a:rPr lang="ja-JP" altLang="en-US" sz="1600" dirty="0" smtClean="0"/>
              <a:t>日</a:t>
            </a:r>
            <a:r>
              <a:rPr lang="ja-JP" altLang="en-US" sz="1600" dirty="0"/>
              <a:t>までに判明</a:t>
            </a:r>
            <a:r>
              <a:rPr lang="ja-JP" altLang="en-US" sz="1600" dirty="0" smtClean="0"/>
              <a:t>した</a:t>
            </a:r>
            <a:r>
              <a:rPr lang="en-US" altLang="ja-JP" sz="1600" dirty="0" smtClean="0"/>
              <a:t>3,190</a:t>
            </a:r>
            <a:r>
              <a:rPr lang="ja-JP" altLang="en-US" sz="1600" dirty="0" smtClean="0"/>
              <a:t>事例の</a:t>
            </a:r>
            <a:r>
              <a:rPr lang="ja-JP" altLang="en-US" sz="1600" dirty="0"/>
              <a:t>状況）</a:t>
            </a:r>
          </a:p>
        </p:txBody>
      </p:sp>
      <p:sp>
        <p:nvSpPr>
          <p:cNvPr id="14" name="テキスト ボックス 13"/>
          <p:cNvSpPr txBox="1"/>
          <p:nvPr/>
        </p:nvSpPr>
        <p:spPr>
          <a:xfrm>
            <a:off x="872984"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0" name="テキスト ボックス 1"/>
          <p:cNvSpPr txBox="1"/>
          <p:nvPr/>
        </p:nvSpPr>
        <p:spPr>
          <a:xfrm>
            <a:off x="8092539" y="1925599"/>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6" name="テキスト ボックス 15"/>
          <p:cNvSpPr txBox="1"/>
          <p:nvPr/>
        </p:nvSpPr>
        <p:spPr>
          <a:xfrm>
            <a:off x="6524897" y="2105815"/>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3" name="テキスト ボックス 12"/>
          <p:cNvSpPr txBox="1"/>
          <p:nvPr/>
        </p:nvSpPr>
        <p:spPr>
          <a:xfrm>
            <a:off x="6645987"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5" name="正方形/長方形 14"/>
          <p:cNvSpPr/>
          <p:nvPr/>
        </p:nvSpPr>
        <p:spPr>
          <a:xfrm flipV="1">
            <a:off x="5622878" y="4565211"/>
            <a:ext cx="300844" cy="374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7" name="正方形/長方形 16"/>
          <p:cNvSpPr/>
          <p:nvPr/>
        </p:nvSpPr>
        <p:spPr>
          <a:xfrm flipV="1">
            <a:off x="11370365" y="4472443"/>
            <a:ext cx="291548" cy="410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105244" y="999061"/>
            <a:ext cx="11991871" cy="5694158"/>
          </a:xfrm>
          <a:prstGeom prst="rect">
            <a:avLst/>
          </a:prstGeom>
        </p:spPr>
      </p:pic>
    </p:spTree>
    <p:extLst>
      <p:ext uri="{BB962C8B-B14F-4D97-AF65-F5344CB8AC3E}">
        <p14:creationId xmlns:p14="http://schemas.microsoft.com/office/powerpoint/2010/main" val="1783768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感染状況の特徴</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2" name="正方形/長方形 21"/>
          <p:cNvSpPr/>
          <p:nvPr/>
        </p:nvSpPr>
        <p:spPr>
          <a:xfrm>
            <a:off x="0" y="529694"/>
            <a:ext cx="12192000" cy="14225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◆夜の街関連のうち、居酒屋・飲食店</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バー</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の</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関係者</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及</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び滞在者における感染が</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増加</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◆総数は少ないが、旅行参加歴がある感染者も増加傾向。</a:t>
            </a:r>
          </a:p>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3</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月後半には、年中行事である送別会</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や</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卒業式に参加したエピソードをもつ陽性者が</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発生</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◆児童施設におけるクラスターが発生し、児童の家族へ感染が拡大。</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7" name="正方形/長方形 26"/>
          <p:cNvSpPr/>
          <p:nvPr/>
        </p:nvSpPr>
        <p:spPr>
          <a:xfrm>
            <a:off x="8392693" y="831664"/>
            <a:ext cx="3673521" cy="4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kumimoji="1"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820882" y="2059325"/>
            <a:ext cx="2789896" cy="594906"/>
          </a:xfrm>
          <a:prstGeom prst="rect">
            <a:avLst/>
          </a:prstGeom>
        </p:spPr>
        <p:txBody>
          <a:bodyPr wrap="square">
            <a:spAutoFit/>
          </a:bodyPr>
          <a:lstStyle/>
          <a:p>
            <a:r>
              <a:rPr lang="ja-JP" altLang="en-US" sz="1633" b="1" dirty="0" smtClean="0">
                <a:latin typeface="UD デジタル 教科書体 NK-B" panose="02020700000000000000" pitchFamily="18" charset="-128"/>
                <a:ea typeface="UD デジタル 教科書体 NK-B" panose="02020700000000000000" pitchFamily="18" charset="-128"/>
              </a:rPr>
              <a:t>●感染に関するエピソード</a:t>
            </a:r>
            <a:endParaRPr lang="en-US" altLang="ja-JP" sz="1633" b="1" dirty="0" smtClean="0">
              <a:latin typeface="UD デジタル 教科書体 NK-B" panose="02020700000000000000" pitchFamily="18" charset="-128"/>
              <a:ea typeface="UD デジタル 教科書体 NK-B" panose="02020700000000000000" pitchFamily="18" charset="-128"/>
            </a:endParaRPr>
          </a:p>
          <a:p>
            <a:endParaRPr lang="en-US" altLang="ja-JP" sz="1633"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143700" y="2059325"/>
            <a:ext cx="2936346" cy="343620"/>
          </a:xfrm>
          <a:prstGeom prst="rect">
            <a:avLst/>
          </a:prstGeom>
        </p:spPr>
        <p:txBody>
          <a:bodyPr wrap="square">
            <a:spAutoFit/>
          </a:bodyPr>
          <a:lstStyle/>
          <a:p>
            <a:r>
              <a:rPr lang="ja-JP" altLang="en-US" sz="1633"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78386" y="2706393"/>
            <a:ext cx="675185" cy="287771"/>
          </a:xfrm>
          <a:prstGeom prst="rect">
            <a:avLst/>
          </a:prstGeom>
          <a:noFill/>
        </p:spPr>
        <p:txBody>
          <a:bodyPr wrap="none" rtlCol="0">
            <a:spAutoFit/>
          </a:bodyPr>
          <a:lstStyle/>
          <a:p>
            <a:r>
              <a:rPr kumimoji="1" lang="ja-JP" altLang="en-US" sz="1270" dirty="0"/>
              <a:t>［人］</a:t>
            </a:r>
          </a:p>
        </p:txBody>
      </p:sp>
      <p:sp>
        <p:nvSpPr>
          <p:cNvPr id="49" name="正方形/長方形 48"/>
          <p:cNvSpPr/>
          <p:nvPr/>
        </p:nvSpPr>
        <p:spPr>
          <a:xfrm>
            <a:off x="143700" y="6224622"/>
            <a:ext cx="3132585" cy="4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000" dirty="0" smtClean="0">
                <a:solidFill>
                  <a:schemeClr val="tx1"/>
                </a:solidFill>
                <a:latin typeface="+mn-ea"/>
              </a:rPr>
              <a:t>※</a:t>
            </a:r>
            <a:r>
              <a:rPr kumimoji="1" lang="ja-JP" altLang="en-US" sz="1000" dirty="0" smtClean="0">
                <a:solidFill>
                  <a:schemeClr val="tx1"/>
                </a:solidFill>
                <a:latin typeface="+mn-ea"/>
              </a:rPr>
              <a:t>店の種別は、本人からの聞き取り情報による</a:t>
            </a:r>
            <a:endParaRPr kumimoji="1" lang="en-US" altLang="ja-JP" sz="1000" dirty="0" smtClean="0">
              <a:solidFill>
                <a:schemeClr val="tx1"/>
              </a:solidFill>
              <a:latin typeface="+mn-ea"/>
            </a:endParaRPr>
          </a:p>
        </p:txBody>
      </p:sp>
      <p:graphicFrame>
        <p:nvGraphicFramePr>
          <p:cNvPr id="34" name="表 33"/>
          <p:cNvGraphicFramePr>
            <a:graphicFrameLocks noGrp="1"/>
          </p:cNvGraphicFramePr>
          <p:nvPr>
            <p:extLst/>
          </p:nvPr>
        </p:nvGraphicFramePr>
        <p:xfrm>
          <a:off x="6820882" y="2428450"/>
          <a:ext cx="5245331" cy="4095300"/>
        </p:xfrm>
        <a:graphic>
          <a:graphicData uri="http://schemas.openxmlformats.org/drawingml/2006/table">
            <a:tbl>
              <a:tblPr firstRow="1" bandRow="1">
                <a:tableStyleId>{B301B821-A1FF-4177-AEE7-76D212191A09}</a:tableStyleId>
              </a:tblPr>
              <a:tblGrid>
                <a:gridCol w="671846">
                  <a:extLst>
                    <a:ext uri="{9D8B030D-6E8A-4147-A177-3AD203B41FA5}">
                      <a16:colId xmlns:a16="http://schemas.microsoft.com/office/drawing/2014/main" val="3651143055"/>
                    </a:ext>
                  </a:extLst>
                </a:gridCol>
                <a:gridCol w="2160723">
                  <a:extLst>
                    <a:ext uri="{9D8B030D-6E8A-4147-A177-3AD203B41FA5}">
                      <a16:colId xmlns:a16="http://schemas.microsoft.com/office/drawing/2014/main" val="304388316"/>
                    </a:ext>
                  </a:extLst>
                </a:gridCol>
                <a:gridCol w="2412762">
                  <a:extLst>
                    <a:ext uri="{9D8B030D-6E8A-4147-A177-3AD203B41FA5}">
                      <a16:colId xmlns:a16="http://schemas.microsoft.com/office/drawing/2014/main" val="1744490444"/>
                    </a:ext>
                  </a:extLst>
                </a:gridCol>
              </a:tblGrid>
              <a:tr h="419253">
                <a:tc>
                  <a:txBody>
                    <a:bodyPr/>
                    <a:lstStyle/>
                    <a:p>
                      <a:pPr algn="ctr"/>
                      <a:endParaRPr kumimoji="1" lang="ja-JP" altLang="en-US" sz="1050" dirty="0" smtClean="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t>感染に関するエピソード</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t>リスク要因のキーワード</a:t>
                      </a:r>
                    </a:p>
                    <a:p>
                      <a:pPr algn="ctr"/>
                      <a:r>
                        <a:rPr kumimoji="1" lang="en-US" altLang="ja-JP" sz="800" dirty="0" smtClean="0"/>
                        <a:t>※</a:t>
                      </a:r>
                      <a:r>
                        <a:rPr kumimoji="1" lang="ja-JP" altLang="en-US" sz="800" dirty="0" smtClean="0"/>
                        <a:t>聞き取りの状況から推定されたもの</a:t>
                      </a:r>
                      <a:endParaRPr kumimoji="1" lang="en-US" altLang="ja-JP" sz="800" dirty="0" smtClean="0"/>
                    </a:p>
                    <a:p>
                      <a:pPr algn="ctr"/>
                      <a:r>
                        <a:rPr kumimoji="1" lang="ja-JP" altLang="en-US" sz="800" dirty="0" smtClean="0"/>
                        <a:t>　　（感染源として確定されたものではない）</a:t>
                      </a:r>
                      <a:endParaRPr kumimoji="1" lang="ja-JP" altLang="en-US" sz="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51567094"/>
                  </a:ext>
                </a:extLst>
              </a:tr>
              <a:tr h="720000">
                <a:tc>
                  <a:txBody>
                    <a:bodyPr/>
                    <a:lstStyle/>
                    <a:p>
                      <a:pPr algn="ctr"/>
                      <a:r>
                        <a:rPr kumimoji="1" lang="ja-JP" altLang="en-US" sz="1050" dirty="0" smtClean="0"/>
                        <a:t>夜街</a:t>
                      </a:r>
                      <a:endParaRPr kumimoji="1" lang="en-US" altLang="ja-JP" sz="1050" dirty="0" smtClean="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・常連客のみに限定して開店</a:t>
                      </a:r>
                      <a:endParaRPr kumimoji="1" lang="en-US" altLang="ja-JP" sz="1050" dirty="0" smtClean="0"/>
                    </a:p>
                    <a:p>
                      <a:r>
                        <a:rPr kumimoji="1" lang="ja-JP" altLang="en-US" sz="1050" dirty="0" smtClean="0"/>
                        <a:t>・カラオケ設備のある飲食店</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・換気不十分</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・飲食をしながらの会話</a:t>
                      </a:r>
                    </a:p>
                    <a:p>
                      <a:r>
                        <a:rPr kumimoji="1" lang="ja-JP" altLang="en-US" sz="1050" dirty="0" smtClean="0"/>
                        <a:t>・長時間の発話</a:t>
                      </a:r>
                      <a:endParaRPr kumimoji="1" lang="ja-JP" altLang="en-US" sz="1050" dirty="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339002519"/>
                  </a:ext>
                </a:extLst>
              </a:tr>
              <a:tr h="720000">
                <a:tc>
                  <a:txBody>
                    <a:bodyPr/>
                    <a:lstStyle/>
                    <a:p>
                      <a:pPr algn="ctr"/>
                      <a:r>
                        <a:rPr kumimoji="1" lang="ja-JP" altLang="en-US" sz="1050" dirty="0" smtClean="0"/>
                        <a:t>会食</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・親しい人同士で会食</a:t>
                      </a:r>
                      <a:endParaRPr kumimoji="1" lang="en-US" altLang="ja-JP" sz="1050" dirty="0" smtClean="0"/>
                    </a:p>
                    <a:p>
                      <a:r>
                        <a:rPr kumimoji="1" lang="ja-JP" altLang="en-US" sz="1050" dirty="0" smtClean="0"/>
                        <a:t>（</a:t>
                      </a:r>
                      <a:r>
                        <a:rPr kumimoji="1" lang="en-US" altLang="ja-JP" sz="1050" dirty="0" smtClean="0"/>
                        <a:t>10</a:t>
                      </a:r>
                      <a:r>
                        <a:rPr kumimoji="1" lang="ja-JP" altLang="en-US" sz="1050" dirty="0" smtClean="0"/>
                        <a:t>人程度）</a:t>
                      </a:r>
                      <a:endParaRPr kumimoji="1" lang="en-US" altLang="ja-JP" sz="1050" dirty="0" smtClean="0"/>
                    </a:p>
                    <a:p>
                      <a:r>
                        <a:rPr kumimoji="1" lang="ja-JP" altLang="en-US" sz="1050" dirty="0" smtClean="0"/>
                        <a:t>・個室を貸切で利用</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・換気不十分</a:t>
                      </a:r>
                    </a:p>
                    <a:p>
                      <a:r>
                        <a:rPr kumimoji="1" lang="ja-JP" altLang="en-US" sz="1050" dirty="0" smtClean="0"/>
                        <a:t>・飲食をしながらの会話</a:t>
                      </a:r>
                    </a:p>
                    <a:p>
                      <a:r>
                        <a:rPr kumimoji="1" lang="ja-JP" altLang="en-US" sz="1050" dirty="0" smtClean="0"/>
                        <a:t>・マスク不着用</a:t>
                      </a:r>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366769314"/>
                  </a:ext>
                </a:extLst>
              </a:tr>
              <a:tr h="720000">
                <a:tc>
                  <a:txBody>
                    <a:bodyPr/>
                    <a:lstStyle/>
                    <a:p>
                      <a:pPr algn="ctr"/>
                      <a:r>
                        <a:rPr kumimoji="1" lang="ja-JP" altLang="en-US" sz="1050" dirty="0" smtClean="0"/>
                        <a:t>送別会</a:t>
                      </a:r>
                      <a:endParaRPr kumimoji="1" lang="en-US" altLang="ja-JP" sz="1050" dirty="0" smtClean="0"/>
                    </a:p>
                    <a:p>
                      <a:pPr algn="ctr"/>
                      <a:r>
                        <a:rPr kumimoji="1" lang="ja-JP" altLang="en-US" sz="1050" dirty="0" smtClean="0"/>
                        <a:t>卒業式</a:t>
                      </a:r>
                      <a:endParaRPr kumimoji="1" lang="en-US" altLang="ja-JP" sz="1050" dirty="0" smtClean="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・職場やサークルにおける</a:t>
                      </a:r>
                      <a:endParaRPr kumimoji="1" lang="en-US" altLang="ja-JP" sz="1050" dirty="0" smtClean="0"/>
                    </a:p>
                    <a:p>
                      <a:r>
                        <a:rPr kumimoji="1" lang="ja-JP" altLang="en-US" sz="1050" dirty="0" smtClean="0"/>
                        <a:t>　送別会の開催</a:t>
                      </a:r>
                      <a:endParaRPr kumimoji="1" lang="en-US" altLang="ja-JP" sz="1050" dirty="0" smtClean="0"/>
                    </a:p>
                    <a:p>
                      <a:r>
                        <a:rPr kumimoji="1" lang="ja-JP" altLang="en-US" sz="1050" dirty="0" smtClean="0"/>
                        <a:t>・卒業式後の飲み会</a:t>
                      </a:r>
                      <a:endParaRPr kumimoji="1" lang="en-US" altLang="ja-JP" sz="105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・飲食をしながらの会話</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・多人数での集まり</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・長時間の発話</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44054794"/>
                  </a:ext>
                </a:extLst>
              </a:tr>
              <a:tr h="720000">
                <a:tc>
                  <a:txBody>
                    <a:bodyPr/>
                    <a:lstStyle/>
                    <a:p>
                      <a:pPr algn="ctr"/>
                      <a:r>
                        <a:rPr kumimoji="1" lang="ja-JP" altLang="en-US" sz="1050" dirty="0" smtClean="0"/>
                        <a:t>旅行</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・卒業旅行</a:t>
                      </a:r>
                      <a:endParaRPr kumimoji="1" lang="en-US" altLang="ja-JP" sz="1050" dirty="0" smtClean="0"/>
                    </a:p>
                    <a:p>
                      <a:r>
                        <a:rPr kumimoji="1" lang="ja-JP" altLang="en-US" sz="1050" dirty="0" smtClean="0"/>
                        <a:t>・出張</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・圏域をまたいだ移動</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994857753"/>
                  </a:ext>
                </a:extLst>
              </a:tr>
              <a:tr h="720000">
                <a:tc>
                  <a:txBody>
                    <a:bodyPr/>
                    <a:lstStyle/>
                    <a:p>
                      <a:pPr algn="ctr"/>
                      <a:r>
                        <a:rPr kumimoji="1" lang="ja-JP" altLang="en-US" sz="1050" dirty="0" smtClean="0"/>
                        <a:t>児童</a:t>
                      </a:r>
                      <a:endParaRPr kumimoji="1" lang="en-US" altLang="ja-JP" sz="1050" dirty="0" smtClean="0"/>
                    </a:p>
                    <a:p>
                      <a:pPr algn="ctr"/>
                      <a:r>
                        <a:rPr kumimoji="1" lang="ja-JP" altLang="en-US" sz="1050" dirty="0" smtClean="0"/>
                        <a:t>施設</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・複数の施設に勤務する職員</a:t>
                      </a:r>
                      <a:endParaRPr kumimoji="1" lang="en-US" altLang="ja-JP" sz="1050" dirty="0" smtClean="0"/>
                    </a:p>
                    <a:p>
                      <a:r>
                        <a:rPr kumimoji="1" lang="ja-JP" altLang="en-US" sz="1050" dirty="0" smtClean="0"/>
                        <a:t>・職員から児童、児童から児童</a:t>
                      </a:r>
                      <a:endParaRPr kumimoji="1" lang="en-US" altLang="ja-JP" sz="1050" dirty="0" smtClean="0"/>
                    </a:p>
                    <a:p>
                      <a:r>
                        <a:rPr kumimoji="1" lang="ja-JP" altLang="en-US" sz="1050" smtClean="0"/>
                        <a:t>　の</a:t>
                      </a:r>
                      <a:r>
                        <a:rPr kumimoji="1" lang="ja-JP" altLang="en-US" sz="1050" dirty="0" smtClean="0"/>
                        <a:t>家族へ感染拡大　</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・接触者の増加</a:t>
                      </a:r>
                      <a:endParaRPr kumimoji="1" lang="en-US" altLang="ja-JP" sz="1050" dirty="0" smtClean="0"/>
                    </a:p>
                    <a:p>
                      <a:r>
                        <a:rPr kumimoji="1" lang="ja-JP" altLang="en-US" sz="1050" dirty="0" smtClean="0"/>
                        <a:t>・世代を超えた感染拡大</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875617281"/>
                  </a:ext>
                </a:extLst>
              </a:tr>
            </a:tbl>
          </a:graphicData>
        </a:graphic>
      </p:graphicFrame>
      <p:sp>
        <p:nvSpPr>
          <p:cNvPr id="3" name="スライド番号プレースホルダー 2"/>
          <p:cNvSpPr>
            <a:spLocks noGrp="1"/>
          </p:cNvSpPr>
          <p:nvPr>
            <p:ph type="sldNum" sz="quarter" idx="12"/>
          </p:nvPr>
        </p:nvSpPr>
        <p:spPr>
          <a:xfrm>
            <a:off x="9323013" y="6492875"/>
            <a:ext cx="2743200" cy="365125"/>
          </a:xfrm>
        </p:spPr>
        <p:txBody>
          <a:bodyPr/>
          <a:lstStyle/>
          <a:p>
            <a:fld id="{F216AE56-EAD3-4706-B860-3EC2C2952B40}" type="slidenum">
              <a:rPr kumimoji="1" lang="ja-JP" altLang="en-US" smtClean="0"/>
              <a:t>26</a:t>
            </a:fld>
            <a:endParaRPr kumimoji="1" lang="ja-JP" altLang="en-US" dirty="0"/>
          </a:p>
        </p:txBody>
      </p:sp>
      <p:pic>
        <p:nvPicPr>
          <p:cNvPr id="2" name="図 1"/>
          <p:cNvPicPr>
            <a:picLocks noChangeAspect="1"/>
          </p:cNvPicPr>
          <p:nvPr/>
        </p:nvPicPr>
        <p:blipFill>
          <a:blip r:embed="rId3"/>
          <a:stretch>
            <a:fillRect/>
          </a:stretch>
        </p:blipFill>
        <p:spPr>
          <a:xfrm>
            <a:off x="143700" y="2706393"/>
            <a:ext cx="6498899" cy="3920068"/>
          </a:xfrm>
          <a:prstGeom prst="rect">
            <a:avLst/>
          </a:prstGeom>
        </p:spPr>
      </p:pic>
    </p:spTree>
    <p:extLst>
      <p:ext uri="{BB962C8B-B14F-4D97-AF65-F5344CB8AC3E}">
        <p14:creationId xmlns:p14="http://schemas.microsoft.com/office/powerpoint/2010/main" val="2229178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03163471"/>
              </p:ext>
            </p:extLst>
          </p:nvPr>
        </p:nvGraphicFramePr>
        <p:xfrm>
          <a:off x="45125" y="1127343"/>
          <a:ext cx="3833149" cy="1718378"/>
        </p:xfrm>
        <a:graphic>
          <a:graphicData uri="http://schemas.openxmlformats.org/drawingml/2006/table">
            <a:tbl>
              <a:tblPr firstRow="1" bandRow="1">
                <a:tableStyleId>{5C22544A-7EE6-4342-B048-85BDC9FD1C3A}</a:tableStyleId>
              </a:tblPr>
              <a:tblGrid>
                <a:gridCol w="363495">
                  <a:extLst>
                    <a:ext uri="{9D8B030D-6E8A-4147-A177-3AD203B41FA5}">
                      <a16:colId xmlns:a16="http://schemas.microsoft.com/office/drawing/2014/main" val="293234343"/>
                    </a:ext>
                  </a:extLst>
                </a:gridCol>
                <a:gridCol w="1523160">
                  <a:extLst>
                    <a:ext uri="{9D8B030D-6E8A-4147-A177-3AD203B41FA5}">
                      <a16:colId xmlns:a16="http://schemas.microsoft.com/office/drawing/2014/main" val="1060905580"/>
                    </a:ext>
                  </a:extLst>
                </a:gridCol>
                <a:gridCol w="915111">
                  <a:extLst>
                    <a:ext uri="{9D8B030D-6E8A-4147-A177-3AD203B41FA5}">
                      <a16:colId xmlns:a16="http://schemas.microsoft.com/office/drawing/2014/main" val="159056513"/>
                    </a:ext>
                  </a:extLst>
                </a:gridCol>
                <a:gridCol w="1031383">
                  <a:extLst>
                    <a:ext uri="{9D8B030D-6E8A-4147-A177-3AD203B41FA5}">
                      <a16:colId xmlns:a16="http://schemas.microsoft.com/office/drawing/2014/main" val="1694481235"/>
                    </a:ext>
                  </a:extLst>
                </a:gridCol>
              </a:tblGrid>
              <a:tr h="404182">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400" dirty="0"/>
                        <a:t>１</a:t>
                      </a:r>
                      <a:endParaRPr kumimoji="1" lang="en-US" altLang="ja-JP" sz="1400" dirty="0"/>
                    </a:p>
                  </a:txBody>
                  <a:tcPr/>
                </a:tc>
                <a:tc>
                  <a:txBody>
                    <a:bodyPr/>
                    <a:lstStyle/>
                    <a:p>
                      <a:pPr algn="l"/>
                      <a:r>
                        <a:rPr kumimoji="1" lang="ja-JP" altLang="en-US" sz="1400" dirty="0"/>
                        <a:t>ライブ参加者</a:t>
                      </a:r>
                    </a:p>
                  </a:txBody>
                  <a:tcPr/>
                </a:tc>
                <a:tc>
                  <a:txBody>
                    <a:bodyPr/>
                    <a:lstStyle/>
                    <a:p>
                      <a:pPr algn="ctr"/>
                      <a:r>
                        <a:rPr kumimoji="1" lang="ja-JP" altLang="en-US" sz="1400" dirty="0"/>
                        <a:t>４施設</a:t>
                      </a:r>
                    </a:p>
                  </a:txBody>
                  <a:tcPr/>
                </a:tc>
                <a:tc>
                  <a:txBody>
                    <a:bodyPr/>
                    <a:lstStyle/>
                    <a:p>
                      <a:pPr algn="ctr"/>
                      <a:r>
                        <a:rPr kumimoji="1" lang="en-US" altLang="ja-JP" sz="1400" dirty="0"/>
                        <a:t>48</a:t>
                      </a:r>
                      <a:endParaRPr kumimoji="1" lang="ja-JP" altLang="en-US" sz="1400" dirty="0"/>
                    </a:p>
                  </a:txBody>
                  <a:tcPr/>
                </a:tc>
                <a:extLst>
                  <a:ext uri="{0D108BD9-81ED-4DB2-BD59-A6C34878D82A}">
                    <a16:rowId xmlns:a16="http://schemas.microsoft.com/office/drawing/2014/main" val="1701459504"/>
                  </a:ext>
                </a:extLst>
              </a:tr>
              <a:tr h="328549">
                <a:tc>
                  <a:txBody>
                    <a:bodyPr/>
                    <a:lstStyle/>
                    <a:p>
                      <a:pPr algn="ctr"/>
                      <a:r>
                        <a:rPr kumimoji="1" lang="ja-JP" altLang="en-US" sz="1400" dirty="0"/>
                        <a:t>２</a:t>
                      </a:r>
                      <a:endParaRPr kumimoji="1" lang="en-US" altLang="ja-JP" sz="1400" dirty="0"/>
                    </a:p>
                  </a:txBody>
                  <a:tcPr/>
                </a:tc>
                <a:tc>
                  <a:txBody>
                    <a:bodyPr/>
                    <a:lstStyle/>
                    <a:p>
                      <a:pPr algn="l"/>
                      <a:r>
                        <a:rPr kumimoji="1" lang="ja-JP" altLang="en-US" sz="1400" dirty="0"/>
                        <a:t>大学の関係者</a:t>
                      </a:r>
                    </a:p>
                  </a:txBody>
                  <a:tcPr/>
                </a:tc>
                <a:tc>
                  <a:txBody>
                    <a:bodyPr/>
                    <a:lstStyle/>
                    <a:p>
                      <a:pPr algn="ctr"/>
                      <a:r>
                        <a:rPr kumimoji="1" lang="ja-JP" altLang="en-US" sz="1400" dirty="0"/>
                        <a:t>１大学</a:t>
                      </a:r>
                    </a:p>
                  </a:txBody>
                  <a:tcPr/>
                </a:tc>
                <a:tc>
                  <a:txBody>
                    <a:bodyPr/>
                    <a:lstStyle/>
                    <a:p>
                      <a:pPr algn="ctr"/>
                      <a:r>
                        <a:rPr kumimoji="1" lang="ja-JP" altLang="en-US" sz="1400" dirty="0"/>
                        <a:t>８</a:t>
                      </a:r>
                    </a:p>
                  </a:txBody>
                  <a:tcPr/>
                </a:tc>
                <a:extLst>
                  <a:ext uri="{0D108BD9-81ED-4DB2-BD59-A6C34878D82A}">
                    <a16:rowId xmlns:a16="http://schemas.microsoft.com/office/drawing/2014/main" val="2287436891"/>
                  </a:ext>
                </a:extLst>
              </a:tr>
              <a:tr h="328549">
                <a:tc>
                  <a:txBody>
                    <a:bodyPr/>
                    <a:lstStyle/>
                    <a:p>
                      <a:pPr algn="ctr"/>
                      <a:r>
                        <a:rPr kumimoji="1" lang="ja-JP" altLang="en-US" sz="1400" dirty="0"/>
                        <a:t>３</a:t>
                      </a:r>
                    </a:p>
                  </a:txBody>
                  <a:tcPr/>
                </a:tc>
                <a:tc>
                  <a:txBody>
                    <a:bodyPr/>
                    <a:lstStyle/>
                    <a:p>
                      <a:pPr algn="l"/>
                      <a:r>
                        <a:rPr kumimoji="1" lang="ja-JP" altLang="en-US" sz="1400" dirty="0"/>
                        <a:t>医療機関関連</a:t>
                      </a:r>
                    </a:p>
                  </a:txBody>
                  <a:tcPr/>
                </a:tc>
                <a:tc>
                  <a:txBody>
                    <a:bodyPr/>
                    <a:lstStyle/>
                    <a:p>
                      <a:pPr algn="ctr"/>
                      <a:r>
                        <a:rPr kumimoji="1" lang="ja-JP" altLang="en-US" sz="1400" dirty="0"/>
                        <a:t>６</a:t>
                      </a:r>
                      <a:r>
                        <a:rPr kumimoji="1" lang="ja-JP" altLang="en-US" sz="1100" dirty="0"/>
                        <a:t>機関</a:t>
                      </a:r>
                    </a:p>
                  </a:txBody>
                  <a:tcPr/>
                </a:tc>
                <a:tc>
                  <a:txBody>
                    <a:bodyPr/>
                    <a:lstStyle/>
                    <a:p>
                      <a:pPr algn="ctr"/>
                      <a:r>
                        <a:rPr kumimoji="1" lang="en-US" altLang="ja-JP" sz="1400" dirty="0"/>
                        <a:t>284</a:t>
                      </a:r>
                      <a:endParaRPr kumimoji="1" lang="ja-JP" altLang="en-US" sz="1400" dirty="0"/>
                    </a:p>
                  </a:txBody>
                  <a:tcPr/>
                </a:tc>
                <a:extLst>
                  <a:ext uri="{0D108BD9-81ED-4DB2-BD59-A6C34878D82A}">
                    <a16:rowId xmlns:a16="http://schemas.microsoft.com/office/drawing/2014/main" val="3127832718"/>
                  </a:ext>
                </a:extLst>
              </a:tr>
              <a:tr h="328549">
                <a:tc>
                  <a:txBody>
                    <a:bodyPr/>
                    <a:lstStyle/>
                    <a:p>
                      <a:pPr algn="ctr"/>
                      <a:r>
                        <a:rPr kumimoji="1" lang="ja-JP" altLang="en-US" sz="1400" dirty="0"/>
                        <a:t>計</a:t>
                      </a:r>
                    </a:p>
                  </a:txBody>
                  <a:tcPr/>
                </a:tc>
                <a:tc>
                  <a:txBody>
                    <a:bodyPr/>
                    <a:lstStyle/>
                    <a:p>
                      <a:pPr algn="l"/>
                      <a:endParaRPr kumimoji="1" lang="ja-JP" altLang="en-US" sz="1400" dirty="0"/>
                    </a:p>
                  </a:txBody>
                  <a:tcPr/>
                </a:tc>
                <a:tc>
                  <a:txBody>
                    <a:bodyPr/>
                    <a:lstStyle/>
                    <a:p>
                      <a:pPr algn="ctr"/>
                      <a:endParaRPr kumimoji="1" lang="ja-JP" altLang="en-US" sz="1400" dirty="0"/>
                    </a:p>
                  </a:txBody>
                  <a:tcPr/>
                </a:tc>
                <a:tc>
                  <a:txBody>
                    <a:bodyPr/>
                    <a:lstStyle/>
                    <a:p>
                      <a:pPr algn="ctr"/>
                      <a:r>
                        <a:rPr kumimoji="1" lang="en-US" altLang="ja-JP" sz="1400" dirty="0"/>
                        <a:t>340</a:t>
                      </a:r>
                      <a:endParaRPr kumimoji="1" lang="ja-JP" altLang="en-US" sz="14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クラスターの発生</a:t>
            </a:r>
            <a:r>
              <a:rPr lang="ja-JP" altLang="en-US" sz="2400" b="1" dirty="0" smtClean="0">
                <a:latin typeface="UD デジタル 教科書体 NP-B" panose="02020700000000000000" pitchFamily="18" charset="-128"/>
                <a:ea typeface="UD デジタル 教科書体 NP-B" panose="02020700000000000000" pitchFamily="18" charset="-128"/>
              </a:rPr>
              <a:t>状況（３月</a:t>
            </a:r>
            <a:r>
              <a:rPr lang="en-US" altLang="ja-JP" sz="2400" b="1" dirty="0">
                <a:latin typeface="UD デジタル 教科書体 NP-B" panose="02020700000000000000" pitchFamily="18" charset="-128"/>
                <a:ea typeface="UD デジタル 教科書体 NP-B" panose="02020700000000000000" pitchFamily="18" charset="-128"/>
              </a:rPr>
              <a:t>30</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470874" y="542568"/>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4807655" y="555176"/>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7491460" y="3846864"/>
            <a:ext cx="3630195" cy="307777"/>
          </a:xfrm>
          <a:prstGeom prst="rect">
            <a:avLst/>
          </a:prstGeom>
          <a:noFill/>
        </p:spPr>
        <p:txBody>
          <a:bodyPr wrap="square" rtlCol="0">
            <a:spAutoFit/>
          </a:bodyPr>
          <a:lstStyle/>
          <a:p>
            <a:r>
              <a:rPr lang="ja-JP" altLang="en-US" sz="1400" dirty="0"/>
              <a:t>クラスターにおける陽性者数の割合</a:t>
            </a:r>
            <a:endParaRPr kumimoji="1" lang="ja-JP" altLang="en-US" sz="1400" dirty="0"/>
          </a:p>
        </p:txBody>
      </p:sp>
      <p:graphicFrame>
        <p:nvGraphicFramePr>
          <p:cNvPr id="12" name="表 11"/>
          <p:cNvGraphicFramePr>
            <a:graphicFrameLocks noGrp="1"/>
          </p:cNvGraphicFramePr>
          <p:nvPr>
            <p:extLst>
              <p:ext uri="{D42A27DB-BD31-4B8C-83A1-F6EECF244321}">
                <p14:modId xmlns:p14="http://schemas.microsoft.com/office/powerpoint/2010/main" val="2232657452"/>
              </p:ext>
            </p:extLst>
          </p:nvPr>
        </p:nvGraphicFramePr>
        <p:xfrm>
          <a:off x="3993560" y="1127343"/>
          <a:ext cx="3982822" cy="2351692"/>
        </p:xfrm>
        <a:graphic>
          <a:graphicData uri="http://schemas.openxmlformats.org/drawingml/2006/table">
            <a:tbl>
              <a:tblPr firstRow="1" bandRow="1">
                <a:tableStyleId>{5C22544A-7EE6-4342-B048-85BDC9FD1C3A}</a:tableStyleId>
              </a:tblPr>
              <a:tblGrid>
                <a:gridCol w="323564">
                  <a:extLst>
                    <a:ext uri="{9D8B030D-6E8A-4147-A177-3AD203B41FA5}">
                      <a16:colId xmlns:a16="http://schemas.microsoft.com/office/drawing/2014/main" val="293234343"/>
                    </a:ext>
                  </a:extLst>
                </a:gridCol>
                <a:gridCol w="1656606">
                  <a:extLst>
                    <a:ext uri="{9D8B030D-6E8A-4147-A177-3AD203B41FA5}">
                      <a16:colId xmlns:a16="http://schemas.microsoft.com/office/drawing/2014/main" val="1060905580"/>
                    </a:ext>
                  </a:extLst>
                </a:gridCol>
                <a:gridCol w="929335">
                  <a:extLst>
                    <a:ext uri="{9D8B030D-6E8A-4147-A177-3AD203B41FA5}">
                      <a16:colId xmlns:a16="http://schemas.microsoft.com/office/drawing/2014/main" val="3017506703"/>
                    </a:ext>
                  </a:extLst>
                </a:gridCol>
                <a:gridCol w="1073317">
                  <a:extLst>
                    <a:ext uri="{9D8B030D-6E8A-4147-A177-3AD203B41FA5}">
                      <a16:colId xmlns:a16="http://schemas.microsoft.com/office/drawing/2014/main" val="1694481235"/>
                    </a:ext>
                  </a:extLst>
                </a:gridCol>
              </a:tblGrid>
              <a:tr h="424054">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400" dirty="0"/>
                        <a:t>１</a:t>
                      </a:r>
                      <a:endParaRPr kumimoji="1" lang="en-US" altLang="ja-JP" sz="1400" dirty="0"/>
                    </a:p>
                  </a:txBody>
                  <a:tcPr/>
                </a:tc>
                <a:tc>
                  <a:txBody>
                    <a:bodyPr/>
                    <a:lstStyle/>
                    <a:p>
                      <a:pPr algn="l"/>
                      <a:r>
                        <a:rPr kumimoji="1" lang="ja-JP" altLang="en-US" sz="1400" dirty="0"/>
                        <a:t>飲食店関連</a:t>
                      </a:r>
                    </a:p>
                  </a:txBody>
                  <a:tcPr/>
                </a:tc>
                <a:tc>
                  <a:txBody>
                    <a:bodyPr/>
                    <a:lstStyle/>
                    <a:p>
                      <a:pPr algn="ctr"/>
                      <a:r>
                        <a:rPr kumimoji="1" lang="ja-JP" altLang="en-US" sz="1400" dirty="0"/>
                        <a:t>５店</a:t>
                      </a:r>
                    </a:p>
                  </a:txBody>
                  <a:tcPr/>
                </a:tc>
                <a:tc>
                  <a:txBody>
                    <a:bodyPr/>
                    <a:lstStyle/>
                    <a:p>
                      <a:pPr algn="ctr"/>
                      <a:r>
                        <a:rPr kumimoji="1" lang="en-US" altLang="ja-JP" sz="1400" dirty="0"/>
                        <a:t>45</a:t>
                      </a:r>
                      <a:endParaRPr kumimoji="1" lang="ja-JP" altLang="en-US" sz="1400" dirty="0"/>
                    </a:p>
                  </a:txBody>
                  <a:tcPr/>
                </a:tc>
                <a:extLst>
                  <a:ext uri="{0D108BD9-81ED-4DB2-BD59-A6C34878D82A}">
                    <a16:rowId xmlns:a16="http://schemas.microsoft.com/office/drawing/2014/main" val="1701459504"/>
                  </a:ext>
                </a:extLst>
              </a:tr>
              <a:tr h="321273">
                <a:tc>
                  <a:txBody>
                    <a:bodyPr/>
                    <a:lstStyle/>
                    <a:p>
                      <a:pPr algn="ctr"/>
                      <a:r>
                        <a:rPr kumimoji="1" lang="ja-JP" altLang="en-US" sz="1400" dirty="0"/>
                        <a:t>２</a:t>
                      </a:r>
                      <a:endParaRPr kumimoji="1" lang="en-US" altLang="ja-JP" sz="1400" dirty="0"/>
                    </a:p>
                  </a:txBody>
                  <a:tcPr/>
                </a:tc>
                <a:tc>
                  <a:txBody>
                    <a:bodyPr/>
                    <a:lstStyle/>
                    <a:p>
                      <a:pPr algn="l"/>
                      <a:r>
                        <a:rPr kumimoji="1" lang="ja-JP" altLang="en-US" sz="1400" dirty="0"/>
                        <a:t>大学・学校関連</a:t>
                      </a:r>
                    </a:p>
                  </a:txBody>
                  <a:tcPr/>
                </a:tc>
                <a:tc>
                  <a:txBody>
                    <a:bodyPr/>
                    <a:lstStyle/>
                    <a:p>
                      <a:pPr algn="ctr"/>
                      <a:r>
                        <a:rPr kumimoji="1" lang="ja-JP" altLang="en-US" sz="1400" dirty="0"/>
                        <a:t>３校</a:t>
                      </a:r>
                    </a:p>
                  </a:txBody>
                  <a:tcPr/>
                </a:tc>
                <a:tc>
                  <a:txBody>
                    <a:bodyPr/>
                    <a:lstStyle/>
                    <a:p>
                      <a:pPr algn="ctr"/>
                      <a:r>
                        <a:rPr kumimoji="1" lang="en-US" altLang="ja-JP" sz="1400" dirty="0"/>
                        <a:t>48</a:t>
                      </a:r>
                      <a:endParaRPr kumimoji="1" lang="ja-JP" altLang="en-US" sz="1400" dirty="0"/>
                    </a:p>
                  </a:txBody>
                  <a:tcPr/>
                </a:tc>
                <a:extLst>
                  <a:ext uri="{0D108BD9-81ED-4DB2-BD59-A6C34878D82A}">
                    <a16:rowId xmlns:a16="http://schemas.microsoft.com/office/drawing/2014/main" val="2287436891"/>
                  </a:ext>
                </a:extLst>
              </a:tr>
              <a:tr h="321273">
                <a:tc>
                  <a:txBody>
                    <a:bodyPr/>
                    <a:lstStyle/>
                    <a:p>
                      <a:pPr algn="ctr"/>
                      <a:r>
                        <a:rPr kumimoji="1" lang="ja-JP" altLang="en-US" sz="1400" dirty="0"/>
                        <a:t>３</a:t>
                      </a:r>
                    </a:p>
                  </a:txBody>
                  <a:tcPr/>
                </a:tc>
                <a:tc>
                  <a:txBody>
                    <a:bodyPr/>
                    <a:lstStyle/>
                    <a:p>
                      <a:pPr algn="l"/>
                      <a:r>
                        <a:rPr kumimoji="1" lang="ja-JP" altLang="en-US" sz="1400" dirty="0"/>
                        <a:t>医療機関関連</a:t>
                      </a:r>
                    </a:p>
                  </a:txBody>
                  <a:tcPr/>
                </a:tc>
                <a:tc>
                  <a:txBody>
                    <a:bodyPr/>
                    <a:lstStyle/>
                    <a:p>
                      <a:pPr algn="ctr"/>
                      <a:r>
                        <a:rPr kumimoji="1" lang="en-US" altLang="ja-JP" sz="1400" dirty="0"/>
                        <a:t>10</a:t>
                      </a:r>
                      <a:r>
                        <a:rPr kumimoji="1" lang="ja-JP" altLang="en-US" sz="1400" dirty="0"/>
                        <a:t>機関</a:t>
                      </a:r>
                    </a:p>
                  </a:txBody>
                  <a:tcPr/>
                </a:tc>
                <a:tc>
                  <a:txBody>
                    <a:bodyPr/>
                    <a:lstStyle/>
                    <a:p>
                      <a:pPr algn="ctr"/>
                      <a:r>
                        <a:rPr kumimoji="1" lang="en-US" altLang="ja-JP" sz="1400" dirty="0"/>
                        <a:t>295</a:t>
                      </a:r>
                      <a:endParaRPr kumimoji="1" lang="ja-JP" altLang="en-US" sz="1400" dirty="0"/>
                    </a:p>
                  </a:txBody>
                  <a:tcPr/>
                </a:tc>
                <a:extLst>
                  <a:ext uri="{0D108BD9-81ED-4DB2-BD59-A6C34878D82A}">
                    <a16:rowId xmlns:a16="http://schemas.microsoft.com/office/drawing/2014/main" val="3127832718"/>
                  </a:ext>
                </a:extLst>
              </a:tr>
              <a:tr h="321273">
                <a:tc>
                  <a:txBody>
                    <a:bodyPr/>
                    <a:lstStyle/>
                    <a:p>
                      <a:pPr algn="ctr"/>
                      <a:r>
                        <a:rPr kumimoji="1" lang="ja-JP" altLang="en-US" sz="1400" dirty="0"/>
                        <a:t>４</a:t>
                      </a:r>
                    </a:p>
                  </a:txBody>
                  <a:tcP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a:t>23</a:t>
                      </a:r>
                      <a:r>
                        <a:rPr kumimoji="1" lang="ja-JP" altLang="en-US" sz="1400" dirty="0"/>
                        <a:t>施設</a:t>
                      </a:r>
                    </a:p>
                  </a:txBody>
                  <a:tcPr anchor="ctr"/>
                </a:tc>
                <a:tc>
                  <a:txBody>
                    <a:bodyPr/>
                    <a:lstStyle/>
                    <a:p>
                      <a:pPr algn="ctr"/>
                      <a:r>
                        <a:rPr kumimoji="1" lang="en-US" altLang="ja-JP" sz="1400" dirty="0"/>
                        <a:t>389</a:t>
                      </a:r>
                      <a:endParaRPr kumimoji="1" lang="ja-JP" altLang="en-US" sz="14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400" dirty="0"/>
                        <a:t>５</a:t>
                      </a:r>
                    </a:p>
                  </a:txBody>
                  <a:tcPr/>
                </a:tc>
                <a:tc>
                  <a:txBody>
                    <a:bodyPr/>
                    <a:lstStyle/>
                    <a:p>
                      <a:pPr algn="l"/>
                      <a:r>
                        <a:rPr kumimoji="1" lang="ja-JP" altLang="en-US" sz="1400" dirty="0"/>
                        <a:t>その他</a:t>
                      </a:r>
                    </a:p>
                  </a:txBody>
                  <a:tcPr/>
                </a:tc>
                <a:tc>
                  <a:txBody>
                    <a:bodyPr/>
                    <a:lstStyle/>
                    <a:p>
                      <a:pPr algn="ctr"/>
                      <a:r>
                        <a:rPr kumimoji="1" lang="en-US" altLang="ja-JP" sz="1400" dirty="0"/>
                        <a:t>4</a:t>
                      </a:r>
                      <a:r>
                        <a:rPr kumimoji="1" lang="ja-JP" altLang="en-US" sz="1400" dirty="0"/>
                        <a:t>件</a:t>
                      </a:r>
                    </a:p>
                  </a:txBody>
                  <a:tcPr/>
                </a:tc>
                <a:tc>
                  <a:txBody>
                    <a:bodyPr/>
                    <a:lstStyle/>
                    <a:p>
                      <a:pPr algn="ctr"/>
                      <a:r>
                        <a:rPr kumimoji="1" lang="en-US" altLang="ja-JP" sz="1400" dirty="0"/>
                        <a:t>63</a:t>
                      </a:r>
                      <a:endParaRPr kumimoji="1" lang="ja-JP" altLang="en-US" sz="1400" dirty="0"/>
                    </a:p>
                  </a:txBody>
                  <a:tcPr/>
                </a:tc>
                <a:extLst>
                  <a:ext uri="{0D108BD9-81ED-4DB2-BD59-A6C34878D82A}">
                    <a16:rowId xmlns:a16="http://schemas.microsoft.com/office/drawing/2014/main" val="1483617145"/>
                  </a:ext>
                </a:extLst>
              </a:tr>
              <a:tr h="321273">
                <a:tc>
                  <a:txBody>
                    <a:bodyPr/>
                    <a:lstStyle/>
                    <a:p>
                      <a:pPr algn="ctr"/>
                      <a:r>
                        <a:rPr kumimoji="1" lang="ja-JP" altLang="en-US" sz="1400" dirty="0"/>
                        <a:t>計</a:t>
                      </a:r>
                    </a:p>
                  </a:txBody>
                  <a:tcPr/>
                </a:tc>
                <a:tc>
                  <a:txBody>
                    <a:bodyPr/>
                    <a:lstStyle/>
                    <a:p>
                      <a:pPr algn="l"/>
                      <a:endParaRPr kumimoji="1" lang="ja-JP" altLang="en-US" sz="1400" dirty="0"/>
                    </a:p>
                  </a:txBody>
                  <a:tcPr/>
                </a:tc>
                <a:tc>
                  <a:txBody>
                    <a:bodyPr/>
                    <a:lstStyle/>
                    <a:p>
                      <a:pPr algn="ctr"/>
                      <a:endParaRPr kumimoji="1" lang="ja-JP" altLang="en-US" sz="1400" dirty="0"/>
                    </a:p>
                  </a:txBody>
                  <a:tcPr/>
                </a:tc>
                <a:tc>
                  <a:txBody>
                    <a:bodyPr/>
                    <a:lstStyle/>
                    <a:p>
                      <a:pPr algn="ctr"/>
                      <a:r>
                        <a:rPr kumimoji="1" lang="en-US" altLang="ja-JP" sz="1400" dirty="0"/>
                        <a:t>840</a:t>
                      </a:r>
                      <a:endParaRPr kumimoji="1" lang="ja-JP" altLang="en-US" sz="14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8515884" y="533716"/>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以降２月</a:t>
            </a:r>
            <a:r>
              <a:rPr lang="en-US" altLang="ja-JP" sz="1600" dirty="0"/>
              <a:t>28</a:t>
            </a:r>
            <a:r>
              <a:rPr lang="ja-JP" altLang="en-US" sz="1600" dirty="0" smtClean="0"/>
              <a:t>日</a:t>
            </a:r>
            <a:r>
              <a:rPr lang="ja-JP" altLang="en-US" sz="1600" dirty="0"/>
              <a:t>まで）</a:t>
            </a:r>
            <a:endParaRPr kumimoji="1" lang="ja-JP" altLang="en-US" sz="1600" dirty="0"/>
          </a:p>
        </p:txBody>
      </p:sp>
      <p:graphicFrame>
        <p:nvGraphicFramePr>
          <p:cNvPr id="14" name="表 13"/>
          <p:cNvGraphicFramePr>
            <a:graphicFrameLocks noGrp="1"/>
          </p:cNvGraphicFramePr>
          <p:nvPr>
            <p:extLst>
              <p:ext uri="{D42A27DB-BD31-4B8C-83A1-F6EECF244321}">
                <p14:modId xmlns:p14="http://schemas.microsoft.com/office/powerpoint/2010/main" val="2468984391"/>
              </p:ext>
            </p:extLst>
          </p:nvPr>
        </p:nvGraphicFramePr>
        <p:xfrm>
          <a:off x="8122621" y="1127343"/>
          <a:ext cx="3905257" cy="2510706"/>
        </p:xfrm>
        <a:graphic>
          <a:graphicData uri="http://schemas.openxmlformats.org/drawingml/2006/table">
            <a:tbl>
              <a:tblPr firstRow="1" bandRow="1">
                <a:tableStyleId>{5C22544A-7EE6-4342-B048-85BDC9FD1C3A}</a:tableStyleId>
              </a:tblPr>
              <a:tblGrid>
                <a:gridCol w="346130">
                  <a:extLst>
                    <a:ext uri="{9D8B030D-6E8A-4147-A177-3AD203B41FA5}">
                      <a16:colId xmlns:a16="http://schemas.microsoft.com/office/drawing/2014/main" val="293234343"/>
                    </a:ext>
                  </a:extLst>
                </a:gridCol>
                <a:gridCol w="1626133">
                  <a:extLst>
                    <a:ext uri="{9D8B030D-6E8A-4147-A177-3AD203B41FA5}">
                      <a16:colId xmlns:a16="http://schemas.microsoft.com/office/drawing/2014/main" val="1060905580"/>
                    </a:ext>
                  </a:extLst>
                </a:gridCol>
                <a:gridCol w="892150">
                  <a:extLst>
                    <a:ext uri="{9D8B030D-6E8A-4147-A177-3AD203B41FA5}">
                      <a16:colId xmlns:a16="http://schemas.microsoft.com/office/drawing/2014/main" val="3780754470"/>
                    </a:ext>
                  </a:extLst>
                </a:gridCol>
                <a:gridCol w="1040844">
                  <a:extLst>
                    <a:ext uri="{9D8B030D-6E8A-4147-A177-3AD203B41FA5}">
                      <a16:colId xmlns:a16="http://schemas.microsoft.com/office/drawing/2014/main" val="1694481235"/>
                    </a:ext>
                  </a:extLst>
                </a:gridCol>
              </a:tblGrid>
              <a:tr h="410289">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400" dirty="0"/>
                        <a:t>１</a:t>
                      </a:r>
                      <a:endParaRPr kumimoji="1" lang="en-US" altLang="ja-JP" sz="1400" dirty="0"/>
                    </a:p>
                  </a:txBody>
                  <a:tcPr anchor="ctr"/>
                </a:tc>
                <a:tc>
                  <a:txBody>
                    <a:bodyPr/>
                    <a:lstStyle/>
                    <a:p>
                      <a:pPr algn="l"/>
                      <a:r>
                        <a:rPr kumimoji="1" lang="ja-JP" altLang="en-US" sz="1400" dirty="0"/>
                        <a:t>飲食店関連</a:t>
                      </a:r>
                    </a:p>
                  </a:txBody>
                  <a:tcPr anchor="ctr"/>
                </a:tc>
                <a:tc>
                  <a:txBody>
                    <a:bodyPr/>
                    <a:lstStyle/>
                    <a:p>
                      <a:pPr algn="ctr"/>
                      <a:r>
                        <a:rPr kumimoji="1" lang="ja-JP" altLang="en-US" sz="1400" dirty="0" smtClean="0"/>
                        <a:t>８店</a:t>
                      </a:r>
                      <a:endParaRPr kumimoji="1" lang="ja-JP" altLang="en-US" sz="1400" dirty="0"/>
                    </a:p>
                  </a:txBody>
                  <a:tcPr anchor="ctr"/>
                </a:tc>
                <a:tc>
                  <a:txBody>
                    <a:bodyPr/>
                    <a:lstStyle/>
                    <a:p>
                      <a:pPr algn="ctr"/>
                      <a:r>
                        <a:rPr kumimoji="1" lang="en-US" altLang="ja-JP" sz="1400" dirty="0" smtClean="0"/>
                        <a:t>82</a:t>
                      </a:r>
                      <a:endParaRPr kumimoji="1" lang="ja-JP" altLang="en-US" sz="14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400" dirty="0"/>
                        <a:t>２</a:t>
                      </a:r>
                      <a:endParaRPr kumimoji="1" lang="en-US" altLang="ja-JP" sz="1400" dirty="0"/>
                    </a:p>
                  </a:txBody>
                  <a:tcPr anchor="ctr"/>
                </a:tc>
                <a:tc>
                  <a:txBody>
                    <a:bodyPr/>
                    <a:lstStyle/>
                    <a:p>
                      <a:pPr algn="l"/>
                      <a:r>
                        <a:rPr kumimoji="1" lang="ja-JP" altLang="en-US" sz="1400" dirty="0"/>
                        <a:t>大学・学校関連</a:t>
                      </a:r>
                    </a:p>
                  </a:txBody>
                  <a:tcPr anchor="ctr"/>
                </a:tc>
                <a:tc>
                  <a:txBody>
                    <a:bodyPr/>
                    <a:lstStyle/>
                    <a:p>
                      <a:pPr algn="ctr"/>
                      <a:r>
                        <a:rPr kumimoji="1" lang="en-US" altLang="ja-JP" sz="1400" dirty="0" smtClean="0"/>
                        <a:t>30</a:t>
                      </a:r>
                      <a:r>
                        <a:rPr kumimoji="1" lang="ja-JP" altLang="en-US" sz="1400" dirty="0" smtClean="0"/>
                        <a:t>校</a:t>
                      </a:r>
                      <a:endParaRPr kumimoji="1" lang="ja-JP" altLang="en-US" sz="1400" dirty="0"/>
                    </a:p>
                  </a:txBody>
                  <a:tcPr anchor="ctr"/>
                </a:tc>
                <a:tc>
                  <a:txBody>
                    <a:bodyPr/>
                    <a:lstStyle/>
                    <a:p>
                      <a:pPr algn="ctr"/>
                      <a:r>
                        <a:rPr kumimoji="1" lang="en-US" altLang="ja-JP" sz="1400" dirty="0" smtClean="0"/>
                        <a:t>439</a:t>
                      </a:r>
                      <a:endParaRPr kumimoji="1" lang="ja-JP" altLang="en-US" sz="14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400" dirty="0"/>
                        <a:t>３</a:t>
                      </a:r>
                    </a:p>
                  </a:txBody>
                  <a:tcPr anchor="ctr"/>
                </a:tc>
                <a:tc>
                  <a:txBody>
                    <a:bodyPr/>
                    <a:lstStyle/>
                    <a:p>
                      <a:pPr algn="l"/>
                      <a:r>
                        <a:rPr kumimoji="1" lang="ja-JP" altLang="en-US" sz="1400" dirty="0"/>
                        <a:t>医療機関関連</a:t>
                      </a:r>
                    </a:p>
                  </a:txBody>
                  <a:tcPr anchor="ctr"/>
                </a:tc>
                <a:tc>
                  <a:txBody>
                    <a:bodyPr/>
                    <a:lstStyle/>
                    <a:p>
                      <a:pPr algn="ctr"/>
                      <a:r>
                        <a:rPr kumimoji="1" lang="en-US" altLang="ja-JP" sz="1400" dirty="0" smtClean="0"/>
                        <a:t>61</a:t>
                      </a:r>
                      <a:r>
                        <a:rPr kumimoji="1" lang="ja-JP" altLang="en-US" sz="1100" dirty="0" smtClean="0"/>
                        <a:t>機関</a:t>
                      </a:r>
                      <a:endParaRPr kumimoji="1" lang="ja-JP" altLang="en-US" sz="1100" dirty="0"/>
                    </a:p>
                  </a:txBody>
                  <a:tcPr anchor="ctr"/>
                </a:tc>
                <a:tc>
                  <a:txBody>
                    <a:bodyPr/>
                    <a:lstStyle/>
                    <a:p>
                      <a:pPr algn="ctr"/>
                      <a:r>
                        <a:rPr kumimoji="1" lang="en-US" altLang="ja-JP" sz="1400" dirty="0" smtClean="0"/>
                        <a:t>2,074</a:t>
                      </a:r>
                      <a:endParaRPr kumimoji="1" lang="ja-JP" altLang="en-US" sz="14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400" dirty="0"/>
                        <a:t>４</a:t>
                      </a:r>
                    </a:p>
                  </a:txBody>
                  <a:tcPr anchor="ct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smtClean="0"/>
                        <a:t>137</a:t>
                      </a:r>
                      <a:r>
                        <a:rPr kumimoji="1" lang="ja-JP" altLang="en-US" sz="1400" dirty="0" smtClean="0"/>
                        <a:t>施設</a:t>
                      </a:r>
                      <a:endParaRPr kumimoji="1" lang="ja-JP" altLang="en-US" sz="1400" dirty="0"/>
                    </a:p>
                  </a:txBody>
                  <a:tcPr anchor="ctr"/>
                </a:tc>
                <a:tc>
                  <a:txBody>
                    <a:bodyPr/>
                    <a:lstStyle/>
                    <a:p>
                      <a:pPr algn="ctr"/>
                      <a:r>
                        <a:rPr kumimoji="1" lang="en-US" altLang="ja-JP" sz="1400" dirty="0" smtClean="0"/>
                        <a:t>2,496</a:t>
                      </a:r>
                      <a:endParaRPr kumimoji="1" lang="ja-JP" altLang="en-US" sz="14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400" dirty="0"/>
                        <a:t>５</a:t>
                      </a:r>
                    </a:p>
                  </a:txBody>
                  <a:tcPr anchor="ctr"/>
                </a:tc>
                <a:tc>
                  <a:txBody>
                    <a:bodyPr/>
                    <a:lstStyle/>
                    <a:p>
                      <a:pPr algn="l"/>
                      <a:r>
                        <a:rPr kumimoji="1" lang="ja-JP" altLang="en-US" sz="1400" dirty="0"/>
                        <a:t>その他</a:t>
                      </a:r>
                    </a:p>
                  </a:txBody>
                  <a:tcPr anchor="ctr"/>
                </a:tc>
                <a:tc>
                  <a:txBody>
                    <a:bodyPr/>
                    <a:lstStyle/>
                    <a:p>
                      <a:pPr algn="ctr"/>
                      <a:r>
                        <a:rPr kumimoji="1" lang="en-US" altLang="ja-JP" sz="1400" dirty="0" smtClean="0"/>
                        <a:t>59</a:t>
                      </a:r>
                      <a:r>
                        <a:rPr kumimoji="1" lang="ja-JP" altLang="en-US" sz="1400" dirty="0" smtClean="0"/>
                        <a:t>件</a:t>
                      </a:r>
                      <a:endParaRPr kumimoji="1" lang="ja-JP" altLang="en-US" sz="1400" dirty="0"/>
                    </a:p>
                  </a:txBody>
                  <a:tcPr anchor="ctr"/>
                </a:tc>
                <a:tc>
                  <a:txBody>
                    <a:bodyPr/>
                    <a:lstStyle/>
                    <a:p>
                      <a:pPr algn="ctr"/>
                      <a:r>
                        <a:rPr kumimoji="1" lang="en-US" altLang="ja-JP" sz="1400" dirty="0" smtClean="0"/>
                        <a:t>594</a:t>
                      </a:r>
                      <a:endParaRPr kumimoji="1" lang="ja-JP" altLang="en-US" sz="14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400" dirty="0"/>
                        <a:t>計</a:t>
                      </a:r>
                    </a:p>
                  </a:txBody>
                  <a:tcPr anchor="ctr"/>
                </a:tc>
                <a:tc>
                  <a:txBody>
                    <a:bodyPr/>
                    <a:lstStyle/>
                    <a:p>
                      <a:pPr algn="l"/>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5,685</a:t>
                      </a:r>
                      <a:endParaRPr kumimoji="1" lang="ja-JP" altLang="en-US" sz="14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423432410"/>
              </p:ext>
            </p:extLst>
          </p:nvPr>
        </p:nvGraphicFramePr>
        <p:xfrm>
          <a:off x="6095999" y="4240528"/>
          <a:ext cx="5763066" cy="1656080"/>
        </p:xfrm>
        <a:graphic>
          <a:graphicData uri="http://schemas.openxmlformats.org/drawingml/2006/table">
            <a:tbl>
              <a:tblPr firstRow="1" bandRow="1">
                <a:tableStyleId>{C083E6E3-FA7D-4D7B-A595-EF9225AFEA82}</a:tableStyleId>
              </a:tblPr>
              <a:tblGrid>
                <a:gridCol w="2037524">
                  <a:extLst>
                    <a:ext uri="{9D8B030D-6E8A-4147-A177-3AD203B41FA5}">
                      <a16:colId xmlns:a16="http://schemas.microsoft.com/office/drawing/2014/main" val="293234343"/>
                    </a:ext>
                  </a:extLst>
                </a:gridCol>
                <a:gridCol w="903127">
                  <a:extLst>
                    <a:ext uri="{9D8B030D-6E8A-4147-A177-3AD203B41FA5}">
                      <a16:colId xmlns:a16="http://schemas.microsoft.com/office/drawing/2014/main" val="1060905580"/>
                    </a:ext>
                  </a:extLst>
                </a:gridCol>
                <a:gridCol w="940805">
                  <a:extLst>
                    <a:ext uri="{9D8B030D-6E8A-4147-A177-3AD203B41FA5}">
                      <a16:colId xmlns:a16="http://schemas.microsoft.com/office/drawing/2014/main" val="1694481235"/>
                    </a:ext>
                  </a:extLst>
                </a:gridCol>
                <a:gridCol w="940805">
                  <a:extLst>
                    <a:ext uri="{9D8B030D-6E8A-4147-A177-3AD203B41FA5}">
                      <a16:colId xmlns:a16="http://schemas.microsoft.com/office/drawing/2014/main" val="991869562"/>
                    </a:ext>
                  </a:extLst>
                </a:gridCol>
                <a:gridCol w="940805">
                  <a:extLst>
                    <a:ext uri="{9D8B030D-6E8A-4147-A177-3AD203B41FA5}">
                      <a16:colId xmlns:a16="http://schemas.microsoft.com/office/drawing/2014/main" val="747710451"/>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tc>
                  <a:txBody>
                    <a:bodyPr/>
                    <a:lstStyle/>
                    <a:p>
                      <a:pPr algn="ctr"/>
                      <a:r>
                        <a:rPr kumimoji="1" lang="ja-JP" altLang="en-US" sz="1600" b="0" dirty="0" smtClean="0"/>
                        <a:t>第四波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5,685</a:t>
                      </a:r>
                      <a:endParaRPr kumimoji="1" lang="ja-JP" altLang="en-US" sz="1600" dirty="0"/>
                    </a:p>
                  </a:txBody>
                  <a:tcPr anchor="ctr"/>
                </a:tc>
                <a:tc>
                  <a:txBody>
                    <a:bodyPr/>
                    <a:lstStyle/>
                    <a:p>
                      <a:pPr algn="ctr"/>
                      <a:r>
                        <a:rPr kumimoji="1" lang="en-US" altLang="ja-JP" sz="1600" dirty="0" smtClean="0"/>
                        <a:t>625</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36,065</a:t>
                      </a:r>
                      <a:endParaRPr kumimoji="1" lang="ja-JP" altLang="en-US" sz="1600" dirty="0"/>
                    </a:p>
                  </a:txBody>
                  <a:tcPr anchor="ctr"/>
                </a:tc>
                <a:tc>
                  <a:txBody>
                    <a:bodyPr/>
                    <a:lstStyle/>
                    <a:p>
                      <a:pPr algn="ctr"/>
                      <a:r>
                        <a:rPr kumimoji="1" lang="en-US" altLang="ja-JP" sz="1600" dirty="0" smtClean="0"/>
                        <a:t>4,480</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15.8</a:t>
                      </a:r>
                      <a:r>
                        <a:rPr kumimoji="1" lang="ja-JP" altLang="en-US" sz="1600" dirty="0" smtClean="0"/>
                        <a:t>％</a:t>
                      </a:r>
                      <a:endParaRPr kumimoji="1" lang="ja-JP" altLang="en-US" sz="1600" dirty="0"/>
                    </a:p>
                  </a:txBody>
                  <a:tcPr anchor="ctr"/>
                </a:tc>
                <a:tc>
                  <a:txBody>
                    <a:bodyPr/>
                    <a:lstStyle/>
                    <a:p>
                      <a:pPr algn="ctr"/>
                      <a:r>
                        <a:rPr kumimoji="1" lang="en-US" altLang="ja-JP" sz="1600" smtClean="0"/>
                        <a:t>14.0%</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48800" y="6400647"/>
            <a:ext cx="2743200" cy="365125"/>
          </a:xfrm>
        </p:spPr>
        <p:txBody>
          <a:bodyPr/>
          <a:lstStyle/>
          <a:p>
            <a:fld id="{F216AE56-EAD3-4706-B860-3EC2C2952B40}" type="slidenum">
              <a:rPr kumimoji="1" lang="ja-JP" altLang="en-US" smtClean="0"/>
              <a:t>27</a:t>
            </a:fld>
            <a:endParaRPr kumimoji="1" lang="ja-JP" altLang="en-US" dirty="0"/>
          </a:p>
        </p:txBody>
      </p:sp>
      <p:sp>
        <p:nvSpPr>
          <p:cNvPr id="16" name="テキスト ボックス 15"/>
          <p:cNvSpPr txBox="1"/>
          <p:nvPr/>
        </p:nvSpPr>
        <p:spPr>
          <a:xfrm>
            <a:off x="390979" y="3569866"/>
            <a:ext cx="3314965" cy="584775"/>
          </a:xfrm>
          <a:prstGeom prst="rect">
            <a:avLst/>
          </a:prstGeom>
          <a:noFill/>
        </p:spPr>
        <p:txBody>
          <a:bodyPr wrap="square" rtlCol="0">
            <a:spAutoFit/>
          </a:bodyPr>
          <a:lstStyle/>
          <a:p>
            <a:r>
              <a:rPr lang="ja-JP" altLang="en-US" sz="1600" dirty="0" smtClean="0"/>
              <a:t>第四波</a:t>
            </a:r>
            <a:r>
              <a:rPr lang="ja-JP" altLang="en-US" sz="1600" dirty="0"/>
              <a:t>のクラスターの発生状況</a:t>
            </a:r>
            <a:endParaRPr lang="en-US" altLang="ja-JP" sz="1600" dirty="0"/>
          </a:p>
          <a:p>
            <a:r>
              <a:rPr lang="ja-JP" altLang="en-US" sz="1600" dirty="0"/>
              <a:t>（ </a:t>
            </a:r>
            <a:r>
              <a:rPr lang="ja-JP" altLang="en-US" sz="1600" dirty="0" smtClean="0"/>
              <a:t>３月</a:t>
            </a:r>
            <a:r>
              <a:rPr lang="ja-JP" altLang="en-US" sz="1600" dirty="0"/>
              <a:t>１</a:t>
            </a:r>
            <a:r>
              <a:rPr lang="ja-JP" altLang="en-US" sz="1600" dirty="0" smtClean="0"/>
              <a:t>日以降３月</a:t>
            </a:r>
            <a:r>
              <a:rPr lang="en-US" altLang="ja-JP" sz="1600" dirty="0" smtClean="0"/>
              <a:t>30</a:t>
            </a:r>
            <a:r>
              <a:rPr lang="ja-JP" altLang="en-US" sz="1600" dirty="0" smtClean="0"/>
              <a:t>日まで</a:t>
            </a:r>
            <a:r>
              <a:rPr lang="ja-JP" altLang="en-US" sz="1600" dirty="0"/>
              <a:t>）</a:t>
            </a:r>
            <a:endParaRPr kumimoji="1" lang="ja-JP" altLang="en-US" sz="1600" dirty="0"/>
          </a:p>
        </p:txBody>
      </p:sp>
      <p:graphicFrame>
        <p:nvGraphicFramePr>
          <p:cNvPr id="17" name="表 16"/>
          <p:cNvGraphicFramePr>
            <a:graphicFrameLocks noGrp="1"/>
          </p:cNvGraphicFramePr>
          <p:nvPr>
            <p:extLst>
              <p:ext uri="{D42A27DB-BD31-4B8C-83A1-F6EECF244321}">
                <p14:modId xmlns:p14="http://schemas.microsoft.com/office/powerpoint/2010/main" val="43003296"/>
              </p:ext>
            </p:extLst>
          </p:nvPr>
        </p:nvGraphicFramePr>
        <p:xfrm>
          <a:off x="95832" y="4240528"/>
          <a:ext cx="3905257" cy="2510706"/>
        </p:xfrm>
        <a:graphic>
          <a:graphicData uri="http://schemas.openxmlformats.org/drawingml/2006/table">
            <a:tbl>
              <a:tblPr firstRow="1" bandRow="1">
                <a:tableStyleId>{5C22544A-7EE6-4342-B048-85BDC9FD1C3A}</a:tableStyleId>
              </a:tblPr>
              <a:tblGrid>
                <a:gridCol w="346130">
                  <a:extLst>
                    <a:ext uri="{9D8B030D-6E8A-4147-A177-3AD203B41FA5}">
                      <a16:colId xmlns:a16="http://schemas.microsoft.com/office/drawing/2014/main" val="293234343"/>
                    </a:ext>
                  </a:extLst>
                </a:gridCol>
                <a:gridCol w="1626133">
                  <a:extLst>
                    <a:ext uri="{9D8B030D-6E8A-4147-A177-3AD203B41FA5}">
                      <a16:colId xmlns:a16="http://schemas.microsoft.com/office/drawing/2014/main" val="1060905580"/>
                    </a:ext>
                  </a:extLst>
                </a:gridCol>
                <a:gridCol w="892150">
                  <a:extLst>
                    <a:ext uri="{9D8B030D-6E8A-4147-A177-3AD203B41FA5}">
                      <a16:colId xmlns:a16="http://schemas.microsoft.com/office/drawing/2014/main" val="3780754470"/>
                    </a:ext>
                  </a:extLst>
                </a:gridCol>
                <a:gridCol w="1040844">
                  <a:extLst>
                    <a:ext uri="{9D8B030D-6E8A-4147-A177-3AD203B41FA5}">
                      <a16:colId xmlns:a16="http://schemas.microsoft.com/office/drawing/2014/main" val="1694481235"/>
                    </a:ext>
                  </a:extLst>
                </a:gridCol>
              </a:tblGrid>
              <a:tr h="410289">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400" dirty="0"/>
                        <a:t>１</a:t>
                      </a:r>
                      <a:endParaRPr kumimoji="1" lang="en-US" altLang="ja-JP" sz="1400" dirty="0"/>
                    </a:p>
                  </a:txBody>
                  <a:tcPr anchor="ctr"/>
                </a:tc>
                <a:tc>
                  <a:txBody>
                    <a:bodyPr/>
                    <a:lstStyle/>
                    <a:p>
                      <a:pPr algn="l"/>
                      <a:r>
                        <a:rPr kumimoji="1" lang="ja-JP" altLang="en-US" sz="1400" dirty="0"/>
                        <a:t>飲食店関連</a:t>
                      </a:r>
                    </a:p>
                  </a:txBody>
                  <a:tcPr anchor="ctr"/>
                </a:tc>
                <a:tc>
                  <a:txBody>
                    <a:bodyPr/>
                    <a:lstStyle/>
                    <a:p>
                      <a:pPr algn="ctr"/>
                      <a:r>
                        <a:rPr kumimoji="1" lang="en-US" altLang="ja-JP" sz="1400" dirty="0" smtClean="0"/>
                        <a:t>2</a:t>
                      </a:r>
                      <a:r>
                        <a:rPr kumimoji="1" lang="ja-JP" altLang="en-US" sz="1400" dirty="0" smtClean="0"/>
                        <a:t>店</a:t>
                      </a:r>
                      <a:endParaRPr kumimoji="1" lang="ja-JP" altLang="en-US" sz="1400" dirty="0"/>
                    </a:p>
                  </a:txBody>
                  <a:tcPr anchor="ctr"/>
                </a:tc>
                <a:tc>
                  <a:txBody>
                    <a:bodyPr/>
                    <a:lstStyle/>
                    <a:p>
                      <a:pPr algn="ctr"/>
                      <a:r>
                        <a:rPr kumimoji="1" lang="en-US" altLang="ja-JP" sz="1400" dirty="0" smtClean="0"/>
                        <a:t>19</a:t>
                      </a:r>
                      <a:endParaRPr kumimoji="1" lang="ja-JP" altLang="en-US" sz="14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400" dirty="0"/>
                        <a:t>２</a:t>
                      </a:r>
                      <a:endParaRPr kumimoji="1" lang="en-US" altLang="ja-JP" sz="1400" dirty="0"/>
                    </a:p>
                  </a:txBody>
                  <a:tcPr anchor="ctr"/>
                </a:tc>
                <a:tc>
                  <a:txBody>
                    <a:bodyPr/>
                    <a:lstStyle/>
                    <a:p>
                      <a:pPr algn="l"/>
                      <a:r>
                        <a:rPr kumimoji="1" lang="ja-JP" altLang="en-US" sz="1400" dirty="0"/>
                        <a:t>大学・学校関連</a:t>
                      </a:r>
                    </a:p>
                  </a:txBody>
                  <a:tcPr anchor="ctr"/>
                </a:tc>
                <a:tc>
                  <a:txBody>
                    <a:bodyPr/>
                    <a:lstStyle/>
                    <a:p>
                      <a:pPr algn="ctr"/>
                      <a:r>
                        <a:rPr kumimoji="1" lang="ja-JP" altLang="en-US" sz="1400" dirty="0" smtClean="0"/>
                        <a:t>５校</a:t>
                      </a:r>
                      <a:endParaRPr kumimoji="1" lang="ja-JP" altLang="en-US" sz="1400" dirty="0"/>
                    </a:p>
                  </a:txBody>
                  <a:tcPr anchor="ctr"/>
                </a:tc>
                <a:tc>
                  <a:txBody>
                    <a:bodyPr/>
                    <a:lstStyle/>
                    <a:p>
                      <a:pPr algn="ctr"/>
                      <a:r>
                        <a:rPr kumimoji="1" lang="en-US" altLang="ja-JP" sz="1400" dirty="0" smtClean="0"/>
                        <a:t>58</a:t>
                      </a:r>
                      <a:endParaRPr kumimoji="1" lang="ja-JP" altLang="en-US" sz="14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400" dirty="0"/>
                        <a:t>３</a:t>
                      </a:r>
                    </a:p>
                  </a:txBody>
                  <a:tcPr anchor="ctr"/>
                </a:tc>
                <a:tc>
                  <a:txBody>
                    <a:bodyPr/>
                    <a:lstStyle/>
                    <a:p>
                      <a:pPr algn="l"/>
                      <a:r>
                        <a:rPr kumimoji="1" lang="ja-JP" altLang="en-US" sz="1400" dirty="0"/>
                        <a:t>医療機関関連</a:t>
                      </a:r>
                    </a:p>
                  </a:txBody>
                  <a:tcPr anchor="ctr"/>
                </a:tc>
                <a:tc>
                  <a:txBody>
                    <a:bodyPr/>
                    <a:lstStyle/>
                    <a:p>
                      <a:pPr algn="ctr"/>
                      <a:r>
                        <a:rPr kumimoji="1" lang="en-US" altLang="ja-JP" sz="1400" dirty="0" smtClean="0"/>
                        <a:t>9</a:t>
                      </a:r>
                      <a:r>
                        <a:rPr kumimoji="1" lang="ja-JP" altLang="en-US" sz="1100" dirty="0" smtClean="0"/>
                        <a:t>機関</a:t>
                      </a:r>
                      <a:endParaRPr kumimoji="1" lang="ja-JP" altLang="en-US" sz="1100" dirty="0"/>
                    </a:p>
                  </a:txBody>
                  <a:tcPr anchor="ctr"/>
                </a:tc>
                <a:tc>
                  <a:txBody>
                    <a:bodyPr/>
                    <a:lstStyle/>
                    <a:p>
                      <a:pPr algn="ctr"/>
                      <a:r>
                        <a:rPr kumimoji="1" lang="en-US" altLang="ja-JP" sz="1400" dirty="0" smtClean="0"/>
                        <a:t>143</a:t>
                      </a:r>
                      <a:endParaRPr kumimoji="1" lang="ja-JP" altLang="en-US" sz="14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400" dirty="0"/>
                        <a:t>４</a:t>
                      </a:r>
                    </a:p>
                  </a:txBody>
                  <a:tcPr anchor="ct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smtClean="0"/>
                        <a:t>22</a:t>
                      </a:r>
                      <a:r>
                        <a:rPr kumimoji="1" lang="ja-JP" altLang="en-US" sz="1400" dirty="0" smtClean="0"/>
                        <a:t>施設</a:t>
                      </a:r>
                      <a:endParaRPr kumimoji="1" lang="ja-JP" altLang="en-US" sz="1400" dirty="0"/>
                    </a:p>
                  </a:txBody>
                  <a:tcPr anchor="ctr"/>
                </a:tc>
                <a:tc>
                  <a:txBody>
                    <a:bodyPr/>
                    <a:lstStyle/>
                    <a:p>
                      <a:pPr algn="ctr"/>
                      <a:r>
                        <a:rPr kumimoji="1" lang="en-US" altLang="ja-JP" sz="1400" dirty="0" smtClean="0"/>
                        <a:t>298</a:t>
                      </a:r>
                      <a:endParaRPr kumimoji="1" lang="ja-JP" altLang="en-US" sz="14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400" dirty="0"/>
                        <a:t>５</a:t>
                      </a:r>
                    </a:p>
                  </a:txBody>
                  <a:tcPr anchor="ctr"/>
                </a:tc>
                <a:tc>
                  <a:txBody>
                    <a:bodyPr/>
                    <a:lstStyle/>
                    <a:p>
                      <a:pPr algn="l"/>
                      <a:r>
                        <a:rPr kumimoji="1" lang="ja-JP" altLang="en-US" sz="1400" dirty="0"/>
                        <a:t>その他</a:t>
                      </a:r>
                    </a:p>
                  </a:txBody>
                  <a:tcPr anchor="ctr"/>
                </a:tc>
                <a:tc>
                  <a:txBody>
                    <a:bodyPr/>
                    <a:lstStyle/>
                    <a:p>
                      <a:pPr algn="ctr"/>
                      <a:r>
                        <a:rPr kumimoji="1" lang="en-US" altLang="ja-JP" sz="1400" dirty="0" smtClean="0"/>
                        <a:t>12</a:t>
                      </a:r>
                      <a:r>
                        <a:rPr kumimoji="1" lang="ja-JP" altLang="en-US" sz="1400" dirty="0" smtClean="0"/>
                        <a:t>件</a:t>
                      </a:r>
                      <a:endParaRPr kumimoji="1" lang="ja-JP" altLang="en-US" sz="1400" dirty="0"/>
                    </a:p>
                  </a:txBody>
                  <a:tcPr anchor="ctr"/>
                </a:tc>
                <a:tc>
                  <a:txBody>
                    <a:bodyPr/>
                    <a:lstStyle/>
                    <a:p>
                      <a:pPr algn="ctr"/>
                      <a:r>
                        <a:rPr kumimoji="1" lang="en-US" altLang="ja-JP" sz="1400" dirty="0" smtClean="0"/>
                        <a:t>107</a:t>
                      </a:r>
                      <a:endParaRPr kumimoji="1" lang="ja-JP" altLang="en-US" sz="14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400" dirty="0"/>
                        <a:t>計</a:t>
                      </a:r>
                    </a:p>
                  </a:txBody>
                  <a:tcPr anchor="ctr"/>
                </a:tc>
                <a:tc>
                  <a:txBody>
                    <a:bodyPr/>
                    <a:lstStyle/>
                    <a:p>
                      <a:pPr algn="l"/>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625</a:t>
                      </a:r>
                      <a:endParaRPr kumimoji="1" lang="ja-JP" altLang="en-US" sz="1400" dirty="0"/>
                    </a:p>
                  </a:txBody>
                  <a:tcPr anchor="ctr"/>
                </a:tc>
                <a:extLst>
                  <a:ext uri="{0D108BD9-81ED-4DB2-BD59-A6C34878D82A}">
                    <a16:rowId xmlns:a16="http://schemas.microsoft.com/office/drawing/2014/main" val="1757381717"/>
                  </a:ext>
                </a:extLst>
              </a:tr>
            </a:tbl>
          </a:graphicData>
        </a:graphic>
      </p:graphicFrame>
    </p:spTree>
    <p:extLst>
      <p:ext uri="{BB962C8B-B14F-4D97-AF65-F5344CB8AC3E}">
        <p14:creationId xmlns:p14="http://schemas.microsoft.com/office/powerpoint/2010/main" val="712201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20170"/>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UD デジタル 教科書体 NK-B" panose="02020700000000000000" pitchFamily="18" charset="-128"/>
                <a:ea typeface="UD デジタル 教科書体 NK-B" panose="02020700000000000000" pitchFamily="18" charset="-128"/>
              </a:rPr>
              <a:t>クラスターの発生状況（</a:t>
            </a:r>
            <a:r>
              <a:rPr lang="ja-JP" altLang="en-US" sz="2400" dirty="0" smtClean="0">
                <a:latin typeface="UD デジタル 教科書体 NK-B" panose="02020700000000000000" pitchFamily="18" charset="-128"/>
                <a:ea typeface="UD デジタル 教科書体 NK-B" panose="02020700000000000000" pitchFamily="18" charset="-128"/>
              </a:rPr>
              <a:t>３</a:t>
            </a:r>
            <a:r>
              <a:rPr kumimoji="1" lang="ja-JP" altLang="en-US" sz="2400" dirty="0" smtClean="0">
                <a:latin typeface="UD デジタル 教科書体 NK-B" panose="02020700000000000000" pitchFamily="18" charset="-128"/>
                <a:ea typeface="UD デジタル 教科書体 NK-B" panose="02020700000000000000" pitchFamily="18" charset="-128"/>
              </a:rPr>
              <a:t>月</a:t>
            </a:r>
            <a:r>
              <a:rPr lang="en-US" altLang="ja-JP" sz="2400" dirty="0">
                <a:latin typeface="UD デジタル 教科書体 NK-B" panose="02020700000000000000" pitchFamily="18" charset="-128"/>
                <a:ea typeface="UD デジタル 教科書体 NK-B" panose="02020700000000000000" pitchFamily="18" charset="-128"/>
              </a:rPr>
              <a:t>30</a:t>
            </a:r>
            <a:r>
              <a:rPr kumimoji="1" lang="ja-JP" altLang="en-US" sz="2400"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75256"/>
            <a:ext cx="2743200" cy="365125"/>
          </a:xfrm>
        </p:spPr>
        <p:txBody>
          <a:bodyPr/>
          <a:lstStyle/>
          <a:p>
            <a:fld id="{F216AE56-EAD3-4706-B860-3EC2C2952B40}" type="slidenum">
              <a:rPr kumimoji="1" lang="ja-JP" altLang="en-US" smtClean="0"/>
              <a:t>28</a:t>
            </a:fld>
            <a:endParaRPr kumimoji="1" lang="ja-JP" altLang="en-US" dirty="0"/>
          </a:p>
        </p:txBody>
      </p:sp>
      <p:sp>
        <p:nvSpPr>
          <p:cNvPr id="3" name="テキスト ボックス 2"/>
          <p:cNvSpPr txBox="1"/>
          <p:nvPr/>
        </p:nvSpPr>
        <p:spPr>
          <a:xfrm>
            <a:off x="-45074" y="950997"/>
            <a:ext cx="353943" cy="515526"/>
          </a:xfrm>
          <a:prstGeom prst="rect">
            <a:avLst/>
          </a:prstGeom>
          <a:noFill/>
        </p:spPr>
        <p:txBody>
          <a:bodyPr vert="eaVert" wrap="none" rtlCol="0">
            <a:spAutoFit/>
          </a:bodyPr>
          <a:lstStyle/>
          <a:p>
            <a:r>
              <a:rPr kumimoji="1" lang="ja-JP" altLang="en-US" sz="1100" dirty="0" smtClean="0">
                <a:latin typeface="Meiryo UI" panose="020B0604030504040204" pitchFamily="50" charset="-128"/>
                <a:ea typeface="Meiryo UI" panose="020B0604030504040204" pitchFamily="50" charset="-128"/>
              </a:rPr>
              <a:t>施設数</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97285" y="869687"/>
            <a:ext cx="353943" cy="65659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陽性</a:t>
            </a:r>
            <a:r>
              <a:rPr lang="ja-JP" altLang="en-US" sz="1100" dirty="0">
                <a:latin typeface="Meiryo UI" panose="020B0604030504040204" pitchFamily="50" charset="-128"/>
                <a:ea typeface="Meiryo UI" panose="020B0604030504040204" pitchFamily="50" charset="-128"/>
              </a:rPr>
              <a:t>者</a:t>
            </a:r>
            <a:r>
              <a:rPr kumimoji="1" lang="ja-JP" altLang="en-US" sz="1100" dirty="0" smtClean="0">
                <a:latin typeface="Meiryo UI" panose="020B0604030504040204" pitchFamily="50" charset="-128"/>
                <a:ea typeface="Meiryo UI" panose="020B0604030504040204" pitchFamily="50" charset="-128"/>
              </a:rPr>
              <a:t>数</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1784992" y="809933"/>
            <a:ext cx="353943" cy="164404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一施設あたりの陽性者数</a:t>
            </a:r>
            <a:endParaRPr kumimoji="1"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31897" y="449108"/>
            <a:ext cx="5803895" cy="6352583"/>
          </a:xfrm>
          <a:prstGeom prst="rect">
            <a:avLst/>
          </a:prstGeom>
        </p:spPr>
      </p:pic>
      <p:pic>
        <p:nvPicPr>
          <p:cNvPr id="5" name="図 4"/>
          <p:cNvPicPr>
            <a:picLocks noChangeAspect="1"/>
          </p:cNvPicPr>
          <p:nvPr/>
        </p:nvPicPr>
        <p:blipFill>
          <a:blip r:embed="rId4"/>
          <a:stretch>
            <a:fillRect/>
          </a:stretch>
        </p:blipFill>
        <p:spPr>
          <a:xfrm>
            <a:off x="6271686" y="507710"/>
            <a:ext cx="5584420" cy="6236749"/>
          </a:xfrm>
          <a:prstGeom prst="rect">
            <a:avLst/>
          </a:prstGeom>
        </p:spPr>
      </p:pic>
    </p:spTree>
    <p:extLst>
      <p:ext uri="{BB962C8B-B14F-4D97-AF65-F5344CB8AC3E}">
        <p14:creationId xmlns:p14="http://schemas.microsoft.com/office/powerpoint/2010/main" val="20285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75820" y="444079"/>
            <a:ext cx="110546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第一波</a:t>
            </a:r>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147893" y="444079"/>
            <a:ext cx="110546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第二波</a:t>
            </a:r>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349512" y="444079"/>
            <a:ext cx="110546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第三波</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354863" y="446127"/>
            <a:ext cx="1105469"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年末</a:t>
            </a:r>
            <a:r>
              <a:rPr lang="ja-JP" altLang="en-US" sz="1600" b="1" dirty="0">
                <a:latin typeface="Meiryo UI" panose="020B0604030504040204" pitchFamily="50" charset="-128"/>
                <a:ea typeface="Meiryo UI" panose="020B0604030504040204" pitchFamily="50" charset="-128"/>
              </a:rPr>
              <a:t>年始</a:t>
            </a:r>
            <a:endParaRPr kumimoji="1" lang="ja-JP" altLang="en-US" sz="16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0992594" y="444079"/>
            <a:ext cx="110546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現在</a:t>
            </a:r>
            <a:endParaRPr kumimoji="1" lang="ja-JP" altLang="en-US" sz="1600"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54863" y="6477501"/>
            <a:ext cx="2743200" cy="365125"/>
          </a:xfrm>
        </p:spPr>
        <p:txBody>
          <a:bodyPr/>
          <a:lstStyle/>
          <a:p>
            <a:fld id="{F216AE56-EAD3-4706-B860-3EC2C2952B40}" type="slidenum">
              <a:rPr kumimoji="1" lang="ja-JP" altLang="en-US" smtClean="0"/>
              <a:t>3</a:t>
            </a:fld>
            <a:endParaRPr kumimoji="1" lang="ja-JP" altLang="en-US" dirty="0"/>
          </a:p>
        </p:txBody>
      </p:sp>
      <p:sp>
        <p:nvSpPr>
          <p:cNvPr id="28" name="正方形/長方形 27"/>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a:latin typeface="UD デジタル 教科書体 NK-B" panose="02020700000000000000" pitchFamily="18" charset="-128"/>
                <a:ea typeface="UD デジタル 教科書体 NK-B" panose="02020700000000000000" pitchFamily="18" charset="-128"/>
              </a:rPr>
              <a:t>日間陽性者数の推移と陽性者数増加時の前週</a:t>
            </a:r>
            <a:r>
              <a:rPr lang="ja-JP" altLang="en-US" sz="2400" dirty="0" smtClean="0">
                <a:latin typeface="UD デジタル 教科書体 NK-B" panose="02020700000000000000" pitchFamily="18" charset="-128"/>
                <a:ea typeface="UD デジタル 教科書体 NK-B" panose="02020700000000000000" pitchFamily="18" charset="-128"/>
              </a:rPr>
              <a:t>増加比（３月</a:t>
            </a:r>
            <a:r>
              <a:rPr lang="en-US" altLang="ja-JP" sz="2400" dirty="0" smtClean="0">
                <a:latin typeface="UD デジタル 教科書体 NK-B" panose="02020700000000000000" pitchFamily="18" charset="-128"/>
                <a:ea typeface="UD デジタル 教科書体 NK-B" panose="02020700000000000000" pitchFamily="18" charset="-128"/>
              </a:rPr>
              <a:t>28</a:t>
            </a:r>
            <a:r>
              <a:rPr lang="ja-JP" altLang="en-US" sz="2400" dirty="0" smtClean="0">
                <a:latin typeface="UD デジタル 教科書体 NK-B" panose="02020700000000000000" pitchFamily="18" charset="-128"/>
                <a:ea typeface="UD デジタル 教科書体 NK-B" panose="02020700000000000000" pitchFamily="18" charset="-128"/>
              </a:rPr>
              <a:t>日時点）</a:t>
            </a:r>
            <a:endParaRPr lang="ja-JP" altLang="en-US" sz="2400" dirty="0">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47113" y="672078"/>
            <a:ext cx="2926334" cy="1633870"/>
          </a:xfrm>
          <a:prstGeom prst="rect">
            <a:avLst/>
          </a:prstGeom>
        </p:spPr>
      </p:pic>
      <p:pic>
        <p:nvPicPr>
          <p:cNvPr id="3" name="図 2"/>
          <p:cNvPicPr>
            <a:picLocks noChangeAspect="1"/>
          </p:cNvPicPr>
          <p:nvPr/>
        </p:nvPicPr>
        <p:blipFill>
          <a:blip r:embed="rId3"/>
          <a:stretch>
            <a:fillRect/>
          </a:stretch>
        </p:blipFill>
        <p:spPr>
          <a:xfrm>
            <a:off x="3085055" y="714302"/>
            <a:ext cx="3621338" cy="1633870"/>
          </a:xfrm>
          <a:prstGeom prst="rect">
            <a:avLst/>
          </a:prstGeom>
        </p:spPr>
      </p:pic>
      <p:pic>
        <p:nvPicPr>
          <p:cNvPr id="4" name="図 3"/>
          <p:cNvPicPr>
            <a:picLocks noChangeAspect="1"/>
          </p:cNvPicPr>
          <p:nvPr/>
        </p:nvPicPr>
        <p:blipFill>
          <a:blip r:embed="rId4"/>
          <a:stretch>
            <a:fillRect/>
          </a:stretch>
        </p:blipFill>
        <p:spPr>
          <a:xfrm>
            <a:off x="6827386" y="672078"/>
            <a:ext cx="4224894" cy="1633870"/>
          </a:xfrm>
          <a:prstGeom prst="rect">
            <a:avLst/>
          </a:prstGeom>
        </p:spPr>
      </p:pic>
      <p:pic>
        <p:nvPicPr>
          <p:cNvPr id="7" name="図 6"/>
          <p:cNvPicPr>
            <a:picLocks noChangeAspect="1"/>
          </p:cNvPicPr>
          <p:nvPr/>
        </p:nvPicPr>
        <p:blipFill>
          <a:blip r:embed="rId5"/>
          <a:stretch>
            <a:fillRect/>
          </a:stretch>
        </p:blipFill>
        <p:spPr>
          <a:xfrm>
            <a:off x="10677845" y="749737"/>
            <a:ext cx="1548518" cy="1621677"/>
          </a:xfrm>
          <a:prstGeom prst="rect">
            <a:avLst/>
          </a:prstGeom>
        </p:spPr>
      </p:pic>
      <p:pic>
        <p:nvPicPr>
          <p:cNvPr id="8" name="図 7"/>
          <p:cNvPicPr>
            <a:picLocks noChangeAspect="1"/>
          </p:cNvPicPr>
          <p:nvPr/>
        </p:nvPicPr>
        <p:blipFill>
          <a:blip r:embed="rId6"/>
          <a:stretch>
            <a:fillRect/>
          </a:stretch>
        </p:blipFill>
        <p:spPr>
          <a:xfrm>
            <a:off x="112940" y="2425837"/>
            <a:ext cx="3078747" cy="4279763"/>
          </a:xfrm>
          <a:prstGeom prst="rect">
            <a:avLst/>
          </a:prstGeom>
        </p:spPr>
      </p:pic>
      <p:pic>
        <p:nvPicPr>
          <p:cNvPr id="9" name="図 8"/>
          <p:cNvPicPr>
            <a:picLocks noChangeAspect="1"/>
          </p:cNvPicPr>
          <p:nvPr/>
        </p:nvPicPr>
        <p:blipFill>
          <a:blip r:embed="rId7"/>
          <a:stretch>
            <a:fillRect/>
          </a:stretch>
        </p:blipFill>
        <p:spPr>
          <a:xfrm>
            <a:off x="3029249" y="2423546"/>
            <a:ext cx="3798137" cy="4279763"/>
          </a:xfrm>
          <a:prstGeom prst="rect">
            <a:avLst/>
          </a:prstGeom>
        </p:spPr>
      </p:pic>
      <p:pic>
        <p:nvPicPr>
          <p:cNvPr id="10" name="図 9"/>
          <p:cNvPicPr>
            <a:picLocks noChangeAspect="1"/>
          </p:cNvPicPr>
          <p:nvPr/>
        </p:nvPicPr>
        <p:blipFill>
          <a:blip r:embed="rId8"/>
          <a:stretch>
            <a:fillRect/>
          </a:stretch>
        </p:blipFill>
        <p:spPr>
          <a:xfrm>
            <a:off x="6609997" y="2498920"/>
            <a:ext cx="4322439" cy="4279763"/>
          </a:xfrm>
          <a:prstGeom prst="rect">
            <a:avLst/>
          </a:prstGeom>
        </p:spPr>
      </p:pic>
      <p:pic>
        <p:nvPicPr>
          <p:cNvPr id="11" name="図 10"/>
          <p:cNvPicPr>
            <a:picLocks noChangeAspect="1"/>
          </p:cNvPicPr>
          <p:nvPr/>
        </p:nvPicPr>
        <p:blipFill>
          <a:blip r:embed="rId9"/>
          <a:stretch>
            <a:fillRect/>
          </a:stretch>
        </p:blipFill>
        <p:spPr>
          <a:xfrm>
            <a:off x="10726463" y="2577654"/>
            <a:ext cx="1475360" cy="4328535"/>
          </a:xfrm>
          <a:prstGeom prst="rect">
            <a:avLst/>
          </a:prstGeom>
        </p:spPr>
      </p:pic>
    </p:spTree>
    <p:extLst>
      <p:ext uri="{BB962C8B-B14F-4D97-AF65-F5344CB8AC3E}">
        <p14:creationId xmlns:p14="http://schemas.microsoft.com/office/powerpoint/2010/main" val="203100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936985" y="1157844"/>
            <a:ext cx="6066046" cy="5395428"/>
          </a:xfrm>
          <a:prstGeom prst="rect">
            <a:avLst/>
          </a:prstGeom>
        </p:spPr>
      </p:pic>
      <p:pic>
        <p:nvPicPr>
          <p:cNvPr id="3" name="図 2"/>
          <p:cNvPicPr>
            <a:picLocks noChangeAspect="1"/>
          </p:cNvPicPr>
          <p:nvPr/>
        </p:nvPicPr>
        <p:blipFill>
          <a:blip r:embed="rId4"/>
          <a:stretch>
            <a:fillRect/>
          </a:stretch>
        </p:blipFill>
        <p:spPr>
          <a:xfrm>
            <a:off x="122830" y="1102976"/>
            <a:ext cx="5749026"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50874" y="6390764"/>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4</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陽性率が感染拡大に伴い増加。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5936985" y="1380111"/>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594933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002" y="1308299"/>
            <a:ext cx="12125995" cy="5474682"/>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陽性者数（緊急事態措置解除区域）</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451138" y="6469613"/>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68282"/>
            <a:ext cx="12192000" cy="7696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３月１日付で緊急事態措置解除となった関西の２府１県及び愛知県はいずれも感染拡大に転じているが（福岡県を除く）、</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大阪府は特に感染が急拡大している。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4713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陽性者数（緊急事態措置解除区域）</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6</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651554" y="6539726"/>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cxnSp>
        <p:nvCxnSpPr>
          <p:cNvPr id="18" name="直線コネクタ 17"/>
          <p:cNvCxnSpPr/>
          <p:nvPr/>
        </p:nvCxnSpPr>
        <p:spPr>
          <a:xfrm flipV="1">
            <a:off x="544268" y="3354643"/>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楕円 18"/>
          <p:cNvSpPr/>
          <p:nvPr/>
        </p:nvSpPr>
        <p:spPr>
          <a:xfrm>
            <a:off x="116097" y="3230738"/>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440394" y="1781692"/>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楕円 20"/>
          <p:cNvSpPr/>
          <p:nvPr/>
        </p:nvSpPr>
        <p:spPr>
          <a:xfrm>
            <a:off x="116097" y="1656157"/>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215513" y="1374419"/>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テキスト ボックス 22"/>
          <p:cNvSpPr txBox="1"/>
          <p:nvPr/>
        </p:nvSpPr>
        <p:spPr>
          <a:xfrm>
            <a:off x="11201959" y="2943590"/>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pic>
        <p:nvPicPr>
          <p:cNvPr id="2" name="図 1"/>
          <p:cNvPicPr>
            <a:picLocks noChangeAspect="1"/>
          </p:cNvPicPr>
          <p:nvPr/>
        </p:nvPicPr>
        <p:blipFill>
          <a:blip r:embed="rId3"/>
          <a:stretch>
            <a:fillRect/>
          </a:stretch>
        </p:blipFill>
        <p:spPr>
          <a:xfrm>
            <a:off x="101896" y="490979"/>
            <a:ext cx="12022354" cy="6072142"/>
          </a:xfrm>
          <a:prstGeom prst="rect">
            <a:avLst/>
          </a:prstGeom>
        </p:spPr>
      </p:pic>
    </p:spTree>
    <p:extLst>
      <p:ext uri="{BB962C8B-B14F-4D97-AF65-F5344CB8AC3E}">
        <p14:creationId xmlns:p14="http://schemas.microsoft.com/office/powerpoint/2010/main" val="248805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284677" y="6474974"/>
            <a:ext cx="2743200" cy="365125"/>
          </a:xfrm>
        </p:spPr>
        <p:txBody>
          <a:bodyPr/>
          <a:lstStyle/>
          <a:p>
            <a:fld id="{F216AE56-EAD3-4706-B860-3EC2C2952B40}" type="slidenum">
              <a:rPr kumimoji="1" lang="ja-JP" altLang="en-US" smtClean="0"/>
              <a:t>7</a:t>
            </a:fld>
            <a:endParaRPr kumimoji="1" lang="ja-JP" altLang="en-US" dirty="0"/>
          </a:p>
        </p:txBody>
      </p:sp>
      <p:sp>
        <p:nvSpPr>
          <p:cNvPr id="6" name="テキスト ボックス 5"/>
          <p:cNvSpPr txBox="1"/>
          <p:nvPr/>
        </p:nvSpPr>
        <p:spPr>
          <a:xfrm>
            <a:off x="6640732" y="6105642"/>
            <a:ext cx="5287890" cy="369332"/>
          </a:xfrm>
          <a:prstGeom prst="rect">
            <a:avLst/>
          </a:prstGeom>
          <a:noFill/>
          <a:ln>
            <a:solidFill>
              <a:schemeClr val="tx1"/>
            </a:solidFill>
            <a:prstDash val="sysDash"/>
          </a:ln>
        </p:spPr>
        <p:txBody>
          <a:bodyPr wrap="square" rtlCol="0">
            <a:spAutoFit/>
          </a:bodyPr>
          <a:lstStyle/>
          <a:p>
            <a:r>
              <a:rPr lang="en-US" altLang="ja-JP" sz="900" dirty="0" smtClean="0"/>
              <a:t>3/18</a:t>
            </a:r>
            <a:r>
              <a:rPr lang="ja-JP" altLang="en-US" sz="900" dirty="0"/>
              <a:t>　</a:t>
            </a:r>
            <a:r>
              <a:rPr lang="ja-JP" altLang="en-US" sz="900" dirty="0" smtClean="0"/>
              <a:t>大阪市全域の飲食店・遊興施設営業時間短縮要請の延長を決定（第</a:t>
            </a:r>
            <a:r>
              <a:rPr lang="en-US" altLang="ja-JP" sz="900" dirty="0" smtClean="0"/>
              <a:t>40</a:t>
            </a:r>
            <a:r>
              <a:rPr lang="ja-JP" altLang="en-US" sz="900" dirty="0" smtClean="0"/>
              <a:t>回対策本部会議）</a:t>
            </a:r>
            <a:endParaRPr lang="en-US" altLang="ja-JP" sz="900" dirty="0" smtClean="0"/>
          </a:p>
          <a:p>
            <a:r>
              <a:rPr lang="en-US" altLang="ja-JP" sz="900" dirty="0" smtClean="0"/>
              <a:t>3/26</a:t>
            </a:r>
            <a:r>
              <a:rPr lang="ja-JP" altLang="en-US" sz="900" dirty="0" smtClean="0"/>
              <a:t>　大阪府全域の飲食店・遊興施設営業時間短縮を決定（第</a:t>
            </a:r>
            <a:r>
              <a:rPr lang="en-US" altLang="ja-JP" sz="900" dirty="0" smtClean="0"/>
              <a:t>41</a:t>
            </a:r>
            <a:r>
              <a:rPr lang="ja-JP" altLang="en-US" sz="900" dirty="0" smtClean="0"/>
              <a:t>回対策本部会議）</a:t>
            </a:r>
            <a:endParaRPr lang="en-US" altLang="ja-JP" sz="900" dirty="0" smtClean="0"/>
          </a:p>
        </p:txBody>
      </p:sp>
      <p:pic>
        <p:nvPicPr>
          <p:cNvPr id="7" name="図 6"/>
          <p:cNvPicPr>
            <a:picLocks noChangeAspect="1"/>
          </p:cNvPicPr>
          <p:nvPr/>
        </p:nvPicPr>
        <p:blipFill>
          <a:blip r:embed="rId2"/>
          <a:stretch>
            <a:fillRect/>
          </a:stretch>
        </p:blipFill>
        <p:spPr>
          <a:xfrm>
            <a:off x="128890" y="993829"/>
            <a:ext cx="12063110" cy="5074003"/>
          </a:xfrm>
          <a:prstGeom prst="rect">
            <a:avLst/>
          </a:prstGeom>
        </p:spPr>
      </p:pic>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重症病床使用率が急増。軽症中等症病床使用率や宿泊療養施設部屋数使用率も増加。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9425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7388" y="864008"/>
            <a:ext cx="12077223" cy="5919729"/>
          </a:xfrm>
          <a:prstGeom prst="rect">
            <a:avLst/>
          </a:prstGeom>
        </p:spPr>
      </p:pic>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代新規陽性者数が急増し、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代以上も３月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日以降拡大に転じている。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8</a:t>
            </a:fld>
            <a:endParaRPr kumimoji="1" lang="ja-JP" altLang="en-US" dirty="0"/>
          </a:p>
        </p:txBody>
      </p:sp>
    </p:spTree>
    <p:extLst>
      <p:ext uri="{BB962C8B-B14F-4D97-AF65-F5344CB8AC3E}">
        <p14:creationId xmlns:p14="http://schemas.microsoft.com/office/powerpoint/2010/main" val="274683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9</a:t>
            </a:fld>
            <a:endParaRPr kumimoji="1" lang="ja-JP" altLang="en-US" dirty="0"/>
          </a:p>
        </p:txBody>
      </p:sp>
      <p:sp>
        <p:nvSpPr>
          <p:cNvPr id="5" name="テキスト ボックス 4"/>
          <p:cNvSpPr txBox="1"/>
          <p:nvPr/>
        </p:nvSpPr>
        <p:spPr>
          <a:xfrm>
            <a:off x="10334389" y="6045114"/>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5918" y="421010"/>
            <a:ext cx="12197918" cy="7673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日に、陽性率を除き、ステージ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の基準を上回り、直近１週間の人口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日にス</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人）を超過見込み。</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92324" y="6476317"/>
            <a:ext cx="8883259" cy="230832"/>
          </a:xfrm>
          <a:prstGeom prst="rect">
            <a:avLst/>
          </a:prstGeom>
          <a:noFill/>
        </p:spPr>
        <p:txBody>
          <a:bodyPr wrap="square" rtlCol="0">
            <a:spAutoFit/>
          </a:bodyPr>
          <a:lstStyle/>
          <a:p>
            <a:r>
              <a:rPr lang="ja-JP" altLang="en-US" sz="900" dirty="0" smtClean="0"/>
              <a:t>病床</a:t>
            </a:r>
            <a:r>
              <a:rPr lang="ja-JP" altLang="en-US" sz="900" dirty="0"/>
              <a:t>確保計画に定める「最大確保病床</a:t>
            </a:r>
            <a:r>
              <a:rPr lang="ja-JP" altLang="en-US" sz="900" dirty="0" smtClean="0"/>
              <a:t>」を</a:t>
            </a:r>
            <a:r>
              <a:rPr lang="ja-JP" altLang="en-US" sz="900" dirty="0"/>
              <a:t>「現時点の確保病床」が上回る場合は、「現時点の確保病床数」に読み替える</a:t>
            </a:r>
            <a:r>
              <a:rPr lang="ja-JP" altLang="en-US" sz="900" dirty="0" smtClean="0"/>
              <a:t>。</a:t>
            </a:r>
            <a:endParaRPr lang="en-US" altLang="ja-JP" sz="900" dirty="0" smtClean="0"/>
          </a:p>
        </p:txBody>
      </p:sp>
      <p:pic>
        <p:nvPicPr>
          <p:cNvPr id="7" name="図 6"/>
          <p:cNvPicPr>
            <a:picLocks noChangeAspect="1"/>
          </p:cNvPicPr>
          <p:nvPr/>
        </p:nvPicPr>
        <p:blipFill>
          <a:blip r:embed="rId2"/>
          <a:stretch>
            <a:fillRect/>
          </a:stretch>
        </p:blipFill>
        <p:spPr>
          <a:xfrm>
            <a:off x="116113" y="1217085"/>
            <a:ext cx="12031231" cy="4828030"/>
          </a:xfrm>
          <a:prstGeom prst="rect">
            <a:avLst/>
          </a:prstGeom>
        </p:spPr>
      </p:pic>
      <p:sp>
        <p:nvSpPr>
          <p:cNvPr id="11" name="テキスト ボックス 10"/>
          <p:cNvSpPr txBox="1"/>
          <p:nvPr/>
        </p:nvSpPr>
        <p:spPr>
          <a:xfrm>
            <a:off x="5046499" y="6098096"/>
            <a:ext cx="5287890" cy="369332"/>
          </a:xfrm>
          <a:prstGeom prst="rect">
            <a:avLst/>
          </a:prstGeom>
          <a:noFill/>
          <a:ln>
            <a:solidFill>
              <a:schemeClr val="tx1"/>
            </a:solidFill>
            <a:prstDash val="sysDash"/>
          </a:ln>
        </p:spPr>
        <p:txBody>
          <a:bodyPr wrap="square" rtlCol="0">
            <a:spAutoFit/>
          </a:bodyPr>
          <a:lstStyle/>
          <a:p>
            <a:r>
              <a:rPr lang="en-US" altLang="ja-JP" sz="900" dirty="0" smtClean="0"/>
              <a:t>3/18</a:t>
            </a:r>
            <a:r>
              <a:rPr lang="ja-JP" altLang="en-US" sz="900" dirty="0"/>
              <a:t>　</a:t>
            </a:r>
            <a:r>
              <a:rPr lang="ja-JP" altLang="en-US" sz="900" dirty="0" smtClean="0"/>
              <a:t>大阪市全域の飲食店・遊興施設営業時間短縮要請の延長を決定（第</a:t>
            </a:r>
            <a:r>
              <a:rPr lang="en-US" altLang="ja-JP" sz="900" dirty="0" smtClean="0"/>
              <a:t>40</a:t>
            </a:r>
            <a:r>
              <a:rPr lang="ja-JP" altLang="en-US" sz="900" dirty="0" smtClean="0"/>
              <a:t>回対策本部会議）</a:t>
            </a:r>
            <a:endParaRPr lang="en-US" altLang="ja-JP" sz="900" dirty="0" smtClean="0"/>
          </a:p>
          <a:p>
            <a:r>
              <a:rPr lang="en-US" altLang="ja-JP" sz="900" dirty="0" smtClean="0"/>
              <a:t>3/26</a:t>
            </a:r>
            <a:r>
              <a:rPr lang="ja-JP" altLang="en-US" sz="900" dirty="0" smtClean="0"/>
              <a:t>　大阪府全域の飲食店・遊興施設営業時間短縮を決定（第</a:t>
            </a:r>
            <a:r>
              <a:rPr lang="en-US" altLang="ja-JP" sz="900" dirty="0" smtClean="0"/>
              <a:t>41</a:t>
            </a:r>
            <a:r>
              <a:rPr lang="ja-JP" altLang="en-US" sz="900" dirty="0" smtClean="0"/>
              <a:t>回対策本部会議）</a:t>
            </a:r>
            <a:endParaRPr lang="en-US" altLang="ja-JP" sz="900" dirty="0" smtClean="0"/>
          </a:p>
        </p:txBody>
      </p:sp>
    </p:spTree>
    <p:extLst>
      <p:ext uri="{BB962C8B-B14F-4D97-AF65-F5344CB8AC3E}">
        <p14:creationId xmlns:p14="http://schemas.microsoft.com/office/powerpoint/2010/main" val="2632952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9811</TotalTime>
  <Words>3083</Words>
  <Application>Microsoft Office PowerPoint</Application>
  <PresentationFormat>ワイド画面</PresentationFormat>
  <Paragraphs>504</Paragraphs>
  <Slides>28</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周藤　英</cp:lastModifiedBy>
  <cp:revision>560</cp:revision>
  <cp:lastPrinted>2021-03-31T06:41:48Z</cp:lastPrinted>
  <dcterms:created xsi:type="dcterms:W3CDTF">2020-08-11T02:27:27Z</dcterms:created>
  <dcterms:modified xsi:type="dcterms:W3CDTF">2021-03-31T07:56:45Z</dcterms:modified>
</cp:coreProperties>
</file>