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handoutMasterIdLst>
    <p:handoutMasterId r:id="rId7"/>
  </p:handoutMasterIdLst>
  <p:sldIdLst>
    <p:sldId id="282" r:id="rId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B9BD5"/>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2280" autoAdjust="0"/>
  </p:normalViewPr>
  <p:slideViewPr>
    <p:cSldViewPr snapToGrid="0">
      <p:cViewPr varScale="1">
        <p:scale>
          <a:sx n="69" d="100"/>
          <a:sy n="69" d="100"/>
        </p:scale>
        <p:origin x="16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4"/>
            <a:ext cx="4306737" cy="341393"/>
          </a:xfrm>
          <a:prstGeom prst="rect">
            <a:avLst/>
          </a:prstGeom>
        </p:spPr>
        <p:txBody>
          <a:bodyPr vert="horz" lIns="91410" tIns="45703" rIns="91410" bIns="45703" rtlCol="0"/>
          <a:lstStyle>
            <a:lvl1pPr algn="r">
              <a:defRPr sz="1200"/>
            </a:lvl1pPr>
          </a:lstStyle>
          <a:p>
            <a:fld id="{4A73D366-9BCB-4C97-A551-83FEB57D7D50}" type="datetimeFigureOut">
              <a:rPr kumimoji="1" lang="ja-JP" altLang="en-US" smtClean="0"/>
              <a:t>2021/3/17</a:t>
            </a:fld>
            <a:endParaRPr kumimoji="1" lang="ja-JP" altLang="en-US"/>
          </a:p>
        </p:txBody>
      </p:sp>
      <p:sp>
        <p:nvSpPr>
          <p:cNvPr id="4" name="フッター プレースホルダー 3"/>
          <p:cNvSpPr>
            <a:spLocks noGrp="1"/>
          </p:cNvSpPr>
          <p:nvPr>
            <p:ph type="ftr" sz="quarter" idx="2"/>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1"/>
            <a:ext cx="4306737" cy="341393"/>
          </a:xfrm>
          <a:prstGeom prst="rect">
            <a:avLst/>
          </a:prstGeom>
        </p:spPr>
        <p:txBody>
          <a:bodyPr vert="horz" lIns="91410" tIns="45703" rIns="91410" bIns="45703"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92" y="4"/>
            <a:ext cx="4306737" cy="341393"/>
          </a:xfrm>
          <a:prstGeom prst="rect">
            <a:avLst/>
          </a:prstGeom>
        </p:spPr>
        <p:txBody>
          <a:bodyPr vert="horz" lIns="91410" tIns="45703" rIns="91410" bIns="45703" rtlCol="0"/>
          <a:lstStyle>
            <a:lvl1pPr algn="r">
              <a:defRPr sz="1200"/>
            </a:lvl1pPr>
          </a:lstStyle>
          <a:p>
            <a:fld id="{BCE4B285-845E-4398-BFD9-C465A3B8B0BF}"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994403" y="3275854"/>
            <a:ext cx="7950543" cy="2680042"/>
          </a:xfrm>
          <a:prstGeom prst="rect">
            <a:avLst/>
          </a:prstGeom>
        </p:spPr>
        <p:txBody>
          <a:bodyPr vert="horz" lIns="91410" tIns="45703" rIns="91410"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92" y="6465811"/>
            <a:ext cx="4306737" cy="341393"/>
          </a:xfrm>
          <a:prstGeom prst="rect">
            <a:avLst/>
          </a:prstGeom>
        </p:spPr>
        <p:txBody>
          <a:bodyPr vert="horz" lIns="91410" tIns="45703" rIns="91410" bIns="45703"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905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890BFFC-D08B-4ABA-8294-63A3538BB8C1}"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845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70969A9-0A50-4275-8B62-A1685D7F43EF}"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56926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768FAD-D09A-45EC-B722-7FAE0E4CEC58}"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31812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DDC640-50FF-484B-9619-034465031699}"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85502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BAAED1-FDF1-4374-B6DE-9CDCE619775E}"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3686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918DDB-C561-4D58-8DC4-104EA33AEA22}"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7605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B557B-05B9-4235-94EE-31E06A7948A8}" type="datetime1">
              <a:rPr kumimoji="1" lang="ja-JP" altLang="en-US" smtClean="0"/>
              <a:t>2021/3/17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13732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D04E11-6BE0-427F-A4E3-E9A646108DFF}" type="datetime1">
              <a:rPr kumimoji="1" lang="ja-JP" altLang="en-US" smtClean="0"/>
              <a:t>2021/3/17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760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625A-D1CC-4F4F-84E6-7CBE74F5B39C}" type="datetime1">
              <a:rPr kumimoji="1" lang="ja-JP" altLang="en-US" smtClean="0"/>
              <a:t>2021/3/17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03568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5DA66-35C5-4574-BF2A-96313061FBA1}"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5769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6F0533-D79D-4620-ABC6-11C72D8868D7}"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1336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306FB-E004-4761-9633-FA78153563DA}" type="datetime1">
              <a:rPr kumimoji="1" lang="ja-JP" altLang="en-US" smtClean="0"/>
              <a:t>2021/3/17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5849651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7949" y="1075793"/>
            <a:ext cx="9493619" cy="2639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p:cNvSpPr/>
          <p:nvPr/>
        </p:nvSpPr>
        <p:spPr>
          <a:xfrm flipV="1">
            <a:off x="229852" y="666549"/>
            <a:ext cx="2988493" cy="79338"/>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54659" y="535935"/>
            <a:ext cx="4610580" cy="338554"/>
          </a:xfrm>
          <a:prstGeom prst="rect">
            <a:avLst/>
          </a:prstGeom>
          <a:noFill/>
        </p:spPr>
        <p:txBody>
          <a:bodyPr wrap="square" rtlCol="0">
            <a:spAutoFit/>
          </a:bodyPr>
          <a:lstStyle/>
          <a:p>
            <a:pPr lvl="0"/>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　営業時間</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短縮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要請へ</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協力状況確認</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（３</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１</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５</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現在）</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3859097858"/>
              </p:ext>
            </p:extLst>
          </p:nvPr>
        </p:nvGraphicFramePr>
        <p:xfrm>
          <a:off x="665227" y="5571108"/>
          <a:ext cx="2526422" cy="765901"/>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55029">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5436">
                <a:tc>
                  <a:txBody>
                    <a:bodyPr/>
                    <a:lstStyle/>
                    <a:p>
                      <a:pPr algn="l"/>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11/27</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r>
                        <a:rPr kumimoji="1" lang="en-US" altLang="ja-JP" sz="1050" b="0" dirty="0" smtClean="0">
                          <a:latin typeface="UD デジタル 教科書体 NK-R" panose="02020400000000000000" pitchFamily="18" charset="-128"/>
                          <a:ea typeface="UD デジタル 教科書体 NK-R" panose="02020400000000000000" pitchFamily="18" charset="-128"/>
                        </a:rPr>
                        <a:t>12/15</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大阪市北区・中央区</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r h="255436">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12/16</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1/13</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905259515"/>
                  </a:ext>
                </a:extLst>
              </a:tr>
            </a:tbl>
          </a:graphicData>
        </a:graphic>
      </p:graphicFrame>
      <p:sp>
        <p:nvSpPr>
          <p:cNvPr id="19" name="正方形/長方形 18"/>
          <p:cNvSpPr/>
          <p:nvPr/>
        </p:nvSpPr>
        <p:spPr>
          <a:xfrm>
            <a:off x="0" y="0"/>
            <a:ext cx="9906000" cy="497264"/>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緊急事態措置区域除外後の取組状況</a:t>
            </a:r>
            <a:endPar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p:cNvSpPr txBox="1"/>
          <p:nvPr/>
        </p:nvSpPr>
        <p:spPr>
          <a:xfrm>
            <a:off x="8443650" y="74149"/>
            <a:ext cx="1337117"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prstClr val="black"/>
                </a:solidFill>
                <a:latin typeface="游ゴシック" panose="020F0502020204030204"/>
                <a:ea typeface="游ゴシック" panose="020B0400000000000000" pitchFamily="50" charset="-128"/>
              </a:rPr>
              <a:t>資料１ー６</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516540981"/>
              </p:ext>
            </p:extLst>
          </p:nvPr>
        </p:nvGraphicFramePr>
        <p:xfrm>
          <a:off x="3428982" y="5562395"/>
          <a:ext cx="6337929" cy="1218313"/>
        </p:xfrm>
        <a:graphic>
          <a:graphicData uri="http://schemas.openxmlformats.org/drawingml/2006/table">
            <a:tbl>
              <a:tblPr firstRow="1" bandRow="1">
                <a:tableStyleId>{5C22544A-7EE6-4342-B048-85BDC9FD1C3A}</a:tableStyleId>
              </a:tblPr>
              <a:tblGrid>
                <a:gridCol w="2112836">
                  <a:extLst>
                    <a:ext uri="{9D8B030D-6E8A-4147-A177-3AD203B41FA5}">
                      <a16:colId xmlns:a16="http://schemas.microsoft.com/office/drawing/2014/main" val="4261172245"/>
                    </a:ext>
                  </a:extLst>
                </a:gridCol>
                <a:gridCol w="858982">
                  <a:extLst>
                    <a:ext uri="{9D8B030D-6E8A-4147-A177-3AD203B41FA5}">
                      <a16:colId xmlns:a16="http://schemas.microsoft.com/office/drawing/2014/main" val="4145682997"/>
                    </a:ext>
                  </a:extLst>
                </a:gridCol>
                <a:gridCol w="1537854">
                  <a:extLst>
                    <a:ext uri="{9D8B030D-6E8A-4147-A177-3AD203B41FA5}">
                      <a16:colId xmlns:a16="http://schemas.microsoft.com/office/drawing/2014/main" val="967108586"/>
                    </a:ext>
                  </a:extLst>
                </a:gridCol>
                <a:gridCol w="1828257">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１２４店舗）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97</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（７１７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７３８店舗）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８９％が協力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１２０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３８６店舗）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1,500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49" name="正方形/長方形 48"/>
          <p:cNvSpPr/>
          <p:nvPr/>
        </p:nvSpPr>
        <p:spPr>
          <a:xfrm>
            <a:off x="96224" y="543702"/>
            <a:ext cx="9753135" cy="6258877"/>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069085127"/>
              </p:ext>
            </p:extLst>
          </p:nvPr>
        </p:nvGraphicFramePr>
        <p:xfrm>
          <a:off x="663668" y="3996656"/>
          <a:ext cx="2526422" cy="517299"/>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65394">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1/14</a:t>
                      </a:r>
                      <a:r>
                        <a:rPr kumimoji="1" lang="ja-JP" altLang="en-US" sz="1050" b="0" dirty="0" smtClean="0">
                          <a:latin typeface="UD デジタル 教科書体 NK-R" panose="02020400000000000000" pitchFamily="18" charset="-128"/>
                          <a:ea typeface="UD デジタル 教科書体 NK-R" panose="02020400000000000000" pitchFamily="18" charset="-128"/>
                        </a:rPr>
                        <a:t>～２</a:t>
                      </a:r>
                      <a:r>
                        <a:rPr kumimoji="1" lang="en-US" altLang="ja-JP" sz="1050" b="0" dirty="0" smtClean="0">
                          <a:latin typeface="UD デジタル 教科書体 NK-R" panose="02020400000000000000" pitchFamily="18" charset="-128"/>
                          <a:ea typeface="UD デジタル 教科書体 NK-R" panose="02020400000000000000" pitchFamily="18" charset="-128"/>
                        </a:rPr>
                        <a:t>/</a:t>
                      </a:r>
                      <a:r>
                        <a:rPr kumimoji="1" lang="ja-JP" altLang="en-US" sz="1050" b="0" dirty="0" smtClean="0">
                          <a:latin typeface="UD デジタル 教科書体 NK-R" panose="02020400000000000000" pitchFamily="18" charset="-128"/>
                          <a:ea typeface="UD デジタル 教科書体 NK-R" panose="02020400000000000000" pitchFamily="18" charset="-128"/>
                        </a:rPr>
                        <a:t>２８</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大阪府内全域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sp>
        <p:nvSpPr>
          <p:cNvPr id="28" name="角丸四角形 27"/>
          <p:cNvSpPr/>
          <p:nvPr/>
        </p:nvSpPr>
        <p:spPr>
          <a:xfrm>
            <a:off x="292687" y="5302904"/>
            <a:ext cx="4842449"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緊急事態宣言前（</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11/27</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1/13</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1" name="角丸四角形 30"/>
          <p:cNvSpPr/>
          <p:nvPr/>
        </p:nvSpPr>
        <p:spPr>
          <a:xfrm>
            <a:off x="140551" y="759841"/>
            <a:ext cx="4524687"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飲食店等に対する営業前の聞き取り及び夜間の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見回りを実施</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811020017"/>
              </p:ext>
            </p:extLst>
          </p:nvPr>
        </p:nvGraphicFramePr>
        <p:xfrm>
          <a:off x="3428982" y="3995248"/>
          <a:ext cx="6337931" cy="1218313"/>
        </p:xfrm>
        <a:graphic>
          <a:graphicData uri="http://schemas.openxmlformats.org/drawingml/2006/table">
            <a:tbl>
              <a:tblPr firstRow="1" bandRow="1">
                <a:tableStyleId>{5C22544A-7EE6-4342-B048-85BDC9FD1C3A}</a:tableStyleId>
              </a:tblPr>
              <a:tblGrid>
                <a:gridCol w="2085128">
                  <a:extLst>
                    <a:ext uri="{9D8B030D-6E8A-4147-A177-3AD203B41FA5}">
                      <a16:colId xmlns:a16="http://schemas.microsoft.com/office/drawing/2014/main" val="4261172245"/>
                    </a:ext>
                  </a:extLst>
                </a:gridCol>
                <a:gridCol w="886691">
                  <a:extLst>
                    <a:ext uri="{9D8B030D-6E8A-4147-A177-3AD203B41FA5}">
                      <a16:colId xmlns:a16="http://schemas.microsoft.com/office/drawing/2014/main" val="4145682997"/>
                    </a:ext>
                  </a:extLst>
                </a:gridCol>
                <a:gridCol w="1524000">
                  <a:extLst>
                    <a:ext uri="{9D8B030D-6E8A-4147-A177-3AD203B41FA5}">
                      <a16:colId xmlns:a16="http://schemas.microsoft.com/office/drawing/2014/main" val="967108586"/>
                    </a:ext>
                  </a:extLst>
                </a:gridCol>
                <a:gridCol w="1842112">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ステッカー登録店舗以外も含め店舗を確認（３３</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５５６店舗）</a:t>
                      </a:r>
                      <a:endParaRPr kumimoji="1" lang="ja-JP" altLang="en-US" sz="1200" dirty="0" smtClean="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大阪府内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2,</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４４２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３３</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５５６店舗）</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865784410"/>
                  </a:ext>
                </a:extLst>
              </a:tr>
              <a:tr h="382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９８店舗）</a:t>
                      </a:r>
                      <a:endParaRPr kumimoji="1" lang="ja-JP" altLang="en-US" sz="1200" dirty="0">
                        <a:solidFill>
                          <a:schemeClr val="tx1"/>
                        </a:solidFill>
                      </a:endParaRPr>
                    </a:p>
                  </a:txBody>
                  <a:tcPr marL="20160" marR="20160" marT="10080" marB="1008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９９％が協力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９６</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９８店舗）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bl>
          </a:graphicData>
        </a:graphic>
      </p:graphicFrame>
      <p:sp>
        <p:nvSpPr>
          <p:cNvPr id="23" name="テキスト ボックス 22"/>
          <p:cNvSpPr txBox="1"/>
          <p:nvPr/>
        </p:nvSpPr>
        <p:spPr>
          <a:xfrm>
            <a:off x="7542125" y="1134715"/>
            <a:ext cx="2494631" cy="415498"/>
          </a:xfrm>
          <a:prstGeom prst="rect">
            <a:avLst/>
          </a:prstGeom>
          <a:noFill/>
          <a:ln w="6350">
            <a:noFill/>
          </a:ln>
        </p:spPr>
        <p:txBody>
          <a:bodyPr wrap="square"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　</a:t>
            </a:r>
            <a:r>
              <a:rPr kumimoji="1" lang="ja-JP" altLang="en-US" sz="1050" dirty="0" smtClean="0">
                <a:latin typeface="UD デジタル 教科書体 NK-R" panose="02020400000000000000" pitchFamily="18" charset="-128"/>
                <a:ea typeface="UD デジタル 教科書体 NK-R" panose="02020400000000000000" pitchFamily="18" charset="-128"/>
              </a:rPr>
              <a:t>　ステッカー登録</a:t>
            </a:r>
            <a:r>
              <a:rPr kumimoji="1" lang="ja-JP" altLang="en-US" sz="1050" dirty="0">
                <a:latin typeface="UD デジタル 教科書体 NK-R" panose="02020400000000000000" pitchFamily="18" charset="-128"/>
                <a:ea typeface="UD デジタル 教科書体 NK-R" panose="02020400000000000000" pitchFamily="18" charset="-128"/>
              </a:rPr>
              <a:t>数９</a:t>
            </a:r>
            <a:r>
              <a:rPr kumimoji="1" lang="en-US" altLang="ja-JP" sz="1050" dirty="0" smtClean="0">
                <a:latin typeface="UD デジタル 教科書体 NK-R" panose="02020400000000000000" pitchFamily="18" charset="-128"/>
                <a:ea typeface="UD デジタル 教科書体 NK-R" panose="02020400000000000000" pitchFamily="18" charset="-128"/>
              </a:rPr>
              <a:t>3,</a:t>
            </a:r>
            <a:r>
              <a:rPr kumimoji="1" lang="ja-JP" altLang="en-US" sz="1050" dirty="0" smtClean="0">
                <a:latin typeface="UD デジタル 教科書体 NK-R" panose="02020400000000000000" pitchFamily="18" charset="-128"/>
                <a:ea typeface="UD デジタル 教科書体 NK-R" panose="02020400000000000000" pitchFamily="18" charset="-128"/>
              </a:rPr>
              <a:t>８７８件</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うち飲食関係</a:t>
            </a:r>
            <a:r>
              <a:rPr kumimoji="1" lang="en-US" altLang="ja-JP" sz="1050" dirty="0" smtClean="0">
                <a:latin typeface="UD デジタル 教科書体 NK-R" panose="02020400000000000000" pitchFamily="18" charset="-128"/>
                <a:ea typeface="UD デジタル 教科書体 NK-R" panose="02020400000000000000" pitchFamily="18" charset="-128"/>
              </a:rPr>
              <a:t>6</a:t>
            </a:r>
            <a:r>
              <a:rPr kumimoji="1" lang="ja-JP" altLang="en-US" sz="1050" dirty="0" smtClean="0">
                <a:latin typeface="UD デジタル 教科書体 NK-R" panose="02020400000000000000" pitchFamily="18" charset="-128"/>
                <a:ea typeface="UD デジタル 教科書体 NK-R" panose="02020400000000000000" pitchFamily="18" charset="-128"/>
              </a:rPr>
              <a:t>５</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０６８件</a:t>
            </a:r>
            <a:r>
              <a:rPr kumimoji="1" lang="en-US" altLang="ja-JP" sz="1050" dirty="0">
                <a:latin typeface="UD デジタル 教科書体 NK-R" panose="02020400000000000000" pitchFamily="18" charset="-128"/>
                <a:ea typeface="UD デジタル 教科書体 NK-R" panose="02020400000000000000" pitchFamily="18" charset="-128"/>
              </a:rPr>
              <a:t>〕</a:t>
            </a:r>
          </a:p>
        </p:txBody>
      </p:sp>
      <p:sp>
        <p:nvSpPr>
          <p:cNvPr id="38" name="角丸四角形 37"/>
          <p:cNvSpPr/>
          <p:nvPr/>
        </p:nvSpPr>
        <p:spPr>
          <a:xfrm>
            <a:off x="292687" y="3716286"/>
            <a:ext cx="2862822" cy="25903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緊急事態宣言中（</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１４～２</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２８）</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788485" y="3490474"/>
            <a:ext cx="1937392"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a:solidFill>
                  <a:prstClr val="black"/>
                </a:solidFill>
                <a:latin typeface="UD デジタル 教科書体 NK-R" panose="02020400000000000000" pitchFamily="18" charset="-128"/>
                <a:ea typeface="UD デジタル 教科書体 NK-R" panose="02020400000000000000" pitchFamily="18" charset="-128"/>
              </a:rPr>
              <a:t>北</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天神橋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p:cNvSpPr txBox="1"/>
          <p:nvPr/>
        </p:nvSpPr>
        <p:spPr>
          <a:xfrm>
            <a:off x="2065145" y="3484360"/>
            <a:ext cx="1223341" cy="246473"/>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中央区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心斎橋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9" name="角丸四角形 28"/>
          <p:cNvSpPr/>
          <p:nvPr/>
        </p:nvSpPr>
        <p:spPr>
          <a:xfrm>
            <a:off x="3283875" y="5147162"/>
            <a:ext cx="4435387"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その他、</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街の外観を</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確認 ： 約</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,400</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店舗の</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うち、概ね</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８～９割が</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協力</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2663935346"/>
              </p:ext>
            </p:extLst>
          </p:nvPr>
        </p:nvGraphicFramePr>
        <p:xfrm>
          <a:off x="691378" y="1341472"/>
          <a:ext cx="2526422" cy="517299"/>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65394">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３</a:t>
                      </a:r>
                      <a:r>
                        <a:rPr kumimoji="1" lang="en-US" altLang="ja-JP" sz="1050" b="0" dirty="0" smtClean="0">
                          <a:latin typeface="UD デジタル 教科書体 NK-R" panose="02020400000000000000" pitchFamily="18" charset="-128"/>
                          <a:ea typeface="UD デジタル 教科書体 NK-R" panose="02020400000000000000" pitchFamily="18" charset="-128"/>
                        </a:rPr>
                        <a:t>/1</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1170341791"/>
              </p:ext>
            </p:extLst>
          </p:nvPr>
        </p:nvGraphicFramePr>
        <p:xfrm>
          <a:off x="3422022" y="1592373"/>
          <a:ext cx="6337931" cy="1782392"/>
        </p:xfrm>
        <a:graphic>
          <a:graphicData uri="http://schemas.openxmlformats.org/drawingml/2006/table">
            <a:tbl>
              <a:tblPr firstRow="1" bandRow="1">
                <a:tableStyleId>{5C22544A-7EE6-4342-B048-85BDC9FD1C3A}</a:tableStyleId>
              </a:tblPr>
              <a:tblGrid>
                <a:gridCol w="2085128">
                  <a:extLst>
                    <a:ext uri="{9D8B030D-6E8A-4147-A177-3AD203B41FA5}">
                      <a16:colId xmlns:a16="http://schemas.microsoft.com/office/drawing/2014/main" val="4261172245"/>
                    </a:ext>
                  </a:extLst>
                </a:gridCol>
                <a:gridCol w="886691">
                  <a:extLst>
                    <a:ext uri="{9D8B030D-6E8A-4147-A177-3AD203B41FA5}">
                      <a16:colId xmlns:a16="http://schemas.microsoft.com/office/drawing/2014/main" val="4145682997"/>
                    </a:ext>
                  </a:extLst>
                </a:gridCol>
                <a:gridCol w="1524000">
                  <a:extLst>
                    <a:ext uri="{9D8B030D-6E8A-4147-A177-3AD203B41FA5}">
                      <a16:colId xmlns:a16="http://schemas.microsoft.com/office/drawing/2014/main" val="967108586"/>
                    </a:ext>
                  </a:extLst>
                </a:gridCol>
                <a:gridCol w="1842112">
                  <a:extLst>
                    <a:ext uri="{9D8B030D-6E8A-4147-A177-3AD203B41FA5}">
                      <a16:colId xmlns:a16="http://schemas.microsoft.com/office/drawing/2014/main" val="3065151306"/>
                    </a:ext>
                  </a:extLst>
                </a:gridCol>
              </a:tblGrid>
              <a:tr h="300481">
                <a:tc gridSpan="4">
                  <a:txBody>
                    <a:bodyPr/>
                    <a:lstStyle/>
                    <a:p>
                      <a:pPr algn="ctr"/>
                      <a:r>
                        <a:rPr kumimoji="1" lang="ja-JP" altLang="en-US" sz="1200" b="0" dirty="0" smtClean="0">
                          <a:solidFill>
                            <a:schemeClr val="bg1"/>
                          </a:solidFill>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solidFill>
                          <a:schemeClr val="bg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280467">
                <a:tc>
                  <a:txBody>
                    <a:bodyPr/>
                    <a:lstStyle/>
                    <a:p>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600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ステッカー登録店舗以外も含め店舗を確認（</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９５９店舗）</a:t>
                      </a:r>
                      <a:endParaRPr kumimoji="1" lang="ja-JP" altLang="en-US" sz="1200" dirty="0" smtClean="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2</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２７０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 /2</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９５９店舗）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865784410"/>
                  </a:ext>
                </a:extLst>
              </a:tr>
              <a:tr h="600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（５７店舗）</a:t>
                      </a:r>
                      <a:endParaRPr kumimoji="1" lang="ja-JP" altLang="en-US" sz="1200" dirty="0">
                        <a:solidFill>
                          <a:schemeClr val="tx1"/>
                        </a:solidFill>
                      </a:endParaRPr>
                    </a:p>
                  </a:txBody>
                  <a:tcPr marL="20160" marR="20160" marT="10080" marB="1008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100</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（５７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５７舗）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bl>
          </a:graphicData>
        </a:graphic>
      </p:graphicFrame>
      <p:sp>
        <p:nvSpPr>
          <p:cNvPr id="37" name="角丸四角形 36"/>
          <p:cNvSpPr/>
          <p:nvPr/>
        </p:nvSpPr>
        <p:spPr>
          <a:xfrm>
            <a:off x="327948" y="1017935"/>
            <a:ext cx="3232669" cy="344293"/>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b="1"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b="1" dirty="0" smtClean="0">
                <a:solidFill>
                  <a:prstClr val="black"/>
                </a:solidFill>
                <a:latin typeface="UD デジタル 教科書体 NK-R" panose="02020400000000000000" pitchFamily="18" charset="-128"/>
                <a:ea typeface="UD デジタル 教科書体 NK-R" panose="02020400000000000000" pitchFamily="18" charset="-128"/>
              </a:rPr>
              <a:t>緊急事態措置区域除外後（</a:t>
            </a:r>
            <a:r>
              <a:rPr kumimoji="1" lang="ja-JP" altLang="en-US" sz="1200" b="1" dirty="0">
                <a:solidFill>
                  <a:prstClr val="black"/>
                </a:solidFill>
                <a:latin typeface="UD デジタル 教科書体 NK-R" panose="02020400000000000000" pitchFamily="18" charset="-128"/>
                <a:ea typeface="UD デジタル 教科書体 NK-R" panose="02020400000000000000" pitchFamily="18" charset="-128"/>
              </a:rPr>
              <a:t>３</a:t>
            </a:r>
            <a:r>
              <a:rPr kumimoji="1" lang="en-US" altLang="ja-JP" sz="1200" b="1"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b="1" dirty="0" smtClean="0">
                <a:solidFill>
                  <a:prstClr val="black"/>
                </a:solidFill>
                <a:latin typeface="UD デジタル 教科書体 NK-R" panose="02020400000000000000" pitchFamily="18" charset="-128"/>
                <a:ea typeface="UD デジタル 教科書体 NK-R" panose="02020400000000000000" pitchFamily="18" charset="-128"/>
              </a:rPr>
              <a:t>１～）</a:t>
            </a:r>
            <a:endParaRPr kumimoji="1" lang="en-US" altLang="ja-JP" sz="1100"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 name="正方形/長方形 3"/>
          <p:cNvSpPr/>
          <p:nvPr/>
        </p:nvSpPr>
        <p:spPr>
          <a:xfrm>
            <a:off x="856692" y="4565355"/>
            <a:ext cx="2149744" cy="646331"/>
          </a:xfrm>
          <a:prstGeom prst="rect">
            <a:avLst/>
          </a:prstGeom>
          <a:ln>
            <a:solidFill>
              <a:schemeClr val="accent1"/>
            </a:solidFill>
            <a:prstDash val="dash"/>
          </a:ln>
        </p:spPr>
        <p:txBody>
          <a:bodyPr wrap="square">
            <a:spAutoFit/>
          </a:bodyPr>
          <a:lstStyle/>
          <a:p>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市町村による夜間見回り</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　</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９</a:t>
            </a:r>
            <a:r>
              <a:rPr kumimoji="1" lang="en-US" altLang="ja-JP" sz="1200" dirty="0" smtClean="0">
                <a:latin typeface="UD デジタル 教科書体 NK-R" panose="02020400000000000000" pitchFamily="18" charset="-128"/>
                <a:ea typeface="UD デジタル 教科書体 NK-R" panose="02020400000000000000" pitchFamily="18" charset="-128"/>
              </a:rPr>
              <a:t>8</a:t>
            </a:r>
            <a:r>
              <a:rPr kumimoji="1" lang="ja-JP" altLang="en-US" sz="1200" dirty="0" smtClean="0">
                <a:latin typeface="UD デジタル 教科書体 NK-R" panose="02020400000000000000" pitchFamily="18" charset="-128"/>
                <a:ea typeface="UD デジタル 教科書体 NK-R" panose="02020400000000000000" pitchFamily="18" charset="-128"/>
              </a:rPr>
              <a:t>％が協力</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200" dirty="0" smtClean="0">
                <a:latin typeface="UD デジタル 教科書体 NK-R" panose="02020400000000000000" pitchFamily="18" charset="-128"/>
                <a:ea typeface="UD デジタル 教科書体 NK-R" panose="02020400000000000000" pitchFamily="18" charset="-128"/>
              </a:rPr>
              <a:t>2</a:t>
            </a:r>
            <a:r>
              <a:rPr kumimoji="1" lang="ja-JP" altLang="en-US" sz="1200" dirty="0" smtClean="0">
                <a:latin typeface="UD デジタル 教科書体 NK-R" panose="02020400000000000000" pitchFamily="18" charset="-128"/>
                <a:ea typeface="UD デジタル 教科書体 NK-R" panose="02020400000000000000" pitchFamily="18" charset="-128"/>
              </a:rPr>
              <a:t>３</a:t>
            </a:r>
            <a:r>
              <a:rPr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 ４９９</a:t>
            </a:r>
            <a:r>
              <a:rPr kumimoji="1" lang="en-US" altLang="ja-JP" sz="1200" dirty="0" smtClean="0">
                <a:latin typeface="UD デジタル 教科書体 NK-R" panose="02020400000000000000" pitchFamily="18" charset="-128"/>
                <a:ea typeface="UD デジタル 教科書体 NK-R" panose="02020400000000000000" pitchFamily="18" charset="-128"/>
              </a:rPr>
              <a:t>/2</a:t>
            </a:r>
            <a:r>
              <a:rPr kumimoji="1" lang="ja-JP" altLang="en-US" sz="1200" dirty="0" smtClean="0">
                <a:latin typeface="UD デジタル 教科書体 NK-R" panose="02020400000000000000" pitchFamily="18" charset="-128"/>
                <a:ea typeface="UD デジタル 教科書体 NK-R" panose="02020400000000000000" pitchFamily="18" charset="-128"/>
              </a:rPr>
              <a:t>４</a:t>
            </a:r>
            <a:r>
              <a:rPr lang="en-US" altLang="ja-JP" sz="1200" dirty="0" smtClean="0">
                <a:latin typeface="UD デジタル 教科書体 NK-R" panose="02020400000000000000" pitchFamily="18" charset="-128"/>
                <a:ea typeface="UD デジタル 教科書体 NK-R" panose="02020400000000000000" pitchFamily="18" charset="-128"/>
              </a:rPr>
              <a:t>,0</a:t>
            </a:r>
            <a:r>
              <a:rPr lang="ja-JP" altLang="en-US" sz="1200" dirty="0" smtClean="0">
                <a:latin typeface="UD デジタル 教科書体 NK-R" panose="02020400000000000000" pitchFamily="18" charset="-128"/>
                <a:ea typeface="UD デジタル 教科書体 NK-R" panose="02020400000000000000" pitchFamily="18" charset="-128"/>
              </a:rPr>
              <a:t>８５</a:t>
            </a:r>
            <a:r>
              <a:rPr kumimoji="1" lang="ja-JP" altLang="en-US" sz="1200" dirty="0" smtClean="0">
                <a:latin typeface="UD デジタル 教科書体 NK-R" panose="02020400000000000000" pitchFamily="18" charset="-128"/>
                <a:ea typeface="UD デジタル 教科書体 NK-R" panose="02020400000000000000" pitchFamily="18" charset="-128"/>
              </a:rPr>
              <a:t>店舗）</a:t>
            </a:r>
            <a:r>
              <a:rPr kumimoji="1" lang="en-US" altLang="ja-JP" sz="1200" dirty="0" smtClean="0">
                <a:latin typeface="UD デジタル 教科書体 NK-R" panose="02020400000000000000" pitchFamily="18" charset="-128"/>
                <a:ea typeface="UD デジタル 教科書体 NK-R" panose="02020400000000000000" pitchFamily="18" charset="-128"/>
              </a:rPr>
              <a:t>  </a:t>
            </a:r>
            <a:endParaRPr lang="ja-JP" altLang="en-US" sz="1200" dirty="0"/>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836404" y="2100093"/>
            <a:ext cx="1602554" cy="1201915"/>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470747" y="2100513"/>
            <a:ext cx="1599591" cy="1199693"/>
          </a:xfrm>
          <a:prstGeom prst="rect">
            <a:avLst/>
          </a:prstGeom>
        </p:spPr>
      </p:pic>
    </p:spTree>
    <p:extLst>
      <p:ext uri="{BB962C8B-B14F-4D97-AF65-F5344CB8AC3E}">
        <p14:creationId xmlns:p14="http://schemas.microsoft.com/office/powerpoint/2010/main" val="13014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5D940B-22C9-40D7-9448-703C4D47D8ED}">
  <ds:schemaRefs>
    <ds:schemaRef ds:uri="http://purl.org/dc/elements/1.1/"/>
    <ds:schemaRef ds:uri="http://schemas.openxmlformats.org/package/2006/metadata/core-properties"/>
    <ds:schemaRef ds:uri="http://schemas.microsoft.com/sharepoint/v3"/>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a31a1940-d317-4c66-8192-147efc078cf0"/>
    <ds:schemaRef ds:uri="http://purl.org/dc/dcmitype/"/>
    <ds:schemaRef ds:uri="http://purl.org/dc/terms/"/>
  </ds:schemaRefs>
</ds:datastoreItem>
</file>

<file path=customXml/itemProps2.xml><?xml version="1.0" encoding="utf-8"?>
<ds:datastoreItem xmlns:ds="http://schemas.openxmlformats.org/officeDocument/2006/customXml" ds:itemID="{8DE75843-0F5D-4C6D-860A-E9F9DF0D0126}">
  <ds:schemaRefs>
    <ds:schemaRef ds:uri="http://schemas.microsoft.com/sharepoint/v3/contenttype/forms"/>
  </ds:schemaRefs>
</ds:datastoreItem>
</file>

<file path=customXml/itemProps3.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1124</TotalTime>
  <Words>402</Words>
  <Application>Microsoft Office PowerPoint</Application>
  <PresentationFormat>A4 210 x 297 mm</PresentationFormat>
  <Paragraphs>76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上村　青史</dc:creator>
  <cp:lastModifiedBy>上村　青史</cp:lastModifiedBy>
  <cp:revision>158</cp:revision>
  <cp:lastPrinted>2021-02-25T07:18:35Z</cp:lastPrinted>
  <dcterms:modified xsi:type="dcterms:W3CDTF">2021-03-17T02:31:30Z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